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tags/tag104.xml" ContentType="application/vnd.openxmlformats-officedocument.presentationml.tags+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tags/tag49.xml" ContentType="application/vnd.openxmlformats-officedocument.presentationml.tags+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gs/tag38.xml" ContentType="application/vnd.openxmlformats-officedocument.presentationml.tags+xml"/>
  <Override PartName="/ppt/tags/tag85.xml" ContentType="application/vnd.openxmlformats-officedocument.presentationml.tags+xml"/>
  <Override PartName="/ppt/notesSlides/notesSlide63.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63.xml" ContentType="application/vnd.openxmlformats-officedocument.presentationml.tags+xml"/>
  <Override PartName="/ppt/tags/tag74.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tags/tag109.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tags/tag112.xml" ContentType="application/vnd.openxmlformats-officedocument.presentationml.tags+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tags/tag79.xml" ContentType="application/vnd.openxmlformats-officedocument.presentationml.tags+xml"/>
  <Override PartName="/ppt/tags/tag101.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Default Extension="emf" ContentType="image/x-emf"/>
  <Override PartName="/ppt/notesSlides/notesSlide46.xml" ContentType="application/vnd.openxmlformats-officedocument.presentationml.notesSlide+xml"/>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5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notesSlides/notesSlide60.xml" ContentType="application/vnd.openxmlformats-officedocument.presentationml.notesSlide+xml"/>
  <Override PartName="/ppt/tags/tag82.xml" ContentType="application/vnd.openxmlformats-officedocument.presentationml.tags+xml"/>
  <Override PartName="/ppt/tags/tag93.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slides/slide49.xml" ContentType="application/vnd.openxmlformats-officedocument.presentationml.slide+xml"/>
  <Override PartName="/ppt/notesSlides/notesSlide4.xml" ContentType="application/vnd.openxmlformats-officedocument.presentationml.notesSlide+xml"/>
  <Override PartName="/ppt/tags/tag106.xml" ContentType="application/vnd.openxmlformats-officedocument.presentationml.tag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tags/tag98.xml" ContentType="application/vnd.openxmlformats-officedocument.presentationml.tags+xml"/>
  <Override PartName="/ppt/tags/tag102.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tags/tag29.xml" ContentType="application/vnd.openxmlformats-officedocument.presentationml.tags+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tags/tag47.xml" ContentType="application/vnd.openxmlformats-officedocument.presentationml.tags+xml"/>
  <Override PartName="/ppt/notesSlides/notesSlide54.xml" ContentType="application/vnd.openxmlformats-officedocument.presentationml.notesSlide+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notesSlides/notesSlide61.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notesSlides/notesSlide50.xml" ContentType="application/vnd.openxmlformats-officedocument.presentationml.notesSlide+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tags/tag118.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tags/tag103.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tags/tag99.xml" ContentType="application/vnd.openxmlformats-officedocument.presentationml.tags+xml"/>
  <Override PartName="/ppt/tags/tag110.xml" ContentType="application/vnd.openxmlformats-officedocument.presentationml.tags+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37.xml" ContentType="application/vnd.openxmlformats-officedocument.presentationml.tags+xml"/>
  <Override PartName="/ppt/notesSlides/notesSlide44.xml" ContentType="application/vnd.openxmlformats-officedocument.presentationml.notesSlide+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tags/tag55.xml" ContentType="application/vnd.openxmlformats-officedocument.presentationml.tags+xml"/>
  <Override PartName="/ppt/tags/tag73.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notesSlides/notesSlide40.xml" ContentType="application/vnd.openxmlformats-officedocument.presentationml.notesSlide+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tags/tag78.xml" ContentType="application/vnd.openxmlformats-officedocument.presentationml.tags+xml"/>
  <Override PartName="/ppt/tags/tag100.xml" ContentType="application/vnd.openxmlformats-officedocument.presentationml.tags+xml"/>
  <Override PartName="/ppt/slides/slide32.xml" ContentType="application/vnd.openxmlformats-officedocument.presentationml.slide+xml"/>
  <Override PartName="/ppt/notesSlides/notesSlide34.xml" ContentType="application/vnd.openxmlformats-officedocument.presentationml.notesSlide+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tags/tag45.xml" ContentType="application/vnd.openxmlformats-officedocument.presentationml.tags+xml"/>
  <Override PartName="/ppt/tags/tag92.xml" ContentType="application/vnd.openxmlformats-officedocument.presentationml.tags+xml"/>
  <Override PartName="/docProps/custom.xml" ContentType="application/vnd.openxmlformats-officedocument.custom-properties+xml"/>
  <Override PartName="/ppt/notesSlides/notesSlide12.xml" ContentType="application/vnd.openxmlformats-officedocument.presentationml.notesSlide+xml"/>
  <Override PartName="/ppt/tags/tag34.xml" ContentType="application/vnd.openxmlformats-officedocument.presentationml.tags+xml"/>
  <Override PartName="/ppt/tags/tag81.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slides/slide48.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notesSlides/notesSlide53.xml" ContentType="application/vnd.openxmlformats-officedocument.presentationml.notesSlide+xml"/>
  <Override PartName="/ppt/tags/tag75.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notesSlides/notesSlide42.xml" ContentType="application/vnd.openxmlformats-officedocument.presentationml.notesSlide+xml"/>
  <Override PartName="/ppt/tags/tag64.xml" ContentType="application/vnd.openxmlformats-officedocument.presentationml.tags+xml"/>
  <Default Extension="wdp" ContentType="image/vnd.ms-photo"/>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5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2"/>
  </p:notesMasterIdLst>
  <p:sldIdLst>
    <p:sldId id="276" r:id="rId2"/>
    <p:sldId id="274" r:id="rId3"/>
    <p:sldId id="275" r:id="rId4"/>
    <p:sldId id="291" r:id="rId5"/>
    <p:sldId id="4455" r:id="rId6"/>
    <p:sldId id="4456" r:id="rId7"/>
    <p:sldId id="300" r:id="rId8"/>
    <p:sldId id="4387" r:id="rId9"/>
    <p:sldId id="4457" r:id="rId10"/>
    <p:sldId id="4458" r:id="rId11"/>
    <p:sldId id="4459" r:id="rId12"/>
    <p:sldId id="4460" r:id="rId13"/>
    <p:sldId id="4461" r:id="rId14"/>
    <p:sldId id="295" r:id="rId15"/>
    <p:sldId id="4462" r:id="rId16"/>
    <p:sldId id="4463" r:id="rId17"/>
    <p:sldId id="4510" r:id="rId18"/>
    <p:sldId id="4511" r:id="rId19"/>
    <p:sldId id="4464" r:id="rId20"/>
    <p:sldId id="4465" r:id="rId21"/>
    <p:sldId id="4466" r:id="rId22"/>
    <p:sldId id="4467" r:id="rId23"/>
    <p:sldId id="4468" r:id="rId24"/>
    <p:sldId id="277" r:id="rId25"/>
    <p:sldId id="4347" r:id="rId26"/>
    <p:sldId id="4409" r:id="rId27"/>
    <p:sldId id="287" r:id="rId28"/>
    <p:sldId id="4470" r:id="rId29"/>
    <p:sldId id="4471" r:id="rId30"/>
    <p:sldId id="4472" r:id="rId31"/>
    <p:sldId id="4473" r:id="rId32"/>
    <p:sldId id="4474" r:id="rId33"/>
    <p:sldId id="302" r:id="rId34"/>
    <p:sldId id="4475" r:id="rId35"/>
    <p:sldId id="4500" r:id="rId36"/>
    <p:sldId id="4501" r:id="rId37"/>
    <p:sldId id="4502" r:id="rId38"/>
    <p:sldId id="4503" r:id="rId39"/>
    <p:sldId id="4504" r:id="rId40"/>
    <p:sldId id="4505" r:id="rId41"/>
    <p:sldId id="4507" r:id="rId42"/>
    <p:sldId id="4508" r:id="rId43"/>
    <p:sldId id="4509" r:id="rId44"/>
    <p:sldId id="278" r:id="rId45"/>
    <p:sldId id="4410" r:id="rId46"/>
    <p:sldId id="4408" r:id="rId47"/>
    <p:sldId id="4513" r:id="rId48"/>
    <p:sldId id="4514" r:id="rId49"/>
    <p:sldId id="4512" r:id="rId50"/>
    <p:sldId id="4515" r:id="rId51"/>
    <p:sldId id="4516" r:id="rId52"/>
    <p:sldId id="4388" r:id="rId53"/>
    <p:sldId id="4518" r:id="rId54"/>
    <p:sldId id="4520" r:id="rId55"/>
    <p:sldId id="4519" r:id="rId56"/>
    <p:sldId id="4521" r:id="rId57"/>
    <p:sldId id="4390" r:id="rId58"/>
    <p:sldId id="4367" r:id="rId59"/>
    <p:sldId id="4522" r:id="rId60"/>
    <p:sldId id="4523" r:id="rId61"/>
    <p:sldId id="4524" r:id="rId62"/>
    <p:sldId id="4525" r:id="rId63"/>
    <p:sldId id="4526" r:id="rId64"/>
    <p:sldId id="4411" r:id="rId65"/>
    <p:sldId id="4527" r:id="rId66"/>
    <p:sldId id="4568" r:id="rId67"/>
    <p:sldId id="4569" r:id="rId68"/>
    <p:sldId id="4570" r:id="rId69"/>
    <p:sldId id="4571" r:id="rId70"/>
    <p:sldId id="4389"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2063"/>
    <a:srgbClr val="767171"/>
    <a:srgbClr val="E6E6E6"/>
    <a:srgbClr val="516FB1"/>
    <a:srgbClr val="A1D5FF"/>
    <a:srgbClr val="2E58B1"/>
    <a:srgbClr val="001540"/>
    <a:srgbClr val="13254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26" autoAdjust="0"/>
    <p:restoredTop sz="94660"/>
  </p:normalViewPr>
  <p:slideViewPr>
    <p:cSldViewPr snapToGrid="0" showGuides="1">
      <p:cViewPr>
        <p:scale>
          <a:sx n="50" d="100"/>
          <a:sy n="50" d="100"/>
        </p:scale>
        <p:origin x="-1716" y="-732"/>
      </p:cViewPr>
      <p:guideLst>
        <p:guide orient="horz" pos="2097"/>
        <p:guide pos="3821"/>
      </p:guideLst>
    </p:cSldViewPr>
  </p:slideViewPr>
  <p:notesTextViewPr>
    <p:cViewPr>
      <p:scale>
        <a:sx n="1" d="1"/>
        <a:sy n="1" d="1"/>
      </p:scale>
      <p:origin x="0" y="0"/>
    </p:cViewPr>
  </p:notesTextViewPr>
  <p:sorterViewPr>
    <p:cViewPr>
      <p:scale>
        <a:sx n="100" d="100"/>
        <a:sy n="100" d="100"/>
      </p:scale>
      <p:origin x="0" y="0"/>
    </p:cViewPr>
  </p:sorterViewPr>
  <p:gridSpacing cx="73728263" cy="737282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BB8A7-78A9-45DF-876A-C540D6D4BC91}" type="datetimeFigureOut">
              <a:rPr lang="zh-CN" altLang="en-US" smtClean="0"/>
              <a:pPr/>
              <a:t>2020/8/25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05C17-0109-4C0D-80CD-20A8F54FAB87}"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B705C17-0109-4C0D-80CD-20A8F54FAB87}"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72FE6C-2F8A-4415-ACF8-A42EEABB8853}"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72FE6C-2F8A-4415-ACF8-A42EEABB8853}"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72FE6C-2F8A-4415-ACF8-A42EEABB8853}"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72FE6C-2F8A-4415-ACF8-A42EEABB8853}" type="slidenum">
              <a:rPr lang="zh-CN" altLang="en-US" smtClean="0"/>
              <a:pPr/>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72FE6C-2F8A-4415-ACF8-A42EEABB8853}" type="slidenum">
              <a:rPr lang="zh-CN" altLang="en-US" smtClean="0"/>
              <a:pPr/>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72FE6C-2F8A-4415-ACF8-A42EEABB8853}" type="slidenum">
              <a:rPr lang="zh-CN" altLang="en-US" smtClean="0"/>
              <a:pPr/>
              <a:t>19</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72FE6C-2F8A-4415-ACF8-A42EEABB8853}" type="slidenum">
              <a:rPr lang="zh-CN" altLang="en-US" smtClean="0"/>
              <a:pPr/>
              <a:t>20</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72FE6C-2F8A-4415-ACF8-A42EEABB8853}" type="slidenum">
              <a:rPr lang="zh-CN" altLang="en-US" smtClean="0"/>
              <a:pPr/>
              <a:t>21</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72FE6C-2F8A-4415-ACF8-A42EEABB8853}" type="slidenum">
              <a:rPr lang="zh-CN" altLang="en-US" smtClean="0"/>
              <a:pPr/>
              <a:t>22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B705C17-0109-4C0D-80CD-20A8F54FAB87}"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72FE6C-2F8A-4415-ACF8-A42EEABB8853}" type="slidenum">
              <a:rPr lang="zh-CN" altLang="en-US" smtClean="0"/>
              <a:pPr/>
              <a:t>23</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B705C17-0109-4C0D-80CD-20A8F54FAB87}" type="slidenum">
              <a:rPr lang="zh-CN" altLang="en-US" smtClean="0"/>
              <a:pPr/>
              <a:t>24</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https://unsplash.com/photos/YfpP8_IxKmQ</a:t>
            </a:r>
            <a:endParaRPr lang="zh-CN" altLang="en-US" dirty="0"/>
          </a:p>
        </p:txBody>
      </p:sp>
      <p:sp>
        <p:nvSpPr>
          <p:cNvPr id="4" name="灯片编号占位符 3"/>
          <p:cNvSpPr>
            <a:spLocks noGrp="1"/>
          </p:cNvSpPr>
          <p:nvPr>
            <p:ph type="sldNum" sz="quarter" idx="10"/>
          </p:nvPr>
        </p:nvSpPr>
        <p:spPr/>
        <p:txBody>
          <a:bodyPr/>
          <a:lstStyle/>
          <a:p>
            <a:fld id="{9EFB11C0-DDC8-4C64-B676-9F42ED05F798}" type="slidenum">
              <a:rPr lang="zh-CN" altLang="en-US" smtClean="0"/>
              <a:pPr/>
              <a:t>25</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B705C17-0109-4C0D-80CD-20A8F54FAB87}"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B705C17-0109-4C0D-80CD-20A8F54FAB87}" type="slidenum">
              <a:rPr lang="zh-CN" altLang="en-US" smtClean="0"/>
              <a:pPr/>
              <a:t>44</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45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B705C17-0109-4C0D-80CD-20A8F54FAB87}" type="slidenum">
              <a:rPr lang="zh-CN" altLang="en-US" smtClean="0"/>
              <a:pPr/>
              <a:t>46</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47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50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51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72FE6C-2F8A-4415-ACF8-A42EEABB8853}" type="slidenum">
              <a:rPr lang="zh-CN" altLang="en-US" smtClean="0"/>
              <a:pPr/>
              <a:t>52</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72FE6C-2F8A-4415-ACF8-A42EEABB8853}" type="slidenum">
              <a:rPr lang="zh-CN" altLang="en-US" smtClean="0"/>
              <a:pPr/>
              <a:t>53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72FE6C-2F8A-4415-ACF8-A42EEABB8853}" type="slidenum">
              <a:rPr lang="zh-CN" altLang="en-US" smtClean="0"/>
              <a:pPr/>
              <a:t>54</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72FE6C-2F8A-4415-ACF8-A42EEABB8853}" type="slidenum">
              <a:rPr lang="zh-CN" altLang="en-US" smtClean="0"/>
              <a:pPr/>
              <a:t>55</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72FE6C-2F8A-4415-ACF8-A42EEABB8853}" type="slidenum">
              <a:rPr lang="zh-CN" altLang="en-US" smtClean="0"/>
              <a:pPr/>
              <a:t>56</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B705C17-0109-4C0D-80CD-20A8F54FAB87}" type="slidenum">
              <a:rPr lang="zh-CN" altLang="en-US" smtClean="0"/>
              <a:pPr/>
              <a:t>57</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58</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59</a:t>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60</a:t>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61</a:t>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62</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63</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64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65</a:t>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66</a:t>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67</a:t>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68</a:t>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69</a:t>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B705C17-0109-4C0D-80CD-20A8F54FAB87}" type="slidenum">
              <a:rPr lang="zh-CN" altLang="en-US" smtClean="0"/>
              <a:pPr/>
              <a:t>70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894FE7-3E95-42C9-ABBF-2DBED7AA1A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72FE6C-2F8A-4415-ACF8-A42EEABB8853}"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72FE6C-2F8A-4415-ACF8-A42EEABB8853}"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3" name="图片占位符 7"/>
          <p:cNvSpPr>
            <a:spLocks noGrp="1"/>
          </p:cNvSpPr>
          <p:nvPr>
            <p:ph type="pic" sz="quarter" idx="10"/>
          </p:nvPr>
        </p:nvSpPr>
        <p:spPr>
          <a:xfrm>
            <a:off x="914400" y="2308225"/>
            <a:ext cx="2844800" cy="1682750"/>
          </a:xfrm>
          <a:prstGeom prst="rect">
            <a:avLst/>
          </a:prstGeom>
        </p:spPr>
        <p:txBody>
          <a:bodyPr/>
          <a:lstStyle/>
          <a:p>
            <a:endParaRPr lang="zh-CN" altLang="en-US"/>
          </a:p>
        </p:txBody>
      </p:sp>
      <p:sp>
        <p:nvSpPr>
          <p:cNvPr id="14" name="图片占位符 7"/>
          <p:cNvSpPr>
            <a:spLocks noGrp="1"/>
          </p:cNvSpPr>
          <p:nvPr>
            <p:ph type="pic" sz="quarter" idx="11"/>
          </p:nvPr>
        </p:nvSpPr>
        <p:spPr>
          <a:xfrm>
            <a:off x="8015521" y="1670997"/>
            <a:ext cx="2844800" cy="1682750"/>
          </a:xfrm>
          <a:prstGeom prst="rect">
            <a:avLst/>
          </a:prstGeom>
        </p:spPr>
        <p:txBody>
          <a:bodyPr/>
          <a:lstStyle/>
          <a:p>
            <a:endParaRPr lang="zh-CN" altLang="en-US"/>
          </a:p>
        </p:txBody>
      </p:sp>
      <p:sp>
        <p:nvSpPr>
          <p:cNvPr id="15" name="图片占位符 7"/>
          <p:cNvSpPr>
            <a:spLocks noGrp="1"/>
          </p:cNvSpPr>
          <p:nvPr>
            <p:ph type="pic" sz="quarter" idx="12"/>
          </p:nvPr>
        </p:nvSpPr>
        <p:spPr>
          <a:xfrm>
            <a:off x="6788600" y="4617386"/>
            <a:ext cx="2844800" cy="1682750"/>
          </a:xfrm>
          <a:prstGeom prst="rect">
            <a:avLst/>
          </a:prstGeom>
        </p:spPr>
        <p:txBody>
          <a:bodyPr/>
          <a:lstStyle/>
          <a:p>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p:bldP spid="14" grpId="0"/>
      <p:bldP spid="15"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5" name="Freeform: Shape 4"/>
          <p:cNvSpPr/>
          <p:nvPr userDrawn="1"/>
        </p:nvSpPr>
        <p:spPr>
          <a:xfrm rot="17291874">
            <a:off x="5142639" y="301402"/>
            <a:ext cx="7189915" cy="4766281"/>
          </a:xfrm>
          <a:custGeom>
            <a:avLst/>
            <a:gdLst>
              <a:gd name="connsiteX0" fmla="*/ 4737084 w 6038720"/>
              <a:gd name="connsiteY0" fmla="*/ 0 h 4003140"/>
              <a:gd name="connsiteX1" fmla="*/ 6038720 w 6038720"/>
              <a:gd name="connsiteY1" fmla="*/ 3959438 h 4003140"/>
              <a:gd name="connsiteX2" fmla="*/ 6026911 w 6038720"/>
              <a:gd name="connsiteY2" fmla="*/ 3962475 h 4003140"/>
              <a:gd name="connsiteX3" fmla="*/ 5623525 w 6038720"/>
              <a:gd name="connsiteY3" fmla="*/ 4003140 h 4003140"/>
              <a:gd name="connsiteX4" fmla="*/ 2001570 w 6038720"/>
              <a:gd name="connsiteY4" fmla="*/ 4003140 h 4003140"/>
              <a:gd name="connsiteX5" fmla="*/ 0 w 6038720"/>
              <a:gd name="connsiteY5" fmla="*/ 2001570 h 4003140"/>
              <a:gd name="connsiteX6" fmla="*/ 2001570 w 6038720"/>
              <a:gd name="connsiteY6" fmla="*/ 0 h 400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8720" h="4003140">
                <a:moveTo>
                  <a:pt x="4737084" y="0"/>
                </a:moveTo>
                <a:lnTo>
                  <a:pt x="6038720" y="3959438"/>
                </a:lnTo>
                <a:lnTo>
                  <a:pt x="6026911" y="3962475"/>
                </a:lnTo>
                <a:cubicBezTo>
                  <a:pt x="5896614" y="3989138"/>
                  <a:pt x="5761705" y="4003140"/>
                  <a:pt x="5623525" y="4003140"/>
                </a:cubicBezTo>
                <a:lnTo>
                  <a:pt x="2001570" y="4003140"/>
                </a:lnTo>
                <a:cubicBezTo>
                  <a:pt x="896133" y="4003140"/>
                  <a:pt x="0" y="3107007"/>
                  <a:pt x="0" y="2001570"/>
                </a:cubicBezTo>
                <a:cubicBezTo>
                  <a:pt x="0" y="896133"/>
                  <a:pt x="896133" y="0"/>
                  <a:pt x="200157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p:cNvSpPr/>
          <p:nvPr userDrawn="1"/>
        </p:nvSpPr>
        <p:spPr>
          <a:xfrm rot="1161436">
            <a:off x="-455914" y="604912"/>
            <a:ext cx="925630" cy="2676376"/>
          </a:xfrm>
          <a:custGeom>
            <a:avLst/>
            <a:gdLst>
              <a:gd name="connsiteX0" fmla="*/ 0 w 925630"/>
              <a:gd name="connsiteY0" fmla="*/ 41638 h 2676376"/>
              <a:gd name="connsiteX1" fmla="*/ 88538 w 925630"/>
              <a:gd name="connsiteY1" fmla="*/ 14154 h 2676376"/>
              <a:gd name="connsiteX2" fmla="*/ 228944 w 925630"/>
              <a:gd name="connsiteY2" fmla="*/ 0 h 2676376"/>
              <a:gd name="connsiteX3" fmla="*/ 925630 w 925630"/>
              <a:gd name="connsiteY3" fmla="*/ 696686 h 2676376"/>
              <a:gd name="connsiteX4" fmla="*/ 925630 w 925630"/>
              <a:gd name="connsiteY4" fmla="*/ 2676376 h 267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630" h="2676376">
                <a:moveTo>
                  <a:pt x="0" y="41638"/>
                </a:moveTo>
                <a:lnTo>
                  <a:pt x="88538" y="14154"/>
                </a:lnTo>
                <a:cubicBezTo>
                  <a:pt x="133890" y="4874"/>
                  <a:pt x="180848" y="0"/>
                  <a:pt x="228944" y="0"/>
                </a:cubicBezTo>
                <a:cubicBezTo>
                  <a:pt x="613713" y="0"/>
                  <a:pt x="925630" y="311917"/>
                  <a:pt x="925630" y="696686"/>
                </a:cubicBezTo>
                <a:lnTo>
                  <a:pt x="925630" y="2676376"/>
                </a:lnTo>
                <a:close/>
              </a:path>
            </a:pathLst>
          </a:custGeom>
          <a:solidFill>
            <a:schemeClr val="bg1">
              <a:lumMod val="6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hasCustomPrompt="1"/>
          </p:nvPr>
        </p:nvSpPr>
        <p:spPr>
          <a:xfrm>
            <a:off x="6821683" y="1463594"/>
            <a:ext cx="3234813" cy="4011562"/>
          </a:xfrm>
          <a:custGeom>
            <a:avLst/>
            <a:gdLst>
              <a:gd name="connsiteX0" fmla="*/ 83393 w 3234813"/>
              <a:gd name="connsiteY0" fmla="*/ 0 h 4011562"/>
              <a:gd name="connsiteX1" fmla="*/ 3151420 w 3234813"/>
              <a:gd name="connsiteY1" fmla="*/ 0 h 4011562"/>
              <a:gd name="connsiteX2" fmla="*/ 3234813 w 3234813"/>
              <a:gd name="connsiteY2" fmla="*/ 83393 h 4011562"/>
              <a:gd name="connsiteX3" fmla="*/ 3234813 w 3234813"/>
              <a:gd name="connsiteY3" fmla="*/ 3928169 h 4011562"/>
              <a:gd name="connsiteX4" fmla="*/ 3151420 w 3234813"/>
              <a:gd name="connsiteY4" fmla="*/ 4011562 h 4011562"/>
              <a:gd name="connsiteX5" fmla="*/ 83393 w 3234813"/>
              <a:gd name="connsiteY5" fmla="*/ 4011562 h 4011562"/>
              <a:gd name="connsiteX6" fmla="*/ 0 w 3234813"/>
              <a:gd name="connsiteY6" fmla="*/ 3928169 h 4011562"/>
              <a:gd name="connsiteX7" fmla="*/ 0 w 3234813"/>
              <a:gd name="connsiteY7" fmla="*/ 83393 h 4011562"/>
              <a:gd name="connsiteX8" fmla="*/ 83393 w 3234813"/>
              <a:gd name="connsiteY8" fmla="*/ 0 h 40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4813" h="4011562">
                <a:moveTo>
                  <a:pt x="83393" y="0"/>
                </a:moveTo>
                <a:lnTo>
                  <a:pt x="3151420" y="0"/>
                </a:lnTo>
                <a:cubicBezTo>
                  <a:pt x="3197477" y="0"/>
                  <a:pt x="3234813" y="37336"/>
                  <a:pt x="3234813" y="83393"/>
                </a:cubicBezTo>
                <a:lnTo>
                  <a:pt x="3234813" y="3928169"/>
                </a:lnTo>
                <a:cubicBezTo>
                  <a:pt x="3234813" y="3974226"/>
                  <a:pt x="3197477" y="4011562"/>
                  <a:pt x="3151420" y="4011562"/>
                </a:cubicBezTo>
                <a:lnTo>
                  <a:pt x="83393" y="4011562"/>
                </a:lnTo>
                <a:cubicBezTo>
                  <a:pt x="37336" y="4011562"/>
                  <a:pt x="0" y="3974226"/>
                  <a:pt x="0" y="3928169"/>
                </a:cubicBezTo>
                <a:lnTo>
                  <a:pt x="0" y="83393"/>
                </a:lnTo>
                <a:cubicBezTo>
                  <a:pt x="0" y="37336"/>
                  <a:pt x="37336" y="0"/>
                  <a:pt x="83393" y="0"/>
                </a:cubicBezTo>
                <a:close/>
              </a:path>
            </a:pathLst>
          </a:custGeom>
          <a:effectLst>
            <a:outerShdw blurRad="508000" dist="38100" dir="2700000" algn="tl" rotWithShape="0">
              <a:prstClr val="black">
                <a:alpha val="24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3"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1+#ppt_w/2"/>
                                          </p:val>
                                        </p:tav>
                                        <p:tav tm="100000">
                                          <p:val>
                                            <p:strVal val="#ppt_x"/>
                                          </p:val>
                                        </p:tav>
                                      </p:tavLst>
                                    </p:anim>
                                    <p:anim calcmode="lin" valueType="num">
                                      <p:cBhvr additive="base">
                                        <p:cTn id="12" dur="1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7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24" name="图片占位符 14"/>
          <p:cNvSpPr>
            <a:spLocks noGrp="1"/>
          </p:cNvSpPr>
          <p:nvPr>
            <p:ph type="pic" sz="quarter" idx="10"/>
          </p:nvPr>
        </p:nvSpPr>
        <p:spPr>
          <a:xfrm>
            <a:off x="4171950" y="1763713"/>
            <a:ext cx="6896100" cy="3925887"/>
          </a:xfrm>
          <a:prstGeom prst="rect">
            <a:avLst/>
          </a:prstGeom>
          <a:effectLst>
            <a:outerShdw blurRad="165100" dist="25400" sx="104000" sy="104000" algn="ctr" rotWithShape="0">
              <a:prstClr val="black">
                <a:alpha val="6000"/>
              </a:prstClr>
            </a:outerShdw>
          </a:effectLst>
        </p:spPr>
        <p:txBody>
          <a:bodyPr/>
          <a:lstStyle/>
          <a:p>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006930" y="1683657"/>
            <a:ext cx="1785257" cy="1785257"/>
          </a:xfrm>
          <a:custGeom>
            <a:avLst/>
            <a:gdLst>
              <a:gd name="connsiteX0" fmla="*/ 0 w 1785257"/>
              <a:gd name="connsiteY0" fmla="*/ 0 h 1785257"/>
              <a:gd name="connsiteX1" fmla="*/ 1785257 w 1785257"/>
              <a:gd name="connsiteY1" fmla="*/ 0 h 1785257"/>
              <a:gd name="connsiteX2" fmla="*/ 1785257 w 1785257"/>
              <a:gd name="connsiteY2" fmla="*/ 1785257 h 1785257"/>
              <a:gd name="connsiteX3" fmla="*/ 0 w 1785257"/>
              <a:gd name="connsiteY3" fmla="*/ 1785257 h 1785257"/>
            </a:gdLst>
            <a:ahLst/>
            <a:cxnLst>
              <a:cxn ang="0">
                <a:pos x="connsiteX0" y="connsiteY0"/>
              </a:cxn>
              <a:cxn ang="0">
                <a:pos x="connsiteX1" y="connsiteY1"/>
              </a:cxn>
              <a:cxn ang="0">
                <a:pos x="connsiteX2" y="connsiteY2"/>
              </a:cxn>
              <a:cxn ang="0">
                <a:pos x="connsiteX3" y="connsiteY3"/>
              </a:cxn>
            </a:cxnLst>
            <a:rect l="l" t="t" r="r" b="b"/>
            <a:pathLst>
              <a:path w="1785257" h="1785257">
                <a:moveTo>
                  <a:pt x="0" y="0"/>
                </a:moveTo>
                <a:lnTo>
                  <a:pt x="1785257" y="0"/>
                </a:lnTo>
                <a:lnTo>
                  <a:pt x="1785257" y="1785257"/>
                </a:lnTo>
                <a:lnTo>
                  <a:pt x="0" y="1785257"/>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1006930" y="3893830"/>
            <a:ext cx="1785257" cy="1785257"/>
          </a:xfrm>
          <a:custGeom>
            <a:avLst/>
            <a:gdLst>
              <a:gd name="connsiteX0" fmla="*/ 0 w 1785257"/>
              <a:gd name="connsiteY0" fmla="*/ 0 h 1785257"/>
              <a:gd name="connsiteX1" fmla="*/ 1785257 w 1785257"/>
              <a:gd name="connsiteY1" fmla="*/ 0 h 1785257"/>
              <a:gd name="connsiteX2" fmla="*/ 1785257 w 1785257"/>
              <a:gd name="connsiteY2" fmla="*/ 1785257 h 1785257"/>
              <a:gd name="connsiteX3" fmla="*/ 0 w 1785257"/>
              <a:gd name="connsiteY3" fmla="*/ 1785257 h 1785257"/>
            </a:gdLst>
            <a:ahLst/>
            <a:cxnLst>
              <a:cxn ang="0">
                <a:pos x="connsiteX0" y="connsiteY0"/>
              </a:cxn>
              <a:cxn ang="0">
                <a:pos x="connsiteX1" y="connsiteY1"/>
              </a:cxn>
              <a:cxn ang="0">
                <a:pos x="connsiteX2" y="connsiteY2"/>
              </a:cxn>
              <a:cxn ang="0">
                <a:pos x="connsiteX3" y="connsiteY3"/>
              </a:cxn>
            </a:cxnLst>
            <a:rect l="l" t="t" r="r" b="b"/>
            <a:pathLst>
              <a:path w="1785257" h="1785257">
                <a:moveTo>
                  <a:pt x="0" y="0"/>
                </a:moveTo>
                <a:lnTo>
                  <a:pt x="1785257" y="0"/>
                </a:lnTo>
                <a:lnTo>
                  <a:pt x="1785257" y="1785257"/>
                </a:lnTo>
                <a:lnTo>
                  <a:pt x="0" y="1785257"/>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275616" y="1683657"/>
            <a:ext cx="1785257" cy="1785257"/>
          </a:xfrm>
          <a:custGeom>
            <a:avLst/>
            <a:gdLst>
              <a:gd name="connsiteX0" fmla="*/ 0 w 1785257"/>
              <a:gd name="connsiteY0" fmla="*/ 0 h 1785257"/>
              <a:gd name="connsiteX1" fmla="*/ 1785257 w 1785257"/>
              <a:gd name="connsiteY1" fmla="*/ 0 h 1785257"/>
              <a:gd name="connsiteX2" fmla="*/ 1785257 w 1785257"/>
              <a:gd name="connsiteY2" fmla="*/ 1785257 h 1785257"/>
              <a:gd name="connsiteX3" fmla="*/ 0 w 1785257"/>
              <a:gd name="connsiteY3" fmla="*/ 1785257 h 1785257"/>
            </a:gdLst>
            <a:ahLst/>
            <a:cxnLst>
              <a:cxn ang="0">
                <a:pos x="connsiteX0" y="connsiteY0"/>
              </a:cxn>
              <a:cxn ang="0">
                <a:pos x="connsiteX1" y="connsiteY1"/>
              </a:cxn>
              <a:cxn ang="0">
                <a:pos x="connsiteX2" y="connsiteY2"/>
              </a:cxn>
              <a:cxn ang="0">
                <a:pos x="connsiteX3" y="connsiteY3"/>
              </a:cxn>
            </a:cxnLst>
            <a:rect l="l" t="t" r="r" b="b"/>
            <a:pathLst>
              <a:path w="1785257" h="1785257">
                <a:moveTo>
                  <a:pt x="0" y="0"/>
                </a:moveTo>
                <a:lnTo>
                  <a:pt x="1785257" y="0"/>
                </a:lnTo>
                <a:lnTo>
                  <a:pt x="1785257" y="1785257"/>
                </a:lnTo>
                <a:lnTo>
                  <a:pt x="0" y="1785257"/>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6275616" y="3893830"/>
            <a:ext cx="1785257" cy="1785257"/>
          </a:xfrm>
          <a:custGeom>
            <a:avLst/>
            <a:gdLst>
              <a:gd name="connsiteX0" fmla="*/ 0 w 1785257"/>
              <a:gd name="connsiteY0" fmla="*/ 0 h 1785257"/>
              <a:gd name="connsiteX1" fmla="*/ 1785257 w 1785257"/>
              <a:gd name="connsiteY1" fmla="*/ 0 h 1785257"/>
              <a:gd name="connsiteX2" fmla="*/ 1785257 w 1785257"/>
              <a:gd name="connsiteY2" fmla="*/ 1785257 h 1785257"/>
              <a:gd name="connsiteX3" fmla="*/ 0 w 1785257"/>
              <a:gd name="connsiteY3" fmla="*/ 1785257 h 1785257"/>
            </a:gdLst>
            <a:ahLst/>
            <a:cxnLst>
              <a:cxn ang="0">
                <a:pos x="connsiteX0" y="connsiteY0"/>
              </a:cxn>
              <a:cxn ang="0">
                <a:pos x="connsiteX1" y="connsiteY1"/>
              </a:cxn>
              <a:cxn ang="0">
                <a:pos x="connsiteX2" y="connsiteY2"/>
              </a:cxn>
              <a:cxn ang="0">
                <a:pos x="connsiteX3" y="connsiteY3"/>
              </a:cxn>
            </a:cxnLst>
            <a:rect l="l" t="t" r="r" b="b"/>
            <a:pathLst>
              <a:path w="1785257" h="1785257">
                <a:moveTo>
                  <a:pt x="0" y="0"/>
                </a:moveTo>
                <a:lnTo>
                  <a:pt x="1785257" y="0"/>
                </a:lnTo>
                <a:lnTo>
                  <a:pt x="1785257" y="1785257"/>
                </a:lnTo>
                <a:lnTo>
                  <a:pt x="0" y="1785257"/>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6" name="Picture Placeholder 3"/>
          <p:cNvSpPr>
            <a:spLocks noGrp="1"/>
          </p:cNvSpPr>
          <p:nvPr>
            <p:ph type="pic" sz="quarter" idx="11"/>
          </p:nvPr>
        </p:nvSpPr>
        <p:spPr>
          <a:xfrm>
            <a:off x="1220921" y="3810000"/>
            <a:ext cx="2436862" cy="2142809"/>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40000"/>
            </a:schemeClr>
          </a:solidFill>
        </p:spPr>
        <p:txBody>
          <a:bodyPr wrap="square">
            <a:noAutofit/>
          </a:bodyPr>
          <a:lstStyle>
            <a:lvl1pPr marL="0" indent="0" algn="ctr">
              <a:buNone/>
              <a:defRPr sz="1400">
                <a:solidFill>
                  <a:schemeClr val="tx1">
                    <a:lumMod val="65000"/>
                    <a:lumOff val="35000"/>
                  </a:schemeClr>
                </a:solidFill>
              </a:defRPr>
            </a:lvl1pPr>
          </a:lstStyle>
          <a:p>
            <a:endParaRPr lang="id-ID" dirty="0"/>
          </a:p>
        </p:txBody>
      </p:sp>
      <p:sp>
        <p:nvSpPr>
          <p:cNvPr id="7" name="Picture Placeholder 3"/>
          <p:cNvSpPr>
            <a:spLocks noGrp="1"/>
          </p:cNvSpPr>
          <p:nvPr>
            <p:ph type="pic" sz="quarter" idx="12"/>
          </p:nvPr>
        </p:nvSpPr>
        <p:spPr>
          <a:xfrm>
            <a:off x="6097356" y="3810000"/>
            <a:ext cx="2436862" cy="2142809"/>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40000"/>
            </a:schemeClr>
          </a:solidFill>
        </p:spPr>
        <p:txBody>
          <a:bodyPr wrap="square">
            <a:noAutofit/>
          </a:bodyPr>
          <a:lstStyle>
            <a:lvl1pPr marL="0" indent="0" algn="ctr">
              <a:buNone/>
              <a:defRPr sz="1400">
                <a:solidFill>
                  <a:schemeClr val="tx1">
                    <a:lumMod val="65000"/>
                    <a:lumOff val="35000"/>
                  </a:schemeClr>
                </a:solidFill>
              </a:defRPr>
            </a:lvl1pPr>
          </a:lstStyle>
          <a:p>
            <a:endParaRPr lang="id-ID" dirty="0"/>
          </a:p>
        </p:txBody>
      </p:sp>
      <p:sp>
        <p:nvSpPr>
          <p:cNvPr id="8" name="Picture Placeholder 3"/>
          <p:cNvSpPr>
            <a:spLocks noGrp="1"/>
          </p:cNvSpPr>
          <p:nvPr>
            <p:ph type="pic" sz="quarter" idx="13"/>
          </p:nvPr>
        </p:nvSpPr>
        <p:spPr>
          <a:xfrm>
            <a:off x="3657783" y="1667192"/>
            <a:ext cx="2436862" cy="2142809"/>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40000"/>
            </a:schemeClr>
          </a:solidFill>
        </p:spPr>
        <p:txBody>
          <a:bodyPr wrap="square">
            <a:noAutofit/>
          </a:bodyPr>
          <a:lstStyle>
            <a:lvl1pPr marL="0" indent="0" algn="ctr">
              <a:buNone/>
              <a:defRPr sz="1400">
                <a:solidFill>
                  <a:schemeClr val="tx1">
                    <a:lumMod val="65000"/>
                    <a:lumOff val="35000"/>
                  </a:schemeClr>
                </a:solidFill>
              </a:defRPr>
            </a:lvl1pPr>
          </a:lstStyle>
          <a:p>
            <a:endParaRPr lang="id-ID" dirty="0"/>
          </a:p>
        </p:txBody>
      </p:sp>
      <p:sp>
        <p:nvSpPr>
          <p:cNvPr id="9" name="Picture Placeholder 3"/>
          <p:cNvSpPr>
            <a:spLocks noGrp="1"/>
          </p:cNvSpPr>
          <p:nvPr>
            <p:ph type="pic" sz="quarter" idx="14"/>
          </p:nvPr>
        </p:nvSpPr>
        <p:spPr>
          <a:xfrm>
            <a:off x="8534218" y="1667192"/>
            <a:ext cx="2436862" cy="2142809"/>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40000"/>
            </a:schemeClr>
          </a:solidFill>
        </p:spPr>
        <p:txBody>
          <a:bodyPr wrap="square">
            <a:noAutofit/>
          </a:bodyPr>
          <a:lstStyle>
            <a:lvl1pPr marL="0" indent="0" algn="ctr">
              <a:buNone/>
              <a:defRPr sz="1400">
                <a:solidFill>
                  <a:schemeClr val="tx1">
                    <a:lumMod val="65000"/>
                    <a:lumOff val="35000"/>
                  </a:schemeClr>
                </a:solidFill>
              </a:defRPr>
            </a:lvl1pPr>
          </a:lstStyle>
          <a:p>
            <a:endParaRPr lang="id-ID" dirty="0"/>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38" name="矩形 37"/>
          <p:cNvSpPr/>
          <p:nvPr userDrawn="1"/>
        </p:nvSpPr>
        <p:spPr>
          <a:xfrm>
            <a:off x="0" y="0"/>
            <a:ext cx="12192000" cy="6888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userDrawn="1"/>
        </p:nvGrpSpPr>
        <p:grpSpPr>
          <a:xfrm>
            <a:off x="-7757652" y="-5600700"/>
            <a:ext cx="29404122" cy="19416192"/>
            <a:chOff x="-7757652" y="-5600700"/>
            <a:chExt cx="29404122" cy="19416192"/>
          </a:xfrm>
        </p:grpSpPr>
        <p:cxnSp>
          <p:nvCxnSpPr>
            <p:cNvPr id="3" name="直接连接符 2"/>
            <p:cNvCxnSpPr/>
            <p:nvPr/>
          </p:nvCxnSpPr>
          <p:spPr>
            <a:xfrm flipV="1">
              <a:off x="-7757652" y="-5600700"/>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492246" y="-5172054"/>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226840" y="-4743409"/>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961434" y="-4314763"/>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6696028" y="-3886118"/>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6430622" y="-3457473"/>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6165216" y="-3028827"/>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5899810" y="-2600182"/>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5634404" y="-2171536"/>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5368997" y="-1742891"/>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5103592" y="-1314245"/>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4838185" y="-885600"/>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4572779" y="-456954"/>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4307374" y="-28309"/>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4041967" y="400337"/>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3776561" y="828982"/>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3511155" y="1257628"/>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3245749" y="1686273"/>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2980343" y="2114919"/>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2714937" y="2543564"/>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2449531" y="2972210"/>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2184125" y="3400855"/>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1918719" y="3829501"/>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1653313" y="4258146"/>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1387907" y="4686792"/>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1122501" y="5115437"/>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857095" y="5544083"/>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591689" y="5972728"/>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326283" y="6401374"/>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grpSp>
      <p:sp>
        <p:nvSpPr>
          <p:cNvPr id="32" name="矩形 31"/>
          <p:cNvSpPr/>
          <p:nvPr userDrawn="1"/>
        </p:nvSpPr>
        <p:spPr>
          <a:xfrm>
            <a:off x="-7757652" y="6893592"/>
            <a:ext cx="29404122" cy="735054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userDrawn="1"/>
        </p:nvSpPr>
        <p:spPr>
          <a:xfrm>
            <a:off x="-10210800" y="-3886119"/>
            <a:ext cx="10210800" cy="168443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6" name="矩形 35"/>
          <p:cNvSpPr/>
          <p:nvPr userDrawn="1"/>
        </p:nvSpPr>
        <p:spPr>
          <a:xfrm>
            <a:off x="-8789844" y="-5775056"/>
            <a:ext cx="28814446" cy="580303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7" name="矩形 36"/>
          <p:cNvSpPr/>
          <p:nvPr userDrawn="1"/>
        </p:nvSpPr>
        <p:spPr>
          <a:xfrm>
            <a:off x="12192000" y="-1742891"/>
            <a:ext cx="10486662" cy="1512973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34" name="矩形 33"/>
          <p:cNvSpPr/>
          <p:nvPr userDrawn="1"/>
        </p:nvSpPr>
        <p:spPr>
          <a:xfrm>
            <a:off x="0" y="0"/>
            <a:ext cx="12192000" cy="6888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p:cNvCxnSpPr/>
          <p:nvPr userDrawn="1"/>
        </p:nvCxnSpPr>
        <p:spPr>
          <a:xfrm flipV="1">
            <a:off x="-7757652" y="-5600700"/>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39" name="直接连接符 38"/>
          <p:cNvCxnSpPr/>
          <p:nvPr userDrawn="1"/>
        </p:nvCxnSpPr>
        <p:spPr>
          <a:xfrm flipV="1">
            <a:off x="-7483166" y="-5250634"/>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40" name="直接连接符 39"/>
          <p:cNvCxnSpPr/>
          <p:nvPr userDrawn="1"/>
        </p:nvCxnSpPr>
        <p:spPr>
          <a:xfrm flipV="1">
            <a:off x="-7208679" y="-4900568"/>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41" name="直接连接符 40"/>
          <p:cNvCxnSpPr/>
          <p:nvPr userDrawn="1"/>
        </p:nvCxnSpPr>
        <p:spPr>
          <a:xfrm flipV="1">
            <a:off x="-6934192" y="-4550503"/>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42" name="直接连接符 41"/>
          <p:cNvCxnSpPr/>
          <p:nvPr userDrawn="1"/>
        </p:nvCxnSpPr>
        <p:spPr>
          <a:xfrm flipV="1">
            <a:off x="-6659706" y="-4200437"/>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43" name="直接连接符 42"/>
          <p:cNvCxnSpPr/>
          <p:nvPr userDrawn="1"/>
        </p:nvCxnSpPr>
        <p:spPr>
          <a:xfrm flipV="1">
            <a:off x="-6385219" y="-3850371"/>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44" name="直接连接符 43"/>
          <p:cNvCxnSpPr/>
          <p:nvPr userDrawn="1"/>
        </p:nvCxnSpPr>
        <p:spPr>
          <a:xfrm flipV="1">
            <a:off x="-6110732" y="-3500305"/>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45" name="直接连接符 44"/>
          <p:cNvCxnSpPr/>
          <p:nvPr userDrawn="1"/>
        </p:nvCxnSpPr>
        <p:spPr>
          <a:xfrm flipV="1">
            <a:off x="-5836246" y="-3150240"/>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46" name="直接连接符 45"/>
          <p:cNvCxnSpPr/>
          <p:nvPr userDrawn="1"/>
        </p:nvCxnSpPr>
        <p:spPr>
          <a:xfrm flipV="1">
            <a:off x="-5561759" y="-2800174"/>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47" name="直接连接符 46"/>
          <p:cNvCxnSpPr/>
          <p:nvPr userDrawn="1"/>
        </p:nvCxnSpPr>
        <p:spPr>
          <a:xfrm flipV="1">
            <a:off x="-5287273" y="-2450108"/>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48" name="直接连接符 47"/>
          <p:cNvCxnSpPr/>
          <p:nvPr userDrawn="1"/>
        </p:nvCxnSpPr>
        <p:spPr>
          <a:xfrm flipV="1">
            <a:off x="-5012786" y="-2100043"/>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49" name="直接连接符 48"/>
          <p:cNvCxnSpPr/>
          <p:nvPr userDrawn="1"/>
        </p:nvCxnSpPr>
        <p:spPr>
          <a:xfrm flipV="1">
            <a:off x="-4738300" y="-1749977"/>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50" name="直接连接符 49"/>
          <p:cNvCxnSpPr/>
          <p:nvPr userDrawn="1"/>
        </p:nvCxnSpPr>
        <p:spPr>
          <a:xfrm flipV="1">
            <a:off x="-4463813" y="-1399911"/>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51" name="直接连接符 50"/>
          <p:cNvCxnSpPr/>
          <p:nvPr userDrawn="1"/>
        </p:nvCxnSpPr>
        <p:spPr>
          <a:xfrm flipV="1">
            <a:off x="-4189326" y="-1049845"/>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52" name="直接连接符 51"/>
          <p:cNvCxnSpPr/>
          <p:nvPr userDrawn="1"/>
        </p:nvCxnSpPr>
        <p:spPr>
          <a:xfrm flipV="1">
            <a:off x="-3914840" y="-699780"/>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53" name="直接连接符 52"/>
          <p:cNvCxnSpPr/>
          <p:nvPr userDrawn="1"/>
        </p:nvCxnSpPr>
        <p:spPr>
          <a:xfrm flipV="1">
            <a:off x="-3640353" y="-349714"/>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54" name="直接连接符 53"/>
          <p:cNvCxnSpPr/>
          <p:nvPr userDrawn="1"/>
        </p:nvCxnSpPr>
        <p:spPr>
          <a:xfrm flipV="1">
            <a:off x="-3365866" y="352"/>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55" name="直接连接符 54"/>
          <p:cNvCxnSpPr/>
          <p:nvPr userDrawn="1"/>
        </p:nvCxnSpPr>
        <p:spPr>
          <a:xfrm flipV="1">
            <a:off x="-3091380" y="350418"/>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56" name="直接连接符 55"/>
          <p:cNvCxnSpPr/>
          <p:nvPr userDrawn="1"/>
        </p:nvCxnSpPr>
        <p:spPr>
          <a:xfrm flipV="1">
            <a:off x="-2816893" y="700483"/>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57" name="直接连接符 56"/>
          <p:cNvCxnSpPr/>
          <p:nvPr userDrawn="1"/>
        </p:nvCxnSpPr>
        <p:spPr>
          <a:xfrm flipV="1">
            <a:off x="-2542406" y="1050549"/>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nvCxnSpPr>
        <p:spPr>
          <a:xfrm flipV="1">
            <a:off x="-2267920" y="1400615"/>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59" name="直接连接符 58"/>
          <p:cNvCxnSpPr/>
          <p:nvPr userDrawn="1"/>
        </p:nvCxnSpPr>
        <p:spPr>
          <a:xfrm flipV="1">
            <a:off x="-1993433" y="1750681"/>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60" name="直接连接符 59"/>
          <p:cNvCxnSpPr/>
          <p:nvPr userDrawn="1"/>
        </p:nvCxnSpPr>
        <p:spPr>
          <a:xfrm flipV="1">
            <a:off x="-1718947" y="2100746"/>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61" name="直接连接符 60"/>
          <p:cNvCxnSpPr/>
          <p:nvPr userDrawn="1"/>
        </p:nvCxnSpPr>
        <p:spPr>
          <a:xfrm flipV="1">
            <a:off x="-1444460" y="2450812"/>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62" name="直接连接符 61"/>
          <p:cNvCxnSpPr/>
          <p:nvPr userDrawn="1"/>
        </p:nvCxnSpPr>
        <p:spPr>
          <a:xfrm flipV="1">
            <a:off x="-1169973" y="2800878"/>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63" name="直接连接符 62"/>
          <p:cNvCxnSpPr/>
          <p:nvPr userDrawn="1"/>
        </p:nvCxnSpPr>
        <p:spPr>
          <a:xfrm flipV="1">
            <a:off x="-895487" y="3150944"/>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64" name="直接连接符 63"/>
          <p:cNvCxnSpPr/>
          <p:nvPr userDrawn="1"/>
        </p:nvCxnSpPr>
        <p:spPr>
          <a:xfrm flipV="1">
            <a:off x="-621000" y="3501010"/>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65" name="直接连接符 64"/>
          <p:cNvCxnSpPr/>
          <p:nvPr userDrawn="1"/>
        </p:nvCxnSpPr>
        <p:spPr>
          <a:xfrm flipV="1">
            <a:off x="-346514" y="3851075"/>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66" name="直接连接符 65"/>
          <p:cNvCxnSpPr/>
          <p:nvPr userDrawn="1"/>
        </p:nvCxnSpPr>
        <p:spPr>
          <a:xfrm flipV="1">
            <a:off x="-72027" y="4201141"/>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67" name="直接连接符 66"/>
          <p:cNvCxnSpPr/>
          <p:nvPr userDrawn="1"/>
        </p:nvCxnSpPr>
        <p:spPr>
          <a:xfrm flipV="1">
            <a:off x="202460" y="4551207"/>
            <a:ext cx="21972753" cy="7414118"/>
          </a:xfrm>
          <a:prstGeom prst="line">
            <a:avLst/>
          </a:prstGeom>
          <a:ln w="190500"/>
        </p:spPr>
        <p:style>
          <a:lnRef idx="1">
            <a:schemeClr val="accent1"/>
          </a:lnRef>
          <a:fillRef idx="0">
            <a:schemeClr val="accent1"/>
          </a:fillRef>
          <a:effectRef idx="0">
            <a:schemeClr val="accent1"/>
          </a:effectRef>
          <a:fontRef idx="minor">
            <a:schemeClr val="tx1"/>
          </a:fontRef>
        </p:style>
      </p:cxnSp>
      <p:sp>
        <p:nvSpPr>
          <p:cNvPr id="32" name="矩形 31"/>
          <p:cNvSpPr/>
          <p:nvPr userDrawn="1"/>
        </p:nvSpPr>
        <p:spPr>
          <a:xfrm>
            <a:off x="-7757652" y="6893592"/>
            <a:ext cx="29404122" cy="735054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userDrawn="1"/>
        </p:nvSpPr>
        <p:spPr>
          <a:xfrm>
            <a:off x="-10210800" y="-3886119"/>
            <a:ext cx="10210800" cy="168443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6" name="矩形 35"/>
          <p:cNvSpPr/>
          <p:nvPr userDrawn="1"/>
        </p:nvSpPr>
        <p:spPr>
          <a:xfrm>
            <a:off x="-8789844" y="-5775056"/>
            <a:ext cx="28814446" cy="580303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7" name="矩形 36"/>
          <p:cNvSpPr/>
          <p:nvPr userDrawn="1"/>
        </p:nvSpPr>
        <p:spPr>
          <a:xfrm>
            <a:off x="12192000" y="-1742891"/>
            <a:ext cx="10486662" cy="1512973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3" name="图片占位符 2"/>
          <p:cNvSpPr>
            <a:spLocks noGrp="1"/>
          </p:cNvSpPr>
          <p:nvPr>
            <p:ph type="pic" sz="quarter" idx="10"/>
          </p:nvPr>
        </p:nvSpPr>
        <p:spPr>
          <a:xfrm>
            <a:off x="0" y="0"/>
            <a:ext cx="12192000" cy="6858000"/>
          </a:xfrm>
          <a:prstGeom prst="rect">
            <a:avLst/>
          </a:prstGeom>
        </p:spPr>
        <p:txBody>
          <a:bodyPr/>
          <a:lstStyle/>
          <a:p>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1E86B62-4D90-4564-A14F-59E11E81937A}" type="datetimeFigureOut">
              <a:rPr lang="zh-CN" altLang="en-US" smtClean="0"/>
              <a:pPr/>
              <a:t>2020/8/25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FE644C-17E8-4106-8274-A34460A1EAC8}"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剪去对角的矩形 1"/>
          <p:cNvSpPr/>
          <p:nvPr userDrawn="1"/>
        </p:nvSpPr>
        <p:spPr>
          <a:xfrm>
            <a:off x="203200" y="229496"/>
            <a:ext cx="11785600" cy="6450704"/>
          </a:xfrm>
          <a:prstGeom prst="snip2Diag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9" name="组合 8"/>
          <p:cNvGrpSpPr/>
          <p:nvPr userDrawn="1"/>
        </p:nvGrpSpPr>
        <p:grpSpPr>
          <a:xfrm>
            <a:off x="-225435" y="300892"/>
            <a:ext cx="1746269" cy="1013180"/>
            <a:chOff x="-919863" y="1388167"/>
            <a:chExt cx="6522023" cy="3784058"/>
          </a:xfrm>
        </p:grpSpPr>
        <p:grpSp>
          <p:nvGrpSpPr>
            <p:cNvPr id="10" name="组合 9"/>
            <p:cNvGrpSpPr/>
            <p:nvPr/>
          </p:nvGrpSpPr>
          <p:grpSpPr>
            <a:xfrm rot="13651987">
              <a:off x="-919863" y="1388167"/>
              <a:ext cx="3784058" cy="3784058"/>
              <a:chOff x="-2057005" y="-757171"/>
              <a:chExt cx="4948404" cy="4948404"/>
            </a:xfrm>
          </p:grpSpPr>
          <p:sp>
            <p:nvSpPr>
              <p:cNvPr id="14" name="椭圆 13"/>
              <p:cNvSpPr/>
              <p:nvPr/>
            </p:nvSpPr>
            <p:spPr>
              <a:xfrm>
                <a:off x="-2057005" y="-757171"/>
                <a:ext cx="4948404" cy="4948404"/>
              </a:xfrm>
              <a:prstGeom prst="ellipse">
                <a:avLst/>
              </a:prstGeom>
              <a:solidFill>
                <a:schemeClr val="accent1"/>
              </a:solid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椭圆 14"/>
              <p:cNvSpPr/>
              <p:nvPr/>
            </p:nvSpPr>
            <p:spPr>
              <a:xfrm>
                <a:off x="-1591454" y="2233591"/>
                <a:ext cx="723275" cy="723275"/>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11" name="组合 10"/>
            <p:cNvGrpSpPr/>
            <p:nvPr/>
          </p:nvGrpSpPr>
          <p:grpSpPr>
            <a:xfrm>
              <a:off x="2382140" y="2609359"/>
              <a:ext cx="3220020" cy="1118873"/>
              <a:chOff x="2278722" y="2592382"/>
              <a:chExt cx="3220020" cy="1118873"/>
            </a:xfrm>
          </p:grpSpPr>
          <p:cxnSp>
            <p:nvCxnSpPr>
              <p:cNvPr id="12" name="直接连接符 11"/>
              <p:cNvCxnSpPr/>
              <p:nvPr/>
            </p:nvCxnSpPr>
            <p:spPr>
              <a:xfrm>
                <a:off x="4608244" y="2592385"/>
                <a:ext cx="89049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Freeform 5"/>
              <p:cNvSpPr/>
              <p:nvPr/>
            </p:nvSpPr>
            <p:spPr bwMode="auto">
              <a:xfrm>
                <a:off x="2278722" y="2592382"/>
                <a:ext cx="2560726" cy="1118873"/>
              </a:xfrm>
              <a:custGeom>
                <a:avLst/>
                <a:gdLst>
                  <a:gd name="T0" fmla="*/ 1687 w 1999"/>
                  <a:gd name="T1" fmla="*/ 0 h 2798"/>
                  <a:gd name="T2" fmla="*/ 1083 w 1999"/>
                  <a:gd name="T3" fmla="*/ 0 h 2798"/>
                  <a:gd name="T4" fmla="*/ 791 w 1999"/>
                  <a:gd name="T5" fmla="*/ 293 h 2798"/>
                  <a:gd name="T6" fmla="*/ 1083 w 1999"/>
                  <a:gd name="T7" fmla="*/ 585 h 2798"/>
                  <a:gd name="T8" fmla="*/ 1679 w 1999"/>
                  <a:gd name="T9" fmla="*/ 585 h 2798"/>
                  <a:gd name="T10" fmla="*/ 1753 w 1999"/>
                  <a:gd name="T11" fmla="*/ 634 h 2798"/>
                  <a:gd name="T12" fmla="*/ 1838 w 1999"/>
                  <a:gd name="T13" fmla="*/ 839 h 2798"/>
                  <a:gd name="T14" fmla="*/ 1754 w 1999"/>
                  <a:gd name="T15" fmla="*/ 1043 h 2798"/>
                  <a:gd name="T16" fmla="*/ 1710 w 1999"/>
                  <a:gd name="T17" fmla="*/ 1078 h 2798"/>
                  <a:gd name="T18" fmla="*/ 1684 w 1999"/>
                  <a:gd name="T19" fmla="*/ 1090 h 2798"/>
                  <a:gd name="T20" fmla="*/ 292 w 1999"/>
                  <a:gd name="T21" fmla="*/ 1090 h 2798"/>
                  <a:gd name="T22" fmla="*/ 0 w 1999"/>
                  <a:gd name="T23" fmla="*/ 1382 h 2798"/>
                  <a:gd name="T24" fmla="*/ 292 w 1999"/>
                  <a:gd name="T25" fmla="*/ 1675 h 2798"/>
                  <a:gd name="T26" fmla="*/ 1147 w 1999"/>
                  <a:gd name="T27" fmla="*/ 1675 h 2798"/>
                  <a:gd name="T28" fmla="*/ 1178 w 1999"/>
                  <a:gd name="T29" fmla="*/ 1684 h 2798"/>
                  <a:gd name="T30" fmla="*/ 1356 w 1999"/>
                  <a:gd name="T31" fmla="*/ 1950 h 2798"/>
                  <a:gd name="T32" fmla="*/ 1271 w 1999"/>
                  <a:gd name="T33" fmla="*/ 2155 h 2798"/>
                  <a:gd name="T34" fmla="*/ 1177 w 1999"/>
                  <a:gd name="T35" fmla="*/ 2213 h 2798"/>
                  <a:gd name="T36" fmla="*/ 1174 w 1999"/>
                  <a:gd name="T37" fmla="*/ 2213 h 2798"/>
                  <a:gd name="T38" fmla="*/ 1083 w 1999"/>
                  <a:gd name="T39" fmla="*/ 2213 h 2798"/>
                  <a:gd name="T40" fmla="*/ 791 w 1999"/>
                  <a:gd name="T41" fmla="*/ 2506 h 2798"/>
                  <a:gd name="T42" fmla="*/ 1083 w 1999"/>
                  <a:gd name="T43" fmla="*/ 2798 h 2798"/>
                  <a:gd name="T44" fmla="*/ 1999 w 1999"/>
                  <a:gd name="T45" fmla="*/ 2798 h 2798"/>
                  <a:gd name="connsiteX0" fmla="*/ 8439 w 9195"/>
                  <a:gd name="connsiteY0" fmla="*/ 0 h 10000"/>
                  <a:gd name="connsiteX1" fmla="*/ 5418 w 9195"/>
                  <a:gd name="connsiteY1" fmla="*/ 0 h 10000"/>
                  <a:gd name="connsiteX2" fmla="*/ 3957 w 9195"/>
                  <a:gd name="connsiteY2" fmla="*/ 1047 h 10000"/>
                  <a:gd name="connsiteX3" fmla="*/ 5418 w 9195"/>
                  <a:gd name="connsiteY3" fmla="*/ 2091 h 10000"/>
                  <a:gd name="connsiteX4" fmla="*/ 8399 w 9195"/>
                  <a:gd name="connsiteY4" fmla="*/ 2091 h 10000"/>
                  <a:gd name="connsiteX5" fmla="*/ 8769 w 9195"/>
                  <a:gd name="connsiteY5" fmla="*/ 2266 h 10000"/>
                  <a:gd name="connsiteX6" fmla="*/ 9195 w 9195"/>
                  <a:gd name="connsiteY6" fmla="*/ 2999 h 10000"/>
                  <a:gd name="connsiteX7" fmla="*/ 8774 w 9195"/>
                  <a:gd name="connsiteY7" fmla="*/ 3728 h 10000"/>
                  <a:gd name="connsiteX8" fmla="*/ 8554 w 9195"/>
                  <a:gd name="connsiteY8" fmla="*/ 3853 h 10000"/>
                  <a:gd name="connsiteX9" fmla="*/ 8424 w 9195"/>
                  <a:gd name="connsiteY9" fmla="*/ 3896 h 10000"/>
                  <a:gd name="connsiteX10" fmla="*/ 1461 w 9195"/>
                  <a:gd name="connsiteY10" fmla="*/ 3896 h 10000"/>
                  <a:gd name="connsiteX11" fmla="*/ 0 w 9195"/>
                  <a:gd name="connsiteY11" fmla="*/ 4939 h 10000"/>
                  <a:gd name="connsiteX12" fmla="*/ 1461 w 9195"/>
                  <a:gd name="connsiteY12" fmla="*/ 5986 h 10000"/>
                  <a:gd name="connsiteX13" fmla="*/ 5738 w 9195"/>
                  <a:gd name="connsiteY13" fmla="*/ 5986 h 10000"/>
                  <a:gd name="connsiteX14" fmla="*/ 5893 w 9195"/>
                  <a:gd name="connsiteY14" fmla="*/ 6019 h 10000"/>
                  <a:gd name="connsiteX15" fmla="*/ 6783 w 9195"/>
                  <a:gd name="connsiteY15" fmla="*/ 6969 h 10000"/>
                  <a:gd name="connsiteX16" fmla="*/ 6358 w 9195"/>
                  <a:gd name="connsiteY16" fmla="*/ 7702 h 10000"/>
                  <a:gd name="connsiteX17" fmla="*/ 5888 w 9195"/>
                  <a:gd name="connsiteY17" fmla="*/ 7909 h 10000"/>
                  <a:gd name="connsiteX18" fmla="*/ 5873 w 9195"/>
                  <a:gd name="connsiteY18" fmla="*/ 7909 h 10000"/>
                  <a:gd name="connsiteX19" fmla="*/ 5418 w 9195"/>
                  <a:gd name="connsiteY19" fmla="*/ 7909 h 10000"/>
                  <a:gd name="connsiteX20" fmla="*/ 3957 w 9195"/>
                  <a:gd name="connsiteY20" fmla="*/ 8956 h 10000"/>
                  <a:gd name="connsiteX21" fmla="*/ 5418 w 9195"/>
                  <a:gd name="connsiteY21" fmla="*/ 10000 h 10000"/>
                  <a:gd name="connsiteX0-1" fmla="*/ 9178 w 10000"/>
                  <a:gd name="connsiteY0-2" fmla="*/ 0 h 8956"/>
                  <a:gd name="connsiteX1-3" fmla="*/ 5892 w 10000"/>
                  <a:gd name="connsiteY1-4" fmla="*/ 0 h 8956"/>
                  <a:gd name="connsiteX2-5" fmla="*/ 4303 w 10000"/>
                  <a:gd name="connsiteY2-6" fmla="*/ 1047 h 8956"/>
                  <a:gd name="connsiteX3-7" fmla="*/ 5892 w 10000"/>
                  <a:gd name="connsiteY3-8" fmla="*/ 2091 h 8956"/>
                  <a:gd name="connsiteX4-9" fmla="*/ 9134 w 10000"/>
                  <a:gd name="connsiteY4-10" fmla="*/ 2091 h 8956"/>
                  <a:gd name="connsiteX5-11" fmla="*/ 9537 w 10000"/>
                  <a:gd name="connsiteY5-12" fmla="*/ 2266 h 8956"/>
                  <a:gd name="connsiteX6-13" fmla="*/ 10000 w 10000"/>
                  <a:gd name="connsiteY6-14" fmla="*/ 2999 h 8956"/>
                  <a:gd name="connsiteX7-15" fmla="*/ 9542 w 10000"/>
                  <a:gd name="connsiteY7-16" fmla="*/ 3728 h 8956"/>
                  <a:gd name="connsiteX8-17" fmla="*/ 9303 w 10000"/>
                  <a:gd name="connsiteY8-18" fmla="*/ 3853 h 8956"/>
                  <a:gd name="connsiteX9-19" fmla="*/ 9162 w 10000"/>
                  <a:gd name="connsiteY9-20" fmla="*/ 3896 h 8956"/>
                  <a:gd name="connsiteX10-21" fmla="*/ 1589 w 10000"/>
                  <a:gd name="connsiteY10-22" fmla="*/ 3896 h 8956"/>
                  <a:gd name="connsiteX11-23" fmla="*/ 0 w 10000"/>
                  <a:gd name="connsiteY11-24" fmla="*/ 4939 h 8956"/>
                  <a:gd name="connsiteX12-25" fmla="*/ 1589 w 10000"/>
                  <a:gd name="connsiteY12-26" fmla="*/ 5986 h 8956"/>
                  <a:gd name="connsiteX13-27" fmla="*/ 6240 w 10000"/>
                  <a:gd name="connsiteY13-28" fmla="*/ 5986 h 8956"/>
                  <a:gd name="connsiteX14-29" fmla="*/ 6409 w 10000"/>
                  <a:gd name="connsiteY14-30" fmla="*/ 6019 h 8956"/>
                  <a:gd name="connsiteX15-31" fmla="*/ 7377 w 10000"/>
                  <a:gd name="connsiteY15-32" fmla="*/ 6969 h 8956"/>
                  <a:gd name="connsiteX16-33" fmla="*/ 6915 w 10000"/>
                  <a:gd name="connsiteY16-34" fmla="*/ 7702 h 8956"/>
                  <a:gd name="connsiteX17-35" fmla="*/ 6403 w 10000"/>
                  <a:gd name="connsiteY17-36" fmla="*/ 7909 h 8956"/>
                  <a:gd name="connsiteX18-37" fmla="*/ 6387 w 10000"/>
                  <a:gd name="connsiteY18-38" fmla="*/ 7909 h 8956"/>
                  <a:gd name="connsiteX19-39" fmla="*/ 5892 w 10000"/>
                  <a:gd name="connsiteY19-40" fmla="*/ 7909 h 8956"/>
                  <a:gd name="connsiteX20-41" fmla="*/ 4303 w 10000"/>
                  <a:gd name="connsiteY20-42" fmla="*/ 8956 h 8956"/>
                  <a:gd name="connsiteX0-43" fmla="*/ 9178 w 10000"/>
                  <a:gd name="connsiteY0-44" fmla="*/ 0 h 8831"/>
                  <a:gd name="connsiteX1-45" fmla="*/ 5892 w 10000"/>
                  <a:gd name="connsiteY1-46" fmla="*/ 0 h 8831"/>
                  <a:gd name="connsiteX2-47" fmla="*/ 4303 w 10000"/>
                  <a:gd name="connsiteY2-48" fmla="*/ 1169 h 8831"/>
                  <a:gd name="connsiteX3-49" fmla="*/ 5892 w 10000"/>
                  <a:gd name="connsiteY3-50" fmla="*/ 2335 h 8831"/>
                  <a:gd name="connsiteX4-51" fmla="*/ 9134 w 10000"/>
                  <a:gd name="connsiteY4-52" fmla="*/ 2335 h 8831"/>
                  <a:gd name="connsiteX5-53" fmla="*/ 9537 w 10000"/>
                  <a:gd name="connsiteY5-54" fmla="*/ 2530 h 8831"/>
                  <a:gd name="connsiteX6-55" fmla="*/ 10000 w 10000"/>
                  <a:gd name="connsiteY6-56" fmla="*/ 3349 h 8831"/>
                  <a:gd name="connsiteX7-57" fmla="*/ 9542 w 10000"/>
                  <a:gd name="connsiteY7-58" fmla="*/ 4163 h 8831"/>
                  <a:gd name="connsiteX8-59" fmla="*/ 9303 w 10000"/>
                  <a:gd name="connsiteY8-60" fmla="*/ 4302 h 8831"/>
                  <a:gd name="connsiteX9-61" fmla="*/ 9162 w 10000"/>
                  <a:gd name="connsiteY9-62" fmla="*/ 4350 h 8831"/>
                  <a:gd name="connsiteX10-63" fmla="*/ 1589 w 10000"/>
                  <a:gd name="connsiteY10-64" fmla="*/ 4350 h 8831"/>
                  <a:gd name="connsiteX11-65" fmla="*/ 0 w 10000"/>
                  <a:gd name="connsiteY11-66" fmla="*/ 5515 h 8831"/>
                  <a:gd name="connsiteX12-67" fmla="*/ 1589 w 10000"/>
                  <a:gd name="connsiteY12-68" fmla="*/ 6684 h 8831"/>
                  <a:gd name="connsiteX13-69" fmla="*/ 6240 w 10000"/>
                  <a:gd name="connsiteY13-70" fmla="*/ 6684 h 8831"/>
                  <a:gd name="connsiteX14-71" fmla="*/ 6409 w 10000"/>
                  <a:gd name="connsiteY14-72" fmla="*/ 6721 h 8831"/>
                  <a:gd name="connsiteX15-73" fmla="*/ 7377 w 10000"/>
                  <a:gd name="connsiteY15-74" fmla="*/ 7781 h 8831"/>
                  <a:gd name="connsiteX16-75" fmla="*/ 6915 w 10000"/>
                  <a:gd name="connsiteY16-76" fmla="*/ 8600 h 8831"/>
                  <a:gd name="connsiteX17-77" fmla="*/ 6403 w 10000"/>
                  <a:gd name="connsiteY17-78" fmla="*/ 8831 h 8831"/>
                  <a:gd name="connsiteX18-79" fmla="*/ 6387 w 10000"/>
                  <a:gd name="connsiteY18-80" fmla="*/ 8831 h 8831"/>
                  <a:gd name="connsiteX19-81" fmla="*/ 5892 w 10000"/>
                  <a:gd name="connsiteY19-82" fmla="*/ 8831 h 8831"/>
                  <a:gd name="connsiteX0-83" fmla="*/ 9178 w 10000"/>
                  <a:gd name="connsiteY0-84" fmla="*/ 0 h 10000"/>
                  <a:gd name="connsiteX1-85" fmla="*/ 5892 w 10000"/>
                  <a:gd name="connsiteY1-86" fmla="*/ 0 h 10000"/>
                  <a:gd name="connsiteX2-87" fmla="*/ 4303 w 10000"/>
                  <a:gd name="connsiteY2-88" fmla="*/ 1324 h 10000"/>
                  <a:gd name="connsiteX3-89" fmla="*/ 5892 w 10000"/>
                  <a:gd name="connsiteY3-90" fmla="*/ 2644 h 10000"/>
                  <a:gd name="connsiteX4-91" fmla="*/ 9134 w 10000"/>
                  <a:gd name="connsiteY4-92" fmla="*/ 2644 h 10000"/>
                  <a:gd name="connsiteX5-93" fmla="*/ 9537 w 10000"/>
                  <a:gd name="connsiteY5-94" fmla="*/ 2865 h 10000"/>
                  <a:gd name="connsiteX6-95" fmla="*/ 10000 w 10000"/>
                  <a:gd name="connsiteY6-96" fmla="*/ 3792 h 10000"/>
                  <a:gd name="connsiteX7-97" fmla="*/ 9542 w 10000"/>
                  <a:gd name="connsiteY7-98" fmla="*/ 4714 h 10000"/>
                  <a:gd name="connsiteX8-99" fmla="*/ 9303 w 10000"/>
                  <a:gd name="connsiteY8-100" fmla="*/ 4871 h 10000"/>
                  <a:gd name="connsiteX9-101" fmla="*/ 9162 w 10000"/>
                  <a:gd name="connsiteY9-102" fmla="*/ 4926 h 10000"/>
                  <a:gd name="connsiteX10-103" fmla="*/ 1589 w 10000"/>
                  <a:gd name="connsiteY10-104" fmla="*/ 4926 h 10000"/>
                  <a:gd name="connsiteX11-105" fmla="*/ 0 w 10000"/>
                  <a:gd name="connsiteY11-106" fmla="*/ 6245 h 10000"/>
                  <a:gd name="connsiteX12-107" fmla="*/ 1589 w 10000"/>
                  <a:gd name="connsiteY12-108" fmla="*/ 7569 h 10000"/>
                  <a:gd name="connsiteX13-109" fmla="*/ 6240 w 10000"/>
                  <a:gd name="connsiteY13-110" fmla="*/ 7569 h 10000"/>
                  <a:gd name="connsiteX14-111" fmla="*/ 6409 w 10000"/>
                  <a:gd name="connsiteY14-112" fmla="*/ 7611 h 10000"/>
                  <a:gd name="connsiteX15-113" fmla="*/ 7377 w 10000"/>
                  <a:gd name="connsiteY15-114" fmla="*/ 8811 h 10000"/>
                  <a:gd name="connsiteX16-115" fmla="*/ 6915 w 10000"/>
                  <a:gd name="connsiteY16-116" fmla="*/ 9738 h 10000"/>
                  <a:gd name="connsiteX17-117" fmla="*/ 6403 w 10000"/>
                  <a:gd name="connsiteY17-118" fmla="*/ 10000 h 10000"/>
                  <a:gd name="connsiteX18-119" fmla="*/ 6387 w 10000"/>
                  <a:gd name="connsiteY18-120" fmla="*/ 10000 h 10000"/>
                  <a:gd name="connsiteX0-121" fmla="*/ 9178 w 10000"/>
                  <a:gd name="connsiteY0-122" fmla="*/ 0 h 10000"/>
                  <a:gd name="connsiteX1-123" fmla="*/ 5892 w 10000"/>
                  <a:gd name="connsiteY1-124" fmla="*/ 0 h 10000"/>
                  <a:gd name="connsiteX2-125" fmla="*/ 4303 w 10000"/>
                  <a:gd name="connsiteY2-126" fmla="*/ 1324 h 10000"/>
                  <a:gd name="connsiteX3-127" fmla="*/ 5892 w 10000"/>
                  <a:gd name="connsiteY3-128" fmla="*/ 2644 h 10000"/>
                  <a:gd name="connsiteX4-129" fmla="*/ 9134 w 10000"/>
                  <a:gd name="connsiteY4-130" fmla="*/ 2644 h 10000"/>
                  <a:gd name="connsiteX5-131" fmla="*/ 9537 w 10000"/>
                  <a:gd name="connsiteY5-132" fmla="*/ 2865 h 10000"/>
                  <a:gd name="connsiteX6-133" fmla="*/ 10000 w 10000"/>
                  <a:gd name="connsiteY6-134" fmla="*/ 3792 h 10000"/>
                  <a:gd name="connsiteX7-135" fmla="*/ 9542 w 10000"/>
                  <a:gd name="connsiteY7-136" fmla="*/ 4714 h 10000"/>
                  <a:gd name="connsiteX8-137" fmla="*/ 9303 w 10000"/>
                  <a:gd name="connsiteY8-138" fmla="*/ 4871 h 10000"/>
                  <a:gd name="connsiteX9-139" fmla="*/ 9162 w 10000"/>
                  <a:gd name="connsiteY9-140" fmla="*/ 4926 h 10000"/>
                  <a:gd name="connsiteX10-141" fmla="*/ 1589 w 10000"/>
                  <a:gd name="connsiteY10-142" fmla="*/ 4926 h 10000"/>
                  <a:gd name="connsiteX11-143" fmla="*/ 0 w 10000"/>
                  <a:gd name="connsiteY11-144" fmla="*/ 6245 h 10000"/>
                  <a:gd name="connsiteX12-145" fmla="*/ 1589 w 10000"/>
                  <a:gd name="connsiteY12-146" fmla="*/ 7569 h 10000"/>
                  <a:gd name="connsiteX13-147" fmla="*/ 6240 w 10000"/>
                  <a:gd name="connsiteY13-148" fmla="*/ 7569 h 10000"/>
                  <a:gd name="connsiteX14-149" fmla="*/ 6409 w 10000"/>
                  <a:gd name="connsiteY14-150" fmla="*/ 7611 h 10000"/>
                  <a:gd name="connsiteX15-151" fmla="*/ 7377 w 10000"/>
                  <a:gd name="connsiteY15-152" fmla="*/ 8811 h 10000"/>
                  <a:gd name="connsiteX16-153" fmla="*/ 6915 w 10000"/>
                  <a:gd name="connsiteY16-154" fmla="*/ 9738 h 10000"/>
                  <a:gd name="connsiteX17-155" fmla="*/ 6403 w 10000"/>
                  <a:gd name="connsiteY17-156" fmla="*/ 10000 h 10000"/>
                  <a:gd name="connsiteX0-157" fmla="*/ 9178 w 10000"/>
                  <a:gd name="connsiteY0-158" fmla="*/ 0 h 9738"/>
                  <a:gd name="connsiteX1-159" fmla="*/ 5892 w 10000"/>
                  <a:gd name="connsiteY1-160" fmla="*/ 0 h 9738"/>
                  <a:gd name="connsiteX2-161" fmla="*/ 4303 w 10000"/>
                  <a:gd name="connsiteY2-162" fmla="*/ 1324 h 9738"/>
                  <a:gd name="connsiteX3-163" fmla="*/ 5892 w 10000"/>
                  <a:gd name="connsiteY3-164" fmla="*/ 2644 h 9738"/>
                  <a:gd name="connsiteX4-165" fmla="*/ 9134 w 10000"/>
                  <a:gd name="connsiteY4-166" fmla="*/ 2644 h 9738"/>
                  <a:gd name="connsiteX5-167" fmla="*/ 9537 w 10000"/>
                  <a:gd name="connsiteY5-168" fmla="*/ 2865 h 9738"/>
                  <a:gd name="connsiteX6-169" fmla="*/ 10000 w 10000"/>
                  <a:gd name="connsiteY6-170" fmla="*/ 3792 h 9738"/>
                  <a:gd name="connsiteX7-171" fmla="*/ 9542 w 10000"/>
                  <a:gd name="connsiteY7-172" fmla="*/ 4714 h 9738"/>
                  <a:gd name="connsiteX8-173" fmla="*/ 9303 w 10000"/>
                  <a:gd name="connsiteY8-174" fmla="*/ 4871 h 9738"/>
                  <a:gd name="connsiteX9-175" fmla="*/ 9162 w 10000"/>
                  <a:gd name="connsiteY9-176" fmla="*/ 4926 h 9738"/>
                  <a:gd name="connsiteX10-177" fmla="*/ 1589 w 10000"/>
                  <a:gd name="connsiteY10-178" fmla="*/ 4926 h 9738"/>
                  <a:gd name="connsiteX11-179" fmla="*/ 0 w 10000"/>
                  <a:gd name="connsiteY11-180" fmla="*/ 6245 h 9738"/>
                  <a:gd name="connsiteX12-181" fmla="*/ 1589 w 10000"/>
                  <a:gd name="connsiteY12-182" fmla="*/ 7569 h 9738"/>
                  <a:gd name="connsiteX13-183" fmla="*/ 6240 w 10000"/>
                  <a:gd name="connsiteY13-184" fmla="*/ 7569 h 9738"/>
                  <a:gd name="connsiteX14-185" fmla="*/ 6409 w 10000"/>
                  <a:gd name="connsiteY14-186" fmla="*/ 7611 h 9738"/>
                  <a:gd name="connsiteX15-187" fmla="*/ 7377 w 10000"/>
                  <a:gd name="connsiteY15-188" fmla="*/ 8811 h 9738"/>
                  <a:gd name="connsiteX16-189" fmla="*/ 6915 w 10000"/>
                  <a:gd name="connsiteY16-190" fmla="*/ 9738 h 9738"/>
                  <a:gd name="connsiteX0-191" fmla="*/ 9178 w 10000"/>
                  <a:gd name="connsiteY0-192" fmla="*/ 0 h 9048"/>
                  <a:gd name="connsiteX1-193" fmla="*/ 5892 w 10000"/>
                  <a:gd name="connsiteY1-194" fmla="*/ 0 h 9048"/>
                  <a:gd name="connsiteX2-195" fmla="*/ 4303 w 10000"/>
                  <a:gd name="connsiteY2-196" fmla="*/ 1360 h 9048"/>
                  <a:gd name="connsiteX3-197" fmla="*/ 5892 w 10000"/>
                  <a:gd name="connsiteY3-198" fmla="*/ 2715 h 9048"/>
                  <a:gd name="connsiteX4-199" fmla="*/ 9134 w 10000"/>
                  <a:gd name="connsiteY4-200" fmla="*/ 2715 h 9048"/>
                  <a:gd name="connsiteX5-201" fmla="*/ 9537 w 10000"/>
                  <a:gd name="connsiteY5-202" fmla="*/ 2942 h 9048"/>
                  <a:gd name="connsiteX6-203" fmla="*/ 10000 w 10000"/>
                  <a:gd name="connsiteY6-204" fmla="*/ 3894 h 9048"/>
                  <a:gd name="connsiteX7-205" fmla="*/ 9542 w 10000"/>
                  <a:gd name="connsiteY7-206" fmla="*/ 4841 h 9048"/>
                  <a:gd name="connsiteX8-207" fmla="*/ 9303 w 10000"/>
                  <a:gd name="connsiteY8-208" fmla="*/ 5002 h 9048"/>
                  <a:gd name="connsiteX9-209" fmla="*/ 9162 w 10000"/>
                  <a:gd name="connsiteY9-210" fmla="*/ 5059 h 9048"/>
                  <a:gd name="connsiteX10-211" fmla="*/ 1589 w 10000"/>
                  <a:gd name="connsiteY10-212" fmla="*/ 5059 h 9048"/>
                  <a:gd name="connsiteX11-213" fmla="*/ 0 w 10000"/>
                  <a:gd name="connsiteY11-214" fmla="*/ 6413 h 9048"/>
                  <a:gd name="connsiteX12-215" fmla="*/ 1589 w 10000"/>
                  <a:gd name="connsiteY12-216" fmla="*/ 7773 h 9048"/>
                  <a:gd name="connsiteX13-217" fmla="*/ 6240 w 10000"/>
                  <a:gd name="connsiteY13-218" fmla="*/ 7773 h 9048"/>
                  <a:gd name="connsiteX14-219" fmla="*/ 6409 w 10000"/>
                  <a:gd name="connsiteY14-220" fmla="*/ 7816 h 9048"/>
                  <a:gd name="connsiteX15-221" fmla="*/ 7377 w 10000"/>
                  <a:gd name="connsiteY15-222" fmla="*/ 9048 h 9048"/>
                  <a:gd name="connsiteX0-223" fmla="*/ 9178 w 10000"/>
                  <a:gd name="connsiteY0-224" fmla="*/ 0 h 8638"/>
                  <a:gd name="connsiteX1-225" fmla="*/ 5892 w 10000"/>
                  <a:gd name="connsiteY1-226" fmla="*/ 0 h 8638"/>
                  <a:gd name="connsiteX2-227" fmla="*/ 4303 w 10000"/>
                  <a:gd name="connsiteY2-228" fmla="*/ 1503 h 8638"/>
                  <a:gd name="connsiteX3-229" fmla="*/ 5892 w 10000"/>
                  <a:gd name="connsiteY3-230" fmla="*/ 3001 h 8638"/>
                  <a:gd name="connsiteX4-231" fmla="*/ 9134 w 10000"/>
                  <a:gd name="connsiteY4-232" fmla="*/ 3001 h 8638"/>
                  <a:gd name="connsiteX5-233" fmla="*/ 9537 w 10000"/>
                  <a:gd name="connsiteY5-234" fmla="*/ 3252 h 8638"/>
                  <a:gd name="connsiteX6-235" fmla="*/ 10000 w 10000"/>
                  <a:gd name="connsiteY6-236" fmla="*/ 4304 h 8638"/>
                  <a:gd name="connsiteX7-237" fmla="*/ 9542 w 10000"/>
                  <a:gd name="connsiteY7-238" fmla="*/ 5350 h 8638"/>
                  <a:gd name="connsiteX8-239" fmla="*/ 9303 w 10000"/>
                  <a:gd name="connsiteY8-240" fmla="*/ 5528 h 8638"/>
                  <a:gd name="connsiteX9-241" fmla="*/ 9162 w 10000"/>
                  <a:gd name="connsiteY9-242" fmla="*/ 5591 h 8638"/>
                  <a:gd name="connsiteX10-243" fmla="*/ 1589 w 10000"/>
                  <a:gd name="connsiteY10-244" fmla="*/ 5591 h 8638"/>
                  <a:gd name="connsiteX11-245" fmla="*/ 0 w 10000"/>
                  <a:gd name="connsiteY11-246" fmla="*/ 7088 h 8638"/>
                  <a:gd name="connsiteX12-247" fmla="*/ 1589 w 10000"/>
                  <a:gd name="connsiteY12-248" fmla="*/ 8591 h 8638"/>
                  <a:gd name="connsiteX13-249" fmla="*/ 6240 w 10000"/>
                  <a:gd name="connsiteY13-250" fmla="*/ 8591 h 8638"/>
                  <a:gd name="connsiteX14-251" fmla="*/ 6409 w 10000"/>
                  <a:gd name="connsiteY14-252" fmla="*/ 8638 h 8638"/>
                  <a:gd name="connsiteX0-253" fmla="*/ 9178 w 10000"/>
                  <a:gd name="connsiteY0-254" fmla="*/ 0 h 9946"/>
                  <a:gd name="connsiteX1-255" fmla="*/ 5892 w 10000"/>
                  <a:gd name="connsiteY1-256" fmla="*/ 0 h 9946"/>
                  <a:gd name="connsiteX2-257" fmla="*/ 4303 w 10000"/>
                  <a:gd name="connsiteY2-258" fmla="*/ 1740 h 9946"/>
                  <a:gd name="connsiteX3-259" fmla="*/ 5892 w 10000"/>
                  <a:gd name="connsiteY3-260" fmla="*/ 3474 h 9946"/>
                  <a:gd name="connsiteX4-261" fmla="*/ 9134 w 10000"/>
                  <a:gd name="connsiteY4-262" fmla="*/ 3474 h 9946"/>
                  <a:gd name="connsiteX5-263" fmla="*/ 9537 w 10000"/>
                  <a:gd name="connsiteY5-264" fmla="*/ 3765 h 9946"/>
                  <a:gd name="connsiteX6-265" fmla="*/ 10000 w 10000"/>
                  <a:gd name="connsiteY6-266" fmla="*/ 4983 h 9946"/>
                  <a:gd name="connsiteX7-267" fmla="*/ 9542 w 10000"/>
                  <a:gd name="connsiteY7-268" fmla="*/ 6194 h 9946"/>
                  <a:gd name="connsiteX8-269" fmla="*/ 9303 w 10000"/>
                  <a:gd name="connsiteY8-270" fmla="*/ 6400 h 9946"/>
                  <a:gd name="connsiteX9-271" fmla="*/ 9162 w 10000"/>
                  <a:gd name="connsiteY9-272" fmla="*/ 6473 h 9946"/>
                  <a:gd name="connsiteX10-273" fmla="*/ 1589 w 10000"/>
                  <a:gd name="connsiteY10-274" fmla="*/ 6473 h 9946"/>
                  <a:gd name="connsiteX11-275" fmla="*/ 0 w 10000"/>
                  <a:gd name="connsiteY11-276" fmla="*/ 8206 h 9946"/>
                  <a:gd name="connsiteX12-277" fmla="*/ 1589 w 10000"/>
                  <a:gd name="connsiteY12-278" fmla="*/ 9946 h 9946"/>
                  <a:gd name="connsiteX13-279" fmla="*/ 6240 w 10000"/>
                  <a:gd name="connsiteY13-280" fmla="*/ 9946 h 9946"/>
                  <a:gd name="connsiteX0-281" fmla="*/ 9178 w 10000"/>
                  <a:gd name="connsiteY0-282" fmla="*/ 0 h 10000"/>
                  <a:gd name="connsiteX1-283" fmla="*/ 5892 w 10000"/>
                  <a:gd name="connsiteY1-284" fmla="*/ 0 h 10000"/>
                  <a:gd name="connsiteX2-285" fmla="*/ 4303 w 10000"/>
                  <a:gd name="connsiteY2-286" fmla="*/ 1749 h 10000"/>
                  <a:gd name="connsiteX3-287" fmla="*/ 5892 w 10000"/>
                  <a:gd name="connsiteY3-288" fmla="*/ 3493 h 10000"/>
                  <a:gd name="connsiteX4-289" fmla="*/ 9134 w 10000"/>
                  <a:gd name="connsiteY4-290" fmla="*/ 3493 h 10000"/>
                  <a:gd name="connsiteX5-291" fmla="*/ 9537 w 10000"/>
                  <a:gd name="connsiteY5-292" fmla="*/ 3785 h 10000"/>
                  <a:gd name="connsiteX6-293" fmla="*/ 10000 w 10000"/>
                  <a:gd name="connsiteY6-294" fmla="*/ 5010 h 10000"/>
                  <a:gd name="connsiteX7-295" fmla="*/ 9542 w 10000"/>
                  <a:gd name="connsiteY7-296" fmla="*/ 6228 h 10000"/>
                  <a:gd name="connsiteX8-297" fmla="*/ 9303 w 10000"/>
                  <a:gd name="connsiteY8-298" fmla="*/ 6435 h 10000"/>
                  <a:gd name="connsiteX9-299" fmla="*/ 9162 w 10000"/>
                  <a:gd name="connsiteY9-300" fmla="*/ 6508 h 10000"/>
                  <a:gd name="connsiteX10-301" fmla="*/ 1589 w 10000"/>
                  <a:gd name="connsiteY10-302" fmla="*/ 6508 h 10000"/>
                  <a:gd name="connsiteX11-303" fmla="*/ 0 w 10000"/>
                  <a:gd name="connsiteY11-304" fmla="*/ 8251 h 10000"/>
                  <a:gd name="connsiteX12-305" fmla="*/ 1589 w 10000"/>
                  <a:gd name="connsiteY12-306" fmla="*/ 10000 h 10000"/>
                  <a:gd name="connsiteX0-307" fmla="*/ 9178 w 10000"/>
                  <a:gd name="connsiteY0-308" fmla="*/ 0 h 8251"/>
                  <a:gd name="connsiteX1-309" fmla="*/ 5892 w 10000"/>
                  <a:gd name="connsiteY1-310" fmla="*/ 0 h 8251"/>
                  <a:gd name="connsiteX2-311" fmla="*/ 4303 w 10000"/>
                  <a:gd name="connsiteY2-312" fmla="*/ 1749 h 8251"/>
                  <a:gd name="connsiteX3-313" fmla="*/ 5892 w 10000"/>
                  <a:gd name="connsiteY3-314" fmla="*/ 3493 h 8251"/>
                  <a:gd name="connsiteX4-315" fmla="*/ 9134 w 10000"/>
                  <a:gd name="connsiteY4-316" fmla="*/ 3493 h 8251"/>
                  <a:gd name="connsiteX5-317" fmla="*/ 9537 w 10000"/>
                  <a:gd name="connsiteY5-318" fmla="*/ 3785 h 8251"/>
                  <a:gd name="connsiteX6-319" fmla="*/ 10000 w 10000"/>
                  <a:gd name="connsiteY6-320" fmla="*/ 5010 h 8251"/>
                  <a:gd name="connsiteX7-321" fmla="*/ 9542 w 10000"/>
                  <a:gd name="connsiteY7-322" fmla="*/ 6228 h 8251"/>
                  <a:gd name="connsiteX8-323" fmla="*/ 9303 w 10000"/>
                  <a:gd name="connsiteY8-324" fmla="*/ 6435 h 8251"/>
                  <a:gd name="connsiteX9-325" fmla="*/ 9162 w 10000"/>
                  <a:gd name="connsiteY9-326" fmla="*/ 6508 h 8251"/>
                  <a:gd name="connsiteX10-327" fmla="*/ 1589 w 10000"/>
                  <a:gd name="connsiteY10-328" fmla="*/ 6508 h 8251"/>
                  <a:gd name="connsiteX11-329" fmla="*/ 0 w 10000"/>
                  <a:gd name="connsiteY11-330" fmla="*/ 8251 h 8251"/>
                  <a:gd name="connsiteX0-331" fmla="*/ 7589 w 8411"/>
                  <a:gd name="connsiteY0-332" fmla="*/ 0 h 7888"/>
                  <a:gd name="connsiteX1-333" fmla="*/ 4303 w 8411"/>
                  <a:gd name="connsiteY1-334" fmla="*/ 0 h 7888"/>
                  <a:gd name="connsiteX2-335" fmla="*/ 2714 w 8411"/>
                  <a:gd name="connsiteY2-336" fmla="*/ 2120 h 7888"/>
                  <a:gd name="connsiteX3-337" fmla="*/ 4303 w 8411"/>
                  <a:gd name="connsiteY3-338" fmla="*/ 4233 h 7888"/>
                  <a:gd name="connsiteX4-339" fmla="*/ 7545 w 8411"/>
                  <a:gd name="connsiteY4-340" fmla="*/ 4233 h 7888"/>
                  <a:gd name="connsiteX5-341" fmla="*/ 7948 w 8411"/>
                  <a:gd name="connsiteY5-342" fmla="*/ 4587 h 7888"/>
                  <a:gd name="connsiteX6-343" fmla="*/ 8411 w 8411"/>
                  <a:gd name="connsiteY6-344" fmla="*/ 6072 h 7888"/>
                  <a:gd name="connsiteX7-345" fmla="*/ 7953 w 8411"/>
                  <a:gd name="connsiteY7-346" fmla="*/ 7548 h 7888"/>
                  <a:gd name="connsiteX8-347" fmla="*/ 7714 w 8411"/>
                  <a:gd name="connsiteY8-348" fmla="*/ 7799 h 7888"/>
                  <a:gd name="connsiteX9-349" fmla="*/ 7573 w 8411"/>
                  <a:gd name="connsiteY9-350" fmla="*/ 7888 h 7888"/>
                  <a:gd name="connsiteX10-351" fmla="*/ 0 w 8411"/>
                  <a:gd name="connsiteY10-352" fmla="*/ 7888 h 7888"/>
                  <a:gd name="connsiteX0-353" fmla="*/ 15155 w 16301"/>
                  <a:gd name="connsiteY0-354" fmla="*/ 0 h 10000"/>
                  <a:gd name="connsiteX1-355" fmla="*/ 11248 w 16301"/>
                  <a:gd name="connsiteY1-356" fmla="*/ 0 h 10000"/>
                  <a:gd name="connsiteX2-357" fmla="*/ 9359 w 16301"/>
                  <a:gd name="connsiteY2-358" fmla="*/ 2688 h 10000"/>
                  <a:gd name="connsiteX3-359" fmla="*/ 11248 w 16301"/>
                  <a:gd name="connsiteY3-360" fmla="*/ 5366 h 10000"/>
                  <a:gd name="connsiteX4-361" fmla="*/ 15102 w 16301"/>
                  <a:gd name="connsiteY4-362" fmla="*/ 5366 h 10000"/>
                  <a:gd name="connsiteX5-363" fmla="*/ 15582 w 16301"/>
                  <a:gd name="connsiteY5-364" fmla="*/ 5815 h 10000"/>
                  <a:gd name="connsiteX6-365" fmla="*/ 16132 w 16301"/>
                  <a:gd name="connsiteY6-366" fmla="*/ 7698 h 10000"/>
                  <a:gd name="connsiteX7-367" fmla="*/ 15587 w 16301"/>
                  <a:gd name="connsiteY7-368" fmla="*/ 9569 h 10000"/>
                  <a:gd name="connsiteX8-369" fmla="*/ 15303 w 16301"/>
                  <a:gd name="connsiteY8-370" fmla="*/ 9887 h 10000"/>
                  <a:gd name="connsiteX9-371" fmla="*/ 15136 w 16301"/>
                  <a:gd name="connsiteY9-372" fmla="*/ 10000 h 10000"/>
                  <a:gd name="connsiteX10-373" fmla="*/ 0 w 16301"/>
                  <a:gd name="connsiteY10-374" fmla="*/ 10000 h 10000"/>
                  <a:gd name="connsiteX0-375" fmla="*/ 15155 w 16132"/>
                  <a:gd name="connsiteY0-376" fmla="*/ 0 h 10000"/>
                  <a:gd name="connsiteX1-377" fmla="*/ 11248 w 16132"/>
                  <a:gd name="connsiteY1-378" fmla="*/ 0 h 10000"/>
                  <a:gd name="connsiteX2-379" fmla="*/ 9359 w 16132"/>
                  <a:gd name="connsiteY2-380" fmla="*/ 2688 h 10000"/>
                  <a:gd name="connsiteX3-381" fmla="*/ 11248 w 16132"/>
                  <a:gd name="connsiteY3-382" fmla="*/ 5366 h 10000"/>
                  <a:gd name="connsiteX4-383" fmla="*/ 15102 w 16132"/>
                  <a:gd name="connsiteY4-384" fmla="*/ 5366 h 10000"/>
                  <a:gd name="connsiteX5-385" fmla="*/ 15582 w 16132"/>
                  <a:gd name="connsiteY5-386" fmla="*/ 5815 h 10000"/>
                  <a:gd name="connsiteX6-387" fmla="*/ 16132 w 16132"/>
                  <a:gd name="connsiteY6-388" fmla="*/ 7698 h 10000"/>
                  <a:gd name="connsiteX7-389" fmla="*/ 15587 w 16132"/>
                  <a:gd name="connsiteY7-390" fmla="*/ 9569 h 10000"/>
                  <a:gd name="connsiteX8-391" fmla="*/ 15303 w 16132"/>
                  <a:gd name="connsiteY8-392" fmla="*/ 9887 h 10000"/>
                  <a:gd name="connsiteX9-393" fmla="*/ 0 w 16132"/>
                  <a:gd name="connsiteY9-394"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6132" h="10000">
                    <a:moveTo>
                      <a:pt x="15155" y="0"/>
                    </a:moveTo>
                    <a:lnTo>
                      <a:pt x="11248" y="0"/>
                    </a:lnTo>
                    <a:cubicBezTo>
                      <a:pt x="10206" y="0"/>
                      <a:pt x="9359" y="1202"/>
                      <a:pt x="9359" y="2688"/>
                    </a:cubicBezTo>
                    <a:cubicBezTo>
                      <a:pt x="9359" y="4166"/>
                      <a:pt x="10206" y="5366"/>
                      <a:pt x="11248" y="5366"/>
                    </a:cubicBezTo>
                    <a:lnTo>
                      <a:pt x="15102" y="5366"/>
                    </a:lnTo>
                    <a:lnTo>
                      <a:pt x="15582" y="5815"/>
                    </a:lnTo>
                    <a:cubicBezTo>
                      <a:pt x="15925" y="6299"/>
                      <a:pt x="16132" y="6961"/>
                      <a:pt x="16132" y="7698"/>
                    </a:cubicBezTo>
                    <a:cubicBezTo>
                      <a:pt x="16132" y="8438"/>
                      <a:pt x="15919" y="9071"/>
                      <a:pt x="15587" y="9569"/>
                    </a:cubicBezTo>
                    <a:cubicBezTo>
                      <a:pt x="15497" y="9693"/>
                      <a:pt x="15400" y="9795"/>
                      <a:pt x="15303" y="9887"/>
                    </a:cubicBezTo>
                    <a:cubicBezTo>
                      <a:pt x="12705" y="9959"/>
                      <a:pt x="3188" y="9977"/>
                      <a:pt x="0" y="10000"/>
                    </a:cubicBezTo>
                  </a:path>
                </a:pathLst>
              </a:custGeom>
              <a:noFill/>
              <a:ln w="76200" cap="flat">
                <a:solidFill>
                  <a:srgbClr val="012063"/>
                </a:solidFill>
                <a:prstDash val="solid"/>
                <a:miter lim="800000"/>
              </a:ln>
            </p:spPr>
            <p:txBody>
              <a:bodyPr vert="horz" wrap="square" lIns="91440" tIns="45720" rIns="91440" bIns="45720" numCol="1" anchor="t" anchorCtr="0" compatLnSpc="1"/>
              <a:lstStyle/>
              <a:p>
                <a:endParaRPr lang="zh-CN" altLang="en-US"/>
              </a:p>
            </p:txBody>
          </p:sp>
        </p:grpSp>
      </p:grpSp>
      <p:grpSp>
        <p:nvGrpSpPr>
          <p:cNvPr id="16" name="组合 15"/>
          <p:cNvGrpSpPr/>
          <p:nvPr userDrawn="1"/>
        </p:nvGrpSpPr>
        <p:grpSpPr>
          <a:xfrm flipH="1">
            <a:off x="10693381" y="5844820"/>
            <a:ext cx="1637272" cy="1013180"/>
            <a:chOff x="-512778" y="1836205"/>
            <a:chExt cx="6114938" cy="3784058"/>
          </a:xfrm>
        </p:grpSpPr>
        <p:grpSp>
          <p:nvGrpSpPr>
            <p:cNvPr id="17" name="组合 16"/>
            <p:cNvGrpSpPr/>
            <p:nvPr/>
          </p:nvGrpSpPr>
          <p:grpSpPr>
            <a:xfrm rot="13651987">
              <a:off x="-512778" y="1836205"/>
              <a:ext cx="3784058" cy="3784058"/>
              <a:chOff x="-2848623" y="-760055"/>
              <a:chExt cx="4948404" cy="4948404"/>
            </a:xfrm>
          </p:grpSpPr>
          <p:sp>
            <p:nvSpPr>
              <p:cNvPr id="21" name="椭圆 20"/>
              <p:cNvSpPr/>
              <p:nvPr/>
            </p:nvSpPr>
            <p:spPr>
              <a:xfrm>
                <a:off x="-2848623" y="-760055"/>
                <a:ext cx="4948404" cy="4948404"/>
              </a:xfrm>
              <a:prstGeom prst="ellipse">
                <a:avLst/>
              </a:prstGeom>
              <a:pattFill prst="wdUpDiag">
                <a:fgClr>
                  <a:schemeClr val="accent1"/>
                </a:fgClr>
                <a:bgClr>
                  <a:schemeClr val="bg1"/>
                </a:bgClr>
              </a:patt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椭圆 21"/>
              <p:cNvSpPr/>
              <p:nvPr/>
            </p:nvSpPr>
            <p:spPr>
              <a:xfrm>
                <a:off x="-1591454" y="2233591"/>
                <a:ext cx="723275" cy="723275"/>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18" name="组合 17"/>
            <p:cNvGrpSpPr/>
            <p:nvPr/>
          </p:nvGrpSpPr>
          <p:grpSpPr>
            <a:xfrm>
              <a:off x="2382140" y="2609359"/>
              <a:ext cx="3220020" cy="1118873"/>
              <a:chOff x="2278722" y="2592382"/>
              <a:chExt cx="3220020" cy="1118873"/>
            </a:xfrm>
          </p:grpSpPr>
          <p:cxnSp>
            <p:nvCxnSpPr>
              <p:cNvPr id="19" name="直接连接符 18"/>
              <p:cNvCxnSpPr/>
              <p:nvPr/>
            </p:nvCxnSpPr>
            <p:spPr>
              <a:xfrm>
                <a:off x="4608244" y="2592385"/>
                <a:ext cx="89049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Freeform 5"/>
              <p:cNvSpPr/>
              <p:nvPr/>
            </p:nvSpPr>
            <p:spPr bwMode="auto">
              <a:xfrm>
                <a:off x="2278722" y="2592382"/>
                <a:ext cx="2560726" cy="1118873"/>
              </a:xfrm>
              <a:custGeom>
                <a:avLst/>
                <a:gdLst>
                  <a:gd name="T0" fmla="*/ 1687 w 1999"/>
                  <a:gd name="T1" fmla="*/ 0 h 2798"/>
                  <a:gd name="T2" fmla="*/ 1083 w 1999"/>
                  <a:gd name="T3" fmla="*/ 0 h 2798"/>
                  <a:gd name="T4" fmla="*/ 791 w 1999"/>
                  <a:gd name="T5" fmla="*/ 293 h 2798"/>
                  <a:gd name="T6" fmla="*/ 1083 w 1999"/>
                  <a:gd name="T7" fmla="*/ 585 h 2798"/>
                  <a:gd name="T8" fmla="*/ 1679 w 1999"/>
                  <a:gd name="T9" fmla="*/ 585 h 2798"/>
                  <a:gd name="T10" fmla="*/ 1753 w 1999"/>
                  <a:gd name="T11" fmla="*/ 634 h 2798"/>
                  <a:gd name="T12" fmla="*/ 1838 w 1999"/>
                  <a:gd name="T13" fmla="*/ 839 h 2798"/>
                  <a:gd name="T14" fmla="*/ 1754 w 1999"/>
                  <a:gd name="T15" fmla="*/ 1043 h 2798"/>
                  <a:gd name="T16" fmla="*/ 1710 w 1999"/>
                  <a:gd name="T17" fmla="*/ 1078 h 2798"/>
                  <a:gd name="T18" fmla="*/ 1684 w 1999"/>
                  <a:gd name="T19" fmla="*/ 1090 h 2798"/>
                  <a:gd name="T20" fmla="*/ 292 w 1999"/>
                  <a:gd name="T21" fmla="*/ 1090 h 2798"/>
                  <a:gd name="T22" fmla="*/ 0 w 1999"/>
                  <a:gd name="T23" fmla="*/ 1382 h 2798"/>
                  <a:gd name="T24" fmla="*/ 292 w 1999"/>
                  <a:gd name="T25" fmla="*/ 1675 h 2798"/>
                  <a:gd name="T26" fmla="*/ 1147 w 1999"/>
                  <a:gd name="T27" fmla="*/ 1675 h 2798"/>
                  <a:gd name="T28" fmla="*/ 1178 w 1999"/>
                  <a:gd name="T29" fmla="*/ 1684 h 2798"/>
                  <a:gd name="T30" fmla="*/ 1356 w 1999"/>
                  <a:gd name="T31" fmla="*/ 1950 h 2798"/>
                  <a:gd name="T32" fmla="*/ 1271 w 1999"/>
                  <a:gd name="T33" fmla="*/ 2155 h 2798"/>
                  <a:gd name="T34" fmla="*/ 1177 w 1999"/>
                  <a:gd name="T35" fmla="*/ 2213 h 2798"/>
                  <a:gd name="T36" fmla="*/ 1174 w 1999"/>
                  <a:gd name="T37" fmla="*/ 2213 h 2798"/>
                  <a:gd name="T38" fmla="*/ 1083 w 1999"/>
                  <a:gd name="T39" fmla="*/ 2213 h 2798"/>
                  <a:gd name="T40" fmla="*/ 791 w 1999"/>
                  <a:gd name="T41" fmla="*/ 2506 h 2798"/>
                  <a:gd name="T42" fmla="*/ 1083 w 1999"/>
                  <a:gd name="T43" fmla="*/ 2798 h 2798"/>
                  <a:gd name="T44" fmla="*/ 1999 w 1999"/>
                  <a:gd name="T45" fmla="*/ 2798 h 2798"/>
                  <a:gd name="connsiteX0" fmla="*/ 8439 w 9195"/>
                  <a:gd name="connsiteY0" fmla="*/ 0 h 10000"/>
                  <a:gd name="connsiteX1" fmla="*/ 5418 w 9195"/>
                  <a:gd name="connsiteY1" fmla="*/ 0 h 10000"/>
                  <a:gd name="connsiteX2" fmla="*/ 3957 w 9195"/>
                  <a:gd name="connsiteY2" fmla="*/ 1047 h 10000"/>
                  <a:gd name="connsiteX3" fmla="*/ 5418 w 9195"/>
                  <a:gd name="connsiteY3" fmla="*/ 2091 h 10000"/>
                  <a:gd name="connsiteX4" fmla="*/ 8399 w 9195"/>
                  <a:gd name="connsiteY4" fmla="*/ 2091 h 10000"/>
                  <a:gd name="connsiteX5" fmla="*/ 8769 w 9195"/>
                  <a:gd name="connsiteY5" fmla="*/ 2266 h 10000"/>
                  <a:gd name="connsiteX6" fmla="*/ 9195 w 9195"/>
                  <a:gd name="connsiteY6" fmla="*/ 2999 h 10000"/>
                  <a:gd name="connsiteX7" fmla="*/ 8774 w 9195"/>
                  <a:gd name="connsiteY7" fmla="*/ 3728 h 10000"/>
                  <a:gd name="connsiteX8" fmla="*/ 8554 w 9195"/>
                  <a:gd name="connsiteY8" fmla="*/ 3853 h 10000"/>
                  <a:gd name="connsiteX9" fmla="*/ 8424 w 9195"/>
                  <a:gd name="connsiteY9" fmla="*/ 3896 h 10000"/>
                  <a:gd name="connsiteX10" fmla="*/ 1461 w 9195"/>
                  <a:gd name="connsiteY10" fmla="*/ 3896 h 10000"/>
                  <a:gd name="connsiteX11" fmla="*/ 0 w 9195"/>
                  <a:gd name="connsiteY11" fmla="*/ 4939 h 10000"/>
                  <a:gd name="connsiteX12" fmla="*/ 1461 w 9195"/>
                  <a:gd name="connsiteY12" fmla="*/ 5986 h 10000"/>
                  <a:gd name="connsiteX13" fmla="*/ 5738 w 9195"/>
                  <a:gd name="connsiteY13" fmla="*/ 5986 h 10000"/>
                  <a:gd name="connsiteX14" fmla="*/ 5893 w 9195"/>
                  <a:gd name="connsiteY14" fmla="*/ 6019 h 10000"/>
                  <a:gd name="connsiteX15" fmla="*/ 6783 w 9195"/>
                  <a:gd name="connsiteY15" fmla="*/ 6969 h 10000"/>
                  <a:gd name="connsiteX16" fmla="*/ 6358 w 9195"/>
                  <a:gd name="connsiteY16" fmla="*/ 7702 h 10000"/>
                  <a:gd name="connsiteX17" fmla="*/ 5888 w 9195"/>
                  <a:gd name="connsiteY17" fmla="*/ 7909 h 10000"/>
                  <a:gd name="connsiteX18" fmla="*/ 5873 w 9195"/>
                  <a:gd name="connsiteY18" fmla="*/ 7909 h 10000"/>
                  <a:gd name="connsiteX19" fmla="*/ 5418 w 9195"/>
                  <a:gd name="connsiteY19" fmla="*/ 7909 h 10000"/>
                  <a:gd name="connsiteX20" fmla="*/ 3957 w 9195"/>
                  <a:gd name="connsiteY20" fmla="*/ 8956 h 10000"/>
                  <a:gd name="connsiteX21" fmla="*/ 5418 w 9195"/>
                  <a:gd name="connsiteY21" fmla="*/ 10000 h 10000"/>
                  <a:gd name="connsiteX0-1" fmla="*/ 9178 w 10000"/>
                  <a:gd name="connsiteY0-2" fmla="*/ 0 h 8956"/>
                  <a:gd name="connsiteX1-3" fmla="*/ 5892 w 10000"/>
                  <a:gd name="connsiteY1-4" fmla="*/ 0 h 8956"/>
                  <a:gd name="connsiteX2-5" fmla="*/ 4303 w 10000"/>
                  <a:gd name="connsiteY2-6" fmla="*/ 1047 h 8956"/>
                  <a:gd name="connsiteX3-7" fmla="*/ 5892 w 10000"/>
                  <a:gd name="connsiteY3-8" fmla="*/ 2091 h 8956"/>
                  <a:gd name="connsiteX4-9" fmla="*/ 9134 w 10000"/>
                  <a:gd name="connsiteY4-10" fmla="*/ 2091 h 8956"/>
                  <a:gd name="connsiteX5-11" fmla="*/ 9537 w 10000"/>
                  <a:gd name="connsiteY5-12" fmla="*/ 2266 h 8956"/>
                  <a:gd name="connsiteX6-13" fmla="*/ 10000 w 10000"/>
                  <a:gd name="connsiteY6-14" fmla="*/ 2999 h 8956"/>
                  <a:gd name="connsiteX7-15" fmla="*/ 9542 w 10000"/>
                  <a:gd name="connsiteY7-16" fmla="*/ 3728 h 8956"/>
                  <a:gd name="connsiteX8-17" fmla="*/ 9303 w 10000"/>
                  <a:gd name="connsiteY8-18" fmla="*/ 3853 h 8956"/>
                  <a:gd name="connsiteX9-19" fmla="*/ 9162 w 10000"/>
                  <a:gd name="connsiteY9-20" fmla="*/ 3896 h 8956"/>
                  <a:gd name="connsiteX10-21" fmla="*/ 1589 w 10000"/>
                  <a:gd name="connsiteY10-22" fmla="*/ 3896 h 8956"/>
                  <a:gd name="connsiteX11-23" fmla="*/ 0 w 10000"/>
                  <a:gd name="connsiteY11-24" fmla="*/ 4939 h 8956"/>
                  <a:gd name="connsiteX12-25" fmla="*/ 1589 w 10000"/>
                  <a:gd name="connsiteY12-26" fmla="*/ 5986 h 8956"/>
                  <a:gd name="connsiteX13-27" fmla="*/ 6240 w 10000"/>
                  <a:gd name="connsiteY13-28" fmla="*/ 5986 h 8956"/>
                  <a:gd name="connsiteX14-29" fmla="*/ 6409 w 10000"/>
                  <a:gd name="connsiteY14-30" fmla="*/ 6019 h 8956"/>
                  <a:gd name="connsiteX15-31" fmla="*/ 7377 w 10000"/>
                  <a:gd name="connsiteY15-32" fmla="*/ 6969 h 8956"/>
                  <a:gd name="connsiteX16-33" fmla="*/ 6915 w 10000"/>
                  <a:gd name="connsiteY16-34" fmla="*/ 7702 h 8956"/>
                  <a:gd name="connsiteX17-35" fmla="*/ 6403 w 10000"/>
                  <a:gd name="connsiteY17-36" fmla="*/ 7909 h 8956"/>
                  <a:gd name="connsiteX18-37" fmla="*/ 6387 w 10000"/>
                  <a:gd name="connsiteY18-38" fmla="*/ 7909 h 8956"/>
                  <a:gd name="connsiteX19-39" fmla="*/ 5892 w 10000"/>
                  <a:gd name="connsiteY19-40" fmla="*/ 7909 h 8956"/>
                  <a:gd name="connsiteX20-41" fmla="*/ 4303 w 10000"/>
                  <a:gd name="connsiteY20-42" fmla="*/ 8956 h 8956"/>
                  <a:gd name="connsiteX0-43" fmla="*/ 9178 w 10000"/>
                  <a:gd name="connsiteY0-44" fmla="*/ 0 h 8831"/>
                  <a:gd name="connsiteX1-45" fmla="*/ 5892 w 10000"/>
                  <a:gd name="connsiteY1-46" fmla="*/ 0 h 8831"/>
                  <a:gd name="connsiteX2-47" fmla="*/ 4303 w 10000"/>
                  <a:gd name="connsiteY2-48" fmla="*/ 1169 h 8831"/>
                  <a:gd name="connsiteX3-49" fmla="*/ 5892 w 10000"/>
                  <a:gd name="connsiteY3-50" fmla="*/ 2335 h 8831"/>
                  <a:gd name="connsiteX4-51" fmla="*/ 9134 w 10000"/>
                  <a:gd name="connsiteY4-52" fmla="*/ 2335 h 8831"/>
                  <a:gd name="connsiteX5-53" fmla="*/ 9537 w 10000"/>
                  <a:gd name="connsiteY5-54" fmla="*/ 2530 h 8831"/>
                  <a:gd name="connsiteX6-55" fmla="*/ 10000 w 10000"/>
                  <a:gd name="connsiteY6-56" fmla="*/ 3349 h 8831"/>
                  <a:gd name="connsiteX7-57" fmla="*/ 9542 w 10000"/>
                  <a:gd name="connsiteY7-58" fmla="*/ 4163 h 8831"/>
                  <a:gd name="connsiteX8-59" fmla="*/ 9303 w 10000"/>
                  <a:gd name="connsiteY8-60" fmla="*/ 4302 h 8831"/>
                  <a:gd name="connsiteX9-61" fmla="*/ 9162 w 10000"/>
                  <a:gd name="connsiteY9-62" fmla="*/ 4350 h 8831"/>
                  <a:gd name="connsiteX10-63" fmla="*/ 1589 w 10000"/>
                  <a:gd name="connsiteY10-64" fmla="*/ 4350 h 8831"/>
                  <a:gd name="connsiteX11-65" fmla="*/ 0 w 10000"/>
                  <a:gd name="connsiteY11-66" fmla="*/ 5515 h 8831"/>
                  <a:gd name="connsiteX12-67" fmla="*/ 1589 w 10000"/>
                  <a:gd name="connsiteY12-68" fmla="*/ 6684 h 8831"/>
                  <a:gd name="connsiteX13-69" fmla="*/ 6240 w 10000"/>
                  <a:gd name="connsiteY13-70" fmla="*/ 6684 h 8831"/>
                  <a:gd name="connsiteX14-71" fmla="*/ 6409 w 10000"/>
                  <a:gd name="connsiteY14-72" fmla="*/ 6721 h 8831"/>
                  <a:gd name="connsiteX15-73" fmla="*/ 7377 w 10000"/>
                  <a:gd name="connsiteY15-74" fmla="*/ 7781 h 8831"/>
                  <a:gd name="connsiteX16-75" fmla="*/ 6915 w 10000"/>
                  <a:gd name="connsiteY16-76" fmla="*/ 8600 h 8831"/>
                  <a:gd name="connsiteX17-77" fmla="*/ 6403 w 10000"/>
                  <a:gd name="connsiteY17-78" fmla="*/ 8831 h 8831"/>
                  <a:gd name="connsiteX18-79" fmla="*/ 6387 w 10000"/>
                  <a:gd name="connsiteY18-80" fmla="*/ 8831 h 8831"/>
                  <a:gd name="connsiteX19-81" fmla="*/ 5892 w 10000"/>
                  <a:gd name="connsiteY19-82" fmla="*/ 8831 h 8831"/>
                  <a:gd name="connsiteX0-83" fmla="*/ 9178 w 10000"/>
                  <a:gd name="connsiteY0-84" fmla="*/ 0 h 10000"/>
                  <a:gd name="connsiteX1-85" fmla="*/ 5892 w 10000"/>
                  <a:gd name="connsiteY1-86" fmla="*/ 0 h 10000"/>
                  <a:gd name="connsiteX2-87" fmla="*/ 4303 w 10000"/>
                  <a:gd name="connsiteY2-88" fmla="*/ 1324 h 10000"/>
                  <a:gd name="connsiteX3-89" fmla="*/ 5892 w 10000"/>
                  <a:gd name="connsiteY3-90" fmla="*/ 2644 h 10000"/>
                  <a:gd name="connsiteX4-91" fmla="*/ 9134 w 10000"/>
                  <a:gd name="connsiteY4-92" fmla="*/ 2644 h 10000"/>
                  <a:gd name="connsiteX5-93" fmla="*/ 9537 w 10000"/>
                  <a:gd name="connsiteY5-94" fmla="*/ 2865 h 10000"/>
                  <a:gd name="connsiteX6-95" fmla="*/ 10000 w 10000"/>
                  <a:gd name="connsiteY6-96" fmla="*/ 3792 h 10000"/>
                  <a:gd name="connsiteX7-97" fmla="*/ 9542 w 10000"/>
                  <a:gd name="connsiteY7-98" fmla="*/ 4714 h 10000"/>
                  <a:gd name="connsiteX8-99" fmla="*/ 9303 w 10000"/>
                  <a:gd name="connsiteY8-100" fmla="*/ 4871 h 10000"/>
                  <a:gd name="connsiteX9-101" fmla="*/ 9162 w 10000"/>
                  <a:gd name="connsiteY9-102" fmla="*/ 4926 h 10000"/>
                  <a:gd name="connsiteX10-103" fmla="*/ 1589 w 10000"/>
                  <a:gd name="connsiteY10-104" fmla="*/ 4926 h 10000"/>
                  <a:gd name="connsiteX11-105" fmla="*/ 0 w 10000"/>
                  <a:gd name="connsiteY11-106" fmla="*/ 6245 h 10000"/>
                  <a:gd name="connsiteX12-107" fmla="*/ 1589 w 10000"/>
                  <a:gd name="connsiteY12-108" fmla="*/ 7569 h 10000"/>
                  <a:gd name="connsiteX13-109" fmla="*/ 6240 w 10000"/>
                  <a:gd name="connsiteY13-110" fmla="*/ 7569 h 10000"/>
                  <a:gd name="connsiteX14-111" fmla="*/ 6409 w 10000"/>
                  <a:gd name="connsiteY14-112" fmla="*/ 7611 h 10000"/>
                  <a:gd name="connsiteX15-113" fmla="*/ 7377 w 10000"/>
                  <a:gd name="connsiteY15-114" fmla="*/ 8811 h 10000"/>
                  <a:gd name="connsiteX16-115" fmla="*/ 6915 w 10000"/>
                  <a:gd name="connsiteY16-116" fmla="*/ 9738 h 10000"/>
                  <a:gd name="connsiteX17-117" fmla="*/ 6403 w 10000"/>
                  <a:gd name="connsiteY17-118" fmla="*/ 10000 h 10000"/>
                  <a:gd name="connsiteX18-119" fmla="*/ 6387 w 10000"/>
                  <a:gd name="connsiteY18-120" fmla="*/ 10000 h 10000"/>
                  <a:gd name="connsiteX0-121" fmla="*/ 9178 w 10000"/>
                  <a:gd name="connsiteY0-122" fmla="*/ 0 h 10000"/>
                  <a:gd name="connsiteX1-123" fmla="*/ 5892 w 10000"/>
                  <a:gd name="connsiteY1-124" fmla="*/ 0 h 10000"/>
                  <a:gd name="connsiteX2-125" fmla="*/ 4303 w 10000"/>
                  <a:gd name="connsiteY2-126" fmla="*/ 1324 h 10000"/>
                  <a:gd name="connsiteX3-127" fmla="*/ 5892 w 10000"/>
                  <a:gd name="connsiteY3-128" fmla="*/ 2644 h 10000"/>
                  <a:gd name="connsiteX4-129" fmla="*/ 9134 w 10000"/>
                  <a:gd name="connsiteY4-130" fmla="*/ 2644 h 10000"/>
                  <a:gd name="connsiteX5-131" fmla="*/ 9537 w 10000"/>
                  <a:gd name="connsiteY5-132" fmla="*/ 2865 h 10000"/>
                  <a:gd name="connsiteX6-133" fmla="*/ 10000 w 10000"/>
                  <a:gd name="connsiteY6-134" fmla="*/ 3792 h 10000"/>
                  <a:gd name="connsiteX7-135" fmla="*/ 9542 w 10000"/>
                  <a:gd name="connsiteY7-136" fmla="*/ 4714 h 10000"/>
                  <a:gd name="connsiteX8-137" fmla="*/ 9303 w 10000"/>
                  <a:gd name="connsiteY8-138" fmla="*/ 4871 h 10000"/>
                  <a:gd name="connsiteX9-139" fmla="*/ 9162 w 10000"/>
                  <a:gd name="connsiteY9-140" fmla="*/ 4926 h 10000"/>
                  <a:gd name="connsiteX10-141" fmla="*/ 1589 w 10000"/>
                  <a:gd name="connsiteY10-142" fmla="*/ 4926 h 10000"/>
                  <a:gd name="connsiteX11-143" fmla="*/ 0 w 10000"/>
                  <a:gd name="connsiteY11-144" fmla="*/ 6245 h 10000"/>
                  <a:gd name="connsiteX12-145" fmla="*/ 1589 w 10000"/>
                  <a:gd name="connsiteY12-146" fmla="*/ 7569 h 10000"/>
                  <a:gd name="connsiteX13-147" fmla="*/ 6240 w 10000"/>
                  <a:gd name="connsiteY13-148" fmla="*/ 7569 h 10000"/>
                  <a:gd name="connsiteX14-149" fmla="*/ 6409 w 10000"/>
                  <a:gd name="connsiteY14-150" fmla="*/ 7611 h 10000"/>
                  <a:gd name="connsiteX15-151" fmla="*/ 7377 w 10000"/>
                  <a:gd name="connsiteY15-152" fmla="*/ 8811 h 10000"/>
                  <a:gd name="connsiteX16-153" fmla="*/ 6915 w 10000"/>
                  <a:gd name="connsiteY16-154" fmla="*/ 9738 h 10000"/>
                  <a:gd name="connsiteX17-155" fmla="*/ 6403 w 10000"/>
                  <a:gd name="connsiteY17-156" fmla="*/ 10000 h 10000"/>
                  <a:gd name="connsiteX0-157" fmla="*/ 9178 w 10000"/>
                  <a:gd name="connsiteY0-158" fmla="*/ 0 h 9738"/>
                  <a:gd name="connsiteX1-159" fmla="*/ 5892 w 10000"/>
                  <a:gd name="connsiteY1-160" fmla="*/ 0 h 9738"/>
                  <a:gd name="connsiteX2-161" fmla="*/ 4303 w 10000"/>
                  <a:gd name="connsiteY2-162" fmla="*/ 1324 h 9738"/>
                  <a:gd name="connsiteX3-163" fmla="*/ 5892 w 10000"/>
                  <a:gd name="connsiteY3-164" fmla="*/ 2644 h 9738"/>
                  <a:gd name="connsiteX4-165" fmla="*/ 9134 w 10000"/>
                  <a:gd name="connsiteY4-166" fmla="*/ 2644 h 9738"/>
                  <a:gd name="connsiteX5-167" fmla="*/ 9537 w 10000"/>
                  <a:gd name="connsiteY5-168" fmla="*/ 2865 h 9738"/>
                  <a:gd name="connsiteX6-169" fmla="*/ 10000 w 10000"/>
                  <a:gd name="connsiteY6-170" fmla="*/ 3792 h 9738"/>
                  <a:gd name="connsiteX7-171" fmla="*/ 9542 w 10000"/>
                  <a:gd name="connsiteY7-172" fmla="*/ 4714 h 9738"/>
                  <a:gd name="connsiteX8-173" fmla="*/ 9303 w 10000"/>
                  <a:gd name="connsiteY8-174" fmla="*/ 4871 h 9738"/>
                  <a:gd name="connsiteX9-175" fmla="*/ 9162 w 10000"/>
                  <a:gd name="connsiteY9-176" fmla="*/ 4926 h 9738"/>
                  <a:gd name="connsiteX10-177" fmla="*/ 1589 w 10000"/>
                  <a:gd name="connsiteY10-178" fmla="*/ 4926 h 9738"/>
                  <a:gd name="connsiteX11-179" fmla="*/ 0 w 10000"/>
                  <a:gd name="connsiteY11-180" fmla="*/ 6245 h 9738"/>
                  <a:gd name="connsiteX12-181" fmla="*/ 1589 w 10000"/>
                  <a:gd name="connsiteY12-182" fmla="*/ 7569 h 9738"/>
                  <a:gd name="connsiteX13-183" fmla="*/ 6240 w 10000"/>
                  <a:gd name="connsiteY13-184" fmla="*/ 7569 h 9738"/>
                  <a:gd name="connsiteX14-185" fmla="*/ 6409 w 10000"/>
                  <a:gd name="connsiteY14-186" fmla="*/ 7611 h 9738"/>
                  <a:gd name="connsiteX15-187" fmla="*/ 7377 w 10000"/>
                  <a:gd name="connsiteY15-188" fmla="*/ 8811 h 9738"/>
                  <a:gd name="connsiteX16-189" fmla="*/ 6915 w 10000"/>
                  <a:gd name="connsiteY16-190" fmla="*/ 9738 h 9738"/>
                  <a:gd name="connsiteX0-191" fmla="*/ 9178 w 10000"/>
                  <a:gd name="connsiteY0-192" fmla="*/ 0 h 9048"/>
                  <a:gd name="connsiteX1-193" fmla="*/ 5892 w 10000"/>
                  <a:gd name="connsiteY1-194" fmla="*/ 0 h 9048"/>
                  <a:gd name="connsiteX2-195" fmla="*/ 4303 w 10000"/>
                  <a:gd name="connsiteY2-196" fmla="*/ 1360 h 9048"/>
                  <a:gd name="connsiteX3-197" fmla="*/ 5892 w 10000"/>
                  <a:gd name="connsiteY3-198" fmla="*/ 2715 h 9048"/>
                  <a:gd name="connsiteX4-199" fmla="*/ 9134 w 10000"/>
                  <a:gd name="connsiteY4-200" fmla="*/ 2715 h 9048"/>
                  <a:gd name="connsiteX5-201" fmla="*/ 9537 w 10000"/>
                  <a:gd name="connsiteY5-202" fmla="*/ 2942 h 9048"/>
                  <a:gd name="connsiteX6-203" fmla="*/ 10000 w 10000"/>
                  <a:gd name="connsiteY6-204" fmla="*/ 3894 h 9048"/>
                  <a:gd name="connsiteX7-205" fmla="*/ 9542 w 10000"/>
                  <a:gd name="connsiteY7-206" fmla="*/ 4841 h 9048"/>
                  <a:gd name="connsiteX8-207" fmla="*/ 9303 w 10000"/>
                  <a:gd name="connsiteY8-208" fmla="*/ 5002 h 9048"/>
                  <a:gd name="connsiteX9-209" fmla="*/ 9162 w 10000"/>
                  <a:gd name="connsiteY9-210" fmla="*/ 5059 h 9048"/>
                  <a:gd name="connsiteX10-211" fmla="*/ 1589 w 10000"/>
                  <a:gd name="connsiteY10-212" fmla="*/ 5059 h 9048"/>
                  <a:gd name="connsiteX11-213" fmla="*/ 0 w 10000"/>
                  <a:gd name="connsiteY11-214" fmla="*/ 6413 h 9048"/>
                  <a:gd name="connsiteX12-215" fmla="*/ 1589 w 10000"/>
                  <a:gd name="connsiteY12-216" fmla="*/ 7773 h 9048"/>
                  <a:gd name="connsiteX13-217" fmla="*/ 6240 w 10000"/>
                  <a:gd name="connsiteY13-218" fmla="*/ 7773 h 9048"/>
                  <a:gd name="connsiteX14-219" fmla="*/ 6409 w 10000"/>
                  <a:gd name="connsiteY14-220" fmla="*/ 7816 h 9048"/>
                  <a:gd name="connsiteX15-221" fmla="*/ 7377 w 10000"/>
                  <a:gd name="connsiteY15-222" fmla="*/ 9048 h 9048"/>
                  <a:gd name="connsiteX0-223" fmla="*/ 9178 w 10000"/>
                  <a:gd name="connsiteY0-224" fmla="*/ 0 h 8638"/>
                  <a:gd name="connsiteX1-225" fmla="*/ 5892 w 10000"/>
                  <a:gd name="connsiteY1-226" fmla="*/ 0 h 8638"/>
                  <a:gd name="connsiteX2-227" fmla="*/ 4303 w 10000"/>
                  <a:gd name="connsiteY2-228" fmla="*/ 1503 h 8638"/>
                  <a:gd name="connsiteX3-229" fmla="*/ 5892 w 10000"/>
                  <a:gd name="connsiteY3-230" fmla="*/ 3001 h 8638"/>
                  <a:gd name="connsiteX4-231" fmla="*/ 9134 w 10000"/>
                  <a:gd name="connsiteY4-232" fmla="*/ 3001 h 8638"/>
                  <a:gd name="connsiteX5-233" fmla="*/ 9537 w 10000"/>
                  <a:gd name="connsiteY5-234" fmla="*/ 3252 h 8638"/>
                  <a:gd name="connsiteX6-235" fmla="*/ 10000 w 10000"/>
                  <a:gd name="connsiteY6-236" fmla="*/ 4304 h 8638"/>
                  <a:gd name="connsiteX7-237" fmla="*/ 9542 w 10000"/>
                  <a:gd name="connsiteY7-238" fmla="*/ 5350 h 8638"/>
                  <a:gd name="connsiteX8-239" fmla="*/ 9303 w 10000"/>
                  <a:gd name="connsiteY8-240" fmla="*/ 5528 h 8638"/>
                  <a:gd name="connsiteX9-241" fmla="*/ 9162 w 10000"/>
                  <a:gd name="connsiteY9-242" fmla="*/ 5591 h 8638"/>
                  <a:gd name="connsiteX10-243" fmla="*/ 1589 w 10000"/>
                  <a:gd name="connsiteY10-244" fmla="*/ 5591 h 8638"/>
                  <a:gd name="connsiteX11-245" fmla="*/ 0 w 10000"/>
                  <a:gd name="connsiteY11-246" fmla="*/ 7088 h 8638"/>
                  <a:gd name="connsiteX12-247" fmla="*/ 1589 w 10000"/>
                  <a:gd name="connsiteY12-248" fmla="*/ 8591 h 8638"/>
                  <a:gd name="connsiteX13-249" fmla="*/ 6240 w 10000"/>
                  <a:gd name="connsiteY13-250" fmla="*/ 8591 h 8638"/>
                  <a:gd name="connsiteX14-251" fmla="*/ 6409 w 10000"/>
                  <a:gd name="connsiteY14-252" fmla="*/ 8638 h 8638"/>
                  <a:gd name="connsiteX0-253" fmla="*/ 9178 w 10000"/>
                  <a:gd name="connsiteY0-254" fmla="*/ 0 h 9946"/>
                  <a:gd name="connsiteX1-255" fmla="*/ 5892 w 10000"/>
                  <a:gd name="connsiteY1-256" fmla="*/ 0 h 9946"/>
                  <a:gd name="connsiteX2-257" fmla="*/ 4303 w 10000"/>
                  <a:gd name="connsiteY2-258" fmla="*/ 1740 h 9946"/>
                  <a:gd name="connsiteX3-259" fmla="*/ 5892 w 10000"/>
                  <a:gd name="connsiteY3-260" fmla="*/ 3474 h 9946"/>
                  <a:gd name="connsiteX4-261" fmla="*/ 9134 w 10000"/>
                  <a:gd name="connsiteY4-262" fmla="*/ 3474 h 9946"/>
                  <a:gd name="connsiteX5-263" fmla="*/ 9537 w 10000"/>
                  <a:gd name="connsiteY5-264" fmla="*/ 3765 h 9946"/>
                  <a:gd name="connsiteX6-265" fmla="*/ 10000 w 10000"/>
                  <a:gd name="connsiteY6-266" fmla="*/ 4983 h 9946"/>
                  <a:gd name="connsiteX7-267" fmla="*/ 9542 w 10000"/>
                  <a:gd name="connsiteY7-268" fmla="*/ 6194 h 9946"/>
                  <a:gd name="connsiteX8-269" fmla="*/ 9303 w 10000"/>
                  <a:gd name="connsiteY8-270" fmla="*/ 6400 h 9946"/>
                  <a:gd name="connsiteX9-271" fmla="*/ 9162 w 10000"/>
                  <a:gd name="connsiteY9-272" fmla="*/ 6473 h 9946"/>
                  <a:gd name="connsiteX10-273" fmla="*/ 1589 w 10000"/>
                  <a:gd name="connsiteY10-274" fmla="*/ 6473 h 9946"/>
                  <a:gd name="connsiteX11-275" fmla="*/ 0 w 10000"/>
                  <a:gd name="connsiteY11-276" fmla="*/ 8206 h 9946"/>
                  <a:gd name="connsiteX12-277" fmla="*/ 1589 w 10000"/>
                  <a:gd name="connsiteY12-278" fmla="*/ 9946 h 9946"/>
                  <a:gd name="connsiteX13-279" fmla="*/ 6240 w 10000"/>
                  <a:gd name="connsiteY13-280" fmla="*/ 9946 h 9946"/>
                  <a:gd name="connsiteX0-281" fmla="*/ 9178 w 10000"/>
                  <a:gd name="connsiteY0-282" fmla="*/ 0 h 10000"/>
                  <a:gd name="connsiteX1-283" fmla="*/ 5892 w 10000"/>
                  <a:gd name="connsiteY1-284" fmla="*/ 0 h 10000"/>
                  <a:gd name="connsiteX2-285" fmla="*/ 4303 w 10000"/>
                  <a:gd name="connsiteY2-286" fmla="*/ 1749 h 10000"/>
                  <a:gd name="connsiteX3-287" fmla="*/ 5892 w 10000"/>
                  <a:gd name="connsiteY3-288" fmla="*/ 3493 h 10000"/>
                  <a:gd name="connsiteX4-289" fmla="*/ 9134 w 10000"/>
                  <a:gd name="connsiteY4-290" fmla="*/ 3493 h 10000"/>
                  <a:gd name="connsiteX5-291" fmla="*/ 9537 w 10000"/>
                  <a:gd name="connsiteY5-292" fmla="*/ 3785 h 10000"/>
                  <a:gd name="connsiteX6-293" fmla="*/ 10000 w 10000"/>
                  <a:gd name="connsiteY6-294" fmla="*/ 5010 h 10000"/>
                  <a:gd name="connsiteX7-295" fmla="*/ 9542 w 10000"/>
                  <a:gd name="connsiteY7-296" fmla="*/ 6228 h 10000"/>
                  <a:gd name="connsiteX8-297" fmla="*/ 9303 w 10000"/>
                  <a:gd name="connsiteY8-298" fmla="*/ 6435 h 10000"/>
                  <a:gd name="connsiteX9-299" fmla="*/ 9162 w 10000"/>
                  <a:gd name="connsiteY9-300" fmla="*/ 6508 h 10000"/>
                  <a:gd name="connsiteX10-301" fmla="*/ 1589 w 10000"/>
                  <a:gd name="connsiteY10-302" fmla="*/ 6508 h 10000"/>
                  <a:gd name="connsiteX11-303" fmla="*/ 0 w 10000"/>
                  <a:gd name="connsiteY11-304" fmla="*/ 8251 h 10000"/>
                  <a:gd name="connsiteX12-305" fmla="*/ 1589 w 10000"/>
                  <a:gd name="connsiteY12-306" fmla="*/ 10000 h 10000"/>
                  <a:gd name="connsiteX0-307" fmla="*/ 9178 w 10000"/>
                  <a:gd name="connsiteY0-308" fmla="*/ 0 h 8251"/>
                  <a:gd name="connsiteX1-309" fmla="*/ 5892 w 10000"/>
                  <a:gd name="connsiteY1-310" fmla="*/ 0 h 8251"/>
                  <a:gd name="connsiteX2-311" fmla="*/ 4303 w 10000"/>
                  <a:gd name="connsiteY2-312" fmla="*/ 1749 h 8251"/>
                  <a:gd name="connsiteX3-313" fmla="*/ 5892 w 10000"/>
                  <a:gd name="connsiteY3-314" fmla="*/ 3493 h 8251"/>
                  <a:gd name="connsiteX4-315" fmla="*/ 9134 w 10000"/>
                  <a:gd name="connsiteY4-316" fmla="*/ 3493 h 8251"/>
                  <a:gd name="connsiteX5-317" fmla="*/ 9537 w 10000"/>
                  <a:gd name="connsiteY5-318" fmla="*/ 3785 h 8251"/>
                  <a:gd name="connsiteX6-319" fmla="*/ 10000 w 10000"/>
                  <a:gd name="connsiteY6-320" fmla="*/ 5010 h 8251"/>
                  <a:gd name="connsiteX7-321" fmla="*/ 9542 w 10000"/>
                  <a:gd name="connsiteY7-322" fmla="*/ 6228 h 8251"/>
                  <a:gd name="connsiteX8-323" fmla="*/ 9303 w 10000"/>
                  <a:gd name="connsiteY8-324" fmla="*/ 6435 h 8251"/>
                  <a:gd name="connsiteX9-325" fmla="*/ 9162 w 10000"/>
                  <a:gd name="connsiteY9-326" fmla="*/ 6508 h 8251"/>
                  <a:gd name="connsiteX10-327" fmla="*/ 1589 w 10000"/>
                  <a:gd name="connsiteY10-328" fmla="*/ 6508 h 8251"/>
                  <a:gd name="connsiteX11-329" fmla="*/ 0 w 10000"/>
                  <a:gd name="connsiteY11-330" fmla="*/ 8251 h 8251"/>
                  <a:gd name="connsiteX0-331" fmla="*/ 7589 w 8411"/>
                  <a:gd name="connsiteY0-332" fmla="*/ 0 h 7888"/>
                  <a:gd name="connsiteX1-333" fmla="*/ 4303 w 8411"/>
                  <a:gd name="connsiteY1-334" fmla="*/ 0 h 7888"/>
                  <a:gd name="connsiteX2-335" fmla="*/ 2714 w 8411"/>
                  <a:gd name="connsiteY2-336" fmla="*/ 2120 h 7888"/>
                  <a:gd name="connsiteX3-337" fmla="*/ 4303 w 8411"/>
                  <a:gd name="connsiteY3-338" fmla="*/ 4233 h 7888"/>
                  <a:gd name="connsiteX4-339" fmla="*/ 7545 w 8411"/>
                  <a:gd name="connsiteY4-340" fmla="*/ 4233 h 7888"/>
                  <a:gd name="connsiteX5-341" fmla="*/ 7948 w 8411"/>
                  <a:gd name="connsiteY5-342" fmla="*/ 4587 h 7888"/>
                  <a:gd name="connsiteX6-343" fmla="*/ 8411 w 8411"/>
                  <a:gd name="connsiteY6-344" fmla="*/ 6072 h 7888"/>
                  <a:gd name="connsiteX7-345" fmla="*/ 7953 w 8411"/>
                  <a:gd name="connsiteY7-346" fmla="*/ 7548 h 7888"/>
                  <a:gd name="connsiteX8-347" fmla="*/ 7714 w 8411"/>
                  <a:gd name="connsiteY8-348" fmla="*/ 7799 h 7888"/>
                  <a:gd name="connsiteX9-349" fmla="*/ 7573 w 8411"/>
                  <a:gd name="connsiteY9-350" fmla="*/ 7888 h 7888"/>
                  <a:gd name="connsiteX10-351" fmla="*/ 0 w 8411"/>
                  <a:gd name="connsiteY10-352" fmla="*/ 7888 h 7888"/>
                  <a:gd name="connsiteX0-353" fmla="*/ 15155 w 16301"/>
                  <a:gd name="connsiteY0-354" fmla="*/ 0 h 10000"/>
                  <a:gd name="connsiteX1-355" fmla="*/ 11248 w 16301"/>
                  <a:gd name="connsiteY1-356" fmla="*/ 0 h 10000"/>
                  <a:gd name="connsiteX2-357" fmla="*/ 9359 w 16301"/>
                  <a:gd name="connsiteY2-358" fmla="*/ 2688 h 10000"/>
                  <a:gd name="connsiteX3-359" fmla="*/ 11248 w 16301"/>
                  <a:gd name="connsiteY3-360" fmla="*/ 5366 h 10000"/>
                  <a:gd name="connsiteX4-361" fmla="*/ 15102 w 16301"/>
                  <a:gd name="connsiteY4-362" fmla="*/ 5366 h 10000"/>
                  <a:gd name="connsiteX5-363" fmla="*/ 15582 w 16301"/>
                  <a:gd name="connsiteY5-364" fmla="*/ 5815 h 10000"/>
                  <a:gd name="connsiteX6-365" fmla="*/ 16132 w 16301"/>
                  <a:gd name="connsiteY6-366" fmla="*/ 7698 h 10000"/>
                  <a:gd name="connsiteX7-367" fmla="*/ 15587 w 16301"/>
                  <a:gd name="connsiteY7-368" fmla="*/ 9569 h 10000"/>
                  <a:gd name="connsiteX8-369" fmla="*/ 15303 w 16301"/>
                  <a:gd name="connsiteY8-370" fmla="*/ 9887 h 10000"/>
                  <a:gd name="connsiteX9-371" fmla="*/ 15136 w 16301"/>
                  <a:gd name="connsiteY9-372" fmla="*/ 10000 h 10000"/>
                  <a:gd name="connsiteX10-373" fmla="*/ 0 w 16301"/>
                  <a:gd name="connsiteY10-374" fmla="*/ 10000 h 10000"/>
                  <a:gd name="connsiteX0-375" fmla="*/ 15155 w 16132"/>
                  <a:gd name="connsiteY0-376" fmla="*/ 0 h 10000"/>
                  <a:gd name="connsiteX1-377" fmla="*/ 11248 w 16132"/>
                  <a:gd name="connsiteY1-378" fmla="*/ 0 h 10000"/>
                  <a:gd name="connsiteX2-379" fmla="*/ 9359 w 16132"/>
                  <a:gd name="connsiteY2-380" fmla="*/ 2688 h 10000"/>
                  <a:gd name="connsiteX3-381" fmla="*/ 11248 w 16132"/>
                  <a:gd name="connsiteY3-382" fmla="*/ 5366 h 10000"/>
                  <a:gd name="connsiteX4-383" fmla="*/ 15102 w 16132"/>
                  <a:gd name="connsiteY4-384" fmla="*/ 5366 h 10000"/>
                  <a:gd name="connsiteX5-385" fmla="*/ 15582 w 16132"/>
                  <a:gd name="connsiteY5-386" fmla="*/ 5815 h 10000"/>
                  <a:gd name="connsiteX6-387" fmla="*/ 16132 w 16132"/>
                  <a:gd name="connsiteY6-388" fmla="*/ 7698 h 10000"/>
                  <a:gd name="connsiteX7-389" fmla="*/ 15587 w 16132"/>
                  <a:gd name="connsiteY7-390" fmla="*/ 9569 h 10000"/>
                  <a:gd name="connsiteX8-391" fmla="*/ 15303 w 16132"/>
                  <a:gd name="connsiteY8-392" fmla="*/ 9887 h 10000"/>
                  <a:gd name="connsiteX9-393" fmla="*/ 0 w 16132"/>
                  <a:gd name="connsiteY9-394"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6132" h="10000">
                    <a:moveTo>
                      <a:pt x="15155" y="0"/>
                    </a:moveTo>
                    <a:lnTo>
                      <a:pt x="11248" y="0"/>
                    </a:lnTo>
                    <a:cubicBezTo>
                      <a:pt x="10206" y="0"/>
                      <a:pt x="9359" y="1202"/>
                      <a:pt x="9359" y="2688"/>
                    </a:cubicBezTo>
                    <a:cubicBezTo>
                      <a:pt x="9359" y="4166"/>
                      <a:pt x="10206" y="5366"/>
                      <a:pt x="11248" y="5366"/>
                    </a:cubicBezTo>
                    <a:lnTo>
                      <a:pt x="15102" y="5366"/>
                    </a:lnTo>
                    <a:lnTo>
                      <a:pt x="15582" y="5815"/>
                    </a:lnTo>
                    <a:cubicBezTo>
                      <a:pt x="15925" y="6299"/>
                      <a:pt x="16132" y="6961"/>
                      <a:pt x="16132" y="7698"/>
                    </a:cubicBezTo>
                    <a:cubicBezTo>
                      <a:pt x="16132" y="8438"/>
                      <a:pt x="15919" y="9071"/>
                      <a:pt x="15587" y="9569"/>
                    </a:cubicBezTo>
                    <a:cubicBezTo>
                      <a:pt x="15497" y="9693"/>
                      <a:pt x="15400" y="9795"/>
                      <a:pt x="15303" y="9887"/>
                    </a:cubicBezTo>
                    <a:cubicBezTo>
                      <a:pt x="12705" y="9959"/>
                      <a:pt x="3188" y="9977"/>
                      <a:pt x="0" y="10000"/>
                    </a:cubicBezTo>
                  </a:path>
                </a:pathLst>
              </a:custGeom>
              <a:noFill/>
              <a:ln w="38100" cap="flat">
                <a:solidFill>
                  <a:srgbClr val="012063"/>
                </a:solidFill>
                <a:prstDash val="solid"/>
                <a:miter lim="800000"/>
              </a:ln>
            </p:spPr>
            <p:txBody>
              <a:bodyPr vert="horz" wrap="square" lIns="91440" tIns="45720" rIns="91440" bIns="45720" numCol="1" anchor="t" anchorCtr="0" compatLnSpc="1"/>
              <a:lstStyle/>
              <a:p>
                <a:endParaRPr lang="zh-CN" altLang="en-US"/>
              </a:p>
            </p:txBody>
          </p:sp>
        </p:grpSp>
      </p:grpSp>
      <p:grpSp>
        <p:nvGrpSpPr>
          <p:cNvPr id="23" name="组合 22"/>
          <p:cNvGrpSpPr/>
          <p:nvPr userDrawn="1"/>
        </p:nvGrpSpPr>
        <p:grpSpPr>
          <a:xfrm>
            <a:off x="-1806906" y="5142996"/>
            <a:ext cx="4176122" cy="2027380"/>
            <a:chOff x="5592172" y="5341137"/>
            <a:chExt cx="4176122" cy="2027380"/>
          </a:xfrm>
        </p:grpSpPr>
        <p:sp>
          <p:nvSpPr>
            <p:cNvPr id="24" name="等腰三角形 23"/>
            <p:cNvSpPr/>
            <p:nvPr/>
          </p:nvSpPr>
          <p:spPr>
            <a:xfrm>
              <a:off x="6400461" y="5733537"/>
              <a:ext cx="2559543" cy="1242581"/>
            </a:xfrm>
            <a:prstGeom prst="triangle">
              <a:avLst/>
            </a:prstGeom>
            <a:pattFill prst="wdUpDiag">
              <a:fgClr>
                <a:srgbClr val="E6E6E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p:cNvSpPr/>
            <p:nvPr/>
          </p:nvSpPr>
          <p:spPr>
            <a:xfrm>
              <a:off x="5592172" y="5341137"/>
              <a:ext cx="4176122" cy="2027380"/>
            </a:xfrm>
            <a:prstGeom prst="triangle">
              <a:avLst/>
            </a:prstGeom>
            <a:noFill/>
            <a:ln>
              <a:solidFill>
                <a:schemeClr val="accent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sp>
        <p:nvSpPr>
          <p:cNvPr id="27" name="箭头: V 形 26"/>
          <p:cNvSpPr/>
          <p:nvPr userDrawn="1"/>
        </p:nvSpPr>
        <p:spPr>
          <a:xfrm>
            <a:off x="11506200" y="438150"/>
            <a:ext cx="514350" cy="514350"/>
          </a:xfrm>
          <a:prstGeom prst="chevron">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箭头: V 形 27"/>
          <p:cNvSpPr/>
          <p:nvPr userDrawn="1"/>
        </p:nvSpPr>
        <p:spPr>
          <a:xfrm>
            <a:off x="11050190" y="438150"/>
            <a:ext cx="514350" cy="514350"/>
          </a:xfrm>
          <a:prstGeom prst="chevron">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tags" Target="../tags/tag2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3" Type="http://schemas.microsoft.com/office/2007/relationships/media" Target="file:///C:\Users\admin\Desktop\&#35838;&#20214;&#22270;&#29255;&#21644;&#35270;&#39057;\&#31532;&#19968;&#31456;&#22270;&#29255;&#35270;&#39057;\1--3--0.mp4" TargetMode="External"/><Relationship Id="rId2" Type="http://schemas.openxmlformats.org/officeDocument/2006/relationships/slideLayout" Target="../slideLayouts/slideLayout7.xml"/><Relationship Id="rId1" Type="http://schemas.openxmlformats.org/officeDocument/2006/relationships/video" Target="file:///C:\Users\admin\Desktop\&#35838;&#20214;&#22270;&#29255;&#21644;&#35270;&#39057;\&#31532;&#19968;&#31456;&#22270;&#29255;&#35270;&#39057;\1--3--0.mp4" TargetMode="Externa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microsoft.com/office/2007/relationships/media" Target="file:///C:\Users\admin\Desktop\&#35838;&#20214;&#22270;&#29255;&#21644;&#35270;&#39057;\&#31532;&#19968;&#31456;&#22270;&#29255;&#35270;&#39057;\25acca491f4bfdc9162d2744976d47a2.mp4" TargetMode="External"/><Relationship Id="rId2" Type="http://schemas.openxmlformats.org/officeDocument/2006/relationships/slideLayout" Target="../slideLayouts/slideLayout7.xml"/><Relationship Id="rId1" Type="http://schemas.openxmlformats.org/officeDocument/2006/relationships/video" Target="file:///C:\Users\admin\Desktop\&#35838;&#20214;&#22270;&#29255;&#21644;&#35270;&#39057;\&#31532;&#19968;&#31456;&#22270;&#29255;&#35270;&#39057;\25acca491f4bfdc9162d2744976d47a2.mp4" TargetMode="Externa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xml"/><Relationship Id="rId7" Type="http://schemas.openxmlformats.org/officeDocument/2006/relationships/image" Target="../media/image2.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xml"/><Relationship Id="rId10" Type="http://schemas.openxmlformats.org/officeDocument/2006/relationships/image" Target="../media/image5.jpeg"/><Relationship Id="rId4" Type="http://schemas.openxmlformats.org/officeDocument/2006/relationships/slideLayout" Target="../slideLayouts/slideLayout4.xml"/><Relationship Id="rId9"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32.xml"/><Relationship Id="rId5" Type="http://schemas.openxmlformats.org/officeDocument/2006/relationships/slideLayout" Target="../slideLayouts/slideLayout7.xml"/><Relationship Id="rId4" Type="http://schemas.openxmlformats.org/officeDocument/2006/relationships/tags" Target="../tags/tag3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9.xml"/><Relationship Id="rId5" Type="http://schemas.microsoft.com/office/2007/relationships/hdphoto" Target="../media/hdphoto2.wdp"/><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41.xml"/><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20.jpeg"/><Relationship Id="rId4" Type="http://schemas.openxmlformats.org/officeDocument/2006/relationships/image" Target="../media/image19.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ideo" Target="file:///C:\Users\admin\Desktop\&#35838;&#20214;&#22270;&#29255;&#21644;&#35270;&#39057;\&#31532;&#19977;&#31456;&#22270;&#29255;&#35270;&#39057;\3--1--0&#33707;&#27721;&#26691;&#25512;&#20171;&#24037;&#20316;&#32463;&#39564;.mp4" TargetMode="External"/><Relationship Id="rId5" Type="http://schemas.openxmlformats.org/officeDocument/2006/relationships/image" Target="../media/image22.png"/><Relationship Id="rId4" Type="http://schemas.microsoft.com/office/2007/relationships/media" Target="file:///C:\Users\admin\Desktop\&#35838;&#20214;&#22270;&#29255;&#21644;&#35270;&#39057;\&#31532;&#19977;&#31456;&#22270;&#29255;&#35270;&#39057;\3--1--0&#33707;&#27721;&#26691;&#25512;&#20171;&#24037;&#20316;&#32463;&#39564;.mp4"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s>
</file>

<file path=ppt/slides/_rels/slide49.xml.rels><?xml version="1.0" encoding="UTF-8" standalone="yes"?>
<Relationships xmlns="http://schemas.openxmlformats.org/package/2006/relationships"><Relationship Id="rId3" Type="http://schemas.microsoft.com/office/2007/relationships/media" Target="file:///C:\Users\admin\Desktop\&#35838;&#20214;&#22270;&#29255;&#21644;&#35270;&#39057;\&#31532;&#19977;&#31456;&#22270;&#29255;&#35270;&#39057;\3--1--1&#20826;&#24314;&#24341;&#39046;--&#19996;&#26041;&#22025;&#22253;.mp4" TargetMode="External"/><Relationship Id="rId2" Type="http://schemas.openxmlformats.org/officeDocument/2006/relationships/slideLayout" Target="../slideLayouts/slideLayout1.xml"/><Relationship Id="rId1" Type="http://schemas.openxmlformats.org/officeDocument/2006/relationships/video" Target="file:///C:\Users\admin\Desktop\&#35838;&#20214;&#22270;&#29255;&#21644;&#35270;&#39057;\&#31532;&#19977;&#31456;&#22270;&#29255;&#35270;&#39057;\3--1--1&#20826;&#24314;&#24341;&#39046;--&#19996;&#26041;&#22025;&#22253;.mp4" TargetMode="Externa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25.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26.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27.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video" Target="file:///C:\Users\admin\Desktop\&#35838;&#20214;&#22270;&#29255;&#21644;&#35270;&#39057;\&#31532;&#19977;&#31456;&#22270;&#29255;&#35270;&#39057;\&#24535;&#24895;&#26381;&#21153;---&#27494;&#38517;&#32418;%20(1).mp4" TargetMode="External"/><Relationship Id="rId5" Type="http://schemas.openxmlformats.org/officeDocument/2006/relationships/image" Target="../media/image28.png"/><Relationship Id="rId4" Type="http://schemas.microsoft.com/office/2007/relationships/media" Target="file:///C:\Users\admin\Desktop\&#35838;&#20214;&#22270;&#29255;&#21644;&#35270;&#39057;\&#31532;&#19977;&#31456;&#22270;&#29255;&#35270;&#39057;\&#24535;&#24895;&#26381;&#21153;---&#27494;&#38517;&#32418;%20(1).mp4" TargetMode="Externa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29.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55.xml"/><Relationship Id="rId7" Type="http://schemas.openxmlformats.org/officeDocument/2006/relationships/notesSlide" Target="../notesSlides/notesSlide54.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Layout" Target="../slideLayouts/slideLayout2.xml"/><Relationship Id="rId5" Type="http://schemas.openxmlformats.org/officeDocument/2006/relationships/tags" Target="../tags/tag57.xml"/><Relationship Id="rId4" Type="http://schemas.openxmlformats.org/officeDocument/2006/relationships/tags" Target="../tags/tag56.xml"/><Relationship Id="rId9" Type="http://schemas.openxmlformats.org/officeDocument/2006/relationships/image" Target="../media/image17.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61.xml"/><Relationship Id="rId7" Type="http://schemas.openxmlformats.org/officeDocument/2006/relationships/tags" Target="../tags/tag65.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9" Type="http://schemas.openxmlformats.org/officeDocument/2006/relationships/notesSlide" Target="../notesSlides/notesSlide5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69.xml"/><Relationship Id="rId7" Type="http://schemas.openxmlformats.org/officeDocument/2006/relationships/tags" Target="../tags/tag73.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9" Type="http://schemas.openxmlformats.org/officeDocument/2006/relationships/notesSlide" Target="../notesSlides/notesSlide58.xml"/></Relationships>
</file>

<file path=ppt/slides/_rels/slide63.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notesSlide" Target="../notesSlides/notesSlide59.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Layout" Target="../slideLayouts/slideLayout2.xml"/><Relationship Id="rId5" Type="http://schemas.openxmlformats.org/officeDocument/2006/relationships/tags" Target="../tags/tag78.xml"/><Relationship Id="rId4" Type="http://schemas.openxmlformats.org/officeDocument/2006/relationships/tags" Target="../tags/tag7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79.xml"/></Relationships>
</file>

<file path=ppt/slides/_rels/slide65.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notesSlide" Target="../notesSlides/notesSlide61.xml"/><Relationship Id="rId5" Type="http://schemas.openxmlformats.org/officeDocument/2006/relationships/tags" Target="../tags/tag84.xml"/><Relationship Id="rId10" Type="http://schemas.openxmlformats.org/officeDocument/2006/relationships/slideLayout" Target="../slideLayouts/slideLayout2.xml"/><Relationship Id="rId4" Type="http://schemas.openxmlformats.org/officeDocument/2006/relationships/tags" Target="../tags/tag83.xml"/><Relationship Id="rId9" Type="http://schemas.openxmlformats.org/officeDocument/2006/relationships/tags" Target="../tags/tag88.xml"/></Relationships>
</file>

<file path=ppt/slides/_rels/slide6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notesSlide" Target="../notesSlides/notesSlide62.xml"/></Relationships>
</file>

<file path=ppt/slides/_rels/slide6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98.xml"/><Relationship Id="rId7" Type="http://schemas.openxmlformats.org/officeDocument/2006/relationships/tags" Target="../tags/tag10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9" Type="http://schemas.openxmlformats.org/officeDocument/2006/relationships/notesSlide" Target="../notesSlides/notesSlide63.xml"/></Relationships>
</file>

<file path=ppt/slides/_rels/slide68.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notesSlide" Target="../notesSlides/notesSlide64.xml"/><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slideLayout" Target="../slideLayouts/slideLayout2.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0" Type="http://schemas.openxmlformats.org/officeDocument/2006/relationships/tags" Target="../tags/tag112.xml"/><Relationship Id="rId4" Type="http://schemas.openxmlformats.org/officeDocument/2006/relationships/tags" Target="../tags/tag106.xml"/><Relationship Id="rId9" Type="http://schemas.openxmlformats.org/officeDocument/2006/relationships/tags" Target="../tags/tag111.xml"/></Relationships>
</file>

<file path=ppt/slides/_rels/slide69.xml.rels><?xml version="1.0" encoding="UTF-8" standalone="yes"?>
<Relationships xmlns="http://schemas.openxmlformats.org/package/2006/relationships"><Relationship Id="rId3" Type="http://schemas.openxmlformats.org/officeDocument/2006/relationships/tags" Target="../tags/tag116.xml"/><Relationship Id="rId7" Type="http://schemas.openxmlformats.org/officeDocument/2006/relationships/notesSlide" Target="../notesSlides/notesSlide65.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slideLayout" Target="../slideLayouts/slideLayout2.xml"/><Relationship Id="rId5" Type="http://schemas.openxmlformats.org/officeDocument/2006/relationships/tags" Target="../tags/tag118.xml"/><Relationship Id="rId4" Type="http://schemas.openxmlformats.org/officeDocument/2006/relationships/tags" Target="../tags/tag1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5.xml"/><Relationship Id="rId7"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s>
</file>

<file path=ppt/slides/_rels/slide9.xml.rels><?xml version="1.0" encoding="UTF-8" standalone="yes"?>
<Relationships xmlns="http://schemas.openxmlformats.org/package/2006/relationships"><Relationship Id="rId8" Type="http://schemas.openxmlformats.org/officeDocument/2006/relationships/tags" Target="../tags/tag16.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10" Type="http://schemas.openxmlformats.org/officeDocument/2006/relationships/notesSlide" Target="../notesSlides/notesSlide9.xml"/><Relationship Id="rId4" Type="http://schemas.openxmlformats.org/officeDocument/2006/relationships/tags" Target="../tags/tag12.xml"/><Relationship Id="rId9"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矩形 120"/>
          <p:cNvSpPr/>
          <p:nvPr/>
        </p:nvSpPr>
        <p:spPr>
          <a:xfrm>
            <a:off x="-2" y="0"/>
            <a:ext cx="12191998" cy="34485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形状 53"/>
          <p:cNvSpPr/>
          <p:nvPr/>
        </p:nvSpPr>
        <p:spPr>
          <a:xfrm>
            <a:off x="-2615997" y="751531"/>
            <a:ext cx="14604594" cy="6165462"/>
          </a:xfrm>
          <a:custGeom>
            <a:avLst/>
            <a:gdLst>
              <a:gd name="connsiteX0" fmla="*/ 3199829 w 14604594"/>
              <a:gd name="connsiteY0" fmla="*/ 0 h 5605022"/>
              <a:gd name="connsiteX1" fmla="*/ 9284386 w 14604594"/>
              <a:gd name="connsiteY1" fmla="*/ 0 h 5605022"/>
              <a:gd name="connsiteX2" fmla="*/ 9363251 w 14604594"/>
              <a:gd name="connsiteY2" fmla="*/ 215475 h 5605022"/>
              <a:gd name="connsiteX3" fmla="*/ 11600678 w 14604594"/>
              <a:gd name="connsiteY3" fmla="*/ 2001500 h 5605022"/>
              <a:gd name="connsiteX4" fmla="*/ 13732247 w 14604594"/>
              <a:gd name="connsiteY4" fmla="*/ 1395596 h 5605022"/>
              <a:gd name="connsiteX5" fmla="*/ 14286213 w 14604594"/>
              <a:gd name="connsiteY5" fmla="*/ 1753674 h 5605022"/>
              <a:gd name="connsiteX6" fmla="*/ 14604093 w 14604594"/>
              <a:gd name="connsiteY6" fmla="*/ 3199829 h 5605022"/>
              <a:gd name="connsiteX7" fmla="*/ 14604093 w 14604594"/>
              <a:gd name="connsiteY7" fmla="*/ 4568821 h 5605022"/>
              <a:gd name="connsiteX8" fmla="*/ 14460235 w 14604594"/>
              <a:gd name="connsiteY8" fmla="*/ 5520353 h 5605022"/>
              <a:gd name="connsiteX9" fmla="*/ 14429246 w 14604594"/>
              <a:gd name="connsiteY9" fmla="*/ 5605022 h 5605022"/>
              <a:gd name="connsiteX10" fmla="*/ 174848 w 14604594"/>
              <a:gd name="connsiteY10" fmla="*/ 5605022 h 5605022"/>
              <a:gd name="connsiteX11" fmla="*/ 143858 w 14604594"/>
              <a:gd name="connsiteY11" fmla="*/ 5520353 h 5605022"/>
              <a:gd name="connsiteX12" fmla="*/ 0 w 14604594"/>
              <a:gd name="connsiteY12" fmla="*/ 4568821 h 5605022"/>
              <a:gd name="connsiteX13" fmla="*/ 0 w 14604594"/>
              <a:gd name="connsiteY13" fmla="*/ 3199829 h 5605022"/>
              <a:gd name="connsiteX14" fmla="*/ 3199829 w 14604594"/>
              <a:gd name="connsiteY14" fmla="*/ 0 h 5605022"/>
              <a:gd name="connsiteX0-1" fmla="*/ 3199829 w 14604594"/>
              <a:gd name="connsiteY0-2" fmla="*/ 353961 h 5958983"/>
              <a:gd name="connsiteX1-3" fmla="*/ 9225393 w 14604594"/>
              <a:gd name="connsiteY1-4" fmla="*/ 0 h 5958983"/>
              <a:gd name="connsiteX2-5" fmla="*/ 9363251 w 14604594"/>
              <a:gd name="connsiteY2-6" fmla="*/ 569436 h 5958983"/>
              <a:gd name="connsiteX3-7" fmla="*/ 11600678 w 14604594"/>
              <a:gd name="connsiteY3-8" fmla="*/ 2355461 h 5958983"/>
              <a:gd name="connsiteX4-9" fmla="*/ 13732247 w 14604594"/>
              <a:gd name="connsiteY4-10" fmla="*/ 1749557 h 5958983"/>
              <a:gd name="connsiteX5-11" fmla="*/ 14286213 w 14604594"/>
              <a:gd name="connsiteY5-12" fmla="*/ 2107635 h 5958983"/>
              <a:gd name="connsiteX6-13" fmla="*/ 14604093 w 14604594"/>
              <a:gd name="connsiteY6-14" fmla="*/ 3553790 h 5958983"/>
              <a:gd name="connsiteX7-15" fmla="*/ 14604093 w 14604594"/>
              <a:gd name="connsiteY7-16" fmla="*/ 4922782 h 5958983"/>
              <a:gd name="connsiteX8-17" fmla="*/ 14460235 w 14604594"/>
              <a:gd name="connsiteY8-18" fmla="*/ 5874314 h 5958983"/>
              <a:gd name="connsiteX9-19" fmla="*/ 14429246 w 14604594"/>
              <a:gd name="connsiteY9-20" fmla="*/ 5958983 h 5958983"/>
              <a:gd name="connsiteX10-21" fmla="*/ 174848 w 14604594"/>
              <a:gd name="connsiteY10-22" fmla="*/ 5958983 h 5958983"/>
              <a:gd name="connsiteX11-23" fmla="*/ 143858 w 14604594"/>
              <a:gd name="connsiteY11-24" fmla="*/ 5874314 h 5958983"/>
              <a:gd name="connsiteX12-25" fmla="*/ 0 w 14604594"/>
              <a:gd name="connsiteY12-26" fmla="*/ 4922782 h 5958983"/>
              <a:gd name="connsiteX13-27" fmla="*/ 0 w 14604594"/>
              <a:gd name="connsiteY13-28" fmla="*/ 3553790 h 5958983"/>
              <a:gd name="connsiteX14-29" fmla="*/ 3199829 w 14604594"/>
              <a:gd name="connsiteY14-30" fmla="*/ 353961 h 5958983"/>
              <a:gd name="connsiteX0-31" fmla="*/ 3229326 w 14604594"/>
              <a:gd name="connsiteY0-32" fmla="*/ 0 h 5958984"/>
              <a:gd name="connsiteX1-33" fmla="*/ 9225393 w 14604594"/>
              <a:gd name="connsiteY1-34" fmla="*/ 1 h 5958984"/>
              <a:gd name="connsiteX2-35" fmla="*/ 9363251 w 14604594"/>
              <a:gd name="connsiteY2-36" fmla="*/ 569437 h 5958984"/>
              <a:gd name="connsiteX3-37" fmla="*/ 11600678 w 14604594"/>
              <a:gd name="connsiteY3-38" fmla="*/ 2355462 h 5958984"/>
              <a:gd name="connsiteX4-39" fmla="*/ 13732247 w 14604594"/>
              <a:gd name="connsiteY4-40" fmla="*/ 1749558 h 5958984"/>
              <a:gd name="connsiteX5-41" fmla="*/ 14286213 w 14604594"/>
              <a:gd name="connsiteY5-42" fmla="*/ 2107636 h 5958984"/>
              <a:gd name="connsiteX6-43" fmla="*/ 14604093 w 14604594"/>
              <a:gd name="connsiteY6-44" fmla="*/ 3553791 h 5958984"/>
              <a:gd name="connsiteX7-45" fmla="*/ 14604093 w 14604594"/>
              <a:gd name="connsiteY7-46" fmla="*/ 4922783 h 5958984"/>
              <a:gd name="connsiteX8-47" fmla="*/ 14460235 w 14604594"/>
              <a:gd name="connsiteY8-48" fmla="*/ 5874315 h 5958984"/>
              <a:gd name="connsiteX9-49" fmla="*/ 14429246 w 14604594"/>
              <a:gd name="connsiteY9-50" fmla="*/ 5958984 h 5958984"/>
              <a:gd name="connsiteX10-51" fmla="*/ 174848 w 14604594"/>
              <a:gd name="connsiteY10-52" fmla="*/ 5958984 h 5958984"/>
              <a:gd name="connsiteX11-53" fmla="*/ 143858 w 14604594"/>
              <a:gd name="connsiteY11-54" fmla="*/ 5874315 h 5958984"/>
              <a:gd name="connsiteX12-55" fmla="*/ 0 w 14604594"/>
              <a:gd name="connsiteY12-56" fmla="*/ 4922783 h 5958984"/>
              <a:gd name="connsiteX13-57" fmla="*/ 0 w 14604594"/>
              <a:gd name="connsiteY13-58" fmla="*/ 3553791 h 5958984"/>
              <a:gd name="connsiteX14-59" fmla="*/ 3229326 w 14604594"/>
              <a:gd name="connsiteY14-60" fmla="*/ 0 h 5958984"/>
              <a:gd name="connsiteX0-61" fmla="*/ 3229326 w 14604594"/>
              <a:gd name="connsiteY0-62" fmla="*/ 235974 h 6194958"/>
              <a:gd name="connsiteX1-63" fmla="*/ 9195896 w 14604594"/>
              <a:gd name="connsiteY1-64" fmla="*/ 0 h 6194958"/>
              <a:gd name="connsiteX2-65" fmla="*/ 9363251 w 14604594"/>
              <a:gd name="connsiteY2-66" fmla="*/ 805411 h 6194958"/>
              <a:gd name="connsiteX3-67" fmla="*/ 11600678 w 14604594"/>
              <a:gd name="connsiteY3-68" fmla="*/ 2591436 h 6194958"/>
              <a:gd name="connsiteX4-69" fmla="*/ 13732247 w 14604594"/>
              <a:gd name="connsiteY4-70" fmla="*/ 1985532 h 6194958"/>
              <a:gd name="connsiteX5-71" fmla="*/ 14286213 w 14604594"/>
              <a:gd name="connsiteY5-72" fmla="*/ 2343610 h 6194958"/>
              <a:gd name="connsiteX6-73" fmla="*/ 14604093 w 14604594"/>
              <a:gd name="connsiteY6-74" fmla="*/ 3789765 h 6194958"/>
              <a:gd name="connsiteX7-75" fmla="*/ 14604093 w 14604594"/>
              <a:gd name="connsiteY7-76" fmla="*/ 5158757 h 6194958"/>
              <a:gd name="connsiteX8-77" fmla="*/ 14460235 w 14604594"/>
              <a:gd name="connsiteY8-78" fmla="*/ 6110289 h 6194958"/>
              <a:gd name="connsiteX9-79" fmla="*/ 14429246 w 14604594"/>
              <a:gd name="connsiteY9-80" fmla="*/ 6194958 h 6194958"/>
              <a:gd name="connsiteX10-81" fmla="*/ 174848 w 14604594"/>
              <a:gd name="connsiteY10-82" fmla="*/ 6194958 h 6194958"/>
              <a:gd name="connsiteX11-83" fmla="*/ 143858 w 14604594"/>
              <a:gd name="connsiteY11-84" fmla="*/ 6110289 h 6194958"/>
              <a:gd name="connsiteX12-85" fmla="*/ 0 w 14604594"/>
              <a:gd name="connsiteY12-86" fmla="*/ 5158757 h 6194958"/>
              <a:gd name="connsiteX13-87" fmla="*/ 0 w 14604594"/>
              <a:gd name="connsiteY13-88" fmla="*/ 3789765 h 6194958"/>
              <a:gd name="connsiteX14-89" fmla="*/ 3229326 w 14604594"/>
              <a:gd name="connsiteY14-90" fmla="*/ 235974 h 6194958"/>
              <a:gd name="connsiteX0-91" fmla="*/ 3229326 w 14604594"/>
              <a:gd name="connsiteY0-92" fmla="*/ 29496 h 6194958"/>
              <a:gd name="connsiteX1-93" fmla="*/ 9195896 w 14604594"/>
              <a:gd name="connsiteY1-94" fmla="*/ 0 h 6194958"/>
              <a:gd name="connsiteX2-95" fmla="*/ 9363251 w 14604594"/>
              <a:gd name="connsiteY2-96" fmla="*/ 805411 h 6194958"/>
              <a:gd name="connsiteX3-97" fmla="*/ 11600678 w 14604594"/>
              <a:gd name="connsiteY3-98" fmla="*/ 2591436 h 6194958"/>
              <a:gd name="connsiteX4-99" fmla="*/ 13732247 w 14604594"/>
              <a:gd name="connsiteY4-100" fmla="*/ 1985532 h 6194958"/>
              <a:gd name="connsiteX5-101" fmla="*/ 14286213 w 14604594"/>
              <a:gd name="connsiteY5-102" fmla="*/ 2343610 h 6194958"/>
              <a:gd name="connsiteX6-103" fmla="*/ 14604093 w 14604594"/>
              <a:gd name="connsiteY6-104" fmla="*/ 3789765 h 6194958"/>
              <a:gd name="connsiteX7-105" fmla="*/ 14604093 w 14604594"/>
              <a:gd name="connsiteY7-106" fmla="*/ 5158757 h 6194958"/>
              <a:gd name="connsiteX8-107" fmla="*/ 14460235 w 14604594"/>
              <a:gd name="connsiteY8-108" fmla="*/ 6110289 h 6194958"/>
              <a:gd name="connsiteX9-109" fmla="*/ 14429246 w 14604594"/>
              <a:gd name="connsiteY9-110" fmla="*/ 6194958 h 6194958"/>
              <a:gd name="connsiteX10-111" fmla="*/ 174848 w 14604594"/>
              <a:gd name="connsiteY10-112" fmla="*/ 6194958 h 6194958"/>
              <a:gd name="connsiteX11-113" fmla="*/ 143858 w 14604594"/>
              <a:gd name="connsiteY11-114" fmla="*/ 6110289 h 6194958"/>
              <a:gd name="connsiteX12-115" fmla="*/ 0 w 14604594"/>
              <a:gd name="connsiteY12-116" fmla="*/ 5158757 h 6194958"/>
              <a:gd name="connsiteX13-117" fmla="*/ 0 w 14604594"/>
              <a:gd name="connsiteY13-118" fmla="*/ 3789765 h 6194958"/>
              <a:gd name="connsiteX14-119" fmla="*/ 3229326 w 14604594"/>
              <a:gd name="connsiteY14-120" fmla="*/ 29496 h 6194958"/>
              <a:gd name="connsiteX0-121" fmla="*/ 3229326 w 14604594"/>
              <a:gd name="connsiteY0-122" fmla="*/ 0 h 6165462"/>
              <a:gd name="connsiteX1-123" fmla="*/ 9136902 w 14604594"/>
              <a:gd name="connsiteY1-124" fmla="*/ 1 h 6165462"/>
              <a:gd name="connsiteX2-125" fmla="*/ 9363251 w 14604594"/>
              <a:gd name="connsiteY2-126" fmla="*/ 775915 h 6165462"/>
              <a:gd name="connsiteX3-127" fmla="*/ 11600678 w 14604594"/>
              <a:gd name="connsiteY3-128" fmla="*/ 2561940 h 6165462"/>
              <a:gd name="connsiteX4-129" fmla="*/ 13732247 w 14604594"/>
              <a:gd name="connsiteY4-130" fmla="*/ 1956036 h 6165462"/>
              <a:gd name="connsiteX5-131" fmla="*/ 14286213 w 14604594"/>
              <a:gd name="connsiteY5-132" fmla="*/ 2314114 h 6165462"/>
              <a:gd name="connsiteX6-133" fmla="*/ 14604093 w 14604594"/>
              <a:gd name="connsiteY6-134" fmla="*/ 3760269 h 6165462"/>
              <a:gd name="connsiteX7-135" fmla="*/ 14604093 w 14604594"/>
              <a:gd name="connsiteY7-136" fmla="*/ 5129261 h 6165462"/>
              <a:gd name="connsiteX8-137" fmla="*/ 14460235 w 14604594"/>
              <a:gd name="connsiteY8-138" fmla="*/ 6080793 h 6165462"/>
              <a:gd name="connsiteX9-139" fmla="*/ 14429246 w 14604594"/>
              <a:gd name="connsiteY9-140" fmla="*/ 6165462 h 6165462"/>
              <a:gd name="connsiteX10-141" fmla="*/ 174848 w 14604594"/>
              <a:gd name="connsiteY10-142" fmla="*/ 6165462 h 6165462"/>
              <a:gd name="connsiteX11-143" fmla="*/ 143858 w 14604594"/>
              <a:gd name="connsiteY11-144" fmla="*/ 6080793 h 6165462"/>
              <a:gd name="connsiteX12-145" fmla="*/ 0 w 14604594"/>
              <a:gd name="connsiteY12-146" fmla="*/ 5129261 h 6165462"/>
              <a:gd name="connsiteX13-147" fmla="*/ 0 w 14604594"/>
              <a:gd name="connsiteY13-148" fmla="*/ 3760269 h 6165462"/>
              <a:gd name="connsiteX14-149" fmla="*/ 3229326 w 14604594"/>
              <a:gd name="connsiteY14-150" fmla="*/ 0 h 61654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4604594" h="6165462">
                <a:moveTo>
                  <a:pt x="3229326" y="0"/>
                </a:moveTo>
                <a:lnTo>
                  <a:pt x="9136902" y="1"/>
                </a:lnTo>
                <a:cubicBezTo>
                  <a:pt x="9163190" y="71826"/>
                  <a:pt x="9336963" y="704090"/>
                  <a:pt x="9363251" y="775915"/>
                </a:cubicBezTo>
                <a:cubicBezTo>
                  <a:pt x="9802447" y="1814292"/>
                  <a:pt x="10655180" y="2380149"/>
                  <a:pt x="11600678" y="2561940"/>
                </a:cubicBezTo>
                <a:cubicBezTo>
                  <a:pt x="12929992" y="2817527"/>
                  <a:pt x="13070294" y="2032265"/>
                  <a:pt x="13732247" y="1956036"/>
                </a:cubicBezTo>
                <a:cubicBezTo>
                  <a:pt x="13974052" y="1994962"/>
                  <a:pt x="14247608" y="2262488"/>
                  <a:pt x="14286213" y="2314114"/>
                </a:cubicBezTo>
                <a:cubicBezTo>
                  <a:pt x="14631232" y="2824810"/>
                  <a:pt x="14604093" y="3097563"/>
                  <a:pt x="14604093" y="3760269"/>
                </a:cubicBezTo>
                <a:lnTo>
                  <a:pt x="14604093" y="5129261"/>
                </a:lnTo>
                <a:cubicBezTo>
                  <a:pt x="14604093" y="5460614"/>
                  <a:pt x="14553728" y="5780204"/>
                  <a:pt x="14460235" y="6080793"/>
                </a:cubicBezTo>
                <a:lnTo>
                  <a:pt x="14429246" y="6165462"/>
                </a:lnTo>
                <a:lnTo>
                  <a:pt x="174848" y="6165462"/>
                </a:lnTo>
                <a:lnTo>
                  <a:pt x="143858" y="6080793"/>
                </a:lnTo>
                <a:cubicBezTo>
                  <a:pt x="50366" y="5780204"/>
                  <a:pt x="0" y="5460614"/>
                  <a:pt x="0" y="5129261"/>
                </a:cubicBezTo>
                <a:lnTo>
                  <a:pt x="0" y="3760269"/>
                </a:lnTo>
                <a:cubicBezTo>
                  <a:pt x="0" y="1993052"/>
                  <a:pt x="1462109" y="0"/>
                  <a:pt x="322932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8" name="椭圆 117"/>
          <p:cNvSpPr/>
          <p:nvPr/>
        </p:nvSpPr>
        <p:spPr>
          <a:xfrm>
            <a:off x="-187072" y="4654447"/>
            <a:ext cx="4099992" cy="4099992"/>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椭圆 118"/>
          <p:cNvSpPr/>
          <p:nvPr/>
        </p:nvSpPr>
        <p:spPr>
          <a:xfrm>
            <a:off x="2028450" y="6132338"/>
            <a:ext cx="4099992" cy="4099992"/>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6938796" y="-2575800"/>
            <a:ext cx="4948404" cy="49484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2" name="椭圆 31"/>
          <p:cNvSpPr/>
          <p:nvPr/>
        </p:nvSpPr>
        <p:spPr>
          <a:xfrm>
            <a:off x="6909047" y="3280082"/>
            <a:ext cx="723275" cy="723275"/>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8" name="矩形 57"/>
          <p:cNvSpPr/>
          <p:nvPr/>
        </p:nvSpPr>
        <p:spPr>
          <a:xfrm>
            <a:off x="4302125" y="5126355"/>
            <a:ext cx="3267710" cy="830997"/>
          </a:xfrm>
          <a:prstGeom prst="rect">
            <a:avLst/>
          </a:prstGeom>
        </p:spPr>
        <p:txBody>
          <a:bodyPr wrap="square">
            <a:spAutoFit/>
          </a:bodyPr>
          <a:lstStyle/>
          <a:p>
            <a:pPr algn="ctr"/>
            <a:r>
              <a:rPr lang="zh-CN" altLang="en-US" sz="2400" dirty="0" smtClean="0">
                <a:solidFill>
                  <a:schemeClr val="accent1"/>
                </a:solidFill>
                <a:latin typeface="方正正中黑简体" panose="02000000000000000000" charset="-122"/>
                <a:ea typeface="方正正中黑简体" panose="02000000000000000000" charset="-122"/>
                <a:sym typeface="思源黑体" panose="020B0400000000000000" pitchFamily="34" charset="-122"/>
              </a:rPr>
              <a:t>主讲人：庞黎明</a:t>
            </a:r>
            <a:endParaRPr lang="en-US" altLang="zh-CN" sz="2400" dirty="0" smtClean="0">
              <a:solidFill>
                <a:schemeClr val="accent1"/>
              </a:solidFill>
              <a:latin typeface="方正正中黑简体" panose="02000000000000000000" charset="-122"/>
              <a:ea typeface="方正正中黑简体" panose="02000000000000000000" charset="-122"/>
              <a:sym typeface="思源黑体" panose="020B0400000000000000" pitchFamily="34" charset="-122"/>
            </a:endParaRPr>
          </a:p>
          <a:p>
            <a:pPr algn="ctr"/>
            <a:r>
              <a:rPr lang="zh-CN" altLang="en-US" sz="2400" dirty="0" smtClean="0">
                <a:solidFill>
                  <a:schemeClr val="accent1"/>
                </a:solidFill>
                <a:latin typeface="方正正中黑简体" panose="02000000000000000000" charset="-122"/>
                <a:ea typeface="方正正中黑简体" panose="02000000000000000000" charset="-122"/>
                <a:sym typeface="思源黑体" panose="020B0400000000000000" pitchFamily="34" charset="-122"/>
              </a:rPr>
              <a:t>时</a:t>
            </a:r>
            <a:r>
              <a:rPr lang="zh-CN" altLang="en-US" sz="24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间：</a:t>
            </a:r>
            <a:r>
              <a:rPr lang="en-US" altLang="zh-CN" sz="24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2020</a:t>
            </a:r>
            <a:r>
              <a:rPr lang="zh-CN" altLang="en-US" sz="2400" dirty="0" smtClean="0">
                <a:solidFill>
                  <a:schemeClr val="accent1"/>
                </a:solidFill>
                <a:latin typeface="方正正中黑简体" panose="02000000000000000000" charset="-122"/>
                <a:ea typeface="方正正中黑简体" panose="02000000000000000000" charset="-122"/>
                <a:sym typeface="思源黑体" panose="020B0400000000000000" pitchFamily="34" charset="-122"/>
              </a:rPr>
              <a:t>年</a:t>
            </a:r>
            <a:r>
              <a:rPr lang="en-US" altLang="zh-CN" sz="2400" dirty="0" smtClean="0">
                <a:solidFill>
                  <a:schemeClr val="accent1"/>
                </a:solidFill>
                <a:latin typeface="方正正中黑简体" panose="02000000000000000000" charset="-122"/>
                <a:ea typeface="方正正中黑简体" panose="02000000000000000000" charset="-122"/>
                <a:sym typeface="思源黑体" panose="020B0400000000000000" pitchFamily="34" charset="-122"/>
              </a:rPr>
              <a:t>8</a:t>
            </a:r>
            <a:r>
              <a:rPr lang="zh-CN" altLang="en-US" sz="2400" dirty="0" smtClean="0">
                <a:solidFill>
                  <a:schemeClr val="accent1"/>
                </a:solidFill>
                <a:latin typeface="方正正中黑简体" panose="02000000000000000000" charset="-122"/>
                <a:ea typeface="方正正中黑简体" panose="02000000000000000000" charset="-122"/>
                <a:sym typeface="思源黑体" panose="020B0400000000000000" pitchFamily="34" charset="-122"/>
              </a:rPr>
              <a:t>月  </a:t>
            </a:r>
            <a:endParaRPr lang="zh-CN" altLang="en-US" sz="24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endParaRPr>
          </a:p>
        </p:txBody>
      </p:sp>
      <p:sp>
        <p:nvSpPr>
          <p:cNvPr id="69" name="矩形 68"/>
          <p:cNvSpPr/>
          <p:nvPr/>
        </p:nvSpPr>
        <p:spPr>
          <a:xfrm>
            <a:off x="2124710" y="4131310"/>
            <a:ext cx="8677275" cy="583565"/>
          </a:xfrm>
          <a:prstGeom prst="rect">
            <a:avLst/>
          </a:prstGeom>
          <a:noFill/>
        </p:spPr>
        <p:txBody>
          <a:bodyPr wrap="square">
            <a:spAutoFit/>
          </a:bodyPr>
          <a:lstStyle/>
          <a:p>
            <a:pPr defTabSz="914400">
              <a:spcBef>
                <a:spcPct val="0"/>
              </a:spcBef>
            </a:pPr>
            <a:r>
              <a:rPr lang="zh-CN" altLang="en-US" sz="3200" spc="-150" dirty="0">
                <a:solidFill>
                  <a:schemeClr val="accent1"/>
                </a:solidFill>
                <a:latin typeface="方正正中黑简体" panose="02000000000000000000" charset="-122"/>
                <a:ea typeface="方正正中黑简体" panose="02000000000000000000" charset="-122"/>
                <a:cs typeface="+mj-cs"/>
              </a:rPr>
              <a:t>———常德市武陵区城市社区工作模式实例讲解</a:t>
            </a:r>
          </a:p>
        </p:txBody>
      </p:sp>
      <p:sp>
        <p:nvSpPr>
          <p:cNvPr id="120" name="椭圆 119"/>
          <p:cNvSpPr/>
          <p:nvPr/>
        </p:nvSpPr>
        <p:spPr>
          <a:xfrm>
            <a:off x="10098116" y="5494140"/>
            <a:ext cx="2116130" cy="2116130"/>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5" name="组合 94"/>
          <p:cNvGrpSpPr/>
          <p:nvPr/>
        </p:nvGrpSpPr>
        <p:grpSpPr>
          <a:xfrm>
            <a:off x="10452255" y="5851523"/>
            <a:ext cx="1827221" cy="1836863"/>
            <a:chOff x="2473328" y="2450306"/>
            <a:chExt cx="1203326" cy="1209676"/>
          </a:xfrm>
          <a:solidFill>
            <a:schemeClr val="tx2">
              <a:lumMod val="40000"/>
              <a:lumOff val="60000"/>
              <a:alpha val="26000"/>
            </a:schemeClr>
          </a:solidFill>
        </p:grpSpPr>
        <p:sp>
          <p:nvSpPr>
            <p:cNvPr id="96" name="Freeform 77"/>
            <p:cNvSpPr/>
            <p:nvPr/>
          </p:nvSpPr>
          <p:spPr bwMode="auto">
            <a:xfrm>
              <a:off x="2516191" y="2493169"/>
              <a:ext cx="336550" cy="338138"/>
            </a:xfrm>
            <a:custGeom>
              <a:avLst/>
              <a:gdLst>
                <a:gd name="T0" fmla="*/ 31 w 79"/>
                <a:gd name="T1" fmla="*/ 32 h 79"/>
                <a:gd name="T2" fmla="*/ 0 w 79"/>
                <a:gd name="T3" fmla="*/ 79 h 79"/>
                <a:gd name="T4" fmla="*/ 79 w 79"/>
                <a:gd name="T5" fmla="*/ 0 h 79"/>
                <a:gd name="T6" fmla="*/ 31 w 79"/>
                <a:gd name="T7" fmla="*/ 32 h 79"/>
              </a:gdLst>
              <a:ahLst/>
              <a:cxnLst>
                <a:cxn ang="0">
                  <a:pos x="T0" y="T1"/>
                </a:cxn>
                <a:cxn ang="0">
                  <a:pos x="T2" y="T3"/>
                </a:cxn>
                <a:cxn ang="0">
                  <a:pos x="T4" y="T5"/>
                </a:cxn>
                <a:cxn ang="0">
                  <a:pos x="T6" y="T7"/>
                </a:cxn>
              </a:cxnLst>
              <a:rect l="0" t="0" r="r" b="b"/>
              <a:pathLst>
                <a:path w="79" h="79">
                  <a:moveTo>
                    <a:pt x="31" y="32"/>
                  </a:moveTo>
                  <a:cubicBezTo>
                    <a:pt x="17" y="46"/>
                    <a:pt x="7" y="62"/>
                    <a:pt x="0" y="79"/>
                  </a:cubicBezTo>
                  <a:cubicBezTo>
                    <a:pt x="79" y="0"/>
                    <a:pt x="79" y="0"/>
                    <a:pt x="79" y="0"/>
                  </a:cubicBezTo>
                  <a:cubicBezTo>
                    <a:pt x="61" y="7"/>
                    <a:pt x="45" y="18"/>
                    <a:pt x="31" y="3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78"/>
            <p:cNvSpPr/>
            <p:nvPr/>
          </p:nvSpPr>
          <p:spPr bwMode="auto">
            <a:xfrm>
              <a:off x="2473328" y="2455069"/>
              <a:ext cx="554038" cy="555625"/>
            </a:xfrm>
            <a:custGeom>
              <a:avLst/>
              <a:gdLst>
                <a:gd name="T0" fmla="*/ 112 w 130"/>
                <a:gd name="T1" fmla="*/ 2 h 130"/>
                <a:gd name="T2" fmla="*/ 3 w 130"/>
                <a:gd name="T3" fmla="*/ 111 h 130"/>
                <a:gd name="T4" fmla="*/ 0 w 130"/>
                <a:gd name="T5" fmla="*/ 130 h 130"/>
                <a:gd name="T6" fmla="*/ 130 w 130"/>
                <a:gd name="T7" fmla="*/ 0 h 130"/>
                <a:gd name="T8" fmla="*/ 112 w 130"/>
                <a:gd name="T9" fmla="*/ 2 h 130"/>
              </a:gdLst>
              <a:ahLst/>
              <a:cxnLst>
                <a:cxn ang="0">
                  <a:pos x="T0" y="T1"/>
                </a:cxn>
                <a:cxn ang="0">
                  <a:pos x="T2" y="T3"/>
                </a:cxn>
                <a:cxn ang="0">
                  <a:pos x="T4" y="T5"/>
                </a:cxn>
                <a:cxn ang="0">
                  <a:pos x="T6" y="T7"/>
                </a:cxn>
                <a:cxn ang="0">
                  <a:pos x="T8" y="T9"/>
                </a:cxn>
              </a:cxnLst>
              <a:rect l="0" t="0" r="r" b="b"/>
              <a:pathLst>
                <a:path w="130" h="130">
                  <a:moveTo>
                    <a:pt x="112" y="2"/>
                  </a:moveTo>
                  <a:cubicBezTo>
                    <a:pt x="3" y="111"/>
                    <a:pt x="3" y="111"/>
                    <a:pt x="3" y="111"/>
                  </a:cubicBezTo>
                  <a:cubicBezTo>
                    <a:pt x="2" y="117"/>
                    <a:pt x="1" y="123"/>
                    <a:pt x="0" y="130"/>
                  </a:cubicBezTo>
                  <a:cubicBezTo>
                    <a:pt x="130" y="0"/>
                    <a:pt x="130" y="0"/>
                    <a:pt x="130" y="0"/>
                  </a:cubicBezTo>
                  <a:cubicBezTo>
                    <a:pt x="124" y="0"/>
                    <a:pt x="118" y="1"/>
                    <a:pt x="112" y="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79"/>
            <p:cNvSpPr/>
            <p:nvPr/>
          </p:nvSpPr>
          <p:spPr bwMode="auto">
            <a:xfrm>
              <a:off x="2473328" y="2450306"/>
              <a:ext cx="685800" cy="692150"/>
            </a:xfrm>
            <a:custGeom>
              <a:avLst/>
              <a:gdLst>
                <a:gd name="T0" fmla="*/ 147 w 161"/>
                <a:gd name="T1" fmla="*/ 0 h 162"/>
                <a:gd name="T2" fmla="*/ 0 w 161"/>
                <a:gd name="T3" fmla="*/ 147 h 162"/>
                <a:gd name="T4" fmla="*/ 1 w 161"/>
                <a:gd name="T5" fmla="*/ 162 h 162"/>
                <a:gd name="T6" fmla="*/ 161 w 161"/>
                <a:gd name="T7" fmla="*/ 2 h 162"/>
                <a:gd name="T8" fmla="*/ 147 w 161"/>
                <a:gd name="T9" fmla="*/ 0 h 162"/>
              </a:gdLst>
              <a:ahLst/>
              <a:cxnLst>
                <a:cxn ang="0">
                  <a:pos x="T0" y="T1"/>
                </a:cxn>
                <a:cxn ang="0">
                  <a:pos x="T2" y="T3"/>
                </a:cxn>
                <a:cxn ang="0">
                  <a:pos x="T4" y="T5"/>
                </a:cxn>
                <a:cxn ang="0">
                  <a:pos x="T6" y="T7"/>
                </a:cxn>
                <a:cxn ang="0">
                  <a:pos x="T8" y="T9"/>
                </a:cxn>
              </a:cxnLst>
              <a:rect l="0" t="0" r="r" b="b"/>
              <a:pathLst>
                <a:path w="161" h="162">
                  <a:moveTo>
                    <a:pt x="147" y="0"/>
                  </a:moveTo>
                  <a:cubicBezTo>
                    <a:pt x="0" y="147"/>
                    <a:pt x="0" y="147"/>
                    <a:pt x="0" y="147"/>
                  </a:cubicBezTo>
                  <a:cubicBezTo>
                    <a:pt x="0" y="152"/>
                    <a:pt x="1" y="157"/>
                    <a:pt x="1" y="162"/>
                  </a:cubicBezTo>
                  <a:cubicBezTo>
                    <a:pt x="161" y="2"/>
                    <a:pt x="161" y="2"/>
                    <a:pt x="161" y="2"/>
                  </a:cubicBezTo>
                  <a:cubicBezTo>
                    <a:pt x="157" y="1"/>
                    <a:pt x="152" y="0"/>
                    <a:pt x="14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80"/>
            <p:cNvSpPr/>
            <p:nvPr/>
          </p:nvSpPr>
          <p:spPr bwMode="auto">
            <a:xfrm>
              <a:off x="2490791" y="2467769"/>
              <a:ext cx="777875" cy="781050"/>
            </a:xfrm>
            <a:custGeom>
              <a:avLst/>
              <a:gdLst>
                <a:gd name="T0" fmla="*/ 171 w 183"/>
                <a:gd name="T1" fmla="*/ 0 h 183"/>
                <a:gd name="T2" fmla="*/ 0 w 183"/>
                <a:gd name="T3" fmla="*/ 171 h 183"/>
                <a:gd name="T4" fmla="*/ 4 w 183"/>
                <a:gd name="T5" fmla="*/ 183 h 183"/>
                <a:gd name="T6" fmla="*/ 183 w 183"/>
                <a:gd name="T7" fmla="*/ 4 h 183"/>
                <a:gd name="T8" fmla="*/ 171 w 183"/>
                <a:gd name="T9" fmla="*/ 0 h 183"/>
              </a:gdLst>
              <a:ahLst/>
              <a:cxnLst>
                <a:cxn ang="0">
                  <a:pos x="T0" y="T1"/>
                </a:cxn>
                <a:cxn ang="0">
                  <a:pos x="T2" y="T3"/>
                </a:cxn>
                <a:cxn ang="0">
                  <a:pos x="T4" y="T5"/>
                </a:cxn>
                <a:cxn ang="0">
                  <a:pos x="T6" y="T7"/>
                </a:cxn>
                <a:cxn ang="0">
                  <a:pos x="T8" y="T9"/>
                </a:cxn>
              </a:cxnLst>
              <a:rect l="0" t="0" r="r" b="b"/>
              <a:pathLst>
                <a:path w="183" h="183">
                  <a:moveTo>
                    <a:pt x="171" y="0"/>
                  </a:moveTo>
                  <a:cubicBezTo>
                    <a:pt x="0" y="171"/>
                    <a:pt x="0" y="171"/>
                    <a:pt x="0" y="171"/>
                  </a:cubicBezTo>
                  <a:cubicBezTo>
                    <a:pt x="1" y="175"/>
                    <a:pt x="2" y="179"/>
                    <a:pt x="4" y="183"/>
                  </a:cubicBezTo>
                  <a:cubicBezTo>
                    <a:pt x="183" y="4"/>
                    <a:pt x="183" y="4"/>
                    <a:pt x="183" y="4"/>
                  </a:cubicBezTo>
                  <a:cubicBezTo>
                    <a:pt x="179" y="2"/>
                    <a:pt x="175" y="1"/>
                    <a:pt x="17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81"/>
            <p:cNvSpPr/>
            <p:nvPr/>
          </p:nvSpPr>
          <p:spPr bwMode="auto">
            <a:xfrm>
              <a:off x="2525716" y="2502694"/>
              <a:ext cx="836613" cy="844550"/>
            </a:xfrm>
            <a:custGeom>
              <a:avLst/>
              <a:gdLst>
                <a:gd name="T0" fmla="*/ 187 w 197"/>
                <a:gd name="T1" fmla="*/ 0 h 198"/>
                <a:gd name="T2" fmla="*/ 0 w 197"/>
                <a:gd name="T3" fmla="*/ 187 h 198"/>
                <a:gd name="T4" fmla="*/ 5 w 197"/>
                <a:gd name="T5" fmla="*/ 198 h 198"/>
                <a:gd name="T6" fmla="*/ 197 w 197"/>
                <a:gd name="T7" fmla="*/ 6 h 198"/>
                <a:gd name="T8" fmla="*/ 187 w 197"/>
                <a:gd name="T9" fmla="*/ 0 h 198"/>
              </a:gdLst>
              <a:ahLst/>
              <a:cxnLst>
                <a:cxn ang="0">
                  <a:pos x="T0" y="T1"/>
                </a:cxn>
                <a:cxn ang="0">
                  <a:pos x="T2" y="T3"/>
                </a:cxn>
                <a:cxn ang="0">
                  <a:pos x="T4" y="T5"/>
                </a:cxn>
                <a:cxn ang="0">
                  <a:pos x="T6" y="T7"/>
                </a:cxn>
                <a:cxn ang="0">
                  <a:pos x="T8" y="T9"/>
                </a:cxn>
              </a:cxnLst>
              <a:rect l="0" t="0" r="r" b="b"/>
              <a:pathLst>
                <a:path w="197" h="198">
                  <a:moveTo>
                    <a:pt x="187" y="0"/>
                  </a:moveTo>
                  <a:cubicBezTo>
                    <a:pt x="0" y="187"/>
                    <a:pt x="0" y="187"/>
                    <a:pt x="0" y="187"/>
                  </a:cubicBezTo>
                  <a:cubicBezTo>
                    <a:pt x="2" y="191"/>
                    <a:pt x="3" y="194"/>
                    <a:pt x="5" y="198"/>
                  </a:cubicBezTo>
                  <a:cubicBezTo>
                    <a:pt x="197" y="6"/>
                    <a:pt x="197" y="6"/>
                    <a:pt x="197" y="6"/>
                  </a:cubicBezTo>
                  <a:cubicBezTo>
                    <a:pt x="194" y="4"/>
                    <a:pt x="190" y="2"/>
                    <a:pt x="18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82"/>
            <p:cNvSpPr/>
            <p:nvPr/>
          </p:nvSpPr>
          <p:spPr bwMode="auto">
            <a:xfrm>
              <a:off x="2571753" y="2553494"/>
              <a:ext cx="876300" cy="874713"/>
            </a:xfrm>
            <a:custGeom>
              <a:avLst/>
              <a:gdLst>
                <a:gd name="T0" fmla="*/ 196 w 206"/>
                <a:gd name="T1" fmla="*/ 0 h 205"/>
                <a:gd name="T2" fmla="*/ 0 w 206"/>
                <a:gd name="T3" fmla="*/ 196 h 205"/>
                <a:gd name="T4" fmla="*/ 7 w 206"/>
                <a:gd name="T5" fmla="*/ 205 h 205"/>
                <a:gd name="T6" fmla="*/ 206 w 206"/>
                <a:gd name="T7" fmla="*/ 6 h 205"/>
                <a:gd name="T8" fmla="*/ 196 w 206"/>
                <a:gd name="T9" fmla="*/ 0 h 205"/>
              </a:gdLst>
              <a:ahLst/>
              <a:cxnLst>
                <a:cxn ang="0">
                  <a:pos x="T0" y="T1"/>
                </a:cxn>
                <a:cxn ang="0">
                  <a:pos x="T2" y="T3"/>
                </a:cxn>
                <a:cxn ang="0">
                  <a:pos x="T4" y="T5"/>
                </a:cxn>
                <a:cxn ang="0">
                  <a:pos x="T6" y="T7"/>
                </a:cxn>
                <a:cxn ang="0">
                  <a:pos x="T8" y="T9"/>
                </a:cxn>
              </a:cxnLst>
              <a:rect l="0" t="0" r="r" b="b"/>
              <a:pathLst>
                <a:path w="206" h="205">
                  <a:moveTo>
                    <a:pt x="196" y="0"/>
                  </a:moveTo>
                  <a:cubicBezTo>
                    <a:pt x="0" y="196"/>
                    <a:pt x="0" y="196"/>
                    <a:pt x="0" y="196"/>
                  </a:cubicBezTo>
                  <a:cubicBezTo>
                    <a:pt x="2" y="199"/>
                    <a:pt x="5" y="202"/>
                    <a:pt x="7" y="205"/>
                  </a:cubicBezTo>
                  <a:cubicBezTo>
                    <a:pt x="206" y="6"/>
                    <a:pt x="206" y="6"/>
                    <a:pt x="206" y="6"/>
                  </a:cubicBezTo>
                  <a:cubicBezTo>
                    <a:pt x="203" y="4"/>
                    <a:pt x="200" y="2"/>
                    <a:pt x="196"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83"/>
            <p:cNvSpPr/>
            <p:nvPr/>
          </p:nvSpPr>
          <p:spPr bwMode="auto">
            <a:xfrm>
              <a:off x="2632078" y="2613819"/>
              <a:ext cx="884238" cy="887413"/>
            </a:xfrm>
            <a:custGeom>
              <a:avLst/>
              <a:gdLst>
                <a:gd name="T0" fmla="*/ 204 w 208"/>
                <a:gd name="T1" fmla="*/ 4 h 208"/>
                <a:gd name="T2" fmla="*/ 200 w 208"/>
                <a:gd name="T3" fmla="*/ 0 h 208"/>
                <a:gd name="T4" fmla="*/ 0 w 208"/>
                <a:gd name="T5" fmla="*/ 200 h 208"/>
                <a:gd name="T6" fmla="*/ 4 w 208"/>
                <a:gd name="T7" fmla="*/ 204 h 208"/>
                <a:gd name="T8" fmla="*/ 8 w 208"/>
                <a:gd name="T9" fmla="*/ 208 h 208"/>
                <a:gd name="T10" fmla="*/ 208 w 208"/>
                <a:gd name="T11" fmla="*/ 8 h 208"/>
                <a:gd name="T12" fmla="*/ 204 w 208"/>
                <a:gd name="T13" fmla="*/ 4 h 208"/>
              </a:gdLst>
              <a:ahLst/>
              <a:cxnLst>
                <a:cxn ang="0">
                  <a:pos x="T0" y="T1"/>
                </a:cxn>
                <a:cxn ang="0">
                  <a:pos x="T2" y="T3"/>
                </a:cxn>
                <a:cxn ang="0">
                  <a:pos x="T4" y="T5"/>
                </a:cxn>
                <a:cxn ang="0">
                  <a:pos x="T6" y="T7"/>
                </a:cxn>
                <a:cxn ang="0">
                  <a:pos x="T8" y="T9"/>
                </a:cxn>
                <a:cxn ang="0">
                  <a:pos x="T10" y="T11"/>
                </a:cxn>
                <a:cxn ang="0">
                  <a:pos x="T12" y="T13"/>
                </a:cxn>
              </a:cxnLst>
              <a:rect l="0" t="0" r="r" b="b"/>
              <a:pathLst>
                <a:path w="208" h="208">
                  <a:moveTo>
                    <a:pt x="204" y="4"/>
                  </a:moveTo>
                  <a:cubicBezTo>
                    <a:pt x="203" y="2"/>
                    <a:pt x="202" y="1"/>
                    <a:pt x="200" y="0"/>
                  </a:cubicBezTo>
                  <a:cubicBezTo>
                    <a:pt x="0" y="200"/>
                    <a:pt x="0" y="200"/>
                    <a:pt x="0" y="200"/>
                  </a:cubicBezTo>
                  <a:cubicBezTo>
                    <a:pt x="2" y="201"/>
                    <a:pt x="3" y="202"/>
                    <a:pt x="4" y="204"/>
                  </a:cubicBezTo>
                  <a:cubicBezTo>
                    <a:pt x="6" y="205"/>
                    <a:pt x="7" y="206"/>
                    <a:pt x="8" y="208"/>
                  </a:cubicBezTo>
                  <a:cubicBezTo>
                    <a:pt x="208" y="8"/>
                    <a:pt x="208" y="8"/>
                    <a:pt x="208" y="8"/>
                  </a:cubicBezTo>
                  <a:cubicBezTo>
                    <a:pt x="207" y="6"/>
                    <a:pt x="206" y="5"/>
                    <a:pt x="204"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84"/>
            <p:cNvSpPr/>
            <p:nvPr/>
          </p:nvSpPr>
          <p:spPr bwMode="auto">
            <a:xfrm>
              <a:off x="2703516" y="2682081"/>
              <a:ext cx="871538" cy="879475"/>
            </a:xfrm>
            <a:custGeom>
              <a:avLst/>
              <a:gdLst>
                <a:gd name="T0" fmla="*/ 199 w 205"/>
                <a:gd name="T1" fmla="*/ 0 h 206"/>
                <a:gd name="T2" fmla="*/ 0 w 205"/>
                <a:gd name="T3" fmla="*/ 199 h 206"/>
                <a:gd name="T4" fmla="*/ 9 w 205"/>
                <a:gd name="T5" fmla="*/ 206 h 206"/>
                <a:gd name="T6" fmla="*/ 205 w 205"/>
                <a:gd name="T7" fmla="*/ 10 h 206"/>
                <a:gd name="T8" fmla="*/ 199 w 205"/>
                <a:gd name="T9" fmla="*/ 0 h 206"/>
              </a:gdLst>
              <a:ahLst/>
              <a:cxnLst>
                <a:cxn ang="0">
                  <a:pos x="T0" y="T1"/>
                </a:cxn>
                <a:cxn ang="0">
                  <a:pos x="T2" y="T3"/>
                </a:cxn>
                <a:cxn ang="0">
                  <a:pos x="T4" y="T5"/>
                </a:cxn>
                <a:cxn ang="0">
                  <a:pos x="T6" y="T7"/>
                </a:cxn>
                <a:cxn ang="0">
                  <a:pos x="T8" y="T9"/>
                </a:cxn>
              </a:cxnLst>
              <a:rect l="0" t="0" r="r" b="b"/>
              <a:pathLst>
                <a:path w="205" h="206">
                  <a:moveTo>
                    <a:pt x="199" y="0"/>
                  </a:moveTo>
                  <a:cubicBezTo>
                    <a:pt x="0" y="199"/>
                    <a:pt x="0" y="199"/>
                    <a:pt x="0" y="199"/>
                  </a:cubicBezTo>
                  <a:cubicBezTo>
                    <a:pt x="3" y="201"/>
                    <a:pt x="6" y="204"/>
                    <a:pt x="9" y="206"/>
                  </a:cubicBezTo>
                  <a:cubicBezTo>
                    <a:pt x="205" y="10"/>
                    <a:pt x="205" y="10"/>
                    <a:pt x="205" y="10"/>
                  </a:cubicBezTo>
                  <a:cubicBezTo>
                    <a:pt x="203" y="6"/>
                    <a:pt x="201" y="3"/>
                    <a:pt x="19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85"/>
            <p:cNvSpPr/>
            <p:nvPr/>
          </p:nvSpPr>
          <p:spPr bwMode="auto">
            <a:xfrm>
              <a:off x="2784478" y="2766219"/>
              <a:ext cx="841375" cy="841375"/>
            </a:xfrm>
            <a:custGeom>
              <a:avLst/>
              <a:gdLst>
                <a:gd name="T0" fmla="*/ 193 w 198"/>
                <a:gd name="T1" fmla="*/ 0 h 197"/>
                <a:gd name="T2" fmla="*/ 0 w 198"/>
                <a:gd name="T3" fmla="*/ 192 h 197"/>
                <a:gd name="T4" fmla="*/ 11 w 198"/>
                <a:gd name="T5" fmla="*/ 197 h 197"/>
                <a:gd name="T6" fmla="*/ 198 w 198"/>
                <a:gd name="T7" fmla="*/ 10 h 197"/>
                <a:gd name="T8" fmla="*/ 193 w 198"/>
                <a:gd name="T9" fmla="*/ 0 h 197"/>
              </a:gdLst>
              <a:ahLst/>
              <a:cxnLst>
                <a:cxn ang="0">
                  <a:pos x="T0" y="T1"/>
                </a:cxn>
                <a:cxn ang="0">
                  <a:pos x="T2" y="T3"/>
                </a:cxn>
                <a:cxn ang="0">
                  <a:pos x="T4" y="T5"/>
                </a:cxn>
                <a:cxn ang="0">
                  <a:pos x="T6" y="T7"/>
                </a:cxn>
                <a:cxn ang="0">
                  <a:pos x="T8" y="T9"/>
                </a:cxn>
              </a:cxnLst>
              <a:rect l="0" t="0" r="r" b="b"/>
              <a:pathLst>
                <a:path w="198" h="197">
                  <a:moveTo>
                    <a:pt x="193" y="0"/>
                  </a:moveTo>
                  <a:cubicBezTo>
                    <a:pt x="0" y="192"/>
                    <a:pt x="0" y="192"/>
                    <a:pt x="0" y="192"/>
                  </a:cubicBezTo>
                  <a:cubicBezTo>
                    <a:pt x="4" y="194"/>
                    <a:pt x="7" y="195"/>
                    <a:pt x="11" y="197"/>
                  </a:cubicBezTo>
                  <a:cubicBezTo>
                    <a:pt x="198" y="10"/>
                    <a:pt x="198" y="10"/>
                    <a:pt x="198" y="10"/>
                  </a:cubicBezTo>
                  <a:cubicBezTo>
                    <a:pt x="196" y="7"/>
                    <a:pt x="194" y="3"/>
                    <a:pt x="193"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86"/>
            <p:cNvSpPr/>
            <p:nvPr/>
          </p:nvSpPr>
          <p:spPr bwMode="auto">
            <a:xfrm>
              <a:off x="2882903" y="2861469"/>
              <a:ext cx="777875" cy="781050"/>
            </a:xfrm>
            <a:custGeom>
              <a:avLst/>
              <a:gdLst>
                <a:gd name="T0" fmla="*/ 179 w 183"/>
                <a:gd name="T1" fmla="*/ 0 h 183"/>
                <a:gd name="T2" fmla="*/ 0 w 183"/>
                <a:gd name="T3" fmla="*/ 180 h 183"/>
                <a:gd name="T4" fmla="*/ 12 w 183"/>
                <a:gd name="T5" fmla="*/ 183 h 183"/>
                <a:gd name="T6" fmla="*/ 183 w 183"/>
                <a:gd name="T7" fmla="*/ 12 h 183"/>
                <a:gd name="T8" fmla="*/ 179 w 183"/>
                <a:gd name="T9" fmla="*/ 0 h 183"/>
              </a:gdLst>
              <a:ahLst/>
              <a:cxnLst>
                <a:cxn ang="0">
                  <a:pos x="T0" y="T1"/>
                </a:cxn>
                <a:cxn ang="0">
                  <a:pos x="T2" y="T3"/>
                </a:cxn>
                <a:cxn ang="0">
                  <a:pos x="T4" y="T5"/>
                </a:cxn>
                <a:cxn ang="0">
                  <a:pos x="T6" y="T7"/>
                </a:cxn>
                <a:cxn ang="0">
                  <a:pos x="T8" y="T9"/>
                </a:cxn>
              </a:cxnLst>
              <a:rect l="0" t="0" r="r" b="b"/>
              <a:pathLst>
                <a:path w="183" h="183">
                  <a:moveTo>
                    <a:pt x="179" y="0"/>
                  </a:moveTo>
                  <a:cubicBezTo>
                    <a:pt x="0" y="180"/>
                    <a:pt x="0" y="180"/>
                    <a:pt x="0" y="180"/>
                  </a:cubicBezTo>
                  <a:cubicBezTo>
                    <a:pt x="4" y="181"/>
                    <a:pt x="8" y="182"/>
                    <a:pt x="12" y="183"/>
                  </a:cubicBezTo>
                  <a:cubicBezTo>
                    <a:pt x="183" y="12"/>
                    <a:pt x="183" y="12"/>
                    <a:pt x="183" y="12"/>
                  </a:cubicBezTo>
                  <a:cubicBezTo>
                    <a:pt x="182" y="8"/>
                    <a:pt x="181" y="4"/>
                    <a:pt x="17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87"/>
            <p:cNvSpPr/>
            <p:nvPr/>
          </p:nvSpPr>
          <p:spPr bwMode="auto">
            <a:xfrm>
              <a:off x="2989266" y="2972594"/>
              <a:ext cx="687388" cy="687388"/>
            </a:xfrm>
            <a:custGeom>
              <a:avLst/>
              <a:gdLst>
                <a:gd name="T0" fmla="*/ 161 w 162"/>
                <a:gd name="T1" fmla="*/ 0 h 161"/>
                <a:gd name="T2" fmla="*/ 0 w 162"/>
                <a:gd name="T3" fmla="*/ 160 h 161"/>
                <a:gd name="T4" fmla="*/ 15 w 162"/>
                <a:gd name="T5" fmla="*/ 161 h 161"/>
                <a:gd name="T6" fmla="*/ 162 w 162"/>
                <a:gd name="T7" fmla="*/ 14 h 161"/>
                <a:gd name="T8" fmla="*/ 161 w 162"/>
                <a:gd name="T9" fmla="*/ 0 h 161"/>
              </a:gdLst>
              <a:ahLst/>
              <a:cxnLst>
                <a:cxn ang="0">
                  <a:pos x="T0" y="T1"/>
                </a:cxn>
                <a:cxn ang="0">
                  <a:pos x="T2" y="T3"/>
                </a:cxn>
                <a:cxn ang="0">
                  <a:pos x="T4" y="T5"/>
                </a:cxn>
                <a:cxn ang="0">
                  <a:pos x="T6" y="T7"/>
                </a:cxn>
                <a:cxn ang="0">
                  <a:pos x="T8" y="T9"/>
                </a:cxn>
              </a:cxnLst>
              <a:rect l="0" t="0" r="r" b="b"/>
              <a:pathLst>
                <a:path w="162" h="161">
                  <a:moveTo>
                    <a:pt x="161" y="0"/>
                  </a:moveTo>
                  <a:cubicBezTo>
                    <a:pt x="0" y="160"/>
                    <a:pt x="0" y="160"/>
                    <a:pt x="0" y="160"/>
                  </a:cubicBezTo>
                  <a:cubicBezTo>
                    <a:pt x="5" y="160"/>
                    <a:pt x="10" y="161"/>
                    <a:pt x="15" y="161"/>
                  </a:cubicBezTo>
                  <a:cubicBezTo>
                    <a:pt x="162" y="14"/>
                    <a:pt x="162" y="14"/>
                    <a:pt x="162" y="14"/>
                  </a:cubicBezTo>
                  <a:cubicBezTo>
                    <a:pt x="162" y="9"/>
                    <a:pt x="161" y="4"/>
                    <a:pt x="16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88"/>
            <p:cNvSpPr/>
            <p:nvPr/>
          </p:nvSpPr>
          <p:spPr bwMode="auto">
            <a:xfrm>
              <a:off x="3121028" y="3104356"/>
              <a:ext cx="555625" cy="555625"/>
            </a:xfrm>
            <a:custGeom>
              <a:avLst/>
              <a:gdLst>
                <a:gd name="T0" fmla="*/ 19 w 131"/>
                <a:gd name="T1" fmla="*/ 127 h 130"/>
                <a:gd name="T2" fmla="*/ 128 w 131"/>
                <a:gd name="T3" fmla="*/ 18 h 130"/>
                <a:gd name="T4" fmla="*/ 131 w 131"/>
                <a:gd name="T5" fmla="*/ 0 h 130"/>
                <a:gd name="T6" fmla="*/ 0 w 131"/>
                <a:gd name="T7" fmla="*/ 130 h 130"/>
                <a:gd name="T8" fmla="*/ 19 w 131"/>
                <a:gd name="T9" fmla="*/ 127 h 130"/>
              </a:gdLst>
              <a:ahLst/>
              <a:cxnLst>
                <a:cxn ang="0">
                  <a:pos x="T0" y="T1"/>
                </a:cxn>
                <a:cxn ang="0">
                  <a:pos x="T2" y="T3"/>
                </a:cxn>
                <a:cxn ang="0">
                  <a:pos x="T4" y="T5"/>
                </a:cxn>
                <a:cxn ang="0">
                  <a:pos x="T6" y="T7"/>
                </a:cxn>
                <a:cxn ang="0">
                  <a:pos x="T8" y="T9"/>
                </a:cxn>
              </a:cxnLst>
              <a:rect l="0" t="0" r="r" b="b"/>
              <a:pathLst>
                <a:path w="131" h="130">
                  <a:moveTo>
                    <a:pt x="19" y="127"/>
                  </a:moveTo>
                  <a:cubicBezTo>
                    <a:pt x="128" y="18"/>
                    <a:pt x="128" y="18"/>
                    <a:pt x="128" y="18"/>
                  </a:cubicBezTo>
                  <a:cubicBezTo>
                    <a:pt x="129" y="12"/>
                    <a:pt x="130" y="6"/>
                    <a:pt x="131" y="0"/>
                  </a:cubicBezTo>
                  <a:cubicBezTo>
                    <a:pt x="0" y="130"/>
                    <a:pt x="0" y="130"/>
                    <a:pt x="0" y="130"/>
                  </a:cubicBezTo>
                  <a:cubicBezTo>
                    <a:pt x="7" y="129"/>
                    <a:pt x="13" y="128"/>
                    <a:pt x="19" y="12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9"/>
            <p:cNvSpPr/>
            <p:nvPr/>
          </p:nvSpPr>
          <p:spPr bwMode="auto">
            <a:xfrm>
              <a:off x="3298828" y="3278981"/>
              <a:ext cx="336550" cy="338138"/>
            </a:xfrm>
            <a:custGeom>
              <a:avLst/>
              <a:gdLst>
                <a:gd name="T0" fmla="*/ 47 w 79"/>
                <a:gd name="T1" fmla="*/ 48 h 79"/>
                <a:gd name="T2" fmla="*/ 79 w 79"/>
                <a:gd name="T3" fmla="*/ 0 h 79"/>
                <a:gd name="T4" fmla="*/ 0 w 79"/>
                <a:gd name="T5" fmla="*/ 79 h 79"/>
                <a:gd name="T6" fmla="*/ 47 w 79"/>
                <a:gd name="T7" fmla="*/ 48 h 79"/>
              </a:gdLst>
              <a:ahLst/>
              <a:cxnLst>
                <a:cxn ang="0">
                  <a:pos x="T0" y="T1"/>
                </a:cxn>
                <a:cxn ang="0">
                  <a:pos x="T2" y="T3"/>
                </a:cxn>
                <a:cxn ang="0">
                  <a:pos x="T4" y="T5"/>
                </a:cxn>
                <a:cxn ang="0">
                  <a:pos x="T6" y="T7"/>
                </a:cxn>
              </a:cxnLst>
              <a:rect l="0" t="0" r="r" b="b"/>
              <a:pathLst>
                <a:path w="79" h="79">
                  <a:moveTo>
                    <a:pt x="47" y="48"/>
                  </a:moveTo>
                  <a:cubicBezTo>
                    <a:pt x="61" y="34"/>
                    <a:pt x="72" y="18"/>
                    <a:pt x="79" y="0"/>
                  </a:cubicBezTo>
                  <a:cubicBezTo>
                    <a:pt x="0" y="79"/>
                    <a:pt x="0" y="79"/>
                    <a:pt x="0" y="79"/>
                  </a:cubicBezTo>
                  <a:cubicBezTo>
                    <a:pt x="17" y="72"/>
                    <a:pt x="34" y="62"/>
                    <a:pt x="47" y="4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65" name="矩形 64"/>
          <p:cNvSpPr/>
          <p:nvPr/>
        </p:nvSpPr>
        <p:spPr>
          <a:xfrm>
            <a:off x="1728470" y="2475230"/>
            <a:ext cx="8667115" cy="1014730"/>
          </a:xfrm>
          <a:prstGeom prst="rect">
            <a:avLst/>
          </a:prstGeom>
          <a:noFill/>
        </p:spPr>
        <p:txBody>
          <a:bodyPr wrap="square">
            <a:spAutoFit/>
          </a:bodyPr>
          <a:lstStyle/>
          <a:p>
            <a:pPr defTabSz="914400">
              <a:spcBef>
                <a:spcPct val="0"/>
              </a:spcBef>
            </a:pPr>
            <a:r>
              <a:rPr lang="zh-CN" altLang="en-US" sz="6000" spc="-150" dirty="0">
                <a:solidFill>
                  <a:srgbClr val="012063"/>
                </a:solidFill>
                <a:latin typeface="方正大黑简体" panose="03000509000000000000" charset="-122"/>
                <a:ea typeface="方正大黑简体" panose="03000509000000000000" charset="-122"/>
                <a:cs typeface="+mj-cs"/>
              </a:rPr>
              <a:t>“服务社区群众工作技巧”</a:t>
            </a:r>
          </a:p>
        </p:txBody>
      </p:sp>
    </p:spTree>
  </p:cSld>
  <p:clrMapOvr>
    <a:masterClrMapping/>
  </p:clrMapOvr>
  <mc:AlternateContent xmlns:mc="http://schemas.openxmlformats.org/markup-compatibility/2006">
    <mc:Choice xmlns=""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right)">
                                      <p:cBhvr>
                                        <p:cTn id="7" dur="500"/>
                                        <p:tgtEl>
                                          <p:spTgt spid="1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right)">
                                      <p:cBhvr>
                                        <p:cTn id="14" dur="500"/>
                                        <p:tgtEl>
                                          <p:spTgt spid="32"/>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500" fill="hold"/>
                                        <p:tgtEl>
                                          <p:spTgt spid="65"/>
                                        </p:tgtEl>
                                        <p:attrNameLst>
                                          <p:attrName>ppt_x</p:attrName>
                                        </p:attrNameLst>
                                      </p:cBhvr>
                                      <p:tavLst>
                                        <p:tav tm="0">
                                          <p:val>
                                            <p:strVal val="1+#ppt_w/2"/>
                                          </p:val>
                                        </p:tav>
                                        <p:tav tm="100000">
                                          <p:val>
                                            <p:strVal val="#ppt_x"/>
                                          </p:val>
                                        </p:tav>
                                      </p:tavLst>
                                    </p:anim>
                                    <p:anim calcmode="lin" valueType="num">
                                      <p:cBhvr additive="base">
                                        <p:cTn id="19" dur="500" fill="hold"/>
                                        <p:tgtEl>
                                          <p:spTgt spid="65"/>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69"/>
                                        </p:tgtEl>
                                        <p:attrNameLst>
                                          <p:attrName>style.visibility</p:attrName>
                                        </p:attrNameLst>
                                      </p:cBhvr>
                                      <p:to>
                                        <p:strVal val="visible"/>
                                      </p:to>
                                    </p:set>
                                    <p:anim calcmode="lin" valueType="num">
                                      <p:cBhvr additive="base">
                                        <p:cTn id="23" dur="500" fill="hold"/>
                                        <p:tgtEl>
                                          <p:spTgt spid="69"/>
                                        </p:tgtEl>
                                        <p:attrNameLst>
                                          <p:attrName>ppt_x</p:attrName>
                                        </p:attrNameLst>
                                      </p:cBhvr>
                                      <p:tavLst>
                                        <p:tav tm="0">
                                          <p:val>
                                            <p:strVal val="1+#ppt_w/2"/>
                                          </p:val>
                                        </p:tav>
                                        <p:tav tm="100000">
                                          <p:val>
                                            <p:strVal val="#ppt_x"/>
                                          </p:val>
                                        </p:tav>
                                      </p:tavLst>
                                    </p:anim>
                                    <p:anim calcmode="lin" valueType="num">
                                      <p:cBhvr additive="base">
                                        <p:cTn id="24" dur="500" fill="hold"/>
                                        <p:tgtEl>
                                          <p:spTgt spid="69"/>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additive="base">
                                        <p:cTn id="28" dur="500" fill="hold"/>
                                        <p:tgtEl>
                                          <p:spTgt spid="58"/>
                                        </p:tgtEl>
                                        <p:attrNameLst>
                                          <p:attrName>ppt_x</p:attrName>
                                        </p:attrNameLst>
                                      </p:cBhvr>
                                      <p:tavLst>
                                        <p:tav tm="0">
                                          <p:val>
                                            <p:strVal val="1+#ppt_w/2"/>
                                          </p:val>
                                        </p:tav>
                                        <p:tav tm="100000">
                                          <p:val>
                                            <p:strVal val="#ppt_x"/>
                                          </p:val>
                                        </p:tav>
                                      </p:tavLst>
                                    </p:anim>
                                    <p:anim calcmode="lin" valueType="num">
                                      <p:cBhvr additive="base">
                                        <p:cTn id="29" dur="500" fill="hold"/>
                                        <p:tgtEl>
                                          <p:spTgt spid="58"/>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2" presetClass="entr" presetSubtype="2" fill="hold" grpId="0" nodeType="afterEffect">
                                  <p:stCondLst>
                                    <p:cond delay="0"/>
                                  </p:stCondLst>
                                  <p:childTnLst>
                                    <p:set>
                                      <p:cBhvr>
                                        <p:cTn id="32" dur="1" fill="hold">
                                          <p:stCondLst>
                                            <p:cond delay="0"/>
                                          </p:stCondLst>
                                        </p:cTn>
                                        <p:tgtEl>
                                          <p:spTgt spid="120"/>
                                        </p:tgtEl>
                                        <p:attrNameLst>
                                          <p:attrName>style.visibility</p:attrName>
                                        </p:attrNameLst>
                                      </p:cBhvr>
                                      <p:to>
                                        <p:strVal val="visible"/>
                                      </p:to>
                                    </p:set>
                                    <p:animEffect transition="in" filter="wipe(right)">
                                      <p:cBhvr>
                                        <p:cTn id="33" dur="500"/>
                                        <p:tgtEl>
                                          <p:spTgt spid="120"/>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500"/>
                                        <p:tgtEl>
                                          <p:spTgt spid="95"/>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18"/>
                                        </p:tgtEl>
                                        <p:attrNameLst>
                                          <p:attrName>style.visibility</p:attrName>
                                        </p:attrNameLst>
                                      </p:cBhvr>
                                      <p:to>
                                        <p:strVal val="visible"/>
                                      </p:to>
                                    </p:set>
                                    <p:animEffect transition="in" filter="fade">
                                      <p:cBhvr>
                                        <p:cTn id="41" dur="500"/>
                                        <p:tgtEl>
                                          <p:spTgt spid="118"/>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19"/>
                                        </p:tgtEl>
                                        <p:attrNameLst>
                                          <p:attrName>style.visibility</p:attrName>
                                        </p:attrNameLst>
                                      </p:cBhvr>
                                      <p:to>
                                        <p:strVal val="visible"/>
                                      </p:to>
                                    </p:set>
                                    <p:animEffect transition="in" filter="fade">
                                      <p:cBhvr>
                                        <p:cTn id="45"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bldLvl="0" animBg="1"/>
      <p:bldP spid="118" grpId="0" animBg="1"/>
      <p:bldP spid="119" grpId="0" animBg="1"/>
      <p:bldP spid="31" grpId="0" bldLvl="0" animBg="1"/>
      <p:bldP spid="32" grpId="0" animBg="1"/>
      <p:bldP spid="58" grpId="0"/>
      <p:bldP spid="69" grpId="0"/>
      <p:bldP spid="120" grpId="0" animBg="1"/>
      <p:bldP spid="6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28725" y="1263650"/>
            <a:ext cx="4345940" cy="565150"/>
          </a:xfrm>
          <a:prstGeom prst="rect">
            <a:avLst/>
          </a:prstGeom>
          <a:noFill/>
        </p:spPr>
        <p:txBody>
          <a:bodyPr wrap="square" rtlCol="0">
            <a:spAutoFit/>
          </a:bodyPr>
          <a:lstStyle/>
          <a:p>
            <a:pPr>
              <a:lnSpc>
                <a:spcPct val="110000"/>
              </a:lnSpc>
            </a:pPr>
            <a:r>
              <a:rPr lang="zh-CN" altLang="en-US" sz="2800" dirty="0">
                <a:solidFill>
                  <a:srgbClr val="012063"/>
                </a:solidFill>
                <a:latin typeface="方正正中黑简体" panose="02000000000000000000" charset="-122"/>
                <a:ea typeface="方正正中黑简体" panose="02000000000000000000" charset="-122"/>
                <a:cs typeface="+mn-ea"/>
                <a:sym typeface="+mn-lt"/>
              </a:rPr>
              <a:t>按结构功能划分</a:t>
            </a:r>
          </a:p>
        </p:txBody>
      </p:sp>
      <p:sp>
        <p:nvSpPr>
          <p:cNvPr id="21" name="PA_TextPlaceholder 3"/>
          <p:cNvSpPr txBox="1"/>
          <p:nvPr>
            <p:custDataLst>
              <p:tags r:id="rId1"/>
            </p:custDataLst>
          </p:nvPr>
        </p:nvSpPr>
        <p:spPr>
          <a:xfrm>
            <a:off x="1334135" y="2498090"/>
            <a:ext cx="1396365" cy="368935"/>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sz="2400" dirty="0">
                <a:solidFill>
                  <a:schemeClr val="dk2"/>
                </a:solidFill>
                <a:latin typeface="方正正中黑简体" panose="02000000000000000000" charset="-122"/>
                <a:ea typeface="方正正中黑简体" panose="02000000000000000000" charset="-122"/>
                <a:sym typeface="思源黑体" panose="020B0400000000000000" pitchFamily="34" charset="-122"/>
              </a:rPr>
              <a:t>农村</a:t>
            </a:r>
            <a:r>
              <a:rPr sz="2400" dirty="0">
                <a:solidFill>
                  <a:schemeClr val="dk2"/>
                </a:solidFill>
                <a:latin typeface="方正正中黑简体" panose="02000000000000000000" charset="-122"/>
                <a:ea typeface="方正正中黑简体" panose="02000000000000000000" charset="-122"/>
                <a:sym typeface="思源黑体" panose="020B0400000000000000" pitchFamily="34" charset="-122"/>
              </a:rPr>
              <a:t>社区</a:t>
            </a:r>
            <a:r>
              <a:rPr lang="zh-CN" sz="2400" dirty="0">
                <a:solidFill>
                  <a:schemeClr val="dk2"/>
                </a:solidFill>
                <a:latin typeface="方正正中黑简体" panose="02000000000000000000" charset="-122"/>
                <a:ea typeface="方正正中黑简体" panose="02000000000000000000" charset="-122"/>
                <a:sym typeface="思源黑体" panose="020B0400000000000000" pitchFamily="34" charset="-122"/>
              </a:rPr>
              <a:t>：</a:t>
            </a:r>
          </a:p>
        </p:txBody>
      </p:sp>
      <p:sp>
        <p:nvSpPr>
          <p:cNvPr id="23" name="PA_TextPlaceholder 3"/>
          <p:cNvSpPr txBox="1"/>
          <p:nvPr>
            <p:custDataLst>
              <p:tags r:id="rId2"/>
            </p:custDataLst>
          </p:nvPr>
        </p:nvSpPr>
        <p:spPr>
          <a:xfrm>
            <a:off x="1306830" y="3316288"/>
            <a:ext cx="3523615" cy="78740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lnSpc>
                <a:spcPct val="160000"/>
              </a:lnSpc>
              <a:spcBef>
                <a:spcPct val="20000"/>
              </a:spcBef>
              <a:defRPr/>
            </a:pPr>
            <a:r>
              <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农村社区是一个新兴的概念，是顺应时代变化和社会发展的产物。</a:t>
            </a:r>
          </a:p>
        </p:txBody>
      </p:sp>
      <p:sp>
        <p:nvSpPr>
          <p:cNvPr id="24" name="PA_TextPlaceholder 3"/>
          <p:cNvSpPr txBox="1"/>
          <p:nvPr>
            <p:custDataLst>
              <p:tags r:id="rId3"/>
            </p:custDataLst>
          </p:nvPr>
        </p:nvSpPr>
        <p:spPr>
          <a:xfrm>
            <a:off x="6604884" y="2497832"/>
            <a:ext cx="1524000" cy="368935"/>
          </a:xfrm>
          <a:prstGeom prst="rect">
            <a:avLst/>
          </a:prstGeom>
        </p:spPr>
        <p:txBody>
          <a:bodyPr wrap="none" lIns="0" tIns="0" rIns="0" bIns="0" anchor="ctr" anchorCtr="0">
            <a:spAutoFit/>
          </a:bodyPr>
          <a:lstStyle>
            <a:defPPr>
              <a:defRPr lang="en-US"/>
            </a:defPPr>
            <a:lvl1pPr indent="0" defTabSz="1218565">
              <a:spcBef>
                <a:spcPct val="20000"/>
              </a:spcBef>
              <a:buNone/>
              <a:defRPr sz="1600" baseline="0">
                <a:solidFill>
                  <a:schemeClr val="dk2"/>
                </a:solidFill>
                <a:latin typeface="思源黑体" panose="020B0400000000000000" pitchFamily="34" charset="-122"/>
                <a:ea typeface="思源黑体" panose="020B0400000000000000" pitchFamily="34" charset="-122"/>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2400" dirty="0">
                <a:latin typeface="方正正中黑简体" panose="02000000000000000000" charset="-122"/>
                <a:ea typeface="方正正中黑简体" panose="02000000000000000000" charset="-122"/>
              </a:rPr>
              <a:t>城市社区：</a:t>
            </a:r>
          </a:p>
        </p:txBody>
      </p:sp>
      <p:sp>
        <p:nvSpPr>
          <p:cNvPr id="25" name="PA_TextPlaceholder 3"/>
          <p:cNvSpPr txBox="1"/>
          <p:nvPr>
            <p:custDataLst>
              <p:tags r:id="rId4"/>
            </p:custDataLst>
          </p:nvPr>
        </p:nvSpPr>
        <p:spPr>
          <a:xfrm>
            <a:off x="6515735" y="2942273"/>
            <a:ext cx="4239895" cy="196850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defTabSz="1218565">
              <a:lnSpc>
                <a:spcPct val="160000"/>
              </a:lnSpc>
              <a:spcBef>
                <a:spcPct val="20000"/>
              </a:spcBef>
              <a:defRPr/>
            </a:pPr>
            <a:r>
              <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关于城市社区概念的界定，在《民政部关于在全国推进城市社区建设的意见》(中办发[2000]23 号)中做出了明确规定：“目前城市社区的范围，一般是指经过社区体制改革后作了规模调整的居民委员会辖区。”</a:t>
            </a:r>
          </a:p>
        </p:txBody>
      </p:sp>
      <p:sp>
        <p:nvSpPr>
          <p:cNvPr id="3"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城市社区的职能与意义</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par>
                          <p:cTn id="9" fill="hold">
                            <p:stCondLst>
                              <p:cond delay="500"/>
                            </p:stCondLst>
                            <p:childTnLst>
                              <p:par>
                                <p:cTn id="10" presetID="10" presetClass="entr" presetSubtype="0" fill="hold" grpId="0" nodeType="afterEffect">
                                  <p:stCondLst>
                                    <p:cond delay="4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6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4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1"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28725" y="1263650"/>
            <a:ext cx="4345940" cy="565150"/>
          </a:xfrm>
          <a:prstGeom prst="rect">
            <a:avLst/>
          </a:prstGeom>
          <a:noFill/>
        </p:spPr>
        <p:txBody>
          <a:bodyPr wrap="square" rtlCol="0">
            <a:spAutoFit/>
          </a:bodyPr>
          <a:lstStyle/>
          <a:p>
            <a:pPr>
              <a:lnSpc>
                <a:spcPct val="110000"/>
              </a:lnSpc>
            </a:pPr>
            <a:r>
              <a:rPr lang="zh-CN" altLang="en-US" sz="2800" dirty="0">
                <a:solidFill>
                  <a:srgbClr val="012063"/>
                </a:solidFill>
                <a:latin typeface="方正正中黑简体" panose="02000000000000000000" charset="-122"/>
                <a:ea typeface="方正正中黑简体" panose="02000000000000000000" charset="-122"/>
                <a:cs typeface="+mn-ea"/>
                <a:sym typeface="+mn-lt"/>
              </a:rPr>
              <a:t>按结构功能划分</a:t>
            </a:r>
          </a:p>
        </p:txBody>
      </p:sp>
      <p:sp>
        <p:nvSpPr>
          <p:cNvPr id="21" name="PA_TextPlaceholder 3"/>
          <p:cNvSpPr txBox="1"/>
          <p:nvPr>
            <p:custDataLst>
              <p:tags r:id="rId1"/>
            </p:custDataLst>
          </p:nvPr>
        </p:nvSpPr>
        <p:spPr>
          <a:xfrm>
            <a:off x="1334135" y="2015490"/>
            <a:ext cx="1396365" cy="368935"/>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sz="2400" dirty="0">
                <a:solidFill>
                  <a:schemeClr val="dk2"/>
                </a:solidFill>
                <a:latin typeface="方正正中黑简体" panose="02000000000000000000" charset="-122"/>
                <a:ea typeface="方正正中黑简体" panose="02000000000000000000" charset="-122"/>
                <a:sym typeface="思源黑体" panose="020B0400000000000000" pitchFamily="34" charset="-122"/>
              </a:rPr>
              <a:t>农村</a:t>
            </a:r>
            <a:r>
              <a:rPr sz="2400" dirty="0">
                <a:solidFill>
                  <a:schemeClr val="dk2"/>
                </a:solidFill>
                <a:latin typeface="方正正中黑简体" panose="02000000000000000000" charset="-122"/>
                <a:ea typeface="方正正中黑简体" panose="02000000000000000000" charset="-122"/>
                <a:sym typeface="思源黑体" panose="020B0400000000000000" pitchFamily="34" charset="-122"/>
              </a:rPr>
              <a:t>社区</a:t>
            </a:r>
            <a:r>
              <a:rPr lang="zh-CN" sz="2400" dirty="0">
                <a:solidFill>
                  <a:schemeClr val="dk2"/>
                </a:solidFill>
                <a:latin typeface="方正正中黑简体" panose="02000000000000000000" charset="-122"/>
                <a:ea typeface="方正正中黑简体" panose="02000000000000000000" charset="-122"/>
                <a:sym typeface="思源黑体" panose="020B0400000000000000" pitchFamily="34" charset="-122"/>
              </a:rPr>
              <a:t>：</a:t>
            </a:r>
          </a:p>
        </p:txBody>
      </p:sp>
      <p:sp>
        <p:nvSpPr>
          <p:cNvPr id="23" name="PA_TextPlaceholder 3"/>
          <p:cNvSpPr txBox="1"/>
          <p:nvPr>
            <p:custDataLst>
              <p:tags r:id="rId2"/>
            </p:custDataLst>
          </p:nvPr>
        </p:nvSpPr>
        <p:spPr>
          <a:xfrm>
            <a:off x="1306830" y="2451418"/>
            <a:ext cx="9619615" cy="310134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indent="406400" algn="l" defTabSz="1218565" fontAlgn="auto">
              <a:lnSpc>
                <a:spcPct val="180000"/>
              </a:lnSpc>
              <a:spcBef>
                <a:spcPts val="0"/>
              </a:spcBef>
              <a:defRPr/>
              <a:extLst>
                <a:ext uri="{35155182-B16C-46BC-9424-99874614C6A1}">
                  <wpsdc:indentchars xmlns="" xmlns:wpsdc="http://www.wps.cn/officeDocument/2017/drawingmlCustomData" val="200" checksum="1740828767"/>
                </a:ext>
              </a:extLst>
            </a:pPr>
            <a:r>
              <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近年来，为了统筹城乡发展，探索社会主义新农村建设和深化村民自治的有效途径，党和政府越来越重视农村社区建设。为此，中央相继出台了关于农村社区建设的全国性指导文件。例如，2006 年 9 月，民政部下发《关于做好农村社区建设试点工作，推进社会主义新农村建设的通知》；2007 年 2 月，民政部出台《全国农村社区建设实验县（市、区）工作实施方案》，为农村社区建设提供了政策支撑2015 年 5 月，中共中央办公厅、国务院办公印发《关于深入推进农村社区建设试点工作的指导意见》，为进一步促进城乡一体化建设，深化农村社区建设试点工作提出了新的要求。同时，各个地方认真贯彻中央决策部署，结合实际，深入实践，为积极推动农村社区建设工作积累了丰富的经验。</a:t>
            </a:r>
          </a:p>
        </p:txBody>
      </p:sp>
      <p:sp>
        <p:nvSpPr>
          <p:cNvPr id="3"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城市社区的职能与意义</a:t>
            </a:r>
          </a:p>
        </p:txBody>
      </p:sp>
      <p:sp>
        <p:nvSpPr>
          <p:cNvPr id="2" name="文本框 1"/>
          <p:cNvSpPr txBox="1"/>
          <p:nvPr/>
        </p:nvSpPr>
        <p:spPr>
          <a:xfrm>
            <a:off x="1228725" y="2451100"/>
            <a:ext cx="9697720" cy="3634740"/>
          </a:xfrm>
          <a:prstGeom prst="rect">
            <a:avLst/>
          </a:prstGeom>
          <a:noFill/>
        </p:spPr>
        <p:txBody>
          <a:bodyPr wrap="square" rtlCol="0">
            <a:spAutoFit/>
          </a:bodyPr>
          <a:lstStyle/>
          <a:p>
            <a:pPr indent="406400" algn="just" fontAlgn="auto">
              <a:lnSpc>
                <a:spcPct val="160000"/>
              </a:lnSpc>
              <a:extLst>
                <a:ext uri="{35155182-B16C-46BC-9424-99874614C6A1}">
                  <wpsdc:indentchars xmlns="" xmlns:wpsdc="http://www.wps.cn/officeDocument/2017/drawingmlCustomData" val="200" checksum="1740828767"/>
                </a:ext>
              </a:extLst>
            </a:pPr>
            <a:r>
              <a:rPr lang="zh-CN" altLang="en-US" sz="1600">
                <a:solidFill>
                  <a:schemeClr val="bg1">
                    <a:lumMod val="50000"/>
                  </a:schemeClr>
                </a:solidFill>
                <a:latin typeface="方正正中黑简体" panose="02000000000000000000" charset="-122"/>
                <a:ea typeface="方正正中黑简体" panose="02000000000000000000" charset="-122"/>
                <a:cs typeface="方正正中黑简体" panose="02000000000000000000" charset="-122"/>
              </a:rPr>
              <a:t>国内学术界做了努力的探索。比如，有学者认为，农村社区是一个比自然村落、社队村组体制更具有弹性的制度平台。他用主要围绕形成新型社会生活共同体，通过整合城乡资源，提升服务来人们心理认同感。①有学者认为，农村社区是在一定地域范围内的人们，基于共同的物质利益和精神需求，从而密切的交往所形成的具有较强认同的社会生活共同体。②还有学者把农村社区更加具体化，认为以推行“中心村社区”模式切入点，把相邻的几个村庄规划为一个社区，乡政府在社区内设立一个公共服务机构，为社区内农民提供零距离公共服务。③基于学界的研究，总体而言，农村社区的基本要素主要有，一是特定的地域，应当以从事农业生产为主的社会区域；二是共同利益，即提高生活水平的物质和精神基础；三是社会交往，必须是良性的互动而形成的利益关联；四是认同感，即有共同的地缘上的归属感和心理上的认同感；五是共同体，即社区内政府、村级组织及村民等共同参与社区治理的多元结合体。</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par>
                          <p:cTn id="9" fill="hold">
                            <p:stCondLst>
                              <p:cond delay="500"/>
                            </p:stCondLst>
                            <p:childTnLst>
                              <p:par>
                                <p:cTn id="10" presetID="10" presetClass="entr" presetSubtype="0" fill="hold" grpId="0" nodeType="afterEffect">
                                  <p:stCondLst>
                                    <p:cond delay="4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6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xit" presetSubtype="12" fill="hold" grpId="1" nodeType="clickEffect">
                                  <p:stCondLst>
                                    <p:cond delay="0"/>
                                  </p:stCondLst>
                                  <p:childTnLst>
                                    <p:animEffect transition="out" filter="strips(downLeft)">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childTnLst>
                          </p:cTn>
                        </p:par>
                        <p:par>
                          <p:cTn id="21" fill="hold">
                            <p:stCondLst>
                              <p:cond delay="500"/>
                            </p:stCondLst>
                            <p:childTnLst>
                              <p:par>
                                <p:cTn id="22" presetID="12" presetClass="entr" presetSubtype="1"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p:tgtEl>
                                          <p:spTgt spid="2"/>
                                        </p:tgtEl>
                                        <p:attrNameLst>
                                          <p:attrName>ppt_y</p:attrName>
                                        </p:attrNameLst>
                                      </p:cBhvr>
                                      <p:tavLst>
                                        <p:tav tm="0">
                                          <p:val>
                                            <p:strVal val="#ppt_y-#ppt_h*1.125000"/>
                                          </p:val>
                                        </p:tav>
                                        <p:tav tm="100000">
                                          <p:val>
                                            <p:strVal val="#ppt_y"/>
                                          </p:val>
                                        </p:tav>
                                      </p:tavLst>
                                    </p:anim>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1" grpId="0"/>
      <p:bldP spid="23" grpId="0"/>
      <p:bldP spid="23" grpId="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28725" y="1263650"/>
            <a:ext cx="4345940" cy="565150"/>
          </a:xfrm>
          <a:prstGeom prst="rect">
            <a:avLst/>
          </a:prstGeom>
          <a:noFill/>
        </p:spPr>
        <p:txBody>
          <a:bodyPr wrap="square" rtlCol="0">
            <a:spAutoFit/>
          </a:bodyPr>
          <a:lstStyle/>
          <a:p>
            <a:pPr>
              <a:lnSpc>
                <a:spcPct val="110000"/>
              </a:lnSpc>
            </a:pPr>
            <a:r>
              <a:rPr lang="zh-CN" altLang="en-US" sz="2800" dirty="0">
                <a:solidFill>
                  <a:srgbClr val="012063"/>
                </a:solidFill>
                <a:latin typeface="方正正中黑简体" panose="02000000000000000000" charset="-122"/>
                <a:ea typeface="方正正中黑简体" panose="02000000000000000000" charset="-122"/>
                <a:cs typeface="+mn-ea"/>
                <a:sym typeface="+mn-lt"/>
              </a:rPr>
              <a:t>按结构功能划分</a:t>
            </a:r>
          </a:p>
        </p:txBody>
      </p:sp>
      <p:sp>
        <p:nvSpPr>
          <p:cNvPr id="21" name="PA_TextPlaceholder 3"/>
          <p:cNvSpPr txBox="1"/>
          <p:nvPr>
            <p:custDataLst>
              <p:tags r:id="rId1"/>
            </p:custDataLst>
          </p:nvPr>
        </p:nvSpPr>
        <p:spPr>
          <a:xfrm>
            <a:off x="1334135" y="2015490"/>
            <a:ext cx="1396365" cy="368935"/>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sz="2400" dirty="0">
                <a:solidFill>
                  <a:schemeClr val="dk2"/>
                </a:solidFill>
                <a:latin typeface="方正正中黑简体" panose="02000000000000000000" charset="-122"/>
                <a:ea typeface="方正正中黑简体" panose="02000000000000000000" charset="-122"/>
                <a:sym typeface="思源黑体" panose="020B0400000000000000" pitchFamily="34" charset="-122"/>
              </a:rPr>
              <a:t>城市</a:t>
            </a:r>
            <a:r>
              <a:rPr sz="2400" dirty="0">
                <a:solidFill>
                  <a:schemeClr val="dk2"/>
                </a:solidFill>
                <a:latin typeface="方正正中黑简体" panose="02000000000000000000" charset="-122"/>
                <a:ea typeface="方正正中黑简体" panose="02000000000000000000" charset="-122"/>
                <a:sym typeface="思源黑体" panose="020B0400000000000000" pitchFamily="34" charset="-122"/>
              </a:rPr>
              <a:t>社区</a:t>
            </a:r>
            <a:r>
              <a:rPr lang="zh-CN" sz="2400" dirty="0">
                <a:solidFill>
                  <a:schemeClr val="dk2"/>
                </a:solidFill>
                <a:latin typeface="方正正中黑简体" panose="02000000000000000000" charset="-122"/>
                <a:ea typeface="方正正中黑简体" panose="02000000000000000000" charset="-122"/>
                <a:sym typeface="思源黑体" panose="020B0400000000000000" pitchFamily="34" charset="-122"/>
              </a:rPr>
              <a:t>：</a:t>
            </a:r>
          </a:p>
        </p:txBody>
      </p:sp>
      <p:sp>
        <p:nvSpPr>
          <p:cNvPr id="23" name="PA_TextPlaceholder 3"/>
          <p:cNvSpPr txBox="1"/>
          <p:nvPr>
            <p:custDataLst>
              <p:tags r:id="rId2"/>
            </p:custDataLst>
          </p:nvPr>
        </p:nvSpPr>
        <p:spPr>
          <a:xfrm>
            <a:off x="1306830" y="2378711"/>
            <a:ext cx="9619615" cy="324675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indent="406400" algn="l" defTabSz="1218565" fontAlgn="auto">
              <a:lnSpc>
                <a:spcPct val="220000"/>
              </a:lnSpc>
              <a:spcBef>
                <a:spcPts val="0"/>
              </a:spcBef>
              <a:defRPr/>
              <a:extLst>
                <a:ext uri="{35155182-B16C-46BC-9424-99874614C6A1}">
                  <wpsdc:indentchars xmlns="" xmlns:wpsdc="http://www.wps.cn/officeDocument/2017/drawingmlCustomData" val="200" checksum="1740828767"/>
                </a:ext>
              </a:extLst>
            </a:pPr>
            <a:r>
              <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如果与农村社区并列而言，城市社区就是“村级性”的群众自治组织，且具有几点明显的特征：</a:t>
            </a:r>
          </a:p>
          <a:p>
            <a:pPr indent="406400" algn="l" defTabSz="1218565" fontAlgn="auto">
              <a:lnSpc>
                <a:spcPct val="220000"/>
              </a:lnSpc>
              <a:spcBef>
                <a:spcPts val="0"/>
              </a:spcBef>
              <a:defRPr/>
              <a:extLst>
                <a:ext uri="{35155182-B16C-46BC-9424-99874614C6A1}">
                  <wpsdc:indentchars xmlns="" xmlns:wpsdc="http://www.wps.cn/officeDocument/2017/drawingmlCustomData" val="200" checksum="1740828767"/>
                </a:ext>
              </a:extLst>
            </a:pPr>
            <a:r>
              <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一是具有明显地域色和界限，基础设施功能齐全；</a:t>
            </a:r>
          </a:p>
          <a:p>
            <a:pPr indent="406400" algn="l" defTabSz="1218565" fontAlgn="auto">
              <a:lnSpc>
                <a:spcPct val="220000"/>
              </a:lnSpc>
              <a:spcBef>
                <a:spcPts val="0"/>
              </a:spcBef>
              <a:defRPr/>
              <a:extLst>
                <a:ext uri="{35155182-B16C-46BC-9424-99874614C6A1}">
                  <wpsdc:indentchars xmlns="" xmlns:wpsdc="http://www.wps.cn/officeDocument/2017/drawingmlCustomData" val="200" checksum="1740828767"/>
                </a:ext>
              </a:extLst>
            </a:pPr>
            <a:r>
              <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二是人口密度大，社会活动集中；</a:t>
            </a:r>
          </a:p>
          <a:p>
            <a:pPr indent="406400" algn="l" defTabSz="1218565" fontAlgn="auto">
              <a:lnSpc>
                <a:spcPct val="220000"/>
              </a:lnSpc>
              <a:spcBef>
                <a:spcPts val="0"/>
              </a:spcBef>
              <a:defRPr/>
              <a:extLst>
                <a:ext uri="{35155182-B16C-46BC-9424-99874614C6A1}">
                  <wpsdc:indentchars xmlns="" xmlns:wpsdc="http://www.wps.cn/officeDocument/2017/drawingmlCustomData" val="200" checksum="1740828767"/>
                </a:ext>
              </a:extLst>
            </a:pPr>
            <a:r>
              <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三是社会结构复杂，成员异质性强，生活方式多样化；</a:t>
            </a:r>
          </a:p>
          <a:p>
            <a:pPr indent="406400" algn="l" defTabSz="1218565" fontAlgn="auto">
              <a:lnSpc>
                <a:spcPct val="220000"/>
              </a:lnSpc>
              <a:spcBef>
                <a:spcPts val="0"/>
              </a:spcBef>
              <a:defRPr/>
              <a:extLst>
                <a:ext uri="{35155182-B16C-46BC-9424-99874614C6A1}">
                  <wpsdc:indentchars xmlns="" xmlns:wpsdc="http://www.wps.cn/officeDocument/2017/drawingmlCustomData" val="200" checksum="1740828767"/>
                </a:ext>
              </a:extLst>
            </a:pPr>
            <a:r>
              <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四是家庭规模和职能缩小，血缘关系淡薄；</a:t>
            </a:r>
          </a:p>
          <a:p>
            <a:pPr indent="406400" algn="l" defTabSz="1218565" fontAlgn="auto">
              <a:lnSpc>
                <a:spcPct val="220000"/>
              </a:lnSpc>
              <a:spcBef>
                <a:spcPts val="0"/>
              </a:spcBef>
              <a:defRPr/>
              <a:extLst>
                <a:ext uri="{35155182-B16C-46BC-9424-99874614C6A1}">
                  <wpsdc:indentchars xmlns="" xmlns:wpsdc="http://www.wps.cn/officeDocument/2017/drawingmlCustomData" val="200" checksum="1740828767"/>
                </a:ext>
              </a:extLst>
            </a:pPr>
            <a:r>
              <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五是以商业或其它非农业生产为主，社会分工复杂多样。</a:t>
            </a:r>
          </a:p>
        </p:txBody>
      </p:sp>
      <p:sp>
        <p:nvSpPr>
          <p:cNvPr id="3"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城市社区的职能与意义</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par>
                          <p:cTn id="9" fill="hold">
                            <p:stCondLst>
                              <p:cond delay="500"/>
                            </p:stCondLst>
                            <p:childTnLst>
                              <p:par>
                                <p:cTn id="10" presetID="10" presetClass="entr" presetSubtype="0" fill="hold" grpId="0" nodeType="afterEffect">
                                  <p:stCondLst>
                                    <p:cond delay="4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6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城市社区的职能与意义</a:t>
            </a:r>
          </a:p>
        </p:txBody>
      </p:sp>
      <p:sp>
        <p:nvSpPr>
          <p:cNvPr id="21" name="PA_TextPlaceholder 3"/>
          <p:cNvSpPr txBox="1"/>
          <p:nvPr>
            <p:custDataLst>
              <p:tags r:id="rId1"/>
            </p:custDataLst>
          </p:nvPr>
        </p:nvSpPr>
        <p:spPr>
          <a:xfrm>
            <a:off x="1334135" y="1443990"/>
            <a:ext cx="2487930" cy="368935"/>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sz="2400" dirty="0">
                <a:solidFill>
                  <a:schemeClr val="dk2"/>
                </a:solidFill>
                <a:latin typeface="方正正中黑简体" panose="02000000000000000000" charset="-122"/>
                <a:ea typeface="方正正中黑简体" panose="02000000000000000000" charset="-122"/>
                <a:sym typeface="思源黑体" panose="020B0400000000000000" pitchFamily="34" charset="-122"/>
              </a:rPr>
              <a:t>社区的概念界定为：</a:t>
            </a:r>
          </a:p>
        </p:txBody>
      </p:sp>
      <p:sp>
        <p:nvSpPr>
          <p:cNvPr id="5" name="文本框 4"/>
          <p:cNvSpPr txBox="1"/>
          <p:nvPr/>
        </p:nvSpPr>
        <p:spPr>
          <a:xfrm>
            <a:off x="1228725" y="1943100"/>
            <a:ext cx="9697720" cy="4078605"/>
          </a:xfrm>
          <a:prstGeom prst="rect">
            <a:avLst/>
          </a:prstGeom>
          <a:noFill/>
        </p:spPr>
        <p:txBody>
          <a:bodyPr wrap="square" rtlCol="0">
            <a:spAutoFit/>
          </a:bodyPr>
          <a:lstStyle/>
          <a:p>
            <a:pPr indent="406400" algn="just" fontAlgn="auto">
              <a:lnSpc>
                <a:spcPct val="180000"/>
              </a:lnSpc>
              <a:extLst>
                <a:ext uri="{35155182-B16C-46BC-9424-99874614C6A1}">
                  <wpsdc:indentchars xmlns="" xmlns:wpsdc="http://www.wps.cn/officeDocument/2017/drawingmlCustomData" val="200" checksum="1740828767"/>
                </a:ext>
              </a:extLst>
            </a:pPr>
            <a:r>
              <a:rPr lang="zh-CN" altLang="en-US" sz="1600">
                <a:solidFill>
                  <a:schemeClr val="bg1">
                    <a:lumMod val="50000"/>
                  </a:schemeClr>
                </a:solidFill>
                <a:latin typeface="方正正中黑简体" panose="02000000000000000000" charset="-122"/>
                <a:ea typeface="方正正中黑简体" panose="02000000000000000000" charset="-122"/>
                <a:cs typeface="方正正中黑简体" panose="02000000000000000000" charset="-122"/>
              </a:rPr>
              <a:t>在社区党组织、居委会管辖区域内，由社区党组织、社区居委会、社区服务站、辖区单位、社会组织及居民等多个多元化结合体组成的，具有内在互动的利益关联性和认同性归属感，并按一定共识性组织制度和习俗性民约规范的区域性社会治理共同体。基本要素有五：</a:t>
            </a:r>
            <a:r>
              <a:rPr lang="zh-CN" altLang="en-US" sz="1600">
                <a:solidFill>
                  <a:srgbClr val="012063"/>
                </a:solidFill>
                <a:latin typeface="方正正中黑简体" panose="02000000000000000000" charset="-122"/>
                <a:ea typeface="方正正中黑简体" panose="02000000000000000000" charset="-122"/>
                <a:cs typeface="方正正中黑简体" panose="02000000000000000000" charset="-122"/>
              </a:rPr>
              <a:t>一是地域性</a:t>
            </a:r>
            <a:r>
              <a:rPr lang="zh-CN" altLang="en-US" sz="1600">
                <a:solidFill>
                  <a:schemeClr val="bg1">
                    <a:lumMod val="50000"/>
                  </a:schemeClr>
                </a:solidFill>
                <a:latin typeface="方正正中黑简体" panose="02000000000000000000" charset="-122"/>
                <a:ea typeface="方正正中黑简体" panose="02000000000000000000" charset="-122"/>
                <a:cs typeface="方正正中黑简体" panose="02000000000000000000" charset="-122"/>
              </a:rPr>
              <a:t>，即有相对稳定的地域，一定数量的人口，这是社区存在的前提；</a:t>
            </a:r>
            <a:r>
              <a:rPr lang="zh-CN" altLang="en-US" sz="1600">
                <a:solidFill>
                  <a:srgbClr val="012063"/>
                </a:solidFill>
                <a:latin typeface="方正正中黑简体" panose="02000000000000000000" charset="-122"/>
                <a:ea typeface="方正正中黑简体" panose="02000000000000000000" charset="-122"/>
                <a:cs typeface="方正正中黑简体" panose="02000000000000000000" charset="-122"/>
              </a:rPr>
              <a:t>二是互动交往</a:t>
            </a:r>
            <a:r>
              <a:rPr lang="zh-CN" altLang="en-US" sz="1600">
                <a:solidFill>
                  <a:schemeClr val="bg1">
                    <a:lumMod val="50000"/>
                  </a:schemeClr>
                </a:solidFill>
                <a:latin typeface="方正正中黑简体" panose="02000000000000000000" charset="-122"/>
                <a:ea typeface="方正正中黑简体" panose="02000000000000000000" charset="-122"/>
                <a:cs typeface="方正正中黑简体" panose="02000000000000000000" charset="-122"/>
              </a:rPr>
              <a:t>，即居民之间要有良性互动，并通过互动形成的共同利益关联，这种利益关联是社区存在的动力，既有物质的，也有精神的；</a:t>
            </a:r>
            <a:r>
              <a:rPr lang="zh-CN" altLang="en-US" sz="1600">
                <a:solidFill>
                  <a:srgbClr val="012063"/>
                </a:solidFill>
                <a:latin typeface="方正正中黑简体" panose="02000000000000000000" charset="-122"/>
                <a:ea typeface="方正正中黑简体" panose="02000000000000000000" charset="-122"/>
                <a:cs typeface="方正正中黑简体" panose="02000000000000000000" charset="-122"/>
              </a:rPr>
              <a:t>三是认同性归属感</a:t>
            </a:r>
            <a:r>
              <a:rPr lang="zh-CN" altLang="en-US" sz="1600">
                <a:solidFill>
                  <a:schemeClr val="bg1">
                    <a:lumMod val="50000"/>
                  </a:schemeClr>
                </a:solidFill>
                <a:latin typeface="方正正中黑简体" panose="02000000000000000000" charset="-122"/>
                <a:ea typeface="方正正中黑简体" panose="02000000000000000000" charset="-122"/>
                <a:cs typeface="方正正中黑简体" panose="02000000000000000000" charset="-122"/>
              </a:rPr>
              <a:t>，即缘于地缘上归属感和心理上的认同感，这是维系社区存在的纽带；</a:t>
            </a:r>
            <a:r>
              <a:rPr lang="zh-CN" altLang="en-US" sz="1600">
                <a:solidFill>
                  <a:srgbClr val="012063"/>
                </a:solidFill>
                <a:latin typeface="方正正中黑简体" panose="02000000000000000000" charset="-122"/>
                <a:ea typeface="方正正中黑简体" panose="02000000000000000000" charset="-122"/>
                <a:cs typeface="方正正中黑简体" panose="02000000000000000000" charset="-122"/>
              </a:rPr>
              <a:t>四是要有比较健全的共同认知的组织制度和约定俗成的“居”规民约</a:t>
            </a:r>
            <a:r>
              <a:rPr lang="zh-CN" altLang="en-US" sz="1600">
                <a:solidFill>
                  <a:schemeClr val="bg1">
                    <a:lumMod val="50000"/>
                  </a:schemeClr>
                </a:solidFill>
                <a:latin typeface="方正正中黑简体" panose="02000000000000000000" charset="-122"/>
                <a:ea typeface="方正正中黑简体" panose="02000000000000000000" charset="-122"/>
                <a:cs typeface="方正正中黑简体" panose="02000000000000000000" charset="-122"/>
              </a:rPr>
              <a:t>，这是维系社区存在的保障；</a:t>
            </a:r>
            <a:r>
              <a:rPr lang="zh-CN" altLang="en-US" sz="1600">
                <a:solidFill>
                  <a:srgbClr val="012063"/>
                </a:solidFill>
                <a:latin typeface="方正正中黑简体" panose="02000000000000000000" charset="-122"/>
                <a:ea typeface="方正正中黑简体" panose="02000000000000000000" charset="-122"/>
                <a:cs typeface="方正正中黑简体" panose="02000000000000000000" charset="-122"/>
              </a:rPr>
              <a:t>五是社会治理共同体</a:t>
            </a:r>
            <a:r>
              <a:rPr lang="zh-CN" altLang="en-US" sz="1600">
                <a:solidFill>
                  <a:schemeClr val="bg1">
                    <a:lumMod val="50000"/>
                  </a:schemeClr>
                </a:solidFill>
                <a:latin typeface="方正正中黑简体" panose="02000000000000000000" charset="-122"/>
                <a:ea typeface="方正正中黑简体" panose="02000000000000000000" charset="-122"/>
                <a:cs typeface="方正正中黑简体" panose="02000000000000000000" charset="-122"/>
              </a:rPr>
              <a:t>，这种共同体要体现个体的多元化，他们之间是自上而下的管理关系与自下而上的自治关系的有机结合，既有来自驻区政府和各单位的服务，又有辖区居民的诉求反映，充分体现辖区共同治理的全民参与性，这是社区存在的关键。</a:t>
            </a:r>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4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900"/>
                            </p:stCondLst>
                            <p:childTnLst>
                              <p:par>
                                <p:cTn id="9" presetID="1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城市社区的职能与意义</a:t>
            </a:r>
          </a:p>
        </p:txBody>
      </p:sp>
      <p:sp>
        <p:nvSpPr>
          <p:cNvPr id="2" name="矩形 1"/>
          <p:cNvSpPr/>
          <p:nvPr/>
        </p:nvSpPr>
        <p:spPr>
          <a:xfrm>
            <a:off x="882015" y="1438910"/>
            <a:ext cx="10427970" cy="24155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1183005" y="1594485"/>
            <a:ext cx="9801225" cy="2066290"/>
          </a:xfrm>
          <a:prstGeom prst="rect">
            <a:avLst/>
          </a:prstGeom>
        </p:spPr>
        <p:txBody>
          <a:bodyPr wrap="square">
            <a:spAutoFit/>
          </a:bodyPr>
          <a:lstStyle/>
          <a:p>
            <a:pPr lvl="0" algn="ctr" defTabSz="1217295">
              <a:defRPr/>
            </a:pPr>
            <a:r>
              <a:rPr lang="zh-CN" altLang="en-US" sz="2400" kern="0" dirty="0">
                <a:solidFill>
                  <a:schemeClr val="bg1"/>
                </a:solidFill>
                <a:latin typeface="方正正中黑简体" panose="02000000000000000000" charset="-122"/>
                <a:ea typeface="方正正中黑简体" panose="02000000000000000000" charset="-122"/>
                <a:sym typeface="思源黑体" panose="020B0400000000000000" pitchFamily="34" charset="-122"/>
              </a:rPr>
              <a:t>社区的意义</a:t>
            </a:r>
          </a:p>
          <a:p>
            <a:pPr lvl="0" algn="just" defTabSz="1217295">
              <a:defRPr/>
            </a:pPr>
            <a:endParaRPr lang="zh-CN" altLang="en-US" kern="0" dirty="0">
              <a:solidFill>
                <a:schemeClr val="bg1"/>
              </a:solidFill>
              <a:latin typeface="方正正中黑简体" panose="02000000000000000000" charset="-122"/>
              <a:ea typeface="方正正中黑简体" panose="02000000000000000000" charset="-122"/>
              <a:sym typeface="思源黑体" panose="020B0400000000000000" pitchFamily="34" charset="-122"/>
            </a:endParaRPr>
          </a:p>
          <a:p>
            <a:pPr lvl="0" indent="457200" algn="just" defTabSz="1217295" fontAlgn="auto">
              <a:lnSpc>
                <a:spcPct val="120000"/>
              </a:lnSpc>
              <a:defRPr/>
              <a:extLst>
                <a:ext uri="{35155182-B16C-46BC-9424-99874614C6A1}">
                  <wpsdc:indentchars xmlns="" xmlns:wpsdc="http://www.wps.cn/officeDocument/2017/drawingmlCustomData" val="200" checksum="59296752"/>
                </a:ext>
              </a:extLst>
            </a:pPr>
            <a:r>
              <a:rPr lang="zh-CN" altLang="en-US" kern="0" dirty="0">
                <a:solidFill>
                  <a:schemeClr val="bg1"/>
                </a:solidFill>
                <a:latin typeface="方正正中黑简体" panose="02000000000000000000" charset="-122"/>
                <a:ea typeface="方正正中黑简体" panose="02000000000000000000" charset="-122"/>
                <a:sym typeface="思源黑体" panose="020B0400000000000000" pitchFamily="34" charset="-122"/>
              </a:rPr>
              <a:t>2020年3月10日，习近平总书记赶赴武汉市东湖新城社区，看望居家隔离的社区群众，实地了解社区疫情防控、群众生活保障等情况，对社区群众和防控一线工作人员表示慰问和感谢。社区是社会的基本单元，是巩固党的执政基础的重要基石。习近平总书记一直高度重视城乡社区治理工作，提出了一系列关于城乡社区工作的新论断。</a:t>
            </a:r>
          </a:p>
        </p:txBody>
      </p:sp>
      <p:sp>
        <p:nvSpPr>
          <p:cNvPr id="100" name="文本框 99"/>
          <p:cNvSpPr txBox="1"/>
          <p:nvPr/>
        </p:nvSpPr>
        <p:spPr>
          <a:xfrm>
            <a:off x="1498600" y="4111625"/>
            <a:ext cx="5080000" cy="368300"/>
          </a:xfrm>
          <a:prstGeom prst="rect">
            <a:avLst/>
          </a:prstGeom>
          <a:noFill/>
          <a:ln w="9525">
            <a:noFill/>
          </a:ln>
        </p:spPr>
        <p:txBody>
          <a:bodyPr wrap="square">
            <a:spAutoFit/>
          </a:bodyPr>
          <a:lstStyle/>
          <a:p>
            <a:pPr indent="279400"/>
            <a:r>
              <a:rPr lang="zh-CN">
                <a:solidFill>
                  <a:schemeClr val="tx1">
                    <a:lumMod val="65000"/>
                    <a:lumOff val="35000"/>
                  </a:schemeClr>
                </a:solidFill>
                <a:latin typeface="方正正中黑简体" panose="02000000000000000000" charset="-122"/>
                <a:ea typeface="方正正中黑简体" panose="02000000000000000000" charset="-122"/>
              </a:rPr>
              <a:t>社区是疫情联防联控、群防群控的关键防线</a:t>
            </a:r>
            <a:endParaRPr lang="zh-CN" altLang="en-US">
              <a:solidFill>
                <a:schemeClr val="tx1">
                  <a:lumMod val="65000"/>
                  <a:lumOff val="35000"/>
                </a:schemeClr>
              </a:solidFill>
              <a:latin typeface="方正正中黑简体" panose="02000000000000000000" charset="-122"/>
              <a:ea typeface="方正正中黑简体" panose="02000000000000000000" charset="-122"/>
            </a:endParaRPr>
          </a:p>
        </p:txBody>
      </p:sp>
      <p:sp>
        <p:nvSpPr>
          <p:cNvPr id="58" name="文本框 57"/>
          <p:cNvSpPr txBox="1"/>
          <p:nvPr/>
        </p:nvSpPr>
        <p:spPr>
          <a:xfrm>
            <a:off x="1498600" y="4556125"/>
            <a:ext cx="5080000" cy="368300"/>
          </a:xfrm>
          <a:prstGeom prst="rect">
            <a:avLst/>
          </a:prstGeom>
          <a:noFill/>
          <a:ln w="9525">
            <a:noFill/>
          </a:ln>
        </p:spPr>
        <p:txBody>
          <a:bodyPr wrap="square">
            <a:spAutoFit/>
          </a:bodyPr>
          <a:lstStyle/>
          <a:p>
            <a:pPr indent="279400"/>
            <a:r>
              <a:rPr lang="zh-CN">
                <a:solidFill>
                  <a:schemeClr val="tx1">
                    <a:lumMod val="65000"/>
                    <a:lumOff val="35000"/>
                  </a:schemeClr>
                </a:solidFill>
                <a:latin typeface="方正正中黑简体" panose="02000000000000000000" charset="-122"/>
                <a:ea typeface="方正正中黑简体" panose="02000000000000000000" charset="-122"/>
              </a:rPr>
              <a:t>做好社区工作十分重要</a:t>
            </a:r>
          </a:p>
        </p:txBody>
      </p:sp>
      <p:sp>
        <p:nvSpPr>
          <p:cNvPr id="59" name="文本框 58"/>
          <p:cNvSpPr txBox="1"/>
          <p:nvPr/>
        </p:nvSpPr>
        <p:spPr>
          <a:xfrm>
            <a:off x="1498600" y="5026025"/>
            <a:ext cx="5080000" cy="368300"/>
          </a:xfrm>
          <a:prstGeom prst="rect">
            <a:avLst/>
          </a:prstGeom>
          <a:noFill/>
          <a:ln w="9525">
            <a:noFill/>
          </a:ln>
        </p:spPr>
        <p:txBody>
          <a:bodyPr wrap="square">
            <a:spAutoFit/>
          </a:bodyPr>
          <a:lstStyle/>
          <a:p>
            <a:pPr indent="279400"/>
            <a:r>
              <a:rPr lang="zh-CN">
                <a:solidFill>
                  <a:schemeClr val="tx1">
                    <a:lumMod val="65000"/>
                    <a:lumOff val="35000"/>
                  </a:schemeClr>
                </a:solidFill>
                <a:latin typeface="方正正中黑简体" panose="02000000000000000000" charset="-122"/>
                <a:ea typeface="方正正中黑简体" panose="02000000000000000000" charset="-122"/>
              </a:rPr>
              <a:t>发挥社区党组织的领导、引领作用</a:t>
            </a:r>
          </a:p>
        </p:txBody>
      </p:sp>
      <p:sp>
        <p:nvSpPr>
          <p:cNvPr id="60" name="文本框 59"/>
          <p:cNvSpPr txBox="1"/>
          <p:nvPr/>
        </p:nvSpPr>
        <p:spPr>
          <a:xfrm>
            <a:off x="1498600" y="5470525"/>
            <a:ext cx="5080000" cy="368300"/>
          </a:xfrm>
          <a:prstGeom prst="rect">
            <a:avLst/>
          </a:prstGeom>
          <a:noFill/>
          <a:ln w="9525">
            <a:noFill/>
          </a:ln>
        </p:spPr>
        <p:txBody>
          <a:bodyPr wrap="square">
            <a:spAutoFit/>
          </a:bodyPr>
          <a:lstStyle/>
          <a:p>
            <a:pPr indent="279400"/>
            <a:r>
              <a:rPr lang="zh-CN">
                <a:solidFill>
                  <a:schemeClr val="tx1">
                    <a:lumMod val="65000"/>
                    <a:lumOff val="35000"/>
                  </a:schemeClr>
                </a:solidFill>
                <a:latin typeface="方正正中黑简体" panose="02000000000000000000" charset="-122"/>
                <a:ea typeface="方正正中黑简体" panose="02000000000000000000" charset="-122"/>
              </a:rPr>
              <a:t>社区工作是一门学问</a:t>
            </a:r>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clickPar">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Effect transition="in" filter="fade">
                                      <p:cBhvr>
                                        <p:cTn id="14" dur="500"/>
                                        <p:tgtEl>
                                          <p:spTgt spid="57"/>
                                        </p:tgtEl>
                                      </p:cBhvr>
                                    </p:animEffect>
                                  </p:childTnLst>
                                </p:cTn>
                              </p:par>
                            </p:childTnLst>
                          </p:cTn>
                        </p:par>
                        <p:par>
                          <p:cTn id="15" fill="hold">
                            <p:stCondLst>
                              <p:cond delay="500"/>
                            </p:stCondLst>
                            <p:childTnLst>
                              <p:par>
                                <p:cTn id="16" presetID="29" presetClass="entr" presetSubtype="0" fill="hold" grpId="0" nodeType="after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1000" fill="hold"/>
                                        <p:tgtEl>
                                          <p:spTgt spid="100"/>
                                        </p:tgtEl>
                                        <p:attrNameLst>
                                          <p:attrName>ppt_x</p:attrName>
                                        </p:attrNameLst>
                                      </p:cBhvr>
                                      <p:tavLst>
                                        <p:tav tm="0">
                                          <p:val>
                                            <p:strVal val="#ppt_x-.2"/>
                                          </p:val>
                                        </p:tav>
                                        <p:tav tm="100000">
                                          <p:val>
                                            <p:strVal val="#ppt_x"/>
                                          </p:val>
                                        </p:tav>
                                      </p:tavLst>
                                    </p:anim>
                                    <p:anim calcmode="lin" valueType="num">
                                      <p:cBhvr>
                                        <p:cTn id="19" dur="1000" fill="hold"/>
                                        <p:tgtEl>
                                          <p:spTgt spid="100"/>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00"/>
                                        </p:tgtEl>
                                      </p:cBhvr>
                                    </p:animEffect>
                                  </p:childTnLst>
                                </p:cTn>
                              </p:par>
                            </p:childTnLst>
                          </p:cTn>
                        </p:par>
                        <p:par>
                          <p:cTn id="21" fill="hold">
                            <p:stCondLst>
                              <p:cond delay="1500"/>
                            </p:stCondLst>
                            <p:childTnLst>
                              <p:par>
                                <p:cTn id="22" presetID="29" presetClass="entr" presetSubtype="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anim calcmode="lin" valueType="num">
                                      <p:cBhvr>
                                        <p:cTn id="24" dur="1000" fill="hold"/>
                                        <p:tgtEl>
                                          <p:spTgt spid="58"/>
                                        </p:tgtEl>
                                        <p:attrNameLst>
                                          <p:attrName>ppt_x</p:attrName>
                                        </p:attrNameLst>
                                      </p:cBhvr>
                                      <p:tavLst>
                                        <p:tav tm="0">
                                          <p:val>
                                            <p:strVal val="#ppt_x-.2"/>
                                          </p:val>
                                        </p:tav>
                                        <p:tav tm="100000">
                                          <p:val>
                                            <p:strVal val="#ppt_x"/>
                                          </p:val>
                                        </p:tav>
                                      </p:tavLst>
                                    </p:anim>
                                    <p:anim calcmode="lin" valueType="num">
                                      <p:cBhvr>
                                        <p:cTn id="25" dur="1000" fill="hold"/>
                                        <p:tgtEl>
                                          <p:spTgt spid="5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8"/>
                                        </p:tgtEl>
                                      </p:cBhvr>
                                    </p:animEffect>
                                  </p:childTnLst>
                                </p:cTn>
                              </p:par>
                            </p:childTnLst>
                          </p:cTn>
                        </p:par>
                        <p:par>
                          <p:cTn id="27" fill="hold">
                            <p:stCondLst>
                              <p:cond delay="2500"/>
                            </p:stCondLst>
                            <p:childTnLst>
                              <p:par>
                                <p:cTn id="28" presetID="29" presetClass="entr" presetSubtype="0" fill="hold" grpId="0" nodeType="afterEffect">
                                  <p:stCondLst>
                                    <p:cond delay="0"/>
                                  </p:stCondLst>
                                  <p:childTnLst>
                                    <p:set>
                                      <p:cBhvr>
                                        <p:cTn id="29" dur="1" fill="hold">
                                          <p:stCondLst>
                                            <p:cond delay="0"/>
                                          </p:stCondLst>
                                        </p:cTn>
                                        <p:tgtEl>
                                          <p:spTgt spid="59"/>
                                        </p:tgtEl>
                                        <p:attrNameLst>
                                          <p:attrName>style.visibility</p:attrName>
                                        </p:attrNameLst>
                                      </p:cBhvr>
                                      <p:to>
                                        <p:strVal val="visible"/>
                                      </p:to>
                                    </p:set>
                                    <p:anim calcmode="lin" valueType="num">
                                      <p:cBhvr>
                                        <p:cTn id="30" dur="1000" fill="hold"/>
                                        <p:tgtEl>
                                          <p:spTgt spid="59"/>
                                        </p:tgtEl>
                                        <p:attrNameLst>
                                          <p:attrName>ppt_x</p:attrName>
                                        </p:attrNameLst>
                                      </p:cBhvr>
                                      <p:tavLst>
                                        <p:tav tm="0">
                                          <p:val>
                                            <p:strVal val="#ppt_x-.2"/>
                                          </p:val>
                                        </p:tav>
                                        <p:tav tm="100000">
                                          <p:val>
                                            <p:strVal val="#ppt_x"/>
                                          </p:val>
                                        </p:tav>
                                      </p:tavLst>
                                    </p:anim>
                                    <p:anim calcmode="lin" valueType="num">
                                      <p:cBhvr>
                                        <p:cTn id="31" dur="1000" fill="hold"/>
                                        <p:tgtEl>
                                          <p:spTgt spid="59"/>
                                        </p:tgtEl>
                                        <p:attrNameLst>
                                          <p:attrName>ppt_y</p:attrName>
                                        </p:attrNameLst>
                                      </p:cBhvr>
                                      <p:tavLst>
                                        <p:tav tm="0">
                                          <p:val>
                                            <p:strVal val="#ppt_y"/>
                                          </p:val>
                                        </p:tav>
                                        <p:tav tm="100000">
                                          <p:val>
                                            <p:strVal val="#ppt_y"/>
                                          </p:val>
                                        </p:tav>
                                      </p:tavLst>
                                    </p:anim>
                                    <p:animEffect transition="in" filter="wipe(right)" prLst="gradientSize: 0.1">
                                      <p:cBhvr>
                                        <p:cTn id="32" dur="1000"/>
                                        <p:tgtEl>
                                          <p:spTgt spid="59"/>
                                        </p:tgtEl>
                                      </p:cBhvr>
                                    </p:animEffect>
                                  </p:childTnLst>
                                </p:cTn>
                              </p:par>
                            </p:childTnLst>
                          </p:cTn>
                        </p:par>
                        <p:par>
                          <p:cTn id="33" fill="hold">
                            <p:stCondLst>
                              <p:cond delay="3500"/>
                            </p:stCondLst>
                            <p:childTnLst>
                              <p:par>
                                <p:cTn id="34" presetID="29" presetClass="entr" presetSubtype="0" fill="hold" grpId="0"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p:cTn id="36" dur="1000" fill="hold"/>
                                        <p:tgtEl>
                                          <p:spTgt spid="60"/>
                                        </p:tgtEl>
                                        <p:attrNameLst>
                                          <p:attrName>ppt_x</p:attrName>
                                        </p:attrNameLst>
                                      </p:cBhvr>
                                      <p:tavLst>
                                        <p:tav tm="0">
                                          <p:val>
                                            <p:strVal val="#ppt_x-.2"/>
                                          </p:val>
                                        </p:tav>
                                        <p:tav tm="100000">
                                          <p:val>
                                            <p:strVal val="#ppt_x"/>
                                          </p:val>
                                        </p:tav>
                                      </p:tavLst>
                                    </p:anim>
                                    <p:anim calcmode="lin" valueType="num">
                                      <p:cBhvr>
                                        <p:cTn id="37" dur="1000" fill="hold"/>
                                        <p:tgtEl>
                                          <p:spTgt spid="60"/>
                                        </p:tgtEl>
                                        <p:attrNameLst>
                                          <p:attrName>ppt_y</p:attrName>
                                        </p:attrNameLst>
                                      </p:cBhvr>
                                      <p:tavLst>
                                        <p:tav tm="0">
                                          <p:val>
                                            <p:strVal val="#ppt_y"/>
                                          </p:val>
                                        </p:tav>
                                        <p:tav tm="100000">
                                          <p:val>
                                            <p:strVal val="#ppt_y"/>
                                          </p:val>
                                        </p:tav>
                                      </p:tavLst>
                                    </p:anim>
                                    <p:animEffect transition="in" filter="wipe(right)" prLst="gradientSize: 0.1">
                                      <p:cBhvr>
                                        <p:cTn id="38"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7" grpId="0"/>
      <p:bldP spid="100" grpId="0"/>
      <p:bldP spid="58" grpId="0"/>
      <p:bldP spid="59" grpId="0"/>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28725" y="1263650"/>
            <a:ext cx="8790305" cy="565150"/>
          </a:xfrm>
          <a:prstGeom prst="rect">
            <a:avLst/>
          </a:prstGeom>
          <a:noFill/>
        </p:spPr>
        <p:txBody>
          <a:bodyPr wrap="square" rtlCol="0">
            <a:spAutoFit/>
          </a:bodyPr>
          <a:lstStyle/>
          <a:p>
            <a:pPr>
              <a:lnSpc>
                <a:spcPct val="110000"/>
              </a:lnSpc>
            </a:pPr>
            <a:r>
              <a:rPr lang="zh-CN" altLang="en-US" sz="2800" dirty="0">
                <a:solidFill>
                  <a:srgbClr val="012063"/>
                </a:solidFill>
                <a:latin typeface="方正正中黑简体" panose="02000000000000000000" charset="-122"/>
                <a:ea typeface="方正正中黑简体" panose="02000000000000000000" charset="-122"/>
                <a:cs typeface="+mn-ea"/>
                <a:sym typeface="+mn-lt"/>
              </a:rPr>
              <a:t>社区是疫情联防联控、群防群控的关键防线</a:t>
            </a:r>
          </a:p>
        </p:txBody>
      </p:sp>
      <p:sp>
        <p:nvSpPr>
          <p:cNvPr id="23" name="PA_TextPlaceholder 3"/>
          <p:cNvSpPr txBox="1"/>
          <p:nvPr>
            <p:custDataLst>
              <p:tags r:id="rId1"/>
            </p:custDataLst>
          </p:nvPr>
        </p:nvSpPr>
        <p:spPr>
          <a:xfrm>
            <a:off x="659765" y="1859280"/>
            <a:ext cx="10951845" cy="461645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indent="457200" algn="l" defTabSz="1218565" fontAlgn="auto">
              <a:lnSpc>
                <a:spcPct val="200000"/>
              </a:lnSpc>
              <a:spcBef>
                <a:spcPts val="0"/>
              </a:spcBef>
              <a:defRPr/>
              <a:extLst>
                <a:ext uri="{35155182-B16C-46BC-9424-99874614C6A1}">
                  <wpsdc:indentchars xmlns="" xmlns:wpsdc="http://www.wps.cn/officeDocument/2017/drawingmlCustomData" val="200" checksum="59296752"/>
                </a:ext>
              </a:extLst>
            </a:pPr>
            <a:r>
              <a:rPr lang="zh-CN" altLang="en-US" sz="18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社区是疫情联防联控、群防群控的关键防线，要推动防控资源和力量下沉，把社区这道防线守严守牢。</a:t>
            </a:r>
            <a:endPar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endParaRPr>
          </a:p>
          <a:p>
            <a:pPr indent="355600" algn="l" defTabSz="1218565" fontAlgn="auto">
              <a:lnSpc>
                <a:spcPct val="200000"/>
              </a:lnSpc>
              <a:spcBef>
                <a:spcPts val="0"/>
              </a:spcBef>
              <a:defRPr/>
              <a:extLst>
                <a:ext uri="{35155182-B16C-46BC-9424-99874614C6A1}">
                  <wpsdc:indentchars xmlns="" xmlns:wpsdc="http://www.wps.cn/officeDocument/2017/drawingmlCustomData" val="200" checksum="3837665281"/>
                </a:ext>
              </a:extLst>
            </a:pP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r>
              <a:rPr lang="zh-CN" altLang="en-US" sz="1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  ——2020年2月23日，习近平在统筹推进新冠肺炎疫情防控和经济社会发展工作部署会议上的讲话</a:t>
            </a:r>
            <a:endPar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endParaRPr>
          </a:p>
          <a:p>
            <a:pPr indent="355600" algn="l" defTabSz="1218565" fontAlgn="auto">
              <a:lnSpc>
                <a:spcPct val="200000"/>
              </a:lnSpc>
              <a:spcBef>
                <a:spcPts val="0"/>
              </a:spcBef>
              <a:defRPr/>
              <a:extLst>
                <a:ext uri="{35155182-B16C-46BC-9424-99874614C6A1}">
                  <wpsdc:indentchars xmlns="" xmlns:wpsdc="http://www.wps.cn/officeDocument/2017/drawingmlCustomData" val="200" checksum="3837665281"/>
                </a:ext>
              </a:extLst>
            </a:pPr>
            <a:endPar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endParaRPr>
          </a:p>
          <a:p>
            <a:pPr indent="457200" algn="l" defTabSz="1218565" fontAlgn="auto">
              <a:lnSpc>
                <a:spcPct val="200000"/>
              </a:lnSpc>
              <a:spcBef>
                <a:spcPts val="0"/>
              </a:spcBef>
              <a:defRPr/>
              <a:extLst>
                <a:ext uri="{35155182-B16C-46BC-9424-99874614C6A1}">
                  <wpsdc:indentchars xmlns="" xmlns:wpsdc="http://www.wps.cn/officeDocument/2017/drawingmlCustomData" val="200" checksum="59296752"/>
                </a:ext>
              </a:extLst>
            </a:pPr>
            <a:r>
              <a:rPr lang="zh-CN" altLang="en-US" sz="18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社区是疫情联防联控的第一线，也是外防输入、内防扩散最有效的防线。把社区这道防线守住，就能有效切断疫情扩散蔓延的渠道。全国都要充分发挥社区在疫情防控中的阻击作用，把防控力量向社区下沉，加强社区各项防控措施的落实，使所有社区成为疫情防控的坚强堡垒。</a:t>
            </a:r>
            <a:endPar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endParaRPr>
          </a:p>
          <a:p>
            <a:pPr indent="457200" algn="l" defTabSz="1218565" fontAlgn="auto">
              <a:lnSpc>
                <a:spcPct val="200000"/>
              </a:lnSpc>
              <a:spcBef>
                <a:spcPts val="0"/>
              </a:spcBef>
              <a:defRPr/>
              <a:extLst>
                <a:ext uri="{35155182-B16C-46BC-9424-99874614C6A1}">
                  <wpsdc:indentchars xmlns="" xmlns:wpsdc="http://www.wps.cn/officeDocument/2017/drawingmlCustomData" val="200" checksum="59296752"/>
                </a:ext>
              </a:extLst>
            </a:pPr>
            <a:r>
              <a:rPr lang="zh-CN" altLang="en-US" sz="18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要以疫情防控工作成效来检验和拓展“不忘初心、牢记使命”主题教育成果，发挥基层党组织政治引领作用和党员先锋模范作用，把社区居民发动起来，构筑起疫情防控的人民防线。</a:t>
            </a:r>
          </a:p>
          <a:p>
            <a:pPr indent="355600" algn="l" defTabSz="1218565" fontAlgn="auto">
              <a:lnSpc>
                <a:spcPct val="200000"/>
              </a:lnSpc>
              <a:spcBef>
                <a:spcPts val="0"/>
              </a:spcBef>
              <a:defRPr/>
              <a:extLst>
                <a:ext uri="{35155182-B16C-46BC-9424-99874614C6A1}">
                  <wpsdc:indentchars xmlns="" xmlns:wpsdc="http://www.wps.cn/officeDocument/2017/drawingmlCustomData" val="200" checksum="3837665281"/>
                </a:ext>
              </a:extLst>
            </a:pP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r>
              <a:rPr lang="zh-CN" altLang="en-US" sz="1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 ——2020年2月10日，习近平在北京市调研指导新型冠状病毒肺炎疫情防控工作时强调</a:t>
            </a:r>
          </a:p>
        </p:txBody>
      </p:sp>
      <p:sp>
        <p:nvSpPr>
          <p:cNvPr id="3"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城市社区的职能与意义</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0" presetClass="entr" presetSubtype="0" fill="hold" grpId="0" nodeType="withEffect">
                                  <p:stCondLst>
                                    <p:cond delay="6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28725" y="1263650"/>
            <a:ext cx="8790305" cy="565150"/>
          </a:xfrm>
          <a:prstGeom prst="rect">
            <a:avLst/>
          </a:prstGeom>
          <a:noFill/>
        </p:spPr>
        <p:txBody>
          <a:bodyPr wrap="square" rtlCol="0">
            <a:spAutoFit/>
          </a:bodyPr>
          <a:lstStyle/>
          <a:p>
            <a:pPr>
              <a:lnSpc>
                <a:spcPct val="110000"/>
              </a:lnSpc>
            </a:pPr>
            <a:r>
              <a:rPr lang="zh-CN" altLang="en-US" sz="2800" dirty="0">
                <a:solidFill>
                  <a:srgbClr val="012063"/>
                </a:solidFill>
                <a:latin typeface="方正正中黑简体" panose="02000000000000000000" charset="-122"/>
                <a:ea typeface="方正正中黑简体" panose="02000000000000000000" charset="-122"/>
                <a:cs typeface="+mn-ea"/>
                <a:sym typeface="+mn-lt"/>
              </a:rPr>
              <a:t>做好社区工作十分重要</a:t>
            </a:r>
          </a:p>
        </p:txBody>
      </p:sp>
      <p:sp>
        <p:nvSpPr>
          <p:cNvPr id="23" name="PA_TextPlaceholder 3"/>
          <p:cNvSpPr txBox="1"/>
          <p:nvPr>
            <p:custDataLst>
              <p:tags r:id="rId1"/>
            </p:custDataLst>
          </p:nvPr>
        </p:nvSpPr>
        <p:spPr>
          <a:xfrm>
            <a:off x="659765" y="1818640"/>
            <a:ext cx="10951845" cy="406273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indent="457200" algn="l" defTabSz="1218565" fontAlgn="auto">
              <a:lnSpc>
                <a:spcPct val="200000"/>
              </a:lnSpc>
              <a:spcBef>
                <a:spcPts val="0"/>
              </a:spcBef>
              <a:defRPr/>
              <a:extLst>
                <a:ext uri="{35155182-B16C-46BC-9424-99874614C6A1}">
                  <wpsdc:indentchars xmlns="" xmlns:wpsdc="http://www.wps.cn/officeDocument/2017/drawingmlCustomData" val="200" checksum="59296752"/>
                </a:ext>
              </a:extLst>
            </a:pPr>
            <a:r>
              <a:rPr lang="zh-CN" altLang="en-US" sz="18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党中央高度重视社区工作，我们要改革创新基层治理，提高治理能力，更好服务于人民群众。</a:t>
            </a: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p>
          <a:p>
            <a:pPr indent="457200" algn="l" defTabSz="1218565" fontAlgn="auto">
              <a:lnSpc>
                <a:spcPct val="200000"/>
              </a:lnSpc>
              <a:spcBef>
                <a:spcPts val="0"/>
              </a:spcBef>
              <a:defRPr/>
              <a:extLst>
                <a:ext uri="{35155182-B16C-46BC-9424-99874614C6A1}">
                  <wpsdc:indentchars xmlns="" xmlns:wpsdc="http://www.wps.cn/officeDocument/2017/drawingmlCustomData" val="200" checksum="59296752"/>
                </a:ext>
              </a:extLst>
            </a:pPr>
            <a:r>
              <a:rPr lang="zh-CN" altLang="en-US" sz="18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社区是基层基础。只有基础坚固，国家大厦才能稳固。共产党是为人民服务的政党，为民的事没有小事，要把群众大大小小的事办好。</a:t>
            </a:r>
          </a:p>
          <a:p>
            <a:pPr indent="355600" algn="l" defTabSz="1218565" fontAlgn="auto">
              <a:lnSpc>
                <a:spcPct val="200000"/>
              </a:lnSpc>
              <a:spcBef>
                <a:spcPts val="0"/>
              </a:spcBef>
              <a:defRPr/>
              <a:extLst>
                <a:ext uri="{35155182-B16C-46BC-9424-99874614C6A1}">
                  <wpsdc:indentchars xmlns="" xmlns:wpsdc="http://www.wps.cn/officeDocument/2017/drawingmlCustomData" val="200" checksum="3837665281"/>
                </a:ext>
              </a:extLst>
            </a:pP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r>
              <a:rPr lang="zh-CN" altLang="en-US" sz="1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    ——2018年4月26日，习近平在湖北视察时强调</a:t>
            </a:r>
          </a:p>
          <a:p>
            <a:pPr indent="355600" algn="l" defTabSz="1218565" fontAlgn="auto">
              <a:lnSpc>
                <a:spcPct val="200000"/>
              </a:lnSpc>
              <a:spcBef>
                <a:spcPts val="0"/>
              </a:spcBef>
              <a:defRPr/>
              <a:extLst>
                <a:ext uri="{35155182-B16C-46BC-9424-99874614C6A1}">
                  <wpsdc:indentchars xmlns="" xmlns:wpsdc="http://www.wps.cn/officeDocument/2017/drawingmlCustomData" val="200" checksum="3837665281"/>
                </a:ext>
              </a:extLst>
            </a:pPr>
            <a:endPar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endParaRPr>
          </a:p>
          <a:p>
            <a:pPr indent="457200" algn="l" defTabSz="1218565" fontAlgn="auto">
              <a:lnSpc>
                <a:spcPct val="200000"/>
              </a:lnSpc>
              <a:spcBef>
                <a:spcPts val="0"/>
              </a:spcBef>
              <a:defRPr/>
              <a:extLst>
                <a:ext uri="{35155182-B16C-46BC-9424-99874614C6A1}">
                  <wpsdc:indentchars xmlns="" xmlns:wpsdc="http://www.wps.cn/officeDocument/2017/drawingmlCustomData" val="200" checksum="59296752"/>
                </a:ext>
              </a:extLst>
            </a:pPr>
            <a:r>
              <a:rPr lang="zh-CN" altLang="en-US" sz="18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社区是党和政府联系、服务居民群众的“最后一公里”，要健全社区管理和服务体制，整合各种资源，增强社区公共服务能力。</a:t>
            </a:r>
          </a:p>
          <a:p>
            <a:pPr indent="355600" algn="l" defTabSz="1218565" fontAlgn="auto">
              <a:lnSpc>
                <a:spcPct val="200000"/>
              </a:lnSpc>
              <a:spcBef>
                <a:spcPts val="0"/>
              </a:spcBef>
              <a:defRPr/>
              <a:extLst>
                <a:ext uri="{35155182-B16C-46BC-9424-99874614C6A1}">
                  <wpsdc:indentchars xmlns="" xmlns:wpsdc="http://www.wps.cn/officeDocument/2017/drawingmlCustomData" val="200" checksum="3837665281"/>
                </a:ext>
              </a:extLst>
            </a:pP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r>
              <a:rPr lang="zh-CN" altLang="en-US" sz="1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      ——2016年7月28日，习近平在河北唐山市考察时强调</a:t>
            </a:r>
          </a:p>
        </p:txBody>
      </p:sp>
      <p:sp>
        <p:nvSpPr>
          <p:cNvPr id="3"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城市社区的职能与意义</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0" presetClass="entr" presetSubtype="0" fill="hold" grpId="0" nodeType="withEffect">
                                  <p:stCondLst>
                                    <p:cond delay="6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1--3--0">
            <a:hlinkClick r:id="" action="ppaction://media"/>
          </p:cNvPr>
          <p:cNvPicPr>
            <a:picLocks noGrp="1"/>
          </p:cNvPicPr>
          <p:nvPr>
            <p:ph idx="1"/>
            <a:videoFile r:link="rId1"/>
            <p:extLst>
              <p:ext uri="{DAA4B4D4-6D71-4841-9C94-3DE7FCFB9230}">
                <p14:media xmlns="" xmlns:p14="http://schemas.microsoft.com/office/powerpoint/2010/main" r:link="rId3"/>
              </p:ext>
            </p:extLst>
          </p:nvPr>
        </p:nvPicPr>
        <p:blipFill>
          <a:blip r:embed="rId4" cstate="print"/>
          <a:stretch>
            <a:fillRect/>
          </a:stretch>
        </p:blipFill>
        <p:spPr>
          <a:xfrm>
            <a:off x="0" y="0"/>
            <a:ext cx="12194540" cy="72644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9"/>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2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25acca491f4bfdc9162d2744976d47a2">
            <a:hlinkClick r:id="" action="ppaction://media"/>
          </p:cNvPr>
          <p:cNvPicPr>
            <a:picLocks noGrp="1"/>
          </p:cNvPicPr>
          <p:nvPr>
            <p:ph idx="1"/>
            <a:videoFile r:link="rId1"/>
            <p:extLst>
              <p:ext uri="{DAA4B4D4-6D71-4841-9C94-3DE7FCFB9230}">
                <p14:media xmlns="" xmlns:p14="http://schemas.microsoft.com/office/powerpoint/2010/main" r:link="rId3"/>
              </p:ext>
            </p:extLst>
          </p:nvPr>
        </p:nvPicPr>
        <p:blipFill>
          <a:blip r:embed="rId4" cstate="print"/>
          <a:stretch>
            <a:fillRect/>
          </a:stretch>
        </p:blipFill>
        <p:spPr>
          <a:xfrm>
            <a:off x="0" y="0"/>
            <a:ext cx="12207875" cy="7253605"/>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52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remove" display="1">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28725" y="1263650"/>
            <a:ext cx="8790305" cy="565150"/>
          </a:xfrm>
          <a:prstGeom prst="rect">
            <a:avLst/>
          </a:prstGeom>
          <a:noFill/>
        </p:spPr>
        <p:txBody>
          <a:bodyPr wrap="square" rtlCol="0">
            <a:spAutoFit/>
          </a:bodyPr>
          <a:lstStyle/>
          <a:p>
            <a:pPr>
              <a:lnSpc>
                <a:spcPct val="110000"/>
              </a:lnSpc>
            </a:pPr>
            <a:r>
              <a:rPr lang="zh-CN" altLang="en-US" sz="2800" dirty="0">
                <a:solidFill>
                  <a:srgbClr val="012063"/>
                </a:solidFill>
                <a:latin typeface="方正正中黑简体" panose="02000000000000000000" charset="-122"/>
                <a:ea typeface="方正正中黑简体" panose="02000000000000000000" charset="-122"/>
                <a:cs typeface="+mn-ea"/>
                <a:sym typeface="+mn-lt"/>
              </a:rPr>
              <a:t>做好社区工作十分重要</a:t>
            </a:r>
          </a:p>
        </p:txBody>
      </p:sp>
      <p:sp>
        <p:nvSpPr>
          <p:cNvPr id="23" name="PA_TextPlaceholder 3"/>
          <p:cNvSpPr txBox="1"/>
          <p:nvPr>
            <p:custDataLst>
              <p:tags r:id="rId1"/>
            </p:custDataLst>
          </p:nvPr>
        </p:nvSpPr>
        <p:spPr>
          <a:xfrm>
            <a:off x="659765" y="2321560"/>
            <a:ext cx="10951845" cy="252349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indent="457200" algn="l" defTabSz="1218565" fontAlgn="auto">
              <a:lnSpc>
                <a:spcPct val="200000"/>
              </a:lnSpc>
              <a:spcBef>
                <a:spcPts val="0"/>
              </a:spcBef>
              <a:defRPr/>
              <a:extLst>
                <a:ext uri="{35155182-B16C-46BC-9424-99874614C6A1}">
                  <wpsdc:indentchars xmlns="" xmlns:wpsdc="http://www.wps.cn/officeDocument/2017/drawingmlCustomData" val="200" checksum="59296752"/>
                </a:ext>
              </a:extLst>
            </a:pPr>
            <a:r>
              <a:rPr lang="zh-CN" altLang="en-US" sz="18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社区虽小，但连着千家万户，做好社区工作十分重要。社区的党组织和党员干部天天同居民群众打交道，要多想想如何让群众生活和办事更方便一些，如何让群众表达诉求的渠道更畅通一些，如何让群众感觉更平安、更幸福一些，真正使千家万户切身感受到党和政府的温暖。</a:t>
            </a: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p>
          <a:p>
            <a:pPr indent="355600" algn="l" defTabSz="1218565" fontAlgn="auto">
              <a:lnSpc>
                <a:spcPct val="200000"/>
              </a:lnSpc>
              <a:spcBef>
                <a:spcPts val="0"/>
              </a:spcBef>
              <a:defRPr/>
              <a:extLst>
                <a:ext uri="{35155182-B16C-46BC-9424-99874614C6A1}">
                  <wpsdc:indentchars xmlns="" xmlns:wpsdc="http://www.wps.cn/officeDocument/2017/drawingmlCustomData" val="200" checksum="3837665281"/>
                </a:ext>
              </a:extLst>
            </a:pPr>
            <a:endPar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endParaRPr>
          </a:p>
          <a:p>
            <a:pPr indent="355600" algn="l" defTabSz="1218565" fontAlgn="auto">
              <a:lnSpc>
                <a:spcPct val="200000"/>
              </a:lnSpc>
              <a:spcBef>
                <a:spcPts val="0"/>
              </a:spcBef>
              <a:defRPr/>
              <a:extLst>
                <a:ext uri="{35155182-B16C-46BC-9424-99874614C6A1}">
                  <wpsdc:indentchars xmlns="" xmlns:wpsdc="http://www.wps.cn/officeDocument/2017/drawingmlCustomData" val="200" checksum="3837665281"/>
                </a:ext>
              </a:extLst>
            </a:pP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r>
              <a:rPr lang="zh-CN" altLang="en-US" sz="1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 ——2014年11月1日至2日，习近平在福建调研时强调</a:t>
            </a:r>
          </a:p>
        </p:txBody>
      </p:sp>
      <p:sp>
        <p:nvSpPr>
          <p:cNvPr id="3"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城市社区的职能与意义</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0" presetClass="entr" presetSubtype="0" fill="hold" grpId="0" nodeType="withEffect">
                                  <p:stCondLst>
                                    <p:cond delay="6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矩形 64"/>
          <p:cNvSpPr/>
          <p:nvPr/>
        </p:nvSpPr>
        <p:spPr>
          <a:xfrm>
            <a:off x="-2" y="0"/>
            <a:ext cx="12191998" cy="3184874"/>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1213967" y="752777"/>
            <a:ext cx="1887994" cy="1887994"/>
          </a:xfrm>
          <a:prstGeom prst="ellipse">
            <a:avLst/>
          </a:prstGeom>
          <a:pattFill prst="lgCheck">
            <a:fgClr>
              <a:schemeClr val="bg1"/>
            </a:fgClr>
            <a:bgClr>
              <a:srgbClr val="E6E6E6"/>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任意多边形: 形状 100"/>
          <p:cNvSpPr/>
          <p:nvPr/>
        </p:nvSpPr>
        <p:spPr>
          <a:xfrm>
            <a:off x="-54937" y="628317"/>
            <a:ext cx="12712485" cy="6811548"/>
          </a:xfrm>
          <a:custGeom>
            <a:avLst/>
            <a:gdLst>
              <a:gd name="connsiteX0" fmla="*/ 4482075 w 12712485"/>
              <a:gd name="connsiteY0" fmla="*/ 0 h 6811548"/>
              <a:gd name="connsiteX1" fmla="*/ 12712485 w 12712485"/>
              <a:gd name="connsiteY1" fmla="*/ 0 h 6811548"/>
              <a:gd name="connsiteX2" fmla="*/ 12712485 w 12712485"/>
              <a:gd name="connsiteY2" fmla="*/ 6811547 h 6811548"/>
              <a:gd name="connsiteX3" fmla="*/ 8749953 w 12712485"/>
              <a:gd name="connsiteY3" fmla="*/ 6811547 h 6811548"/>
              <a:gd name="connsiteX4" fmla="*/ 8749933 w 12712485"/>
              <a:gd name="connsiteY4" fmla="*/ 6811548 h 6811548"/>
              <a:gd name="connsiteX5" fmla="*/ 0 w 12712485"/>
              <a:gd name="connsiteY5" fmla="*/ 6811548 h 6811548"/>
              <a:gd name="connsiteX6" fmla="*/ 0 w 12712485"/>
              <a:gd name="connsiteY6" fmla="*/ 1270185 h 6811548"/>
              <a:gd name="connsiteX7" fmla="*/ 931488 w 12712485"/>
              <a:gd name="connsiteY7" fmla="*/ 1270185 h 6811548"/>
              <a:gd name="connsiteX8" fmla="*/ 980422 w 12712485"/>
              <a:gd name="connsiteY8" fmla="*/ 1427826 h 6811548"/>
              <a:gd name="connsiteX9" fmla="*/ 2149109 w 12712485"/>
              <a:gd name="connsiteY9" fmla="*/ 2202484 h 6811548"/>
              <a:gd name="connsiteX10" fmla="*/ 3417471 w 12712485"/>
              <a:gd name="connsiteY10" fmla="*/ 934123 h 6811548"/>
              <a:gd name="connsiteX11" fmla="*/ 4482075 w 12712485"/>
              <a:gd name="connsiteY11" fmla="*/ 0 h 681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12485" h="6811548">
                <a:moveTo>
                  <a:pt x="4482075" y="0"/>
                </a:moveTo>
                <a:lnTo>
                  <a:pt x="12712485" y="0"/>
                </a:lnTo>
                <a:lnTo>
                  <a:pt x="12712485" y="6811547"/>
                </a:lnTo>
                <a:lnTo>
                  <a:pt x="8749953" y="6811547"/>
                </a:lnTo>
                <a:cubicBezTo>
                  <a:pt x="8749946" y="6811547"/>
                  <a:pt x="8749940" y="6811548"/>
                  <a:pt x="8749933" y="6811548"/>
                </a:cubicBezTo>
                <a:lnTo>
                  <a:pt x="0" y="6811548"/>
                </a:lnTo>
                <a:lnTo>
                  <a:pt x="0" y="1270185"/>
                </a:lnTo>
                <a:lnTo>
                  <a:pt x="931488" y="1270185"/>
                </a:lnTo>
                <a:lnTo>
                  <a:pt x="980422" y="1427826"/>
                </a:lnTo>
                <a:cubicBezTo>
                  <a:pt x="1172970" y="1883060"/>
                  <a:pt x="1623737" y="2202484"/>
                  <a:pt x="2149109" y="2202484"/>
                </a:cubicBezTo>
                <a:cubicBezTo>
                  <a:pt x="2849606" y="2202484"/>
                  <a:pt x="3417471" y="1634619"/>
                  <a:pt x="3417471" y="934123"/>
                </a:cubicBezTo>
                <a:cubicBezTo>
                  <a:pt x="3511081" y="448577"/>
                  <a:pt x="3807891" y="93659"/>
                  <a:pt x="448207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对象 2" hidden="1"/>
          <p:cNvGraphicFramePr>
            <a:graphicFrameLocks/>
          </p:cNvGraphicFramePr>
          <p:nvPr/>
        </p:nvGraphicFramePr>
        <p:xfrm>
          <a:off x="1588" y="1588"/>
          <a:ext cx="1588" cy="1588"/>
        </p:xfrm>
        <a:graphic>
          <a:graphicData uri="http://schemas.openxmlformats.org/presentationml/2006/ole">
            <p:oleObj spid="_x0000_s1222" name="think-cell Slide" r:id="rId6" imgW="360" imgH="360" progId="">
              <p:embed/>
            </p:oleObj>
          </a:graphicData>
        </a:graphic>
      </p:graphicFrame>
      <p:sp>
        <p:nvSpPr>
          <p:cNvPr id="2" name="矩形 1"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altLang="zh-CN" sz="4000" b="1" dirty="0">
              <a:latin typeface="思源黑体" panose="020B0400000000000000" pitchFamily="34" charset="-122"/>
              <a:ea typeface="思源黑体" panose="020B0400000000000000" pitchFamily="34" charset="-122"/>
              <a:cs typeface="+mj-cs"/>
              <a:sym typeface="思源黑体" panose="020B0400000000000000" pitchFamily="34" charset="-122"/>
            </a:endParaRPr>
          </a:p>
        </p:txBody>
      </p:sp>
      <p:sp>
        <p:nvSpPr>
          <p:cNvPr id="13" name="椭圆 12"/>
          <p:cNvSpPr/>
          <p:nvPr/>
        </p:nvSpPr>
        <p:spPr>
          <a:xfrm>
            <a:off x="8393519" y="-2114956"/>
            <a:ext cx="4948404" cy="4948404"/>
          </a:xfrm>
          <a:prstGeom prst="ellipse">
            <a:avLst/>
          </a:prstGeom>
          <a:solidFill>
            <a:schemeClr val="accent1"/>
          </a:solid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椭圆 13"/>
          <p:cNvSpPr/>
          <p:nvPr/>
        </p:nvSpPr>
        <p:spPr>
          <a:xfrm>
            <a:off x="9012740" y="1193306"/>
            <a:ext cx="723275" cy="723275"/>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cxnSp>
        <p:nvCxnSpPr>
          <p:cNvPr id="15" name="直接连接符 14"/>
          <p:cNvCxnSpPr/>
          <p:nvPr/>
        </p:nvCxnSpPr>
        <p:spPr>
          <a:xfrm flipH="1" flipV="1">
            <a:off x="6080125" y="1534160"/>
            <a:ext cx="2927350" cy="17780"/>
          </a:xfrm>
          <a:prstGeom prst="line">
            <a:avLst/>
          </a:prstGeom>
          <a:ln w="571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107339" y="1508554"/>
            <a:ext cx="0" cy="811869"/>
          </a:xfrm>
          <a:prstGeom prst="line">
            <a:avLst/>
          </a:prstGeom>
          <a:ln w="635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368084" y="1306003"/>
            <a:ext cx="1554480" cy="922020"/>
          </a:xfrm>
          <a:prstGeom prst="rect">
            <a:avLst/>
          </a:prstGeom>
        </p:spPr>
        <p:txBody>
          <a:bodyPr wrap="none">
            <a:spAutoFit/>
            <a:scene3d>
              <a:camera prst="orthographicFront"/>
              <a:lightRig rig="threePt" dir="t"/>
            </a:scene3d>
          </a:bodyPr>
          <a:lstStyle/>
          <a:p>
            <a:r>
              <a:rPr lang="zh-CN" altLang="en-US" sz="5400" dirty="0">
                <a:solidFill>
                  <a:srgbClr val="516FB1"/>
                </a:solidFill>
                <a:effectLst/>
                <a:latin typeface="方正正中黑简体" panose="02000000000000000000" charset="-122"/>
                <a:ea typeface="方正正中黑简体" panose="02000000000000000000" charset="-122"/>
                <a:sym typeface="思源黑体" panose="020B0400000000000000" pitchFamily="34" charset="-122"/>
              </a:rPr>
              <a:t>提纲</a:t>
            </a:r>
          </a:p>
        </p:txBody>
      </p:sp>
      <p:cxnSp>
        <p:nvCxnSpPr>
          <p:cNvPr id="131" name="直接连接符 130"/>
          <p:cNvCxnSpPr/>
          <p:nvPr/>
        </p:nvCxnSpPr>
        <p:spPr>
          <a:xfrm>
            <a:off x="3135630" y="2304415"/>
            <a:ext cx="6033770" cy="12065"/>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9149866" y="2316443"/>
            <a:ext cx="0" cy="674213"/>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7157058" y="2316443"/>
            <a:ext cx="0" cy="674213"/>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5152185" y="2316443"/>
            <a:ext cx="0" cy="674213"/>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3153661" y="2316443"/>
            <a:ext cx="0" cy="674213"/>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0" name="矩形 139"/>
          <p:cNvSpPr/>
          <p:nvPr/>
        </p:nvSpPr>
        <p:spPr>
          <a:xfrm>
            <a:off x="2431943" y="4733432"/>
            <a:ext cx="1452880" cy="1014730"/>
          </a:xfrm>
          <a:prstGeom prst="rect">
            <a:avLst/>
          </a:prstGeom>
        </p:spPr>
        <p:txBody>
          <a:bodyPr wrap="none">
            <a:spAutoFit/>
          </a:bodyPr>
          <a:lstStyle/>
          <a:p>
            <a:pPr algn="ctr">
              <a:spcBef>
                <a:spcPct val="0"/>
              </a:spcBef>
            </a:pPr>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城市社区的</a:t>
            </a:r>
          </a:p>
          <a:p>
            <a:pPr algn="ctr">
              <a:spcBef>
                <a:spcPct val="0"/>
              </a:spcBef>
            </a:pPr>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职能与意义</a:t>
            </a:r>
          </a:p>
          <a:p>
            <a:pPr algn="ctr">
              <a:spcBef>
                <a:spcPct val="0"/>
              </a:spcBef>
            </a:pPr>
            <a:endParaRPr lang="en-US" altLang="zh-CN" sz="2000" dirty="0">
              <a:latin typeface="方正正中黑简体" panose="02000000000000000000" charset="-122"/>
              <a:ea typeface="方正正中黑简体" panose="02000000000000000000" charset="-122"/>
              <a:sym typeface="思源黑体" panose="020B0400000000000000" pitchFamily="34" charset="-122"/>
            </a:endParaRPr>
          </a:p>
        </p:txBody>
      </p:sp>
      <p:sp>
        <p:nvSpPr>
          <p:cNvPr id="141" name="矩形 140"/>
          <p:cNvSpPr/>
          <p:nvPr/>
        </p:nvSpPr>
        <p:spPr>
          <a:xfrm>
            <a:off x="4166795" y="5543458"/>
            <a:ext cx="1960880" cy="1014730"/>
          </a:xfrm>
          <a:prstGeom prst="rect">
            <a:avLst/>
          </a:prstGeom>
        </p:spPr>
        <p:txBody>
          <a:bodyPr wrap="none">
            <a:spAutoFit/>
          </a:bodyPr>
          <a:lstStyle/>
          <a:p>
            <a:pPr algn="ctr">
              <a:spcBef>
                <a:spcPct val="0"/>
              </a:spcBef>
            </a:pPr>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城市社区服务</a:t>
            </a:r>
          </a:p>
          <a:p>
            <a:pPr algn="ctr">
              <a:spcBef>
                <a:spcPct val="0"/>
              </a:spcBef>
            </a:pPr>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群众的工作方法</a:t>
            </a:r>
          </a:p>
          <a:p>
            <a:pPr algn="ctr">
              <a:spcBef>
                <a:spcPct val="0"/>
              </a:spcBef>
            </a:pPr>
            <a:endParaRPr lang="en-US" altLang="zh-CN" sz="2000" dirty="0">
              <a:latin typeface="方正正中黑简体" panose="02000000000000000000" charset="-122"/>
              <a:ea typeface="方正正中黑简体" panose="02000000000000000000" charset="-122"/>
              <a:sym typeface="思源黑体" panose="020B0400000000000000" pitchFamily="34" charset="-122"/>
            </a:endParaRPr>
          </a:p>
        </p:txBody>
      </p:sp>
      <p:sp>
        <p:nvSpPr>
          <p:cNvPr id="142" name="矩形 141"/>
          <p:cNvSpPr/>
          <p:nvPr/>
        </p:nvSpPr>
        <p:spPr>
          <a:xfrm>
            <a:off x="5819781" y="4729789"/>
            <a:ext cx="2722880" cy="1014730"/>
          </a:xfrm>
          <a:prstGeom prst="rect">
            <a:avLst/>
          </a:prstGeom>
        </p:spPr>
        <p:txBody>
          <a:bodyPr wrap="none">
            <a:spAutoFit/>
          </a:bodyPr>
          <a:lstStyle/>
          <a:p>
            <a:pPr algn="ctr">
              <a:spcBef>
                <a:spcPct val="0"/>
              </a:spcBef>
            </a:pPr>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武陵区城市社区服务</a:t>
            </a:r>
          </a:p>
          <a:p>
            <a:pPr algn="ctr">
              <a:spcBef>
                <a:spcPct val="0"/>
              </a:spcBef>
            </a:pPr>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群众工作方法实例讲解</a:t>
            </a:r>
          </a:p>
          <a:p>
            <a:pPr algn="ctr">
              <a:spcBef>
                <a:spcPct val="0"/>
              </a:spcBef>
            </a:pPr>
            <a:endParaRPr lang="en-US" altLang="zh-CN" sz="2000" dirty="0">
              <a:latin typeface="方正正中黑简体" panose="02000000000000000000" charset="-122"/>
              <a:ea typeface="方正正中黑简体" panose="02000000000000000000" charset="-122"/>
              <a:sym typeface="思源黑体" panose="020B0400000000000000" pitchFamily="34" charset="-122"/>
            </a:endParaRPr>
          </a:p>
        </p:txBody>
      </p:sp>
      <p:sp>
        <p:nvSpPr>
          <p:cNvPr id="143" name="矩形 142"/>
          <p:cNvSpPr/>
          <p:nvPr/>
        </p:nvSpPr>
        <p:spPr>
          <a:xfrm>
            <a:off x="8082917" y="5541267"/>
            <a:ext cx="2214880" cy="1014730"/>
          </a:xfrm>
          <a:prstGeom prst="rect">
            <a:avLst/>
          </a:prstGeom>
        </p:spPr>
        <p:txBody>
          <a:bodyPr wrap="none">
            <a:spAutoFit/>
          </a:bodyPr>
          <a:lstStyle/>
          <a:p>
            <a:pPr algn="ctr">
              <a:spcBef>
                <a:spcPct val="0"/>
              </a:spcBef>
            </a:pPr>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城市社区工作</a:t>
            </a:r>
          </a:p>
          <a:p>
            <a:pPr algn="ctr">
              <a:spcBef>
                <a:spcPct val="0"/>
              </a:spcBef>
            </a:pPr>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面临的问题及建议</a:t>
            </a:r>
          </a:p>
          <a:p>
            <a:pPr algn="ctr">
              <a:spcBef>
                <a:spcPct val="0"/>
              </a:spcBef>
            </a:pPr>
            <a:endParaRPr lang="en-US" altLang="zh-CN" sz="2000" dirty="0">
              <a:latin typeface="方正正中黑简体" panose="02000000000000000000" charset="-122"/>
              <a:ea typeface="方正正中黑简体" panose="02000000000000000000" charset="-122"/>
              <a:sym typeface="思源黑体" panose="020B0400000000000000" pitchFamily="34" charset="-122"/>
            </a:endParaRPr>
          </a:p>
        </p:txBody>
      </p:sp>
      <p:sp>
        <p:nvSpPr>
          <p:cNvPr id="52" name="speech-bubble_209008"/>
          <p:cNvSpPr>
            <a:spLocks noChangeAspect="1"/>
          </p:cNvSpPr>
          <p:nvPr/>
        </p:nvSpPr>
        <p:spPr bwMode="auto">
          <a:xfrm>
            <a:off x="9181216" y="1394132"/>
            <a:ext cx="410316" cy="358340"/>
          </a:xfrm>
          <a:custGeom>
            <a:avLst/>
            <a:gdLst>
              <a:gd name="T0" fmla="*/ 325000 h 606722"/>
              <a:gd name="T1" fmla="*/ 325000 h 606722"/>
              <a:gd name="T2" fmla="*/ 325000 h 606722"/>
              <a:gd name="T3" fmla="*/ 325000 h 606722"/>
              <a:gd name="T4" fmla="*/ 325000 h 606722"/>
              <a:gd name="T5" fmla="*/ 325000 h 606722"/>
              <a:gd name="T6" fmla="*/ 325000 h 606722"/>
              <a:gd name="T7" fmla="*/ 325000 h 606722"/>
              <a:gd name="T8" fmla="*/ 325000 h 606722"/>
              <a:gd name="T9" fmla="*/ 325000 h 606722"/>
              <a:gd name="T10" fmla="*/ 325000 h 606722"/>
              <a:gd name="T11" fmla="*/ 325000 h 606722"/>
              <a:gd name="T12" fmla="*/ 325000 h 606722"/>
              <a:gd name="T13" fmla="*/ 325000 h 606722"/>
              <a:gd name="T14" fmla="*/ 325000 h 606722"/>
              <a:gd name="T15" fmla="*/ 325000 h 606722"/>
              <a:gd name="T16" fmla="*/ 325000 h 606722"/>
              <a:gd name="T17" fmla="*/ 325000 h 606722"/>
              <a:gd name="T18" fmla="*/ 325000 h 606722"/>
              <a:gd name="T19" fmla="*/ 325000 h 606722"/>
              <a:gd name="T20" fmla="*/ 325000 h 606722"/>
              <a:gd name="T21" fmla="*/ 325000 h 606722"/>
              <a:gd name="T22" fmla="*/ 325000 h 606722"/>
              <a:gd name="T23" fmla="*/ 325000 h 606722"/>
              <a:gd name="T24" fmla="*/ 325000 h 606722"/>
              <a:gd name="T25" fmla="*/ 325000 h 606722"/>
              <a:gd name="T26" fmla="*/ 325000 h 606722"/>
              <a:gd name="T27" fmla="*/ 325000 h 606722"/>
              <a:gd name="T28" fmla="*/ 325000 h 606722"/>
              <a:gd name="T29" fmla="*/ 325000 h 606722"/>
              <a:gd name="T30" fmla="*/ 325000 h 606722"/>
              <a:gd name="T31" fmla="*/ 325000 h 606722"/>
              <a:gd name="T32" fmla="*/ 325000 h 606722"/>
              <a:gd name="T33" fmla="*/ 325000 h 606722"/>
              <a:gd name="T34" fmla="*/ 325000 h 606722"/>
              <a:gd name="T35" fmla="*/ 325000 h 606722"/>
              <a:gd name="T36" fmla="*/ 325000 h 606722"/>
              <a:gd name="T37" fmla="*/ 325000 h 606722"/>
              <a:gd name="T38" fmla="*/ 325000 h 606722"/>
              <a:gd name="T39" fmla="*/ 325000 h 606722"/>
              <a:gd name="T40" fmla="*/ 325000 h 606722"/>
              <a:gd name="T41" fmla="*/ 325000 h 606722"/>
              <a:gd name="T42" fmla="*/ 325000 h 606722"/>
              <a:gd name="T43" fmla="*/ 325000 h 606722"/>
              <a:gd name="T44" fmla="*/ 325000 h 606722"/>
              <a:gd name="T45" fmla="*/ 325000 h 606722"/>
              <a:gd name="T46" fmla="*/ 325000 h 606722"/>
              <a:gd name="T47" fmla="*/ 325000 h 606722"/>
              <a:gd name="T48" fmla="*/ 325000 h 606722"/>
              <a:gd name="T49" fmla="*/ 325000 h 606722"/>
              <a:gd name="T50" fmla="*/ 325000 h 606722"/>
              <a:gd name="T51" fmla="*/ 325000 h 606722"/>
              <a:gd name="T52" fmla="*/ 325000 h 606722"/>
              <a:gd name="T53" fmla="*/ 325000 h 606722"/>
              <a:gd name="T54" fmla="*/ 325000 h 606722"/>
              <a:gd name="T55" fmla="*/ 325000 h 606722"/>
              <a:gd name="T56" fmla="*/ 325000 h 606722"/>
              <a:gd name="T57" fmla="*/ 325000 h 606722"/>
              <a:gd name="T58" fmla="*/ 325000 h 606722"/>
              <a:gd name="T59" fmla="*/ 325000 h 606722"/>
              <a:gd name="T60" fmla="*/ 325000 h 606722"/>
              <a:gd name="T61" fmla="*/ 325000 h 606722"/>
              <a:gd name="T62" fmla="*/ 325000 h 606722"/>
              <a:gd name="T63" fmla="*/ 325000 h 606722"/>
              <a:gd name="T64" fmla="*/ 325000 h 606722"/>
              <a:gd name="T65" fmla="*/ 325000 h 606722"/>
              <a:gd name="T66" fmla="*/ 325000 h 606722"/>
              <a:gd name="T67" fmla="*/ 325000 h 606722"/>
              <a:gd name="T68" fmla="*/ 325000 h 606722"/>
              <a:gd name="T69" fmla="*/ 325000 h 606722"/>
              <a:gd name="T70" fmla="*/ 325000 h 606722"/>
              <a:gd name="T71" fmla="*/ 325000 h 606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05" h="5427">
                <a:moveTo>
                  <a:pt x="5563" y="0"/>
                </a:moveTo>
                <a:lnTo>
                  <a:pt x="643" y="0"/>
                </a:lnTo>
                <a:cubicBezTo>
                  <a:pt x="288" y="0"/>
                  <a:pt x="0" y="288"/>
                  <a:pt x="0" y="643"/>
                </a:cubicBezTo>
                <a:lnTo>
                  <a:pt x="0" y="3624"/>
                </a:lnTo>
                <a:cubicBezTo>
                  <a:pt x="0" y="3979"/>
                  <a:pt x="288" y="4267"/>
                  <a:pt x="643" y="4267"/>
                </a:cubicBezTo>
                <a:lnTo>
                  <a:pt x="785" y="4267"/>
                </a:lnTo>
                <a:lnTo>
                  <a:pt x="785" y="5302"/>
                </a:lnTo>
                <a:cubicBezTo>
                  <a:pt x="785" y="5386"/>
                  <a:pt x="887" y="5427"/>
                  <a:pt x="945" y="5368"/>
                </a:cubicBezTo>
                <a:lnTo>
                  <a:pt x="2047" y="4267"/>
                </a:lnTo>
                <a:lnTo>
                  <a:pt x="5561" y="4267"/>
                </a:lnTo>
                <a:cubicBezTo>
                  <a:pt x="5916" y="4267"/>
                  <a:pt x="6204" y="3979"/>
                  <a:pt x="6204" y="3624"/>
                </a:cubicBezTo>
                <a:lnTo>
                  <a:pt x="6204" y="643"/>
                </a:lnTo>
                <a:cubicBezTo>
                  <a:pt x="6205" y="288"/>
                  <a:pt x="5917" y="0"/>
                  <a:pt x="5563" y="0"/>
                </a:cubicBezTo>
                <a:close/>
                <a:moveTo>
                  <a:pt x="3743" y="1207"/>
                </a:moveTo>
                <a:cubicBezTo>
                  <a:pt x="3743" y="1151"/>
                  <a:pt x="3788" y="1106"/>
                  <a:pt x="3844" y="1106"/>
                </a:cubicBezTo>
                <a:lnTo>
                  <a:pt x="5300" y="1106"/>
                </a:lnTo>
                <a:cubicBezTo>
                  <a:pt x="5356" y="1106"/>
                  <a:pt x="5401" y="1151"/>
                  <a:pt x="5401" y="1207"/>
                </a:cubicBezTo>
                <a:lnTo>
                  <a:pt x="5401" y="1342"/>
                </a:lnTo>
                <a:cubicBezTo>
                  <a:pt x="5401" y="1398"/>
                  <a:pt x="5356" y="1443"/>
                  <a:pt x="5300" y="1443"/>
                </a:cubicBezTo>
                <a:lnTo>
                  <a:pt x="3844" y="1443"/>
                </a:lnTo>
                <a:cubicBezTo>
                  <a:pt x="3788" y="1443"/>
                  <a:pt x="3743" y="1398"/>
                  <a:pt x="3743" y="1342"/>
                </a:cubicBezTo>
                <a:lnTo>
                  <a:pt x="3743" y="1207"/>
                </a:lnTo>
                <a:close/>
                <a:moveTo>
                  <a:pt x="3429" y="3552"/>
                </a:moveTo>
                <a:lnTo>
                  <a:pt x="831" y="3552"/>
                </a:lnTo>
                <a:cubicBezTo>
                  <a:pt x="791" y="3552"/>
                  <a:pt x="759" y="3520"/>
                  <a:pt x="759" y="3480"/>
                </a:cubicBezTo>
                <a:lnTo>
                  <a:pt x="759" y="3166"/>
                </a:lnTo>
                <a:cubicBezTo>
                  <a:pt x="759" y="3084"/>
                  <a:pt x="795" y="3007"/>
                  <a:pt x="857" y="2955"/>
                </a:cubicBezTo>
                <a:cubicBezTo>
                  <a:pt x="1207" y="2667"/>
                  <a:pt x="1584" y="2478"/>
                  <a:pt x="1660" y="2440"/>
                </a:cubicBezTo>
                <a:cubicBezTo>
                  <a:pt x="1668" y="2436"/>
                  <a:pt x="1673" y="2427"/>
                  <a:pt x="1673" y="2418"/>
                </a:cubicBezTo>
                <a:lnTo>
                  <a:pt x="1673" y="2151"/>
                </a:lnTo>
                <a:cubicBezTo>
                  <a:pt x="1632" y="2080"/>
                  <a:pt x="1605" y="2006"/>
                  <a:pt x="1596" y="1938"/>
                </a:cubicBezTo>
                <a:cubicBezTo>
                  <a:pt x="1567" y="1935"/>
                  <a:pt x="1527" y="1894"/>
                  <a:pt x="1484" y="1744"/>
                </a:cubicBezTo>
                <a:cubicBezTo>
                  <a:pt x="1431" y="1555"/>
                  <a:pt x="1479" y="1515"/>
                  <a:pt x="1528" y="1514"/>
                </a:cubicBezTo>
                <a:cubicBezTo>
                  <a:pt x="1524" y="1498"/>
                  <a:pt x="1520" y="1480"/>
                  <a:pt x="1516" y="1464"/>
                </a:cubicBezTo>
                <a:cubicBezTo>
                  <a:pt x="1497" y="1368"/>
                  <a:pt x="1492" y="1280"/>
                  <a:pt x="1515" y="1195"/>
                </a:cubicBezTo>
                <a:cubicBezTo>
                  <a:pt x="1541" y="1082"/>
                  <a:pt x="1603" y="990"/>
                  <a:pt x="1672" y="919"/>
                </a:cubicBezTo>
                <a:cubicBezTo>
                  <a:pt x="1716" y="872"/>
                  <a:pt x="1765" y="832"/>
                  <a:pt x="1817" y="799"/>
                </a:cubicBezTo>
                <a:cubicBezTo>
                  <a:pt x="1860" y="770"/>
                  <a:pt x="1907" y="744"/>
                  <a:pt x="1959" y="727"/>
                </a:cubicBezTo>
                <a:cubicBezTo>
                  <a:pt x="1999" y="714"/>
                  <a:pt x="2041" y="704"/>
                  <a:pt x="2087" y="703"/>
                </a:cubicBezTo>
                <a:cubicBezTo>
                  <a:pt x="2227" y="691"/>
                  <a:pt x="2333" y="726"/>
                  <a:pt x="2409" y="771"/>
                </a:cubicBezTo>
                <a:cubicBezTo>
                  <a:pt x="2523" y="834"/>
                  <a:pt x="2567" y="916"/>
                  <a:pt x="2567" y="916"/>
                </a:cubicBezTo>
                <a:cubicBezTo>
                  <a:pt x="2567" y="916"/>
                  <a:pt x="2827" y="935"/>
                  <a:pt x="2739" y="1464"/>
                </a:cubicBezTo>
                <a:cubicBezTo>
                  <a:pt x="2736" y="1480"/>
                  <a:pt x="2732" y="1496"/>
                  <a:pt x="2727" y="1514"/>
                </a:cubicBezTo>
                <a:cubicBezTo>
                  <a:pt x="2776" y="1514"/>
                  <a:pt x="2827" y="1552"/>
                  <a:pt x="2772" y="1744"/>
                </a:cubicBezTo>
                <a:cubicBezTo>
                  <a:pt x="2729" y="1894"/>
                  <a:pt x="2691" y="1935"/>
                  <a:pt x="2660" y="1938"/>
                </a:cubicBezTo>
                <a:cubicBezTo>
                  <a:pt x="2649" y="2006"/>
                  <a:pt x="2623" y="2080"/>
                  <a:pt x="2583" y="2151"/>
                </a:cubicBezTo>
                <a:lnTo>
                  <a:pt x="2583" y="2418"/>
                </a:lnTo>
                <a:cubicBezTo>
                  <a:pt x="2583" y="2427"/>
                  <a:pt x="2588" y="2436"/>
                  <a:pt x="2597" y="2440"/>
                </a:cubicBezTo>
                <a:cubicBezTo>
                  <a:pt x="2675" y="2478"/>
                  <a:pt x="3052" y="2668"/>
                  <a:pt x="3401" y="2956"/>
                </a:cubicBezTo>
                <a:cubicBezTo>
                  <a:pt x="3464" y="3008"/>
                  <a:pt x="3500" y="3086"/>
                  <a:pt x="3500" y="3167"/>
                </a:cubicBezTo>
                <a:lnTo>
                  <a:pt x="3500" y="3480"/>
                </a:lnTo>
                <a:lnTo>
                  <a:pt x="3501" y="3480"/>
                </a:lnTo>
                <a:cubicBezTo>
                  <a:pt x="3501" y="3520"/>
                  <a:pt x="3469" y="3552"/>
                  <a:pt x="3429" y="3552"/>
                </a:cubicBezTo>
                <a:close/>
                <a:moveTo>
                  <a:pt x="3743" y="2022"/>
                </a:moveTo>
                <a:lnTo>
                  <a:pt x="3743" y="1887"/>
                </a:lnTo>
                <a:cubicBezTo>
                  <a:pt x="3743" y="1831"/>
                  <a:pt x="3788" y="1786"/>
                  <a:pt x="3844" y="1786"/>
                </a:cubicBezTo>
                <a:lnTo>
                  <a:pt x="5300" y="1786"/>
                </a:lnTo>
                <a:cubicBezTo>
                  <a:pt x="5356" y="1786"/>
                  <a:pt x="5401" y="1831"/>
                  <a:pt x="5401" y="1887"/>
                </a:cubicBezTo>
                <a:lnTo>
                  <a:pt x="5401" y="2022"/>
                </a:lnTo>
                <a:cubicBezTo>
                  <a:pt x="5401" y="2078"/>
                  <a:pt x="5356" y="2123"/>
                  <a:pt x="5300" y="2123"/>
                </a:cubicBezTo>
                <a:lnTo>
                  <a:pt x="3844" y="2123"/>
                </a:lnTo>
                <a:cubicBezTo>
                  <a:pt x="3788" y="2123"/>
                  <a:pt x="3743" y="2078"/>
                  <a:pt x="3743" y="2022"/>
                </a:cubicBezTo>
                <a:close/>
                <a:moveTo>
                  <a:pt x="5403" y="2702"/>
                </a:moveTo>
                <a:lnTo>
                  <a:pt x="5401" y="2702"/>
                </a:lnTo>
                <a:cubicBezTo>
                  <a:pt x="5401" y="2758"/>
                  <a:pt x="5356" y="2803"/>
                  <a:pt x="5300" y="2803"/>
                </a:cubicBezTo>
                <a:lnTo>
                  <a:pt x="4316" y="2803"/>
                </a:lnTo>
                <a:cubicBezTo>
                  <a:pt x="4260" y="2803"/>
                  <a:pt x="4215" y="2758"/>
                  <a:pt x="4215" y="2702"/>
                </a:cubicBezTo>
                <a:lnTo>
                  <a:pt x="4215" y="2567"/>
                </a:lnTo>
                <a:cubicBezTo>
                  <a:pt x="4215" y="2511"/>
                  <a:pt x="4260" y="2466"/>
                  <a:pt x="4316" y="2466"/>
                </a:cubicBezTo>
                <a:lnTo>
                  <a:pt x="5301" y="2466"/>
                </a:lnTo>
                <a:cubicBezTo>
                  <a:pt x="5357" y="2466"/>
                  <a:pt x="5403" y="2511"/>
                  <a:pt x="5403" y="2567"/>
                </a:cubicBezTo>
                <a:lnTo>
                  <a:pt x="5403" y="2702"/>
                </a:lnTo>
                <a:close/>
              </a:path>
            </a:pathLst>
          </a:custGeom>
          <a:solidFill>
            <a:schemeClr val="accent1"/>
          </a:solidFill>
          <a:ln>
            <a:noFill/>
          </a:ln>
        </p:spPr>
      </p:sp>
      <p:grpSp>
        <p:nvGrpSpPr>
          <p:cNvPr id="103" name="29312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3"/>
            </p:custDataLst>
          </p:nvPr>
        </p:nvGrpSpPr>
        <p:grpSpPr>
          <a:xfrm>
            <a:off x="2573782" y="2682939"/>
            <a:ext cx="7161678" cy="2744477"/>
            <a:chOff x="1847866" y="1284124"/>
            <a:chExt cx="8483568" cy="3251050"/>
          </a:xfrm>
        </p:grpSpPr>
        <p:grpSp>
          <p:nvGrpSpPr>
            <p:cNvPr id="104" name="ïṧḷîḑè"/>
            <p:cNvGrpSpPr/>
            <p:nvPr/>
          </p:nvGrpSpPr>
          <p:grpSpPr>
            <a:xfrm>
              <a:off x="1847866" y="1284124"/>
              <a:ext cx="1358781" cy="2383799"/>
              <a:chOff x="1068684" y="1267032"/>
              <a:chExt cx="1358781" cy="2383799"/>
            </a:xfrm>
          </p:grpSpPr>
          <p:sp>
            <p:nvSpPr>
              <p:cNvPr id="128" name="í$ļiḍé"/>
              <p:cNvSpPr/>
              <p:nvPr/>
            </p:nvSpPr>
            <p:spPr>
              <a:xfrm>
                <a:off x="1068684" y="1267032"/>
                <a:ext cx="1358781" cy="1358781"/>
              </a:xfrm>
              <a:prstGeom prst="ellipse">
                <a:avLst/>
              </a:prstGeom>
              <a:blipFill>
                <a:blip r:embed="rId7" cstate="print"/>
                <a:stretch>
                  <a:fillRect/>
                </a:stretch>
              </a:blipFill>
              <a:ln w="38100">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normAutofit/>
              </a:bodyPr>
              <a:lstStyle/>
              <a:p>
                <a:pPr algn="ctr" defTabSz="913765"/>
                <a:endParaRPr lang="zh-CN" altLang="en-US" sz="2000" b="1" dirty="0">
                  <a:solidFill>
                    <a:schemeClr val="bg1"/>
                  </a:solidFill>
                  <a:cs typeface="+mn-ea"/>
                  <a:sym typeface="+mn-lt"/>
                </a:endParaRPr>
              </a:p>
            </p:txBody>
          </p:sp>
          <p:sp>
            <p:nvSpPr>
              <p:cNvPr id="129" name="îṩļíḓe"/>
              <p:cNvSpPr/>
              <p:nvPr/>
            </p:nvSpPr>
            <p:spPr>
              <a:xfrm>
                <a:off x="1325829" y="2806341"/>
                <a:ext cx="844490" cy="844490"/>
              </a:xfrm>
              <a:prstGeom prst="ellipse">
                <a:avLst/>
              </a:prstGeom>
              <a:solidFill>
                <a:schemeClr val="tx1">
                  <a:lumMod val="50000"/>
                  <a:lumOff val="50000"/>
                </a:schemeClr>
              </a:solidFill>
              <a:ln w="38100">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normAutofit/>
              </a:bodyPr>
              <a:lstStyle/>
              <a:p>
                <a:pPr algn="ctr" defTabSz="913765"/>
                <a:r>
                  <a:rPr lang="en-US" altLang="zh-CN" b="1" dirty="0">
                    <a:solidFill>
                      <a:schemeClr val="bg1"/>
                    </a:solidFill>
                    <a:cs typeface="+mn-ea"/>
                    <a:sym typeface="+mn-lt"/>
                  </a:rPr>
                  <a:t>01</a:t>
                </a:r>
                <a:endParaRPr lang="zh-CN" altLang="en-US" b="1" dirty="0">
                  <a:solidFill>
                    <a:schemeClr val="bg1"/>
                  </a:solidFill>
                  <a:cs typeface="+mn-ea"/>
                  <a:sym typeface="+mn-lt"/>
                </a:endParaRPr>
              </a:p>
            </p:txBody>
          </p:sp>
          <p:cxnSp>
            <p:nvCxnSpPr>
              <p:cNvPr id="130" name="直接箭头连接符 129"/>
              <p:cNvCxnSpPr>
                <a:stCxn id="128" idx="4"/>
                <a:endCxn id="129" idx="0"/>
              </p:cNvCxnSpPr>
              <p:nvPr/>
            </p:nvCxnSpPr>
            <p:spPr>
              <a:xfrm flipH="1">
                <a:off x="1748074" y="2625813"/>
                <a:ext cx="1" cy="180529"/>
              </a:xfrm>
              <a:prstGeom prst="straightConnector1">
                <a:avLst/>
              </a:prstGeom>
              <a:ln w="19050" cap="rnd">
                <a:solidFill>
                  <a:schemeClr val="bg1">
                    <a:lumMod val="75000"/>
                  </a:schemeClr>
                </a:solidFill>
                <a:prstDash val="sysDash"/>
                <a:round/>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105" name="îṩlïḍé"/>
            <p:cNvGrpSpPr/>
            <p:nvPr/>
          </p:nvGrpSpPr>
          <p:grpSpPr>
            <a:xfrm>
              <a:off x="6597724" y="1284124"/>
              <a:ext cx="1358781" cy="2383799"/>
              <a:chOff x="5410258" y="1267032"/>
              <a:chExt cx="1358781" cy="2383799"/>
            </a:xfrm>
          </p:grpSpPr>
          <p:sp>
            <p:nvSpPr>
              <p:cNvPr id="125" name="îSľiḑé"/>
              <p:cNvSpPr/>
              <p:nvPr/>
            </p:nvSpPr>
            <p:spPr>
              <a:xfrm>
                <a:off x="5410258" y="1267032"/>
                <a:ext cx="1358781" cy="1358781"/>
              </a:xfrm>
              <a:prstGeom prst="ellipse">
                <a:avLst/>
              </a:prstGeom>
              <a:blipFill>
                <a:blip r:embed="rId8" cstate="print"/>
                <a:stretch>
                  <a:fillRect/>
                </a:stretch>
              </a:blipFill>
              <a:ln w="38100">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normAutofit/>
              </a:bodyPr>
              <a:lstStyle/>
              <a:p>
                <a:pPr algn="ctr" defTabSz="913765"/>
                <a:endParaRPr lang="zh-CN" altLang="en-US" sz="2000" b="1" dirty="0">
                  <a:solidFill>
                    <a:schemeClr val="bg1"/>
                  </a:solidFill>
                  <a:cs typeface="+mn-ea"/>
                  <a:sym typeface="+mn-lt"/>
                </a:endParaRPr>
              </a:p>
            </p:txBody>
          </p:sp>
          <p:sp>
            <p:nvSpPr>
              <p:cNvPr id="126" name="iślíḍè"/>
              <p:cNvSpPr/>
              <p:nvPr/>
            </p:nvSpPr>
            <p:spPr>
              <a:xfrm>
                <a:off x="5667405" y="2806341"/>
                <a:ext cx="844490" cy="844490"/>
              </a:xfrm>
              <a:prstGeom prst="ellipse">
                <a:avLst/>
              </a:prstGeom>
              <a:solidFill>
                <a:schemeClr val="tx1">
                  <a:lumMod val="50000"/>
                  <a:lumOff val="50000"/>
                </a:schemeClr>
              </a:solidFill>
              <a:ln w="38100">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normAutofit/>
              </a:bodyPr>
              <a:lstStyle/>
              <a:p>
                <a:pPr algn="ctr" defTabSz="913765"/>
                <a:r>
                  <a:rPr lang="en-US" altLang="zh-CN" b="1" dirty="0">
                    <a:solidFill>
                      <a:schemeClr val="bg1"/>
                    </a:solidFill>
                    <a:cs typeface="+mn-ea"/>
                    <a:sym typeface="+mn-lt"/>
                  </a:rPr>
                  <a:t>03</a:t>
                </a:r>
                <a:endParaRPr lang="zh-CN" altLang="en-US" b="1" dirty="0">
                  <a:solidFill>
                    <a:schemeClr val="bg1"/>
                  </a:solidFill>
                  <a:cs typeface="+mn-ea"/>
                  <a:sym typeface="+mn-lt"/>
                </a:endParaRPr>
              </a:p>
            </p:txBody>
          </p:sp>
          <p:cxnSp>
            <p:nvCxnSpPr>
              <p:cNvPr id="127" name="直接箭头连接符 126"/>
              <p:cNvCxnSpPr>
                <a:stCxn id="125" idx="4"/>
                <a:endCxn id="126" idx="0"/>
              </p:cNvCxnSpPr>
              <p:nvPr/>
            </p:nvCxnSpPr>
            <p:spPr>
              <a:xfrm>
                <a:off x="6089649" y="2625813"/>
                <a:ext cx="1" cy="180529"/>
              </a:xfrm>
              <a:prstGeom prst="straightConnector1">
                <a:avLst/>
              </a:prstGeom>
              <a:ln w="19050" cap="rnd">
                <a:solidFill>
                  <a:schemeClr val="bg1">
                    <a:lumMod val="75000"/>
                  </a:schemeClr>
                </a:solidFill>
                <a:prstDash val="sysDash"/>
                <a:round/>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106" name="íśľïḋê"/>
            <p:cNvGrpSpPr/>
            <p:nvPr/>
          </p:nvGrpSpPr>
          <p:grpSpPr>
            <a:xfrm>
              <a:off x="4222795" y="1284124"/>
              <a:ext cx="1358781" cy="3251050"/>
              <a:chOff x="3239471" y="1267032"/>
              <a:chExt cx="1358781" cy="3251050"/>
            </a:xfrm>
          </p:grpSpPr>
          <p:sp>
            <p:nvSpPr>
              <p:cNvPr id="121" name="ïSľïďê"/>
              <p:cNvSpPr/>
              <p:nvPr/>
            </p:nvSpPr>
            <p:spPr>
              <a:xfrm>
                <a:off x="3239471" y="1267032"/>
                <a:ext cx="1358781" cy="1358781"/>
              </a:xfrm>
              <a:prstGeom prst="ellipse">
                <a:avLst/>
              </a:prstGeom>
              <a:blipFill>
                <a:blip r:embed="rId9" cstate="print"/>
                <a:stretch>
                  <a:fillRect/>
                </a:stretch>
              </a:blipFill>
              <a:ln w="38100">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normAutofit/>
              </a:bodyPr>
              <a:lstStyle/>
              <a:p>
                <a:pPr algn="ctr" defTabSz="913765"/>
                <a:endParaRPr lang="zh-CN" altLang="en-US" sz="2000" b="1" dirty="0">
                  <a:solidFill>
                    <a:schemeClr val="bg1"/>
                  </a:solidFill>
                  <a:cs typeface="+mn-ea"/>
                  <a:sym typeface="+mn-lt"/>
                </a:endParaRPr>
              </a:p>
            </p:txBody>
          </p:sp>
          <p:cxnSp>
            <p:nvCxnSpPr>
              <p:cNvPr id="122" name="直接箭头连接符 121"/>
              <p:cNvCxnSpPr>
                <a:stCxn id="121" idx="4"/>
              </p:cNvCxnSpPr>
              <p:nvPr/>
            </p:nvCxnSpPr>
            <p:spPr>
              <a:xfrm>
                <a:off x="3918862" y="2625813"/>
                <a:ext cx="0" cy="1809689"/>
              </a:xfrm>
              <a:prstGeom prst="straightConnector1">
                <a:avLst/>
              </a:prstGeom>
              <a:ln w="19050" cap="rnd">
                <a:solidFill>
                  <a:schemeClr val="bg1">
                    <a:lumMod val="75000"/>
                  </a:schemeClr>
                </a:solidFill>
                <a:prstDash val="sysDash"/>
                <a:round/>
                <a:headEnd type="oval"/>
                <a:tailEnd type="none"/>
              </a:ln>
            </p:spPr>
            <p:style>
              <a:lnRef idx="1">
                <a:schemeClr val="accent1"/>
              </a:lnRef>
              <a:fillRef idx="0">
                <a:schemeClr val="accent1"/>
              </a:fillRef>
              <a:effectRef idx="0">
                <a:schemeClr val="accent1"/>
              </a:effectRef>
              <a:fontRef idx="minor">
                <a:schemeClr val="tx1"/>
              </a:fontRef>
            </p:style>
          </p:cxnSp>
          <p:sp>
            <p:nvSpPr>
              <p:cNvPr id="123" name="îṡľiďè"/>
              <p:cNvSpPr/>
              <p:nvPr/>
            </p:nvSpPr>
            <p:spPr>
              <a:xfrm>
                <a:off x="3496617" y="2806343"/>
                <a:ext cx="844490" cy="844490"/>
              </a:xfrm>
              <a:prstGeom prst="ellipse">
                <a:avLst/>
              </a:prstGeom>
              <a:solidFill>
                <a:schemeClr val="tx1">
                  <a:lumMod val="50000"/>
                  <a:lumOff val="50000"/>
                </a:schemeClr>
              </a:solidFill>
              <a:ln w="38100">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normAutofit/>
              </a:bodyPr>
              <a:lstStyle/>
              <a:p>
                <a:pPr algn="ctr" defTabSz="913765"/>
                <a:r>
                  <a:rPr lang="en-US" altLang="zh-CN" b="1" dirty="0">
                    <a:solidFill>
                      <a:schemeClr val="bg1"/>
                    </a:solidFill>
                    <a:cs typeface="+mn-ea"/>
                    <a:sym typeface="+mn-lt"/>
                  </a:rPr>
                  <a:t>02</a:t>
                </a:r>
                <a:endParaRPr lang="zh-CN" altLang="en-US" b="1" dirty="0">
                  <a:solidFill>
                    <a:schemeClr val="bg1"/>
                  </a:solidFill>
                  <a:cs typeface="+mn-ea"/>
                  <a:sym typeface="+mn-lt"/>
                </a:endParaRPr>
              </a:p>
            </p:txBody>
          </p:sp>
          <p:sp>
            <p:nvSpPr>
              <p:cNvPr id="124" name="íSḻiďè"/>
              <p:cNvSpPr/>
              <p:nvPr/>
            </p:nvSpPr>
            <p:spPr>
              <a:xfrm>
                <a:off x="3496617" y="3673592"/>
                <a:ext cx="844490" cy="844490"/>
              </a:xfrm>
              <a:prstGeom prst="ellipse">
                <a:avLst/>
              </a:prstGeom>
              <a:pattFill prst="wdUpDiag">
                <a:fgClr>
                  <a:schemeClr val="bg1">
                    <a:lumMod val="65000"/>
                  </a:schemeClr>
                </a:fgClr>
                <a:bgClr>
                  <a:schemeClr val="bg1"/>
                </a:bgClr>
              </a:pattFill>
              <a:ln w="38100">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normAutofit/>
              </a:bodyPr>
              <a:lstStyle/>
              <a:p>
                <a:pPr algn="ctr" defTabSz="913765"/>
                <a:endParaRPr lang="zh-CN" altLang="en-US" sz="1200" b="1" dirty="0">
                  <a:solidFill>
                    <a:schemeClr val="bg1"/>
                  </a:solidFill>
                  <a:cs typeface="+mn-ea"/>
                  <a:sym typeface="+mn-lt"/>
                </a:endParaRPr>
              </a:p>
            </p:txBody>
          </p:sp>
        </p:grpSp>
        <p:grpSp>
          <p:nvGrpSpPr>
            <p:cNvPr id="107" name="íśḻïďe"/>
            <p:cNvGrpSpPr/>
            <p:nvPr/>
          </p:nvGrpSpPr>
          <p:grpSpPr>
            <a:xfrm>
              <a:off x="8972653" y="1284124"/>
              <a:ext cx="1358781" cy="3251050"/>
              <a:chOff x="7581045" y="1267032"/>
              <a:chExt cx="1358781" cy="3251050"/>
            </a:xfrm>
          </p:grpSpPr>
          <p:sp>
            <p:nvSpPr>
              <p:cNvPr id="117" name="îšḻiḑé"/>
              <p:cNvSpPr/>
              <p:nvPr/>
            </p:nvSpPr>
            <p:spPr>
              <a:xfrm>
                <a:off x="7581045" y="1267032"/>
                <a:ext cx="1358781" cy="1358781"/>
              </a:xfrm>
              <a:prstGeom prst="ellipse">
                <a:avLst/>
              </a:prstGeom>
              <a:blipFill>
                <a:blip r:embed="rId10" cstate="print"/>
                <a:stretch>
                  <a:fillRect/>
                </a:stretch>
              </a:blipFill>
              <a:ln w="38100">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normAutofit/>
              </a:bodyPr>
              <a:lstStyle/>
              <a:p>
                <a:pPr algn="ctr" defTabSz="913765"/>
                <a:endParaRPr lang="zh-CN" altLang="en-US" sz="2000" b="1" dirty="0">
                  <a:solidFill>
                    <a:schemeClr val="bg1"/>
                  </a:solidFill>
                  <a:cs typeface="+mn-ea"/>
                  <a:sym typeface="+mn-lt"/>
                </a:endParaRPr>
              </a:p>
            </p:txBody>
          </p:sp>
          <p:cxnSp>
            <p:nvCxnSpPr>
              <p:cNvPr id="118" name="直接箭头连接符 117"/>
              <p:cNvCxnSpPr>
                <a:stCxn id="117" idx="4"/>
              </p:cNvCxnSpPr>
              <p:nvPr/>
            </p:nvCxnSpPr>
            <p:spPr>
              <a:xfrm>
                <a:off x="8260436" y="2625813"/>
                <a:ext cx="0" cy="1809690"/>
              </a:xfrm>
              <a:prstGeom prst="straightConnector1">
                <a:avLst/>
              </a:prstGeom>
              <a:ln w="19050" cap="rnd">
                <a:solidFill>
                  <a:schemeClr val="bg1">
                    <a:lumMod val="75000"/>
                  </a:schemeClr>
                </a:solidFill>
                <a:prstDash val="sysDash"/>
                <a:round/>
                <a:headEnd type="oval"/>
                <a:tailEnd type="none"/>
              </a:ln>
            </p:spPr>
            <p:style>
              <a:lnRef idx="1">
                <a:schemeClr val="accent1"/>
              </a:lnRef>
              <a:fillRef idx="0">
                <a:schemeClr val="accent1"/>
              </a:fillRef>
              <a:effectRef idx="0">
                <a:schemeClr val="accent1"/>
              </a:effectRef>
              <a:fontRef idx="minor">
                <a:schemeClr val="tx1"/>
              </a:fontRef>
            </p:style>
          </p:cxnSp>
          <p:sp>
            <p:nvSpPr>
              <p:cNvPr id="119" name="ïṥļîḑê"/>
              <p:cNvSpPr/>
              <p:nvPr/>
            </p:nvSpPr>
            <p:spPr>
              <a:xfrm>
                <a:off x="7838193" y="2806343"/>
                <a:ext cx="844490" cy="844490"/>
              </a:xfrm>
              <a:prstGeom prst="ellipse">
                <a:avLst/>
              </a:prstGeom>
              <a:solidFill>
                <a:schemeClr val="tx1">
                  <a:lumMod val="50000"/>
                  <a:lumOff val="50000"/>
                </a:schemeClr>
              </a:solidFill>
              <a:ln w="38100">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normAutofit/>
              </a:bodyPr>
              <a:lstStyle/>
              <a:p>
                <a:pPr algn="ctr" defTabSz="913765"/>
                <a:r>
                  <a:rPr lang="en-US" altLang="zh-CN" b="1" dirty="0">
                    <a:solidFill>
                      <a:schemeClr val="bg1"/>
                    </a:solidFill>
                    <a:cs typeface="+mn-ea"/>
                    <a:sym typeface="+mn-lt"/>
                  </a:rPr>
                  <a:t>04</a:t>
                </a:r>
                <a:endParaRPr lang="zh-CN" altLang="en-US" b="1" dirty="0">
                  <a:solidFill>
                    <a:schemeClr val="bg1"/>
                  </a:solidFill>
                  <a:cs typeface="+mn-ea"/>
                  <a:sym typeface="+mn-lt"/>
                </a:endParaRPr>
              </a:p>
            </p:txBody>
          </p:sp>
          <p:sp>
            <p:nvSpPr>
              <p:cNvPr id="120" name="îṧ1íḍè"/>
              <p:cNvSpPr/>
              <p:nvPr/>
            </p:nvSpPr>
            <p:spPr>
              <a:xfrm>
                <a:off x="7838193" y="3673592"/>
                <a:ext cx="844490" cy="844490"/>
              </a:xfrm>
              <a:prstGeom prst="ellipse">
                <a:avLst/>
              </a:prstGeom>
              <a:pattFill prst="wdUpDiag">
                <a:fgClr>
                  <a:schemeClr val="bg1">
                    <a:lumMod val="65000"/>
                  </a:schemeClr>
                </a:fgClr>
                <a:bgClr>
                  <a:schemeClr val="bg1"/>
                </a:bgClr>
              </a:pattFill>
              <a:ln w="38100">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normAutofit/>
              </a:bodyPr>
              <a:lstStyle/>
              <a:p>
                <a:pPr algn="ctr" defTabSz="913765"/>
                <a:endParaRPr lang="zh-CN" altLang="en-US" sz="1200" b="1" dirty="0">
                  <a:solidFill>
                    <a:schemeClr val="bg1"/>
                  </a:solidFill>
                  <a:cs typeface="+mn-ea"/>
                  <a:sym typeface="+mn-lt"/>
                </a:endParaRPr>
              </a:p>
            </p:txBody>
          </p:sp>
        </p:grpSp>
        <p:grpSp>
          <p:nvGrpSpPr>
            <p:cNvPr id="108" name="ïṥļïdê"/>
            <p:cNvGrpSpPr/>
            <p:nvPr/>
          </p:nvGrpSpPr>
          <p:grpSpPr>
            <a:xfrm>
              <a:off x="3594218" y="1843011"/>
              <a:ext cx="241006" cy="241006"/>
              <a:chOff x="2726091" y="1839045"/>
              <a:chExt cx="214754" cy="214754"/>
            </a:xfrm>
          </p:grpSpPr>
          <p:sp>
            <p:nvSpPr>
              <p:cNvPr id="115" name="islïdè"/>
              <p:cNvSpPr/>
              <p:nvPr/>
            </p:nvSpPr>
            <p:spPr>
              <a:xfrm>
                <a:off x="2726091" y="1839045"/>
                <a:ext cx="214754" cy="214754"/>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normAutofit fontScale="25000" lnSpcReduction="20000"/>
              </a:bodyPr>
              <a:lstStyle/>
              <a:p>
                <a:pPr algn="ctr" defTabSz="913765"/>
                <a:endParaRPr lang="zh-CN" altLang="en-US" sz="2000" b="1" dirty="0">
                  <a:solidFill>
                    <a:schemeClr val="bg1"/>
                  </a:solidFill>
                  <a:cs typeface="+mn-ea"/>
                  <a:sym typeface="+mn-lt"/>
                </a:endParaRPr>
              </a:p>
            </p:txBody>
          </p:sp>
          <p:sp>
            <p:nvSpPr>
              <p:cNvPr id="116" name="î$ḻíḋé"/>
              <p:cNvSpPr/>
              <p:nvPr/>
            </p:nvSpPr>
            <p:spPr>
              <a:xfrm>
                <a:off x="2771335" y="1884289"/>
                <a:ext cx="124266" cy="124266"/>
              </a:xfrm>
              <a:prstGeom prst="rightArrow">
                <a:avLst/>
              </a:pr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normAutofit fontScale="25000" lnSpcReduction="20000"/>
              </a:bodyPr>
              <a:lstStyle/>
              <a:p>
                <a:pPr algn="ctr" defTabSz="913765"/>
                <a:endParaRPr lang="zh-CN" altLang="en-US" sz="2000" b="1" dirty="0">
                  <a:solidFill>
                    <a:schemeClr val="bg1"/>
                  </a:solidFill>
                  <a:cs typeface="+mn-ea"/>
                  <a:sym typeface="+mn-lt"/>
                </a:endParaRPr>
              </a:p>
            </p:txBody>
          </p:sp>
        </p:grpSp>
        <p:grpSp>
          <p:nvGrpSpPr>
            <p:cNvPr id="109" name="îṩ1ïḍé"/>
            <p:cNvGrpSpPr/>
            <p:nvPr/>
          </p:nvGrpSpPr>
          <p:grpSpPr>
            <a:xfrm>
              <a:off x="5969147" y="1843011"/>
              <a:ext cx="241006" cy="241006"/>
              <a:chOff x="2726091" y="1839045"/>
              <a:chExt cx="214754" cy="214754"/>
            </a:xfrm>
          </p:grpSpPr>
          <p:sp>
            <p:nvSpPr>
              <p:cNvPr id="113" name="išľíḍe"/>
              <p:cNvSpPr/>
              <p:nvPr/>
            </p:nvSpPr>
            <p:spPr>
              <a:xfrm>
                <a:off x="2726091" y="1839045"/>
                <a:ext cx="214754" cy="214754"/>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normAutofit fontScale="25000" lnSpcReduction="20000"/>
              </a:bodyPr>
              <a:lstStyle/>
              <a:p>
                <a:pPr algn="ctr" defTabSz="913765"/>
                <a:endParaRPr lang="zh-CN" altLang="en-US" sz="2000" b="1" dirty="0">
                  <a:solidFill>
                    <a:schemeClr val="bg1"/>
                  </a:solidFill>
                  <a:cs typeface="+mn-ea"/>
                  <a:sym typeface="+mn-lt"/>
                </a:endParaRPr>
              </a:p>
            </p:txBody>
          </p:sp>
          <p:sp>
            <p:nvSpPr>
              <p:cNvPr id="114" name="iṥḻïḋè"/>
              <p:cNvSpPr/>
              <p:nvPr/>
            </p:nvSpPr>
            <p:spPr>
              <a:xfrm>
                <a:off x="2771335" y="1884289"/>
                <a:ext cx="124266" cy="124266"/>
              </a:xfrm>
              <a:prstGeom prst="rightArrow">
                <a:avLst/>
              </a:pr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normAutofit fontScale="25000" lnSpcReduction="20000"/>
              </a:bodyPr>
              <a:lstStyle/>
              <a:p>
                <a:pPr algn="ctr" defTabSz="913765"/>
                <a:endParaRPr lang="zh-CN" altLang="en-US" sz="2000" b="1" dirty="0">
                  <a:solidFill>
                    <a:schemeClr val="bg1"/>
                  </a:solidFill>
                  <a:cs typeface="+mn-ea"/>
                  <a:sym typeface="+mn-lt"/>
                </a:endParaRPr>
              </a:p>
            </p:txBody>
          </p:sp>
        </p:grpSp>
        <p:grpSp>
          <p:nvGrpSpPr>
            <p:cNvPr id="110" name="íṣ1îḍê"/>
            <p:cNvGrpSpPr/>
            <p:nvPr/>
          </p:nvGrpSpPr>
          <p:grpSpPr>
            <a:xfrm>
              <a:off x="8344076" y="1843011"/>
              <a:ext cx="241006" cy="241006"/>
              <a:chOff x="2726091" y="1839045"/>
              <a:chExt cx="214754" cy="214754"/>
            </a:xfrm>
          </p:grpSpPr>
          <p:sp>
            <p:nvSpPr>
              <p:cNvPr id="111" name="ïšļiḑe"/>
              <p:cNvSpPr/>
              <p:nvPr/>
            </p:nvSpPr>
            <p:spPr>
              <a:xfrm>
                <a:off x="2726091" y="1839045"/>
                <a:ext cx="214754" cy="214754"/>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normAutofit fontScale="25000" lnSpcReduction="20000"/>
              </a:bodyPr>
              <a:lstStyle/>
              <a:p>
                <a:pPr algn="ctr" defTabSz="913765"/>
                <a:endParaRPr lang="zh-CN" altLang="en-US" sz="2000" b="1" dirty="0">
                  <a:solidFill>
                    <a:schemeClr val="bg1"/>
                  </a:solidFill>
                  <a:cs typeface="+mn-ea"/>
                  <a:sym typeface="+mn-lt"/>
                </a:endParaRPr>
              </a:p>
            </p:txBody>
          </p:sp>
          <p:sp>
            <p:nvSpPr>
              <p:cNvPr id="112" name="íśḻîďé"/>
              <p:cNvSpPr/>
              <p:nvPr/>
            </p:nvSpPr>
            <p:spPr>
              <a:xfrm>
                <a:off x="2771335" y="1884289"/>
                <a:ext cx="124266" cy="124266"/>
              </a:xfrm>
              <a:prstGeom prst="rightArrow">
                <a:avLst/>
              </a:pr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normAutofit fontScale="25000" lnSpcReduction="20000"/>
              </a:bodyPr>
              <a:lstStyle/>
              <a:p>
                <a:pPr algn="ctr" defTabSz="913765"/>
                <a:endParaRPr lang="zh-CN" altLang="en-US" sz="2000" b="1" dirty="0">
                  <a:solidFill>
                    <a:schemeClr val="bg1"/>
                  </a:solidFill>
                  <a:cs typeface="+mn-ea"/>
                  <a:sym typeface="+mn-lt"/>
                </a:endParaRPr>
              </a:p>
            </p:txBody>
          </p:sp>
        </p:grpSp>
      </p:grpSp>
    </p:spTree>
  </p:cSld>
  <p:clrMapOvr>
    <a:masterClrMapping/>
  </p:clrMapOvr>
  <mc:AlternateContent xmlns:mc="http://schemas.openxmlformats.org/markup-compatibility/2006">
    <mc:Choice xmlns="" xmlns:p14="http://schemas.microsoft.com/office/powerpoint/2010/main" Requires="p14">
      <p:transition p14:dur="9"/>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left)">
                                      <p:cBhvr>
                                        <p:cTn id="7" dur="500"/>
                                        <p:tgtEl>
                                          <p:spTgt spid="9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wipe(up)">
                                      <p:cBhvr>
                                        <p:cTn id="34" dur="500"/>
                                        <p:tgtEl>
                                          <p:spTgt spid="103"/>
                                        </p:tgtEl>
                                      </p:cBhvr>
                                    </p:animEffect>
                                  </p:childTnLst>
                                </p:cTn>
                              </p:par>
                              <p:par>
                                <p:cTn id="35" presetID="22" presetClass="entr" presetSubtype="8" fill="hold" nodeType="withEffect">
                                  <p:stCondLst>
                                    <p:cond delay="0"/>
                                  </p:stCondLst>
                                  <p:childTnLst>
                                    <p:set>
                                      <p:cBhvr>
                                        <p:cTn id="36" dur="1" fill="hold">
                                          <p:stCondLst>
                                            <p:cond delay="0"/>
                                          </p:stCondLst>
                                        </p:cTn>
                                        <p:tgtEl>
                                          <p:spTgt spid="131"/>
                                        </p:tgtEl>
                                        <p:attrNameLst>
                                          <p:attrName>style.visibility</p:attrName>
                                        </p:attrNameLst>
                                      </p:cBhvr>
                                      <p:to>
                                        <p:strVal val="visible"/>
                                      </p:to>
                                    </p:set>
                                    <p:animEffect transition="in" filter="wipe(left)">
                                      <p:cBhvr>
                                        <p:cTn id="37" dur="500"/>
                                        <p:tgtEl>
                                          <p:spTgt spid="131"/>
                                        </p:tgtEl>
                                      </p:cBhvr>
                                    </p:animEffect>
                                  </p:childTnLst>
                                </p:cTn>
                              </p:par>
                              <p:par>
                                <p:cTn id="38" presetID="22" presetClass="entr" presetSubtype="8" fill="hold" nodeType="withEffect">
                                  <p:stCondLst>
                                    <p:cond delay="0"/>
                                  </p:stCondLst>
                                  <p:childTnLst>
                                    <p:set>
                                      <p:cBhvr>
                                        <p:cTn id="39" dur="1" fill="hold">
                                          <p:stCondLst>
                                            <p:cond delay="0"/>
                                          </p:stCondLst>
                                        </p:cTn>
                                        <p:tgtEl>
                                          <p:spTgt spid="135"/>
                                        </p:tgtEl>
                                        <p:attrNameLst>
                                          <p:attrName>style.visibility</p:attrName>
                                        </p:attrNameLst>
                                      </p:cBhvr>
                                      <p:to>
                                        <p:strVal val="visible"/>
                                      </p:to>
                                    </p:set>
                                    <p:animEffect transition="in" filter="wipe(left)">
                                      <p:cBhvr>
                                        <p:cTn id="40" dur="500"/>
                                        <p:tgtEl>
                                          <p:spTgt spid="135"/>
                                        </p:tgtEl>
                                      </p:cBhvr>
                                    </p:animEffect>
                                  </p:childTnLst>
                                </p:cTn>
                              </p:par>
                              <p:par>
                                <p:cTn id="41" presetID="22" presetClass="entr" presetSubtype="8" fill="hold" nodeType="withEffect">
                                  <p:stCondLst>
                                    <p:cond delay="0"/>
                                  </p:stCondLst>
                                  <p:childTnLst>
                                    <p:set>
                                      <p:cBhvr>
                                        <p:cTn id="42" dur="1" fill="hold">
                                          <p:stCondLst>
                                            <p:cond delay="0"/>
                                          </p:stCondLst>
                                        </p:cTn>
                                        <p:tgtEl>
                                          <p:spTgt spid="134"/>
                                        </p:tgtEl>
                                        <p:attrNameLst>
                                          <p:attrName>style.visibility</p:attrName>
                                        </p:attrNameLst>
                                      </p:cBhvr>
                                      <p:to>
                                        <p:strVal val="visible"/>
                                      </p:to>
                                    </p:set>
                                    <p:animEffect transition="in" filter="wipe(left)">
                                      <p:cBhvr>
                                        <p:cTn id="43" dur="500"/>
                                        <p:tgtEl>
                                          <p:spTgt spid="134"/>
                                        </p:tgtEl>
                                      </p:cBhvr>
                                    </p:animEffect>
                                  </p:childTnLst>
                                </p:cTn>
                              </p:par>
                              <p:par>
                                <p:cTn id="44" presetID="22" presetClass="entr" presetSubtype="8" fill="hold" nodeType="withEffect">
                                  <p:stCondLst>
                                    <p:cond delay="0"/>
                                  </p:stCondLst>
                                  <p:childTnLst>
                                    <p:set>
                                      <p:cBhvr>
                                        <p:cTn id="45" dur="1" fill="hold">
                                          <p:stCondLst>
                                            <p:cond delay="0"/>
                                          </p:stCondLst>
                                        </p:cTn>
                                        <p:tgtEl>
                                          <p:spTgt spid="133"/>
                                        </p:tgtEl>
                                        <p:attrNameLst>
                                          <p:attrName>style.visibility</p:attrName>
                                        </p:attrNameLst>
                                      </p:cBhvr>
                                      <p:to>
                                        <p:strVal val="visible"/>
                                      </p:to>
                                    </p:set>
                                    <p:animEffect transition="in" filter="wipe(left)">
                                      <p:cBhvr>
                                        <p:cTn id="46" dur="500"/>
                                        <p:tgtEl>
                                          <p:spTgt spid="133"/>
                                        </p:tgtEl>
                                      </p:cBhvr>
                                    </p:animEffect>
                                  </p:childTnLst>
                                </p:cTn>
                              </p:par>
                            </p:childTnLst>
                          </p:cTn>
                        </p:par>
                        <p:par>
                          <p:cTn id="47" fill="hold">
                            <p:stCondLst>
                              <p:cond delay="3500"/>
                            </p:stCondLst>
                            <p:childTnLst>
                              <p:par>
                                <p:cTn id="48" presetID="22" presetClass="entr" presetSubtype="8" fill="hold" nodeType="afterEffect">
                                  <p:stCondLst>
                                    <p:cond delay="0"/>
                                  </p:stCondLst>
                                  <p:childTnLst>
                                    <p:set>
                                      <p:cBhvr>
                                        <p:cTn id="49" dur="1" fill="hold">
                                          <p:stCondLst>
                                            <p:cond delay="0"/>
                                          </p:stCondLst>
                                        </p:cTn>
                                        <p:tgtEl>
                                          <p:spTgt spid="132"/>
                                        </p:tgtEl>
                                        <p:attrNameLst>
                                          <p:attrName>style.visibility</p:attrName>
                                        </p:attrNameLst>
                                      </p:cBhvr>
                                      <p:to>
                                        <p:strVal val="visible"/>
                                      </p:to>
                                    </p:set>
                                    <p:animEffect transition="in" filter="wipe(left)">
                                      <p:cBhvr>
                                        <p:cTn id="50" dur="500"/>
                                        <p:tgtEl>
                                          <p:spTgt spid="132"/>
                                        </p:tgtEl>
                                      </p:cBhvr>
                                    </p:animEffec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140"/>
                                        </p:tgtEl>
                                        <p:attrNameLst>
                                          <p:attrName>style.visibility</p:attrName>
                                        </p:attrNameLst>
                                      </p:cBhvr>
                                      <p:to>
                                        <p:strVal val="visible"/>
                                      </p:to>
                                    </p:set>
                                    <p:animEffect transition="in" filter="wipe(left)">
                                      <p:cBhvr>
                                        <p:cTn id="54" dur="500"/>
                                        <p:tgtEl>
                                          <p:spTgt spid="140"/>
                                        </p:tgtEl>
                                      </p:cBhvr>
                                    </p:animEffect>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141"/>
                                        </p:tgtEl>
                                        <p:attrNameLst>
                                          <p:attrName>style.visibility</p:attrName>
                                        </p:attrNameLst>
                                      </p:cBhvr>
                                      <p:to>
                                        <p:strVal val="visible"/>
                                      </p:to>
                                    </p:set>
                                    <p:animEffect transition="in" filter="wipe(left)">
                                      <p:cBhvr>
                                        <p:cTn id="58" dur="500"/>
                                        <p:tgtEl>
                                          <p:spTgt spid="141"/>
                                        </p:tgtEl>
                                      </p:cBhvr>
                                    </p:animEffect>
                                  </p:childTnLst>
                                </p:cTn>
                              </p:par>
                            </p:childTnLst>
                          </p:cTn>
                        </p:par>
                        <p:par>
                          <p:cTn id="59" fill="hold">
                            <p:stCondLst>
                              <p:cond delay="5000"/>
                            </p:stCondLst>
                            <p:childTnLst>
                              <p:par>
                                <p:cTn id="60" presetID="22" presetClass="entr" presetSubtype="8" fill="hold" grpId="0" nodeType="afterEffect">
                                  <p:stCondLst>
                                    <p:cond delay="0"/>
                                  </p:stCondLst>
                                  <p:childTnLst>
                                    <p:set>
                                      <p:cBhvr>
                                        <p:cTn id="61" dur="1" fill="hold">
                                          <p:stCondLst>
                                            <p:cond delay="0"/>
                                          </p:stCondLst>
                                        </p:cTn>
                                        <p:tgtEl>
                                          <p:spTgt spid="142"/>
                                        </p:tgtEl>
                                        <p:attrNameLst>
                                          <p:attrName>style.visibility</p:attrName>
                                        </p:attrNameLst>
                                      </p:cBhvr>
                                      <p:to>
                                        <p:strVal val="visible"/>
                                      </p:to>
                                    </p:set>
                                    <p:animEffect transition="in" filter="wipe(left)">
                                      <p:cBhvr>
                                        <p:cTn id="62" dur="500"/>
                                        <p:tgtEl>
                                          <p:spTgt spid="142"/>
                                        </p:tgtEl>
                                      </p:cBhvr>
                                    </p:animEffect>
                                  </p:childTnLst>
                                </p:cTn>
                              </p:par>
                            </p:childTnLst>
                          </p:cTn>
                        </p:par>
                        <p:par>
                          <p:cTn id="63" fill="hold">
                            <p:stCondLst>
                              <p:cond delay="5500"/>
                            </p:stCondLst>
                            <p:childTnLst>
                              <p:par>
                                <p:cTn id="64" presetID="22" presetClass="entr" presetSubtype="8" fill="hold" grpId="0" nodeType="afterEffect">
                                  <p:stCondLst>
                                    <p:cond delay="0"/>
                                  </p:stCondLst>
                                  <p:childTnLst>
                                    <p:set>
                                      <p:cBhvr>
                                        <p:cTn id="65" dur="1" fill="hold">
                                          <p:stCondLst>
                                            <p:cond delay="0"/>
                                          </p:stCondLst>
                                        </p:cTn>
                                        <p:tgtEl>
                                          <p:spTgt spid="143"/>
                                        </p:tgtEl>
                                        <p:attrNameLst>
                                          <p:attrName>style.visibility</p:attrName>
                                        </p:attrNameLst>
                                      </p:cBhvr>
                                      <p:to>
                                        <p:strVal val="visible"/>
                                      </p:to>
                                    </p:set>
                                    <p:animEffect transition="in" filter="wipe(left)">
                                      <p:cBhvr>
                                        <p:cTn id="66"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3" grpId="0" bldLvl="0" animBg="1"/>
      <p:bldP spid="14" grpId="0" bldLvl="0" animBg="1"/>
      <p:bldP spid="4" grpId="0"/>
      <p:bldP spid="140" grpId="0"/>
      <p:bldP spid="141" grpId="0"/>
      <p:bldP spid="142" grpId="0"/>
      <p:bldP spid="1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28725" y="1263650"/>
            <a:ext cx="8790305" cy="565150"/>
          </a:xfrm>
          <a:prstGeom prst="rect">
            <a:avLst/>
          </a:prstGeom>
          <a:noFill/>
        </p:spPr>
        <p:txBody>
          <a:bodyPr wrap="square" rtlCol="0">
            <a:spAutoFit/>
          </a:bodyPr>
          <a:lstStyle/>
          <a:p>
            <a:pPr>
              <a:lnSpc>
                <a:spcPct val="110000"/>
              </a:lnSpc>
            </a:pPr>
            <a:r>
              <a:rPr lang="zh-CN" altLang="en-US" sz="2800" dirty="0">
                <a:solidFill>
                  <a:srgbClr val="012063"/>
                </a:solidFill>
                <a:latin typeface="方正正中黑简体" panose="02000000000000000000" charset="-122"/>
                <a:ea typeface="方正正中黑简体" panose="02000000000000000000" charset="-122"/>
                <a:cs typeface="+mn-ea"/>
                <a:sym typeface="+mn-lt"/>
              </a:rPr>
              <a:t>发挥社区党组织的领导、引领作用</a:t>
            </a:r>
          </a:p>
        </p:txBody>
      </p:sp>
      <p:sp>
        <p:nvSpPr>
          <p:cNvPr id="23" name="PA_TextPlaceholder 3"/>
          <p:cNvSpPr txBox="1"/>
          <p:nvPr>
            <p:custDataLst>
              <p:tags r:id="rId1"/>
            </p:custDataLst>
          </p:nvPr>
        </p:nvSpPr>
        <p:spPr>
          <a:xfrm>
            <a:off x="659765" y="2095818"/>
            <a:ext cx="10951845" cy="350837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indent="457200" algn="l" defTabSz="1218565" fontAlgn="auto">
              <a:lnSpc>
                <a:spcPct val="200000"/>
              </a:lnSpc>
              <a:spcBef>
                <a:spcPts val="0"/>
              </a:spcBef>
              <a:defRPr/>
              <a:extLst>
                <a:ext uri="{35155182-B16C-46BC-9424-99874614C6A1}">
                  <wpsdc:indentchars xmlns="" xmlns:wpsdc="http://www.wps.cn/officeDocument/2017/drawingmlCustomData" val="200" checksum="59296752"/>
                </a:ext>
              </a:extLst>
            </a:pPr>
            <a:r>
              <a:rPr lang="zh-CN" altLang="en-US" sz="18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基层党组织要在贯彻落实中发挥领导作用，强化政治引领，发挥党的群众工作优势和党员先锋模范作用，引领基层各类组织自觉贯彻党的主张，确保基层治理正确方向。</a:t>
            </a:r>
            <a:endPar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endParaRPr>
          </a:p>
          <a:p>
            <a:pPr indent="355600" algn="l" defTabSz="1218565" fontAlgn="auto">
              <a:lnSpc>
                <a:spcPct val="200000"/>
              </a:lnSpc>
              <a:spcBef>
                <a:spcPts val="0"/>
              </a:spcBef>
              <a:defRPr/>
              <a:extLst>
                <a:ext uri="{35155182-B16C-46BC-9424-99874614C6A1}">
                  <wpsdc:indentchars xmlns="" xmlns:wpsdc="http://www.wps.cn/officeDocument/2017/drawingmlCustomData" val="200" checksum="3837665281"/>
                </a:ext>
              </a:extLst>
            </a:pP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r>
              <a:rPr lang="zh-CN" altLang="en-US" sz="1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  ——2018年7月3日至4日，习近平在全国组织工作会议上强调</a:t>
            </a:r>
            <a:endPar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endParaRPr>
          </a:p>
          <a:p>
            <a:pPr indent="355600" algn="l" defTabSz="1218565" fontAlgn="auto">
              <a:lnSpc>
                <a:spcPct val="200000"/>
              </a:lnSpc>
              <a:spcBef>
                <a:spcPts val="0"/>
              </a:spcBef>
              <a:defRPr/>
              <a:extLst>
                <a:ext uri="{35155182-B16C-46BC-9424-99874614C6A1}">
                  <wpsdc:indentchars xmlns="" xmlns:wpsdc="http://www.wps.cn/officeDocument/2017/drawingmlCustomData" val="200" checksum="3837665281"/>
                </a:ext>
              </a:extLst>
            </a:pPr>
            <a:endPar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endParaRPr>
          </a:p>
          <a:p>
            <a:pPr indent="457200" algn="l" defTabSz="1218565" fontAlgn="auto">
              <a:lnSpc>
                <a:spcPct val="200000"/>
              </a:lnSpc>
              <a:spcBef>
                <a:spcPts val="0"/>
              </a:spcBef>
              <a:defRPr/>
              <a:extLst>
                <a:ext uri="{35155182-B16C-46BC-9424-99874614C6A1}">
                  <wpsdc:indentchars xmlns="" xmlns:wpsdc="http://www.wps.cn/officeDocument/2017/drawingmlCustomData" val="200" checksum="59296752"/>
                </a:ext>
              </a:extLst>
            </a:pPr>
            <a:r>
              <a:rPr lang="zh-CN" altLang="en-US" sz="18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基层党组织担负着领导社区治理的重要职责，要把党的惠民政策宣传好，把社区居民和单位组织好，打造共建共治共享的社区治理格局。</a:t>
            </a: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p>
          <a:p>
            <a:pPr indent="355600" algn="l" defTabSz="1218565" fontAlgn="auto">
              <a:lnSpc>
                <a:spcPct val="200000"/>
              </a:lnSpc>
              <a:spcBef>
                <a:spcPts val="0"/>
              </a:spcBef>
              <a:defRPr/>
              <a:extLst>
                <a:ext uri="{35155182-B16C-46BC-9424-99874614C6A1}">
                  <wpsdc:indentchars xmlns="" xmlns:wpsdc="http://www.wps.cn/officeDocument/2017/drawingmlCustomData" val="200" checksum="3837665281"/>
                </a:ext>
              </a:extLst>
            </a:pP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r>
              <a:rPr lang="zh-CN" altLang="en-US" sz="1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  ——2018年4月26日，习近平在湖北视察时强调</a:t>
            </a:r>
          </a:p>
        </p:txBody>
      </p:sp>
      <p:sp>
        <p:nvSpPr>
          <p:cNvPr id="3"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城市社区的职能与意义</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0" presetClass="entr" presetSubtype="0" fill="hold" grpId="0" nodeType="withEffect">
                                  <p:stCondLst>
                                    <p:cond delay="6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28725" y="1263650"/>
            <a:ext cx="8790305" cy="565150"/>
          </a:xfrm>
          <a:prstGeom prst="rect">
            <a:avLst/>
          </a:prstGeom>
          <a:noFill/>
        </p:spPr>
        <p:txBody>
          <a:bodyPr wrap="square" rtlCol="0">
            <a:spAutoFit/>
          </a:bodyPr>
          <a:lstStyle/>
          <a:p>
            <a:pPr>
              <a:lnSpc>
                <a:spcPct val="110000"/>
              </a:lnSpc>
            </a:pPr>
            <a:r>
              <a:rPr lang="zh-CN" altLang="en-US" sz="2800" dirty="0">
                <a:solidFill>
                  <a:srgbClr val="012063"/>
                </a:solidFill>
                <a:latin typeface="方正正中黑简体" panose="02000000000000000000" charset="-122"/>
                <a:ea typeface="方正正中黑简体" panose="02000000000000000000" charset="-122"/>
                <a:cs typeface="+mn-ea"/>
                <a:sym typeface="+mn-lt"/>
              </a:rPr>
              <a:t>发挥社区党组织的领导、引领作用</a:t>
            </a:r>
          </a:p>
        </p:txBody>
      </p:sp>
      <p:sp>
        <p:nvSpPr>
          <p:cNvPr id="23" name="PA_TextPlaceholder 3"/>
          <p:cNvSpPr txBox="1"/>
          <p:nvPr>
            <p:custDataLst>
              <p:tags r:id="rId1"/>
            </p:custDataLst>
          </p:nvPr>
        </p:nvSpPr>
        <p:spPr>
          <a:xfrm>
            <a:off x="659765" y="2095818"/>
            <a:ext cx="10951845" cy="350837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indent="457200" algn="l" defTabSz="1218565" fontAlgn="auto">
              <a:lnSpc>
                <a:spcPct val="200000"/>
              </a:lnSpc>
              <a:spcBef>
                <a:spcPts val="0"/>
              </a:spcBef>
              <a:defRPr/>
              <a:extLst>
                <a:ext uri="{35155182-B16C-46BC-9424-99874614C6A1}">
                  <wpsdc:indentchars xmlns="" xmlns:wpsdc="http://www.wps.cn/officeDocument/2017/drawingmlCustomData" val="200" checksum="59296752"/>
                </a:ext>
              </a:extLst>
            </a:pPr>
            <a:r>
              <a:rPr lang="zh-CN" altLang="en-US" sz="18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最关键是要发挥社区党组织的领导、引领作用，把社区建设好，把幼有所育、学有所教、劳有所得、病有所医、老有所养、住有所居、弱有所扶等目标实现好。</a:t>
            </a: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p>
          <a:p>
            <a:pPr indent="355600" algn="l" defTabSz="1218565" fontAlgn="auto">
              <a:lnSpc>
                <a:spcPct val="200000"/>
              </a:lnSpc>
              <a:spcBef>
                <a:spcPts val="0"/>
              </a:spcBef>
              <a:defRPr/>
              <a:extLst>
                <a:ext uri="{35155182-B16C-46BC-9424-99874614C6A1}">
                  <wpsdc:indentchars xmlns="" xmlns:wpsdc="http://www.wps.cn/officeDocument/2017/drawingmlCustomData" val="200" checksum="3837665281"/>
                </a:ext>
              </a:extLst>
            </a:pP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r>
              <a:rPr lang="zh-CN" altLang="en-US" sz="1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 ——2018年4月26日，习近平在湖北视察时强调</a:t>
            </a:r>
          </a:p>
          <a:p>
            <a:pPr indent="355600" algn="l" defTabSz="1218565" fontAlgn="auto">
              <a:lnSpc>
                <a:spcPct val="200000"/>
              </a:lnSpc>
              <a:spcBef>
                <a:spcPts val="0"/>
              </a:spcBef>
              <a:defRPr/>
              <a:extLst>
                <a:ext uri="{35155182-B16C-46BC-9424-99874614C6A1}">
                  <wpsdc:indentchars xmlns="" xmlns:wpsdc="http://www.wps.cn/officeDocument/2017/drawingmlCustomData" val="200" checksum="3837665281"/>
                </a:ext>
              </a:extLst>
            </a:pPr>
            <a:endParaRPr lang="zh-CN" altLang="en-US" sz="1400" dirty="0">
              <a:solidFill>
                <a:srgbClr val="012063"/>
              </a:solidFill>
              <a:latin typeface="方正正中黑简体" panose="02000000000000000000" charset="-122"/>
              <a:ea typeface="方正正中黑简体" panose="02000000000000000000" charset="-122"/>
              <a:sym typeface="思源黑体" panose="020B0400000000000000" pitchFamily="34" charset="-122"/>
            </a:endParaRPr>
          </a:p>
          <a:p>
            <a:pPr indent="457200" algn="l" defTabSz="1218565" fontAlgn="auto">
              <a:lnSpc>
                <a:spcPct val="200000"/>
              </a:lnSpc>
              <a:spcBef>
                <a:spcPts val="0"/>
              </a:spcBef>
              <a:defRPr/>
              <a:extLst>
                <a:ext uri="{35155182-B16C-46BC-9424-99874614C6A1}">
                  <wpsdc:indentchars xmlns="" xmlns:wpsdc="http://www.wps.cn/officeDocument/2017/drawingmlCustomData" val="200" checksum="59296752"/>
                </a:ext>
              </a:extLst>
            </a:pPr>
            <a:r>
              <a:rPr lang="zh-CN" altLang="en-US" sz="18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社区工作要时时处处贯彻党的宗旨，让党的旗帜在社区群众心目中高高飘扬，让社区广大党员在服务群众中充分发挥作用、展示良好形象。</a:t>
            </a: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p>
          <a:p>
            <a:pPr indent="355600" algn="l" defTabSz="1218565" fontAlgn="auto">
              <a:lnSpc>
                <a:spcPct val="200000"/>
              </a:lnSpc>
              <a:spcBef>
                <a:spcPts val="0"/>
              </a:spcBef>
              <a:defRPr/>
              <a:extLst>
                <a:ext uri="{35155182-B16C-46BC-9424-99874614C6A1}">
                  <wpsdc:indentchars xmlns="" xmlns:wpsdc="http://www.wps.cn/officeDocument/2017/drawingmlCustomData" val="200" checksum="3837665281"/>
                </a:ext>
              </a:extLst>
            </a:pP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r>
              <a:rPr lang="zh-CN" altLang="en-US" sz="1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    ——2016年7月28日，习近平在河北唐山市考察时强调</a:t>
            </a:r>
          </a:p>
        </p:txBody>
      </p:sp>
      <p:sp>
        <p:nvSpPr>
          <p:cNvPr id="3"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城市社区的职能与意义</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0" presetClass="entr" presetSubtype="0" fill="hold" grpId="0" nodeType="withEffect">
                                  <p:stCondLst>
                                    <p:cond delay="6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28725" y="1263650"/>
            <a:ext cx="8790305" cy="565150"/>
          </a:xfrm>
          <a:prstGeom prst="rect">
            <a:avLst/>
          </a:prstGeom>
          <a:noFill/>
        </p:spPr>
        <p:txBody>
          <a:bodyPr wrap="square" rtlCol="0">
            <a:spAutoFit/>
          </a:bodyPr>
          <a:lstStyle/>
          <a:p>
            <a:pPr>
              <a:lnSpc>
                <a:spcPct val="110000"/>
              </a:lnSpc>
            </a:pPr>
            <a:r>
              <a:rPr lang="zh-CN" altLang="en-US" sz="2800" dirty="0">
                <a:solidFill>
                  <a:srgbClr val="012063"/>
                </a:solidFill>
                <a:latin typeface="方正正中黑简体" panose="02000000000000000000" charset="-122"/>
                <a:ea typeface="方正正中黑简体" panose="02000000000000000000" charset="-122"/>
                <a:cs typeface="+mn-ea"/>
                <a:sym typeface="+mn-lt"/>
              </a:rPr>
              <a:t>社区工作是一门学问</a:t>
            </a:r>
          </a:p>
        </p:txBody>
      </p:sp>
      <p:sp>
        <p:nvSpPr>
          <p:cNvPr id="23" name="PA_TextPlaceholder 3"/>
          <p:cNvSpPr txBox="1"/>
          <p:nvPr>
            <p:custDataLst>
              <p:tags r:id="rId1"/>
            </p:custDataLst>
          </p:nvPr>
        </p:nvSpPr>
        <p:spPr>
          <a:xfrm>
            <a:off x="659765" y="1737995"/>
            <a:ext cx="10951845" cy="442722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indent="457200" algn="l" defTabSz="1218565" fontAlgn="auto">
              <a:lnSpc>
                <a:spcPct val="180000"/>
              </a:lnSpc>
              <a:spcBef>
                <a:spcPts val="0"/>
              </a:spcBef>
              <a:defRPr/>
              <a:extLst>
                <a:ext uri="{35155182-B16C-46BC-9424-99874614C6A1}">
                  <wpsdc:indentchars xmlns="" xmlns:wpsdc="http://www.wps.cn/officeDocument/2017/drawingmlCustomData" val="200" checksum="59296752"/>
                </a:ext>
              </a:extLst>
            </a:pPr>
            <a:r>
              <a:rPr lang="zh-CN" altLang="en-US" sz="18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要推动社会治理重心向基层下移，把更多资源、服务、管理放到社区，更好为社区居民提供精准化、精细化服务。</a:t>
            </a: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p>
          <a:p>
            <a:pPr indent="355600" algn="l" defTabSz="1218565" fontAlgn="auto">
              <a:lnSpc>
                <a:spcPct val="180000"/>
              </a:lnSpc>
              <a:spcBef>
                <a:spcPts val="0"/>
              </a:spcBef>
              <a:defRPr/>
              <a:extLst>
                <a:ext uri="{35155182-B16C-46BC-9424-99874614C6A1}">
                  <wpsdc:indentchars xmlns="" xmlns:wpsdc="http://www.wps.cn/officeDocument/2017/drawingmlCustomData" val="200" checksum="3837665281"/>
                </a:ext>
              </a:extLst>
            </a:pP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r>
              <a:rPr lang="zh-CN" altLang="en-US" sz="1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   ——2018年6月12日至14日，习近平在山东考察时强调</a:t>
            </a:r>
          </a:p>
          <a:p>
            <a:pPr indent="355600" algn="l" defTabSz="1218565" fontAlgn="auto">
              <a:lnSpc>
                <a:spcPct val="180000"/>
              </a:lnSpc>
              <a:spcBef>
                <a:spcPts val="0"/>
              </a:spcBef>
              <a:defRPr/>
              <a:extLst>
                <a:ext uri="{35155182-B16C-46BC-9424-99874614C6A1}">
                  <wpsdc:indentchars xmlns="" xmlns:wpsdc="http://www.wps.cn/officeDocument/2017/drawingmlCustomData" val="200" checksum="3837665281"/>
                </a:ext>
              </a:extLst>
            </a:pPr>
            <a:endPar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endParaRPr>
          </a:p>
          <a:p>
            <a:pPr indent="457200" algn="l" defTabSz="1218565" fontAlgn="auto">
              <a:lnSpc>
                <a:spcPct val="180000"/>
              </a:lnSpc>
              <a:spcBef>
                <a:spcPts val="0"/>
              </a:spcBef>
              <a:defRPr/>
              <a:extLst>
                <a:ext uri="{35155182-B16C-46BC-9424-99874614C6A1}">
                  <wpsdc:indentchars xmlns="" xmlns:wpsdc="http://www.wps.cn/officeDocument/2017/drawingmlCustomData" val="200" checksum="59296752"/>
                </a:ext>
              </a:extLst>
            </a:pPr>
            <a:r>
              <a:rPr lang="zh-CN" altLang="en-US" sz="18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要改革创新，完善基层治理，加强社区服务能力建设，更好为群众提供精准化精细化服务。</a:t>
            </a: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p>
          <a:p>
            <a:pPr indent="355600" algn="l" defTabSz="1218565" fontAlgn="auto">
              <a:lnSpc>
                <a:spcPct val="180000"/>
              </a:lnSpc>
              <a:spcBef>
                <a:spcPts val="0"/>
              </a:spcBef>
              <a:defRPr/>
              <a:extLst>
                <a:ext uri="{35155182-B16C-46BC-9424-99874614C6A1}">
                  <wpsdc:indentchars xmlns="" xmlns:wpsdc="http://www.wps.cn/officeDocument/2017/drawingmlCustomData" val="200" checksum="3837665281"/>
                </a:ext>
              </a:extLst>
            </a:pP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r>
              <a:rPr lang="zh-CN" altLang="en-US" sz="1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  ——2018年4月26日，习近平在湖北视察时强调 </a:t>
            </a:r>
          </a:p>
          <a:p>
            <a:pPr indent="355600" algn="l" defTabSz="1218565" fontAlgn="auto">
              <a:lnSpc>
                <a:spcPct val="180000"/>
              </a:lnSpc>
              <a:spcBef>
                <a:spcPts val="0"/>
              </a:spcBef>
              <a:defRPr/>
              <a:extLst>
                <a:ext uri="{35155182-B16C-46BC-9424-99874614C6A1}">
                  <wpsdc:indentchars xmlns="" xmlns:wpsdc="http://www.wps.cn/officeDocument/2017/drawingmlCustomData" val="200" checksum="3837665281"/>
                </a:ext>
              </a:extLst>
            </a:pPr>
            <a:endPar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endParaRPr>
          </a:p>
          <a:p>
            <a:pPr indent="457200" algn="l" defTabSz="1218565" fontAlgn="auto">
              <a:lnSpc>
                <a:spcPct val="180000"/>
              </a:lnSpc>
              <a:spcBef>
                <a:spcPts val="0"/>
              </a:spcBef>
              <a:defRPr/>
            </a:pPr>
            <a:r>
              <a:rPr lang="zh-CN" altLang="en-US" sz="18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加强社区治理体系建设，推动社会治理重心向基层下移，发挥社会组织作用，实现政府治理和社会调节、居民自治良性互动。</a:t>
            </a: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p>
          <a:p>
            <a:pPr indent="355600" algn="l" defTabSz="1218565" fontAlgn="auto">
              <a:lnSpc>
                <a:spcPct val="180000"/>
              </a:lnSpc>
              <a:spcBef>
                <a:spcPts val="0"/>
              </a:spcBef>
              <a:defRPr/>
              <a:extLst>
                <a:ext uri="{35155182-B16C-46BC-9424-99874614C6A1}">
                  <wpsdc:indentchars xmlns="" xmlns:wpsdc="http://www.wps.cn/officeDocument/2017/drawingmlCustomData" val="200" checksum="3837665281"/>
                </a:ext>
              </a:extLst>
            </a:pP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r>
              <a:rPr lang="zh-CN" altLang="en-US" sz="1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——2017年10月18日，习近平在中国共产党第十九次全国代表大会上的报告</a:t>
            </a:r>
          </a:p>
        </p:txBody>
      </p:sp>
      <p:sp>
        <p:nvSpPr>
          <p:cNvPr id="3"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城市社区的职能与意义</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0" presetClass="entr" presetSubtype="0" fill="hold" grpId="0" nodeType="withEffect">
                                  <p:stCondLst>
                                    <p:cond delay="6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28725" y="1263650"/>
            <a:ext cx="8790305" cy="565150"/>
          </a:xfrm>
          <a:prstGeom prst="rect">
            <a:avLst/>
          </a:prstGeom>
          <a:noFill/>
        </p:spPr>
        <p:txBody>
          <a:bodyPr wrap="square" rtlCol="0">
            <a:spAutoFit/>
          </a:bodyPr>
          <a:lstStyle/>
          <a:p>
            <a:pPr>
              <a:lnSpc>
                <a:spcPct val="110000"/>
              </a:lnSpc>
            </a:pPr>
            <a:r>
              <a:rPr lang="zh-CN" altLang="en-US" sz="2800" dirty="0">
                <a:solidFill>
                  <a:srgbClr val="012063"/>
                </a:solidFill>
                <a:latin typeface="方正正中黑简体" panose="02000000000000000000" charset="-122"/>
                <a:ea typeface="方正正中黑简体" panose="02000000000000000000" charset="-122"/>
                <a:cs typeface="+mn-ea"/>
                <a:sym typeface="+mn-lt"/>
              </a:rPr>
              <a:t>社区工作是一门学问</a:t>
            </a:r>
          </a:p>
        </p:txBody>
      </p:sp>
      <p:sp>
        <p:nvSpPr>
          <p:cNvPr id="23" name="PA_TextPlaceholder 3"/>
          <p:cNvSpPr txBox="1"/>
          <p:nvPr>
            <p:custDataLst>
              <p:tags r:id="rId1"/>
            </p:custDataLst>
          </p:nvPr>
        </p:nvSpPr>
        <p:spPr>
          <a:xfrm>
            <a:off x="659765" y="2267903"/>
            <a:ext cx="10951845" cy="334200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indent="457200" algn="l" defTabSz="1218565" fontAlgn="auto">
              <a:lnSpc>
                <a:spcPct val="200000"/>
              </a:lnSpc>
              <a:spcBef>
                <a:spcPts val="0"/>
              </a:spcBef>
              <a:defRPr/>
              <a:extLst>
                <a:ext uri="{35155182-B16C-46BC-9424-99874614C6A1}">
                  <wpsdc:indentchars xmlns="" xmlns:wpsdc="http://www.wps.cn/officeDocument/2017/drawingmlCustomData" val="200" checksum="59296752"/>
                </a:ext>
              </a:extLst>
            </a:pPr>
            <a:r>
              <a:rPr lang="zh-CN" altLang="en-US" sz="18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要发挥社会各方面作用，激发全社会活力，群众的事同群众多商量，大家的事人人参与。</a:t>
            </a: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p>
          <a:p>
            <a:pPr indent="355600" algn="l" defTabSz="1218565" fontAlgn="auto">
              <a:lnSpc>
                <a:spcPct val="200000"/>
              </a:lnSpc>
              <a:spcBef>
                <a:spcPts val="0"/>
              </a:spcBef>
              <a:defRPr/>
              <a:extLst>
                <a:ext uri="{35155182-B16C-46BC-9424-99874614C6A1}">
                  <wpsdc:indentchars xmlns="" xmlns:wpsdc="http://www.wps.cn/officeDocument/2017/drawingmlCustomData" val="200" checksum="3837665281"/>
                </a:ext>
              </a:extLst>
            </a:pP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r>
              <a:rPr lang="zh-CN" altLang="en-US" sz="1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  ——2017年3月5日，习近平在参加上海代表团审议时强调</a:t>
            </a:r>
          </a:p>
          <a:p>
            <a:pPr indent="355600" algn="l" defTabSz="1218565" fontAlgn="auto">
              <a:lnSpc>
                <a:spcPct val="200000"/>
              </a:lnSpc>
              <a:spcBef>
                <a:spcPts val="0"/>
              </a:spcBef>
              <a:defRPr/>
              <a:extLst>
                <a:ext uri="{35155182-B16C-46BC-9424-99874614C6A1}">
                  <wpsdc:indentchars xmlns="" xmlns:wpsdc="http://www.wps.cn/officeDocument/2017/drawingmlCustomData" val="200" checksum="3837665281"/>
                </a:ext>
              </a:extLst>
            </a:pPr>
            <a:endPar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endParaRPr>
          </a:p>
          <a:p>
            <a:pPr indent="457200" algn="l" defTabSz="1218565" fontAlgn="auto">
              <a:lnSpc>
                <a:spcPct val="200000"/>
              </a:lnSpc>
              <a:spcBef>
                <a:spcPts val="0"/>
              </a:spcBef>
              <a:defRPr/>
              <a:extLst>
                <a:ext uri="{35155182-B16C-46BC-9424-99874614C6A1}">
                  <wpsdc:indentchars xmlns="" xmlns:wpsdc="http://www.wps.cn/officeDocument/2017/drawingmlCustomData" val="200" checksum="59296752"/>
                </a:ext>
              </a:extLst>
            </a:pPr>
            <a:r>
              <a:rPr lang="zh-CN" altLang="en-US" sz="18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社区工作是一门学问，要积极探索创新，通过多种形式延伸管理链条，提高服务水平，让千家万户切身感受到党和政府的温暖。</a:t>
            </a: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p>
          <a:p>
            <a:pPr indent="355600" algn="l" defTabSz="1218565" fontAlgn="auto">
              <a:lnSpc>
                <a:spcPct val="200000"/>
              </a:lnSpc>
              <a:spcBef>
                <a:spcPts val="0"/>
              </a:spcBef>
              <a:defRPr/>
              <a:extLst>
                <a:ext uri="{35155182-B16C-46BC-9424-99874614C6A1}">
                  <wpsdc:indentchars xmlns="" xmlns:wpsdc="http://www.wps.cn/officeDocument/2017/drawingmlCustomData" val="200" checksum="3837665281"/>
                </a:ext>
              </a:extLst>
            </a:pPr>
            <a:r>
              <a:rPr lang="zh-CN" altLang="en-US" sz="1400"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                                                            </a:t>
            </a:r>
            <a:r>
              <a:rPr lang="zh-CN" altLang="en-US" sz="1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——2015年2月13日至16日，习近平春节前夕赴陕西看望慰问广大干部群众时强调</a:t>
            </a:r>
          </a:p>
          <a:p>
            <a:pPr indent="457200" algn="l" defTabSz="1218565" fontAlgn="auto">
              <a:lnSpc>
                <a:spcPct val="180000"/>
              </a:lnSpc>
              <a:spcBef>
                <a:spcPts val="0"/>
              </a:spcBef>
              <a:defRPr/>
            </a:pPr>
            <a:endParaRPr lang="zh-CN" altLang="en-US" sz="1400" dirty="0">
              <a:solidFill>
                <a:srgbClr val="012063"/>
              </a:solidFill>
              <a:latin typeface="方正正中黑简体" panose="02000000000000000000" charset="-122"/>
              <a:ea typeface="方正正中黑简体" panose="02000000000000000000" charset="-122"/>
              <a:sym typeface="思源黑体" panose="020B0400000000000000" pitchFamily="34" charset="-122"/>
            </a:endParaRPr>
          </a:p>
        </p:txBody>
      </p:sp>
      <p:sp>
        <p:nvSpPr>
          <p:cNvPr id="3"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城市社区的职能与意义</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0" presetClass="entr" presetSubtype="0" fill="hold" grpId="0" nodeType="withEffect">
                                  <p:stCondLst>
                                    <p:cond delay="6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248265" y="755241"/>
            <a:ext cx="10422194" cy="619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1023454" y="712258"/>
            <a:ext cx="2790739" cy="6099076"/>
            <a:chOff x="13322522" y="-433623"/>
            <a:chExt cx="2790739" cy="6099076"/>
          </a:xfrm>
        </p:grpSpPr>
        <p:cxnSp>
          <p:nvCxnSpPr>
            <p:cNvPr id="14" name="直接连接符 13"/>
            <p:cNvCxnSpPr/>
            <p:nvPr/>
          </p:nvCxnSpPr>
          <p:spPr>
            <a:xfrm>
              <a:off x="13322522" y="-43362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3322522" y="-27312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3322522" y="-11261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3322522" y="4788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3322522" y="20838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3322522" y="36888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3322522" y="52938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322522" y="68989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3322522" y="85039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3322522" y="101089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3322522" y="117139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3322522" y="133189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3322522" y="149240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3322522" y="165290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3322522" y="181340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3322522" y="197390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3322522" y="213440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3322522" y="229491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3322522" y="245541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3322522" y="261591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3322522" y="277641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3322522" y="293691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3322522" y="309742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3322522" y="325792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3322522" y="341842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3322522" y="357892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3322522" y="373942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3322522" y="389993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3322522" y="406043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322522" y="422093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3322522" y="438143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3322522" y="454193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3322522" y="470244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3322522" y="486294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13322522" y="502344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13322522" y="518394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13322522" y="534444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13322522" y="550495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13322522" y="566545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12" name="任意多边形: 形状 11"/>
          <p:cNvSpPr/>
          <p:nvPr/>
        </p:nvSpPr>
        <p:spPr>
          <a:xfrm>
            <a:off x="1698335" y="666750"/>
            <a:ext cx="10228194" cy="6191250"/>
          </a:xfrm>
          <a:custGeom>
            <a:avLst/>
            <a:gdLst>
              <a:gd name="connsiteX0" fmla="*/ 2976873 w 10228194"/>
              <a:gd name="connsiteY0" fmla="*/ 0 h 6191250"/>
              <a:gd name="connsiteX1" fmla="*/ 9037545 w 10228194"/>
              <a:gd name="connsiteY1" fmla="*/ 38100 h 6191250"/>
              <a:gd name="connsiteX2" fmla="*/ 10228194 w 10228194"/>
              <a:gd name="connsiteY2" fmla="*/ 1228749 h 6191250"/>
              <a:gd name="connsiteX3" fmla="*/ 10228194 w 10228194"/>
              <a:gd name="connsiteY3" fmla="*/ 5991201 h 6191250"/>
              <a:gd name="connsiteX4" fmla="*/ 10208027 w 10228194"/>
              <a:gd name="connsiteY4" fmla="*/ 6191250 h 6191250"/>
              <a:gd name="connsiteX5" fmla="*/ 0 w 10228194"/>
              <a:gd name="connsiteY5" fmla="*/ 6191250 h 6191250"/>
              <a:gd name="connsiteX6" fmla="*/ 1521839 w 10228194"/>
              <a:gd name="connsiteY6" fmla="*/ 749258 h 6191250"/>
              <a:gd name="connsiteX7" fmla="*/ 1563681 w 10228194"/>
              <a:gd name="connsiteY7" fmla="*/ 678975 h 6191250"/>
              <a:gd name="connsiteX8" fmla="*/ 2976873 w 10228194"/>
              <a:gd name="connsiteY8"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8194" h="6191250">
                <a:moveTo>
                  <a:pt x="2976873" y="0"/>
                </a:moveTo>
                <a:lnTo>
                  <a:pt x="9037545" y="38100"/>
                </a:lnTo>
                <a:cubicBezTo>
                  <a:pt x="9695122" y="38100"/>
                  <a:pt x="10228194" y="571172"/>
                  <a:pt x="10228194" y="1228749"/>
                </a:cubicBezTo>
                <a:lnTo>
                  <a:pt x="10228194" y="5991201"/>
                </a:lnTo>
                <a:lnTo>
                  <a:pt x="10208027" y="6191250"/>
                </a:lnTo>
                <a:lnTo>
                  <a:pt x="0" y="6191250"/>
                </a:lnTo>
                <a:lnTo>
                  <a:pt x="1521839" y="749258"/>
                </a:lnTo>
                <a:lnTo>
                  <a:pt x="1563681" y="678975"/>
                </a:lnTo>
                <a:cubicBezTo>
                  <a:pt x="1860517" y="214128"/>
                  <a:pt x="2255090" y="0"/>
                  <a:pt x="29768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9" name="组合 118"/>
          <p:cNvGrpSpPr/>
          <p:nvPr/>
        </p:nvGrpSpPr>
        <p:grpSpPr>
          <a:xfrm>
            <a:off x="8487757" y="5042916"/>
            <a:ext cx="2557432" cy="2570928"/>
            <a:chOff x="2473328" y="2450306"/>
            <a:chExt cx="1203326" cy="1209676"/>
          </a:xfrm>
          <a:solidFill>
            <a:schemeClr val="tx2">
              <a:lumMod val="60000"/>
              <a:lumOff val="40000"/>
            </a:schemeClr>
          </a:solidFill>
        </p:grpSpPr>
        <p:sp>
          <p:nvSpPr>
            <p:cNvPr id="120" name="Freeform 77"/>
            <p:cNvSpPr/>
            <p:nvPr/>
          </p:nvSpPr>
          <p:spPr bwMode="auto">
            <a:xfrm>
              <a:off x="2516191" y="2493169"/>
              <a:ext cx="336550" cy="338138"/>
            </a:xfrm>
            <a:custGeom>
              <a:avLst/>
              <a:gdLst>
                <a:gd name="T0" fmla="*/ 31 w 79"/>
                <a:gd name="T1" fmla="*/ 32 h 79"/>
                <a:gd name="T2" fmla="*/ 0 w 79"/>
                <a:gd name="T3" fmla="*/ 79 h 79"/>
                <a:gd name="T4" fmla="*/ 79 w 79"/>
                <a:gd name="T5" fmla="*/ 0 h 79"/>
                <a:gd name="T6" fmla="*/ 31 w 79"/>
                <a:gd name="T7" fmla="*/ 32 h 79"/>
              </a:gdLst>
              <a:ahLst/>
              <a:cxnLst>
                <a:cxn ang="0">
                  <a:pos x="T0" y="T1"/>
                </a:cxn>
                <a:cxn ang="0">
                  <a:pos x="T2" y="T3"/>
                </a:cxn>
                <a:cxn ang="0">
                  <a:pos x="T4" y="T5"/>
                </a:cxn>
                <a:cxn ang="0">
                  <a:pos x="T6" y="T7"/>
                </a:cxn>
              </a:cxnLst>
              <a:rect l="0" t="0" r="r" b="b"/>
              <a:pathLst>
                <a:path w="79" h="79">
                  <a:moveTo>
                    <a:pt x="31" y="32"/>
                  </a:moveTo>
                  <a:cubicBezTo>
                    <a:pt x="17" y="46"/>
                    <a:pt x="7" y="62"/>
                    <a:pt x="0" y="79"/>
                  </a:cubicBezTo>
                  <a:cubicBezTo>
                    <a:pt x="79" y="0"/>
                    <a:pt x="79" y="0"/>
                    <a:pt x="79" y="0"/>
                  </a:cubicBezTo>
                  <a:cubicBezTo>
                    <a:pt x="61" y="7"/>
                    <a:pt x="45" y="18"/>
                    <a:pt x="31" y="3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78"/>
            <p:cNvSpPr/>
            <p:nvPr/>
          </p:nvSpPr>
          <p:spPr bwMode="auto">
            <a:xfrm>
              <a:off x="2473328" y="2455069"/>
              <a:ext cx="554038" cy="555625"/>
            </a:xfrm>
            <a:custGeom>
              <a:avLst/>
              <a:gdLst>
                <a:gd name="T0" fmla="*/ 112 w 130"/>
                <a:gd name="T1" fmla="*/ 2 h 130"/>
                <a:gd name="T2" fmla="*/ 3 w 130"/>
                <a:gd name="T3" fmla="*/ 111 h 130"/>
                <a:gd name="T4" fmla="*/ 0 w 130"/>
                <a:gd name="T5" fmla="*/ 130 h 130"/>
                <a:gd name="T6" fmla="*/ 130 w 130"/>
                <a:gd name="T7" fmla="*/ 0 h 130"/>
                <a:gd name="T8" fmla="*/ 112 w 130"/>
                <a:gd name="T9" fmla="*/ 2 h 130"/>
              </a:gdLst>
              <a:ahLst/>
              <a:cxnLst>
                <a:cxn ang="0">
                  <a:pos x="T0" y="T1"/>
                </a:cxn>
                <a:cxn ang="0">
                  <a:pos x="T2" y="T3"/>
                </a:cxn>
                <a:cxn ang="0">
                  <a:pos x="T4" y="T5"/>
                </a:cxn>
                <a:cxn ang="0">
                  <a:pos x="T6" y="T7"/>
                </a:cxn>
                <a:cxn ang="0">
                  <a:pos x="T8" y="T9"/>
                </a:cxn>
              </a:cxnLst>
              <a:rect l="0" t="0" r="r" b="b"/>
              <a:pathLst>
                <a:path w="130" h="130">
                  <a:moveTo>
                    <a:pt x="112" y="2"/>
                  </a:moveTo>
                  <a:cubicBezTo>
                    <a:pt x="3" y="111"/>
                    <a:pt x="3" y="111"/>
                    <a:pt x="3" y="111"/>
                  </a:cubicBezTo>
                  <a:cubicBezTo>
                    <a:pt x="2" y="117"/>
                    <a:pt x="1" y="123"/>
                    <a:pt x="0" y="130"/>
                  </a:cubicBezTo>
                  <a:cubicBezTo>
                    <a:pt x="130" y="0"/>
                    <a:pt x="130" y="0"/>
                    <a:pt x="130" y="0"/>
                  </a:cubicBezTo>
                  <a:cubicBezTo>
                    <a:pt x="124" y="0"/>
                    <a:pt x="118" y="1"/>
                    <a:pt x="112" y="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79"/>
            <p:cNvSpPr/>
            <p:nvPr/>
          </p:nvSpPr>
          <p:spPr bwMode="auto">
            <a:xfrm>
              <a:off x="2473328" y="2450306"/>
              <a:ext cx="685800" cy="692150"/>
            </a:xfrm>
            <a:custGeom>
              <a:avLst/>
              <a:gdLst>
                <a:gd name="T0" fmla="*/ 147 w 161"/>
                <a:gd name="T1" fmla="*/ 0 h 162"/>
                <a:gd name="T2" fmla="*/ 0 w 161"/>
                <a:gd name="T3" fmla="*/ 147 h 162"/>
                <a:gd name="T4" fmla="*/ 1 w 161"/>
                <a:gd name="T5" fmla="*/ 162 h 162"/>
                <a:gd name="T6" fmla="*/ 161 w 161"/>
                <a:gd name="T7" fmla="*/ 2 h 162"/>
                <a:gd name="T8" fmla="*/ 147 w 161"/>
                <a:gd name="T9" fmla="*/ 0 h 162"/>
              </a:gdLst>
              <a:ahLst/>
              <a:cxnLst>
                <a:cxn ang="0">
                  <a:pos x="T0" y="T1"/>
                </a:cxn>
                <a:cxn ang="0">
                  <a:pos x="T2" y="T3"/>
                </a:cxn>
                <a:cxn ang="0">
                  <a:pos x="T4" y="T5"/>
                </a:cxn>
                <a:cxn ang="0">
                  <a:pos x="T6" y="T7"/>
                </a:cxn>
                <a:cxn ang="0">
                  <a:pos x="T8" y="T9"/>
                </a:cxn>
              </a:cxnLst>
              <a:rect l="0" t="0" r="r" b="b"/>
              <a:pathLst>
                <a:path w="161" h="162">
                  <a:moveTo>
                    <a:pt x="147" y="0"/>
                  </a:moveTo>
                  <a:cubicBezTo>
                    <a:pt x="0" y="147"/>
                    <a:pt x="0" y="147"/>
                    <a:pt x="0" y="147"/>
                  </a:cubicBezTo>
                  <a:cubicBezTo>
                    <a:pt x="0" y="152"/>
                    <a:pt x="1" y="157"/>
                    <a:pt x="1" y="162"/>
                  </a:cubicBezTo>
                  <a:cubicBezTo>
                    <a:pt x="161" y="2"/>
                    <a:pt x="161" y="2"/>
                    <a:pt x="161" y="2"/>
                  </a:cubicBezTo>
                  <a:cubicBezTo>
                    <a:pt x="157" y="1"/>
                    <a:pt x="152" y="0"/>
                    <a:pt x="14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80"/>
            <p:cNvSpPr/>
            <p:nvPr/>
          </p:nvSpPr>
          <p:spPr bwMode="auto">
            <a:xfrm>
              <a:off x="2490791" y="2467769"/>
              <a:ext cx="777875" cy="781050"/>
            </a:xfrm>
            <a:custGeom>
              <a:avLst/>
              <a:gdLst>
                <a:gd name="T0" fmla="*/ 171 w 183"/>
                <a:gd name="T1" fmla="*/ 0 h 183"/>
                <a:gd name="T2" fmla="*/ 0 w 183"/>
                <a:gd name="T3" fmla="*/ 171 h 183"/>
                <a:gd name="T4" fmla="*/ 4 w 183"/>
                <a:gd name="T5" fmla="*/ 183 h 183"/>
                <a:gd name="T6" fmla="*/ 183 w 183"/>
                <a:gd name="T7" fmla="*/ 4 h 183"/>
                <a:gd name="T8" fmla="*/ 171 w 183"/>
                <a:gd name="T9" fmla="*/ 0 h 183"/>
              </a:gdLst>
              <a:ahLst/>
              <a:cxnLst>
                <a:cxn ang="0">
                  <a:pos x="T0" y="T1"/>
                </a:cxn>
                <a:cxn ang="0">
                  <a:pos x="T2" y="T3"/>
                </a:cxn>
                <a:cxn ang="0">
                  <a:pos x="T4" y="T5"/>
                </a:cxn>
                <a:cxn ang="0">
                  <a:pos x="T6" y="T7"/>
                </a:cxn>
                <a:cxn ang="0">
                  <a:pos x="T8" y="T9"/>
                </a:cxn>
              </a:cxnLst>
              <a:rect l="0" t="0" r="r" b="b"/>
              <a:pathLst>
                <a:path w="183" h="183">
                  <a:moveTo>
                    <a:pt x="171" y="0"/>
                  </a:moveTo>
                  <a:cubicBezTo>
                    <a:pt x="0" y="171"/>
                    <a:pt x="0" y="171"/>
                    <a:pt x="0" y="171"/>
                  </a:cubicBezTo>
                  <a:cubicBezTo>
                    <a:pt x="1" y="175"/>
                    <a:pt x="2" y="179"/>
                    <a:pt x="4" y="183"/>
                  </a:cubicBezTo>
                  <a:cubicBezTo>
                    <a:pt x="183" y="4"/>
                    <a:pt x="183" y="4"/>
                    <a:pt x="183" y="4"/>
                  </a:cubicBezTo>
                  <a:cubicBezTo>
                    <a:pt x="179" y="2"/>
                    <a:pt x="175" y="1"/>
                    <a:pt x="17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81"/>
            <p:cNvSpPr/>
            <p:nvPr/>
          </p:nvSpPr>
          <p:spPr bwMode="auto">
            <a:xfrm>
              <a:off x="2525716" y="2502694"/>
              <a:ext cx="836613" cy="844550"/>
            </a:xfrm>
            <a:custGeom>
              <a:avLst/>
              <a:gdLst>
                <a:gd name="T0" fmla="*/ 187 w 197"/>
                <a:gd name="T1" fmla="*/ 0 h 198"/>
                <a:gd name="T2" fmla="*/ 0 w 197"/>
                <a:gd name="T3" fmla="*/ 187 h 198"/>
                <a:gd name="T4" fmla="*/ 5 w 197"/>
                <a:gd name="T5" fmla="*/ 198 h 198"/>
                <a:gd name="T6" fmla="*/ 197 w 197"/>
                <a:gd name="T7" fmla="*/ 6 h 198"/>
                <a:gd name="T8" fmla="*/ 187 w 197"/>
                <a:gd name="T9" fmla="*/ 0 h 198"/>
              </a:gdLst>
              <a:ahLst/>
              <a:cxnLst>
                <a:cxn ang="0">
                  <a:pos x="T0" y="T1"/>
                </a:cxn>
                <a:cxn ang="0">
                  <a:pos x="T2" y="T3"/>
                </a:cxn>
                <a:cxn ang="0">
                  <a:pos x="T4" y="T5"/>
                </a:cxn>
                <a:cxn ang="0">
                  <a:pos x="T6" y="T7"/>
                </a:cxn>
                <a:cxn ang="0">
                  <a:pos x="T8" y="T9"/>
                </a:cxn>
              </a:cxnLst>
              <a:rect l="0" t="0" r="r" b="b"/>
              <a:pathLst>
                <a:path w="197" h="198">
                  <a:moveTo>
                    <a:pt x="187" y="0"/>
                  </a:moveTo>
                  <a:cubicBezTo>
                    <a:pt x="0" y="187"/>
                    <a:pt x="0" y="187"/>
                    <a:pt x="0" y="187"/>
                  </a:cubicBezTo>
                  <a:cubicBezTo>
                    <a:pt x="2" y="191"/>
                    <a:pt x="3" y="194"/>
                    <a:pt x="5" y="198"/>
                  </a:cubicBezTo>
                  <a:cubicBezTo>
                    <a:pt x="197" y="6"/>
                    <a:pt x="197" y="6"/>
                    <a:pt x="197" y="6"/>
                  </a:cubicBezTo>
                  <a:cubicBezTo>
                    <a:pt x="194" y="4"/>
                    <a:pt x="190" y="2"/>
                    <a:pt x="18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82"/>
            <p:cNvSpPr/>
            <p:nvPr/>
          </p:nvSpPr>
          <p:spPr bwMode="auto">
            <a:xfrm>
              <a:off x="2571753" y="2553494"/>
              <a:ext cx="876300" cy="874713"/>
            </a:xfrm>
            <a:custGeom>
              <a:avLst/>
              <a:gdLst>
                <a:gd name="T0" fmla="*/ 196 w 206"/>
                <a:gd name="T1" fmla="*/ 0 h 205"/>
                <a:gd name="T2" fmla="*/ 0 w 206"/>
                <a:gd name="T3" fmla="*/ 196 h 205"/>
                <a:gd name="T4" fmla="*/ 7 w 206"/>
                <a:gd name="T5" fmla="*/ 205 h 205"/>
                <a:gd name="T6" fmla="*/ 206 w 206"/>
                <a:gd name="T7" fmla="*/ 6 h 205"/>
                <a:gd name="T8" fmla="*/ 196 w 206"/>
                <a:gd name="T9" fmla="*/ 0 h 205"/>
              </a:gdLst>
              <a:ahLst/>
              <a:cxnLst>
                <a:cxn ang="0">
                  <a:pos x="T0" y="T1"/>
                </a:cxn>
                <a:cxn ang="0">
                  <a:pos x="T2" y="T3"/>
                </a:cxn>
                <a:cxn ang="0">
                  <a:pos x="T4" y="T5"/>
                </a:cxn>
                <a:cxn ang="0">
                  <a:pos x="T6" y="T7"/>
                </a:cxn>
                <a:cxn ang="0">
                  <a:pos x="T8" y="T9"/>
                </a:cxn>
              </a:cxnLst>
              <a:rect l="0" t="0" r="r" b="b"/>
              <a:pathLst>
                <a:path w="206" h="205">
                  <a:moveTo>
                    <a:pt x="196" y="0"/>
                  </a:moveTo>
                  <a:cubicBezTo>
                    <a:pt x="0" y="196"/>
                    <a:pt x="0" y="196"/>
                    <a:pt x="0" y="196"/>
                  </a:cubicBezTo>
                  <a:cubicBezTo>
                    <a:pt x="2" y="199"/>
                    <a:pt x="5" y="202"/>
                    <a:pt x="7" y="205"/>
                  </a:cubicBezTo>
                  <a:cubicBezTo>
                    <a:pt x="206" y="6"/>
                    <a:pt x="206" y="6"/>
                    <a:pt x="206" y="6"/>
                  </a:cubicBezTo>
                  <a:cubicBezTo>
                    <a:pt x="203" y="4"/>
                    <a:pt x="200" y="2"/>
                    <a:pt x="196"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83"/>
            <p:cNvSpPr/>
            <p:nvPr/>
          </p:nvSpPr>
          <p:spPr bwMode="auto">
            <a:xfrm>
              <a:off x="2632078" y="2613819"/>
              <a:ext cx="884238" cy="887413"/>
            </a:xfrm>
            <a:custGeom>
              <a:avLst/>
              <a:gdLst>
                <a:gd name="T0" fmla="*/ 204 w 208"/>
                <a:gd name="T1" fmla="*/ 4 h 208"/>
                <a:gd name="T2" fmla="*/ 200 w 208"/>
                <a:gd name="T3" fmla="*/ 0 h 208"/>
                <a:gd name="T4" fmla="*/ 0 w 208"/>
                <a:gd name="T5" fmla="*/ 200 h 208"/>
                <a:gd name="T6" fmla="*/ 4 w 208"/>
                <a:gd name="T7" fmla="*/ 204 h 208"/>
                <a:gd name="T8" fmla="*/ 8 w 208"/>
                <a:gd name="T9" fmla="*/ 208 h 208"/>
                <a:gd name="T10" fmla="*/ 208 w 208"/>
                <a:gd name="T11" fmla="*/ 8 h 208"/>
                <a:gd name="T12" fmla="*/ 204 w 208"/>
                <a:gd name="T13" fmla="*/ 4 h 208"/>
              </a:gdLst>
              <a:ahLst/>
              <a:cxnLst>
                <a:cxn ang="0">
                  <a:pos x="T0" y="T1"/>
                </a:cxn>
                <a:cxn ang="0">
                  <a:pos x="T2" y="T3"/>
                </a:cxn>
                <a:cxn ang="0">
                  <a:pos x="T4" y="T5"/>
                </a:cxn>
                <a:cxn ang="0">
                  <a:pos x="T6" y="T7"/>
                </a:cxn>
                <a:cxn ang="0">
                  <a:pos x="T8" y="T9"/>
                </a:cxn>
                <a:cxn ang="0">
                  <a:pos x="T10" y="T11"/>
                </a:cxn>
                <a:cxn ang="0">
                  <a:pos x="T12" y="T13"/>
                </a:cxn>
              </a:cxnLst>
              <a:rect l="0" t="0" r="r" b="b"/>
              <a:pathLst>
                <a:path w="208" h="208">
                  <a:moveTo>
                    <a:pt x="204" y="4"/>
                  </a:moveTo>
                  <a:cubicBezTo>
                    <a:pt x="203" y="2"/>
                    <a:pt x="202" y="1"/>
                    <a:pt x="200" y="0"/>
                  </a:cubicBezTo>
                  <a:cubicBezTo>
                    <a:pt x="0" y="200"/>
                    <a:pt x="0" y="200"/>
                    <a:pt x="0" y="200"/>
                  </a:cubicBezTo>
                  <a:cubicBezTo>
                    <a:pt x="2" y="201"/>
                    <a:pt x="3" y="202"/>
                    <a:pt x="4" y="204"/>
                  </a:cubicBezTo>
                  <a:cubicBezTo>
                    <a:pt x="6" y="205"/>
                    <a:pt x="7" y="206"/>
                    <a:pt x="8" y="208"/>
                  </a:cubicBezTo>
                  <a:cubicBezTo>
                    <a:pt x="208" y="8"/>
                    <a:pt x="208" y="8"/>
                    <a:pt x="208" y="8"/>
                  </a:cubicBezTo>
                  <a:cubicBezTo>
                    <a:pt x="207" y="6"/>
                    <a:pt x="206" y="5"/>
                    <a:pt x="204"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84"/>
            <p:cNvSpPr/>
            <p:nvPr/>
          </p:nvSpPr>
          <p:spPr bwMode="auto">
            <a:xfrm>
              <a:off x="2703516" y="2682081"/>
              <a:ext cx="871538" cy="879475"/>
            </a:xfrm>
            <a:custGeom>
              <a:avLst/>
              <a:gdLst>
                <a:gd name="T0" fmla="*/ 199 w 205"/>
                <a:gd name="T1" fmla="*/ 0 h 206"/>
                <a:gd name="T2" fmla="*/ 0 w 205"/>
                <a:gd name="T3" fmla="*/ 199 h 206"/>
                <a:gd name="T4" fmla="*/ 9 w 205"/>
                <a:gd name="T5" fmla="*/ 206 h 206"/>
                <a:gd name="T6" fmla="*/ 205 w 205"/>
                <a:gd name="T7" fmla="*/ 10 h 206"/>
                <a:gd name="T8" fmla="*/ 199 w 205"/>
                <a:gd name="T9" fmla="*/ 0 h 206"/>
              </a:gdLst>
              <a:ahLst/>
              <a:cxnLst>
                <a:cxn ang="0">
                  <a:pos x="T0" y="T1"/>
                </a:cxn>
                <a:cxn ang="0">
                  <a:pos x="T2" y="T3"/>
                </a:cxn>
                <a:cxn ang="0">
                  <a:pos x="T4" y="T5"/>
                </a:cxn>
                <a:cxn ang="0">
                  <a:pos x="T6" y="T7"/>
                </a:cxn>
                <a:cxn ang="0">
                  <a:pos x="T8" y="T9"/>
                </a:cxn>
              </a:cxnLst>
              <a:rect l="0" t="0" r="r" b="b"/>
              <a:pathLst>
                <a:path w="205" h="206">
                  <a:moveTo>
                    <a:pt x="199" y="0"/>
                  </a:moveTo>
                  <a:cubicBezTo>
                    <a:pt x="0" y="199"/>
                    <a:pt x="0" y="199"/>
                    <a:pt x="0" y="199"/>
                  </a:cubicBezTo>
                  <a:cubicBezTo>
                    <a:pt x="3" y="201"/>
                    <a:pt x="6" y="204"/>
                    <a:pt x="9" y="206"/>
                  </a:cubicBezTo>
                  <a:cubicBezTo>
                    <a:pt x="205" y="10"/>
                    <a:pt x="205" y="10"/>
                    <a:pt x="205" y="10"/>
                  </a:cubicBezTo>
                  <a:cubicBezTo>
                    <a:pt x="203" y="6"/>
                    <a:pt x="201" y="3"/>
                    <a:pt x="19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85"/>
            <p:cNvSpPr/>
            <p:nvPr/>
          </p:nvSpPr>
          <p:spPr bwMode="auto">
            <a:xfrm>
              <a:off x="2784478" y="2766219"/>
              <a:ext cx="841375" cy="841375"/>
            </a:xfrm>
            <a:custGeom>
              <a:avLst/>
              <a:gdLst>
                <a:gd name="T0" fmla="*/ 193 w 198"/>
                <a:gd name="T1" fmla="*/ 0 h 197"/>
                <a:gd name="T2" fmla="*/ 0 w 198"/>
                <a:gd name="T3" fmla="*/ 192 h 197"/>
                <a:gd name="T4" fmla="*/ 11 w 198"/>
                <a:gd name="T5" fmla="*/ 197 h 197"/>
                <a:gd name="T6" fmla="*/ 198 w 198"/>
                <a:gd name="T7" fmla="*/ 10 h 197"/>
                <a:gd name="T8" fmla="*/ 193 w 198"/>
                <a:gd name="T9" fmla="*/ 0 h 197"/>
              </a:gdLst>
              <a:ahLst/>
              <a:cxnLst>
                <a:cxn ang="0">
                  <a:pos x="T0" y="T1"/>
                </a:cxn>
                <a:cxn ang="0">
                  <a:pos x="T2" y="T3"/>
                </a:cxn>
                <a:cxn ang="0">
                  <a:pos x="T4" y="T5"/>
                </a:cxn>
                <a:cxn ang="0">
                  <a:pos x="T6" y="T7"/>
                </a:cxn>
                <a:cxn ang="0">
                  <a:pos x="T8" y="T9"/>
                </a:cxn>
              </a:cxnLst>
              <a:rect l="0" t="0" r="r" b="b"/>
              <a:pathLst>
                <a:path w="198" h="197">
                  <a:moveTo>
                    <a:pt x="193" y="0"/>
                  </a:moveTo>
                  <a:cubicBezTo>
                    <a:pt x="0" y="192"/>
                    <a:pt x="0" y="192"/>
                    <a:pt x="0" y="192"/>
                  </a:cubicBezTo>
                  <a:cubicBezTo>
                    <a:pt x="4" y="194"/>
                    <a:pt x="7" y="195"/>
                    <a:pt x="11" y="197"/>
                  </a:cubicBezTo>
                  <a:cubicBezTo>
                    <a:pt x="198" y="10"/>
                    <a:pt x="198" y="10"/>
                    <a:pt x="198" y="10"/>
                  </a:cubicBezTo>
                  <a:cubicBezTo>
                    <a:pt x="196" y="7"/>
                    <a:pt x="194" y="3"/>
                    <a:pt x="193"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86"/>
            <p:cNvSpPr/>
            <p:nvPr/>
          </p:nvSpPr>
          <p:spPr bwMode="auto">
            <a:xfrm>
              <a:off x="2882903" y="2861469"/>
              <a:ext cx="777875" cy="781050"/>
            </a:xfrm>
            <a:custGeom>
              <a:avLst/>
              <a:gdLst>
                <a:gd name="T0" fmla="*/ 179 w 183"/>
                <a:gd name="T1" fmla="*/ 0 h 183"/>
                <a:gd name="T2" fmla="*/ 0 w 183"/>
                <a:gd name="T3" fmla="*/ 180 h 183"/>
                <a:gd name="T4" fmla="*/ 12 w 183"/>
                <a:gd name="T5" fmla="*/ 183 h 183"/>
                <a:gd name="T6" fmla="*/ 183 w 183"/>
                <a:gd name="T7" fmla="*/ 12 h 183"/>
                <a:gd name="T8" fmla="*/ 179 w 183"/>
                <a:gd name="T9" fmla="*/ 0 h 183"/>
              </a:gdLst>
              <a:ahLst/>
              <a:cxnLst>
                <a:cxn ang="0">
                  <a:pos x="T0" y="T1"/>
                </a:cxn>
                <a:cxn ang="0">
                  <a:pos x="T2" y="T3"/>
                </a:cxn>
                <a:cxn ang="0">
                  <a:pos x="T4" y="T5"/>
                </a:cxn>
                <a:cxn ang="0">
                  <a:pos x="T6" y="T7"/>
                </a:cxn>
                <a:cxn ang="0">
                  <a:pos x="T8" y="T9"/>
                </a:cxn>
              </a:cxnLst>
              <a:rect l="0" t="0" r="r" b="b"/>
              <a:pathLst>
                <a:path w="183" h="183">
                  <a:moveTo>
                    <a:pt x="179" y="0"/>
                  </a:moveTo>
                  <a:cubicBezTo>
                    <a:pt x="0" y="180"/>
                    <a:pt x="0" y="180"/>
                    <a:pt x="0" y="180"/>
                  </a:cubicBezTo>
                  <a:cubicBezTo>
                    <a:pt x="4" y="181"/>
                    <a:pt x="8" y="182"/>
                    <a:pt x="12" y="183"/>
                  </a:cubicBezTo>
                  <a:cubicBezTo>
                    <a:pt x="183" y="12"/>
                    <a:pt x="183" y="12"/>
                    <a:pt x="183" y="12"/>
                  </a:cubicBezTo>
                  <a:cubicBezTo>
                    <a:pt x="182" y="8"/>
                    <a:pt x="181" y="4"/>
                    <a:pt x="17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87"/>
            <p:cNvSpPr/>
            <p:nvPr/>
          </p:nvSpPr>
          <p:spPr bwMode="auto">
            <a:xfrm>
              <a:off x="2989266" y="2972594"/>
              <a:ext cx="687388" cy="687388"/>
            </a:xfrm>
            <a:custGeom>
              <a:avLst/>
              <a:gdLst>
                <a:gd name="T0" fmla="*/ 161 w 162"/>
                <a:gd name="T1" fmla="*/ 0 h 161"/>
                <a:gd name="T2" fmla="*/ 0 w 162"/>
                <a:gd name="T3" fmla="*/ 160 h 161"/>
                <a:gd name="T4" fmla="*/ 15 w 162"/>
                <a:gd name="T5" fmla="*/ 161 h 161"/>
                <a:gd name="T6" fmla="*/ 162 w 162"/>
                <a:gd name="T7" fmla="*/ 14 h 161"/>
                <a:gd name="T8" fmla="*/ 161 w 162"/>
                <a:gd name="T9" fmla="*/ 0 h 161"/>
              </a:gdLst>
              <a:ahLst/>
              <a:cxnLst>
                <a:cxn ang="0">
                  <a:pos x="T0" y="T1"/>
                </a:cxn>
                <a:cxn ang="0">
                  <a:pos x="T2" y="T3"/>
                </a:cxn>
                <a:cxn ang="0">
                  <a:pos x="T4" y="T5"/>
                </a:cxn>
                <a:cxn ang="0">
                  <a:pos x="T6" y="T7"/>
                </a:cxn>
                <a:cxn ang="0">
                  <a:pos x="T8" y="T9"/>
                </a:cxn>
              </a:cxnLst>
              <a:rect l="0" t="0" r="r" b="b"/>
              <a:pathLst>
                <a:path w="162" h="161">
                  <a:moveTo>
                    <a:pt x="161" y="0"/>
                  </a:moveTo>
                  <a:cubicBezTo>
                    <a:pt x="0" y="160"/>
                    <a:pt x="0" y="160"/>
                    <a:pt x="0" y="160"/>
                  </a:cubicBezTo>
                  <a:cubicBezTo>
                    <a:pt x="5" y="160"/>
                    <a:pt x="10" y="161"/>
                    <a:pt x="15" y="161"/>
                  </a:cubicBezTo>
                  <a:cubicBezTo>
                    <a:pt x="162" y="14"/>
                    <a:pt x="162" y="14"/>
                    <a:pt x="162" y="14"/>
                  </a:cubicBezTo>
                  <a:cubicBezTo>
                    <a:pt x="162" y="9"/>
                    <a:pt x="161" y="4"/>
                    <a:pt x="16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88"/>
            <p:cNvSpPr/>
            <p:nvPr/>
          </p:nvSpPr>
          <p:spPr bwMode="auto">
            <a:xfrm>
              <a:off x="3121028" y="3104356"/>
              <a:ext cx="555625" cy="555625"/>
            </a:xfrm>
            <a:custGeom>
              <a:avLst/>
              <a:gdLst>
                <a:gd name="T0" fmla="*/ 19 w 131"/>
                <a:gd name="T1" fmla="*/ 127 h 130"/>
                <a:gd name="T2" fmla="*/ 128 w 131"/>
                <a:gd name="T3" fmla="*/ 18 h 130"/>
                <a:gd name="T4" fmla="*/ 131 w 131"/>
                <a:gd name="T5" fmla="*/ 0 h 130"/>
                <a:gd name="T6" fmla="*/ 0 w 131"/>
                <a:gd name="T7" fmla="*/ 130 h 130"/>
                <a:gd name="T8" fmla="*/ 19 w 131"/>
                <a:gd name="T9" fmla="*/ 127 h 130"/>
              </a:gdLst>
              <a:ahLst/>
              <a:cxnLst>
                <a:cxn ang="0">
                  <a:pos x="T0" y="T1"/>
                </a:cxn>
                <a:cxn ang="0">
                  <a:pos x="T2" y="T3"/>
                </a:cxn>
                <a:cxn ang="0">
                  <a:pos x="T4" y="T5"/>
                </a:cxn>
                <a:cxn ang="0">
                  <a:pos x="T6" y="T7"/>
                </a:cxn>
                <a:cxn ang="0">
                  <a:pos x="T8" y="T9"/>
                </a:cxn>
              </a:cxnLst>
              <a:rect l="0" t="0" r="r" b="b"/>
              <a:pathLst>
                <a:path w="131" h="130">
                  <a:moveTo>
                    <a:pt x="19" y="127"/>
                  </a:moveTo>
                  <a:cubicBezTo>
                    <a:pt x="128" y="18"/>
                    <a:pt x="128" y="18"/>
                    <a:pt x="128" y="18"/>
                  </a:cubicBezTo>
                  <a:cubicBezTo>
                    <a:pt x="129" y="12"/>
                    <a:pt x="130" y="6"/>
                    <a:pt x="131" y="0"/>
                  </a:cubicBezTo>
                  <a:cubicBezTo>
                    <a:pt x="0" y="130"/>
                    <a:pt x="0" y="130"/>
                    <a:pt x="0" y="130"/>
                  </a:cubicBezTo>
                  <a:cubicBezTo>
                    <a:pt x="7" y="129"/>
                    <a:pt x="13" y="128"/>
                    <a:pt x="19" y="12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89"/>
            <p:cNvSpPr/>
            <p:nvPr/>
          </p:nvSpPr>
          <p:spPr bwMode="auto">
            <a:xfrm>
              <a:off x="3298828" y="3278981"/>
              <a:ext cx="336550" cy="338138"/>
            </a:xfrm>
            <a:custGeom>
              <a:avLst/>
              <a:gdLst>
                <a:gd name="T0" fmla="*/ 47 w 79"/>
                <a:gd name="T1" fmla="*/ 48 h 79"/>
                <a:gd name="T2" fmla="*/ 79 w 79"/>
                <a:gd name="T3" fmla="*/ 0 h 79"/>
                <a:gd name="T4" fmla="*/ 0 w 79"/>
                <a:gd name="T5" fmla="*/ 79 h 79"/>
                <a:gd name="T6" fmla="*/ 47 w 79"/>
                <a:gd name="T7" fmla="*/ 48 h 79"/>
              </a:gdLst>
              <a:ahLst/>
              <a:cxnLst>
                <a:cxn ang="0">
                  <a:pos x="T0" y="T1"/>
                </a:cxn>
                <a:cxn ang="0">
                  <a:pos x="T2" y="T3"/>
                </a:cxn>
                <a:cxn ang="0">
                  <a:pos x="T4" y="T5"/>
                </a:cxn>
                <a:cxn ang="0">
                  <a:pos x="T6" y="T7"/>
                </a:cxn>
              </a:cxnLst>
              <a:rect l="0" t="0" r="r" b="b"/>
              <a:pathLst>
                <a:path w="79" h="79">
                  <a:moveTo>
                    <a:pt x="47" y="48"/>
                  </a:moveTo>
                  <a:cubicBezTo>
                    <a:pt x="61" y="34"/>
                    <a:pt x="72" y="18"/>
                    <a:pt x="79" y="0"/>
                  </a:cubicBezTo>
                  <a:cubicBezTo>
                    <a:pt x="0" y="79"/>
                    <a:pt x="0" y="79"/>
                    <a:pt x="0" y="79"/>
                  </a:cubicBezTo>
                  <a:cubicBezTo>
                    <a:pt x="17" y="72"/>
                    <a:pt x="34" y="62"/>
                    <a:pt x="47" y="4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37" name="任意多边形: 形状 136"/>
          <p:cNvSpPr/>
          <p:nvPr/>
        </p:nvSpPr>
        <p:spPr>
          <a:xfrm>
            <a:off x="-439407" y="0"/>
            <a:ext cx="3684166" cy="6858000"/>
          </a:xfrm>
          <a:custGeom>
            <a:avLst/>
            <a:gdLst>
              <a:gd name="connsiteX0" fmla="*/ 0 w 3684166"/>
              <a:gd name="connsiteY0" fmla="*/ 0 h 6858000"/>
              <a:gd name="connsiteX1" fmla="*/ 3684166 w 3684166"/>
              <a:gd name="connsiteY1" fmla="*/ 0 h 6858000"/>
              <a:gd name="connsiteX2" fmla="*/ 1766343 w 3684166"/>
              <a:gd name="connsiteY2" fmla="*/ 6858000 h 6858000"/>
              <a:gd name="connsiteX3" fmla="*/ 0 w 368416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84166" h="6858000">
                <a:moveTo>
                  <a:pt x="0" y="0"/>
                </a:moveTo>
                <a:lnTo>
                  <a:pt x="3684166" y="0"/>
                </a:lnTo>
                <a:lnTo>
                  <a:pt x="1766343" y="6858000"/>
                </a:lnTo>
                <a:lnTo>
                  <a:pt x="0" y="6858000"/>
                </a:lnTo>
                <a:close/>
              </a:path>
            </a:pathLst>
          </a:cu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p:nvPr/>
        </p:nvSpPr>
        <p:spPr>
          <a:xfrm>
            <a:off x="2973029" y="0"/>
            <a:ext cx="841164" cy="917508"/>
          </a:xfrm>
          <a:prstGeom prst="rect">
            <a:avLst/>
          </a:prstGeom>
          <a:pattFill prst="dkVert">
            <a:fgClr>
              <a:srgbClr val="E6E6E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 name="组合 101"/>
          <p:cNvGrpSpPr/>
          <p:nvPr/>
        </p:nvGrpSpPr>
        <p:grpSpPr>
          <a:xfrm>
            <a:off x="453421" y="615386"/>
            <a:ext cx="1203326" cy="1209676"/>
            <a:chOff x="2473328" y="2450306"/>
            <a:chExt cx="1203326" cy="1209676"/>
          </a:xfrm>
          <a:solidFill>
            <a:schemeClr val="tx2">
              <a:lumMod val="60000"/>
              <a:lumOff val="40000"/>
            </a:schemeClr>
          </a:solidFill>
        </p:grpSpPr>
        <p:sp>
          <p:nvSpPr>
            <p:cNvPr id="103" name="Freeform 77"/>
            <p:cNvSpPr/>
            <p:nvPr/>
          </p:nvSpPr>
          <p:spPr bwMode="auto">
            <a:xfrm>
              <a:off x="2516191" y="2493169"/>
              <a:ext cx="336550" cy="338138"/>
            </a:xfrm>
            <a:custGeom>
              <a:avLst/>
              <a:gdLst>
                <a:gd name="T0" fmla="*/ 31 w 79"/>
                <a:gd name="T1" fmla="*/ 32 h 79"/>
                <a:gd name="T2" fmla="*/ 0 w 79"/>
                <a:gd name="T3" fmla="*/ 79 h 79"/>
                <a:gd name="T4" fmla="*/ 79 w 79"/>
                <a:gd name="T5" fmla="*/ 0 h 79"/>
                <a:gd name="T6" fmla="*/ 31 w 79"/>
                <a:gd name="T7" fmla="*/ 32 h 79"/>
              </a:gdLst>
              <a:ahLst/>
              <a:cxnLst>
                <a:cxn ang="0">
                  <a:pos x="T0" y="T1"/>
                </a:cxn>
                <a:cxn ang="0">
                  <a:pos x="T2" y="T3"/>
                </a:cxn>
                <a:cxn ang="0">
                  <a:pos x="T4" y="T5"/>
                </a:cxn>
                <a:cxn ang="0">
                  <a:pos x="T6" y="T7"/>
                </a:cxn>
              </a:cxnLst>
              <a:rect l="0" t="0" r="r" b="b"/>
              <a:pathLst>
                <a:path w="79" h="79">
                  <a:moveTo>
                    <a:pt x="31" y="32"/>
                  </a:moveTo>
                  <a:cubicBezTo>
                    <a:pt x="17" y="46"/>
                    <a:pt x="7" y="62"/>
                    <a:pt x="0" y="79"/>
                  </a:cubicBezTo>
                  <a:cubicBezTo>
                    <a:pt x="79" y="0"/>
                    <a:pt x="79" y="0"/>
                    <a:pt x="79" y="0"/>
                  </a:cubicBezTo>
                  <a:cubicBezTo>
                    <a:pt x="61" y="7"/>
                    <a:pt x="45" y="18"/>
                    <a:pt x="31" y="3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78"/>
            <p:cNvSpPr/>
            <p:nvPr/>
          </p:nvSpPr>
          <p:spPr bwMode="auto">
            <a:xfrm>
              <a:off x="2473328" y="2455069"/>
              <a:ext cx="554038" cy="555625"/>
            </a:xfrm>
            <a:custGeom>
              <a:avLst/>
              <a:gdLst>
                <a:gd name="T0" fmla="*/ 112 w 130"/>
                <a:gd name="T1" fmla="*/ 2 h 130"/>
                <a:gd name="T2" fmla="*/ 3 w 130"/>
                <a:gd name="T3" fmla="*/ 111 h 130"/>
                <a:gd name="T4" fmla="*/ 0 w 130"/>
                <a:gd name="T5" fmla="*/ 130 h 130"/>
                <a:gd name="T6" fmla="*/ 130 w 130"/>
                <a:gd name="T7" fmla="*/ 0 h 130"/>
                <a:gd name="T8" fmla="*/ 112 w 130"/>
                <a:gd name="T9" fmla="*/ 2 h 130"/>
              </a:gdLst>
              <a:ahLst/>
              <a:cxnLst>
                <a:cxn ang="0">
                  <a:pos x="T0" y="T1"/>
                </a:cxn>
                <a:cxn ang="0">
                  <a:pos x="T2" y="T3"/>
                </a:cxn>
                <a:cxn ang="0">
                  <a:pos x="T4" y="T5"/>
                </a:cxn>
                <a:cxn ang="0">
                  <a:pos x="T6" y="T7"/>
                </a:cxn>
                <a:cxn ang="0">
                  <a:pos x="T8" y="T9"/>
                </a:cxn>
              </a:cxnLst>
              <a:rect l="0" t="0" r="r" b="b"/>
              <a:pathLst>
                <a:path w="130" h="130">
                  <a:moveTo>
                    <a:pt x="112" y="2"/>
                  </a:moveTo>
                  <a:cubicBezTo>
                    <a:pt x="3" y="111"/>
                    <a:pt x="3" y="111"/>
                    <a:pt x="3" y="111"/>
                  </a:cubicBezTo>
                  <a:cubicBezTo>
                    <a:pt x="2" y="117"/>
                    <a:pt x="1" y="123"/>
                    <a:pt x="0" y="130"/>
                  </a:cubicBezTo>
                  <a:cubicBezTo>
                    <a:pt x="130" y="0"/>
                    <a:pt x="130" y="0"/>
                    <a:pt x="130" y="0"/>
                  </a:cubicBezTo>
                  <a:cubicBezTo>
                    <a:pt x="124" y="0"/>
                    <a:pt x="118" y="1"/>
                    <a:pt x="112" y="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79"/>
            <p:cNvSpPr/>
            <p:nvPr/>
          </p:nvSpPr>
          <p:spPr bwMode="auto">
            <a:xfrm>
              <a:off x="2473328" y="2450306"/>
              <a:ext cx="685800" cy="692150"/>
            </a:xfrm>
            <a:custGeom>
              <a:avLst/>
              <a:gdLst>
                <a:gd name="T0" fmla="*/ 147 w 161"/>
                <a:gd name="T1" fmla="*/ 0 h 162"/>
                <a:gd name="T2" fmla="*/ 0 w 161"/>
                <a:gd name="T3" fmla="*/ 147 h 162"/>
                <a:gd name="T4" fmla="*/ 1 w 161"/>
                <a:gd name="T5" fmla="*/ 162 h 162"/>
                <a:gd name="T6" fmla="*/ 161 w 161"/>
                <a:gd name="T7" fmla="*/ 2 h 162"/>
                <a:gd name="T8" fmla="*/ 147 w 161"/>
                <a:gd name="T9" fmla="*/ 0 h 162"/>
              </a:gdLst>
              <a:ahLst/>
              <a:cxnLst>
                <a:cxn ang="0">
                  <a:pos x="T0" y="T1"/>
                </a:cxn>
                <a:cxn ang="0">
                  <a:pos x="T2" y="T3"/>
                </a:cxn>
                <a:cxn ang="0">
                  <a:pos x="T4" y="T5"/>
                </a:cxn>
                <a:cxn ang="0">
                  <a:pos x="T6" y="T7"/>
                </a:cxn>
                <a:cxn ang="0">
                  <a:pos x="T8" y="T9"/>
                </a:cxn>
              </a:cxnLst>
              <a:rect l="0" t="0" r="r" b="b"/>
              <a:pathLst>
                <a:path w="161" h="162">
                  <a:moveTo>
                    <a:pt x="147" y="0"/>
                  </a:moveTo>
                  <a:cubicBezTo>
                    <a:pt x="0" y="147"/>
                    <a:pt x="0" y="147"/>
                    <a:pt x="0" y="147"/>
                  </a:cubicBezTo>
                  <a:cubicBezTo>
                    <a:pt x="0" y="152"/>
                    <a:pt x="1" y="157"/>
                    <a:pt x="1" y="162"/>
                  </a:cubicBezTo>
                  <a:cubicBezTo>
                    <a:pt x="161" y="2"/>
                    <a:pt x="161" y="2"/>
                    <a:pt x="161" y="2"/>
                  </a:cubicBezTo>
                  <a:cubicBezTo>
                    <a:pt x="157" y="1"/>
                    <a:pt x="152" y="0"/>
                    <a:pt x="14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80"/>
            <p:cNvSpPr/>
            <p:nvPr/>
          </p:nvSpPr>
          <p:spPr bwMode="auto">
            <a:xfrm>
              <a:off x="2490791" y="2467769"/>
              <a:ext cx="777875" cy="781050"/>
            </a:xfrm>
            <a:custGeom>
              <a:avLst/>
              <a:gdLst>
                <a:gd name="T0" fmla="*/ 171 w 183"/>
                <a:gd name="T1" fmla="*/ 0 h 183"/>
                <a:gd name="T2" fmla="*/ 0 w 183"/>
                <a:gd name="T3" fmla="*/ 171 h 183"/>
                <a:gd name="T4" fmla="*/ 4 w 183"/>
                <a:gd name="T5" fmla="*/ 183 h 183"/>
                <a:gd name="T6" fmla="*/ 183 w 183"/>
                <a:gd name="T7" fmla="*/ 4 h 183"/>
                <a:gd name="T8" fmla="*/ 171 w 183"/>
                <a:gd name="T9" fmla="*/ 0 h 183"/>
              </a:gdLst>
              <a:ahLst/>
              <a:cxnLst>
                <a:cxn ang="0">
                  <a:pos x="T0" y="T1"/>
                </a:cxn>
                <a:cxn ang="0">
                  <a:pos x="T2" y="T3"/>
                </a:cxn>
                <a:cxn ang="0">
                  <a:pos x="T4" y="T5"/>
                </a:cxn>
                <a:cxn ang="0">
                  <a:pos x="T6" y="T7"/>
                </a:cxn>
                <a:cxn ang="0">
                  <a:pos x="T8" y="T9"/>
                </a:cxn>
              </a:cxnLst>
              <a:rect l="0" t="0" r="r" b="b"/>
              <a:pathLst>
                <a:path w="183" h="183">
                  <a:moveTo>
                    <a:pt x="171" y="0"/>
                  </a:moveTo>
                  <a:cubicBezTo>
                    <a:pt x="0" y="171"/>
                    <a:pt x="0" y="171"/>
                    <a:pt x="0" y="171"/>
                  </a:cubicBezTo>
                  <a:cubicBezTo>
                    <a:pt x="1" y="175"/>
                    <a:pt x="2" y="179"/>
                    <a:pt x="4" y="183"/>
                  </a:cubicBezTo>
                  <a:cubicBezTo>
                    <a:pt x="183" y="4"/>
                    <a:pt x="183" y="4"/>
                    <a:pt x="183" y="4"/>
                  </a:cubicBezTo>
                  <a:cubicBezTo>
                    <a:pt x="179" y="2"/>
                    <a:pt x="175" y="1"/>
                    <a:pt x="17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81"/>
            <p:cNvSpPr/>
            <p:nvPr/>
          </p:nvSpPr>
          <p:spPr bwMode="auto">
            <a:xfrm>
              <a:off x="2525716" y="2502694"/>
              <a:ext cx="836613" cy="844550"/>
            </a:xfrm>
            <a:custGeom>
              <a:avLst/>
              <a:gdLst>
                <a:gd name="T0" fmla="*/ 187 w 197"/>
                <a:gd name="T1" fmla="*/ 0 h 198"/>
                <a:gd name="T2" fmla="*/ 0 w 197"/>
                <a:gd name="T3" fmla="*/ 187 h 198"/>
                <a:gd name="T4" fmla="*/ 5 w 197"/>
                <a:gd name="T5" fmla="*/ 198 h 198"/>
                <a:gd name="T6" fmla="*/ 197 w 197"/>
                <a:gd name="T7" fmla="*/ 6 h 198"/>
                <a:gd name="T8" fmla="*/ 187 w 197"/>
                <a:gd name="T9" fmla="*/ 0 h 198"/>
              </a:gdLst>
              <a:ahLst/>
              <a:cxnLst>
                <a:cxn ang="0">
                  <a:pos x="T0" y="T1"/>
                </a:cxn>
                <a:cxn ang="0">
                  <a:pos x="T2" y="T3"/>
                </a:cxn>
                <a:cxn ang="0">
                  <a:pos x="T4" y="T5"/>
                </a:cxn>
                <a:cxn ang="0">
                  <a:pos x="T6" y="T7"/>
                </a:cxn>
                <a:cxn ang="0">
                  <a:pos x="T8" y="T9"/>
                </a:cxn>
              </a:cxnLst>
              <a:rect l="0" t="0" r="r" b="b"/>
              <a:pathLst>
                <a:path w="197" h="198">
                  <a:moveTo>
                    <a:pt x="187" y="0"/>
                  </a:moveTo>
                  <a:cubicBezTo>
                    <a:pt x="0" y="187"/>
                    <a:pt x="0" y="187"/>
                    <a:pt x="0" y="187"/>
                  </a:cubicBezTo>
                  <a:cubicBezTo>
                    <a:pt x="2" y="191"/>
                    <a:pt x="3" y="194"/>
                    <a:pt x="5" y="198"/>
                  </a:cubicBezTo>
                  <a:cubicBezTo>
                    <a:pt x="197" y="6"/>
                    <a:pt x="197" y="6"/>
                    <a:pt x="197" y="6"/>
                  </a:cubicBezTo>
                  <a:cubicBezTo>
                    <a:pt x="194" y="4"/>
                    <a:pt x="190" y="2"/>
                    <a:pt x="18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2"/>
            <p:cNvSpPr/>
            <p:nvPr/>
          </p:nvSpPr>
          <p:spPr bwMode="auto">
            <a:xfrm>
              <a:off x="2571753" y="2553494"/>
              <a:ext cx="876300" cy="874713"/>
            </a:xfrm>
            <a:custGeom>
              <a:avLst/>
              <a:gdLst>
                <a:gd name="T0" fmla="*/ 196 w 206"/>
                <a:gd name="T1" fmla="*/ 0 h 205"/>
                <a:gd name="T2" fmla="*/ 0 w 206"/>
                <a:gd name="T3" fmla="*/ 196 h 205"/>
                <a:gd name="T4" fmla="*/ 7 w 206"/>
                <a:gd name="T5" fmla="*/ 205 h 205"/>
                <a:gd name="T6" fmla="*/ 206 w 206"/>
                <a:gd name="T7" fmla="*/ 6 h 205"/>
                <a:gd name="T8" fmla="*/ 196 w 206"/>
                <a:gd name="T9" fmla="*/ 0 h 205"/>
              </a:gdLst>
              <a:ahLst/>
              <a:cxnLst>
                <a:cxn ang="0">
                  <a:pos x="T0" y="T1"/>
                </a:cxn>
                <a:cxn ang="0">
                  <a:pos x="T2" y="T3"/>
                </a:cxn>
                <a:cxn ang="0">
                  <a:pos x="T4" y="T5"/>
                </a:cxn>
                <a:cxn ang="0">
                  <a:pos x="T6" y="T7"/>
                </a:cxn>
                <a:cxn ang="0">
                  <a:pos x="T8" y="T9"/>
                </a:cxn>
              </a:cxnLst>
              <a:rect l="0" t="0" r="r" b="b"/>
              <a:pathLst>
                <a:path w="206" h="205">
                  <a:moveTo>
                    <a:pt x="196" y="0"/>
                  </a:moveTo>
                  <a:cubicBezTo>
                    <a:pt x="0" y="196"/>
                    <a:pt x="0" y="196"/>
                    <a:pt x="0" y="196"/>
                  </a:cubicBezTo>
                  <a:cubicBezTo>
                    <a:pt x="2" y="199"/>
                    <a:pt x="5" y="202"/>
                    <a:pt x="7" y="205"/>
                  </a:cubicBezTo>
                  <a:cubicBezTo>
                    <a:pt x="206" y="6"/>
                    <a:pt x="206" y="6"/>
                    <a:pt x="206" y="6"/>
                  </a:cubicBezTo>
                  <a:cubicBezTo>
                    <a:pt x="203" y="4"/>
                    <a:pt x="200" y="2"/>
                    <a:pt x="196"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83"/>
            <p:cNvSpPr/>
            <p:nvPr/>
          </p:nvSpPr>
          <p:spPr bwMode="auto">
            <a:xfrm>
              <a:off x="2632078" y="2613819"/>
              <a:ext cx="884238" cy="887413"/>
            </a:xfrm>
            <a:custGeom>
              <a:avLst/>
              <a:gdLst>
                <a:gd name="T0" fmla="*/ 204 w 208"/>
                <a:gd name="T1" fmla="*/ 4 h 208"/>
                <a:gd name="T2" fmla="*/ 200 w 208"/>
                <a:gd name="T3" fmla="*/ 0 h 208"/>
                <a:gd name="T4" fmla="*/ 0 w 208"/>
                <a:gd name="T5" fmla="*/ 200 h 208"/>
                <a:gd name="T6" fmla="*/ 4 w 208"/>
                <a:gd name="T7" fmla="*/ 204 h 208"/>
                <a:gd name="T8" fmla="*/ 8 w 208"/>
                <a:gd name="T9" fmla="*/ 208 h 208"/>
                <a:gd name="T10" fmla="*/ 208 w 208"/>
                <a:gd name="T11" fmla="*/ 8 h 208"/>
                <a:gd name="T12" fmla="*/ 204 w 208"/>
                <a:gd name="T13" fmla="*/ 4 h 208"/>
              </a:gdLst>
              <a:ahLst/>
              <a:cxnLst>
                <a:cxn ang="0">
                  <a:pos x="T0" y="T1"/>
                </a:cxn>
                <a:cxn ang="0">
                  <a:pos x="T2" y="T3"/>
                </a:cxn>
                <a:cxn ang="0">
                  <a:pos x="T4" y="T5"/>
                </a:cxn>
                <a:cxn ang="0">
                  <a:pos x="T6" y="T7"/>
                </a:cxn>
                <a:cxn ang="0">
                  <a:pos x="T8" y="T9"/>
                </a:cxn>
                <a:cxn ang="0">
                  <a:pos x="T10" y="T11"/>
                </a:cxn>
                <a:cxn ang="0">
                  <a:pos x="T12" y="T13"/>
                </a:cxn>
              </a:cxnLst>
              <a:rect l="0" t="0" r="r" b="b"/>
              <a:pathLst>
                <a:path w="208" h="208">
                  <a:moveTo>
                    <a:pt x="204" y="4"/>
                  </a:moveTo>
                  <a:cubicBezTo>
                    <a:pt x="203" y="2"/>
                    <a:pt x="202" y="1"/>
                    <a:pt x="200" y="0"/>
                  </a:cubicBezTo>
                  <a:cubicBezTo>
                    <a:pt x="0" y="200"/>
                    <a:pt x="0" y="200"/>
                    <a:pt x="0" y="200"/>
                  </a:cubicBezTo>
                  <a:cubicBezTo>
                    <a:pt x="2" y="201"/>
                    <a:pt x="3" y="202"/>
                    <a:pt x="4" y="204"/>
                  </a:cubicBezTo>
                  <a:cubicBezTo>
                    <a:pt x="6" y="205"/>
                    <a:pt x="7" y="206"/>
                    <a:pt x="8" y="208"/>
                  </a:cubicBezTo>
                  <a:cubicBezTo>
                    <a:pt x="208" y="8"/>
                    <a:pt x="208" y="8"/>
                    <a:pt x="208" y="8"/>
                  </a:cubicBezTo>
                  <a:cubicBezTo>
                    <a:pt x="207" y="6"/>
                    <a:pt x="206" y="5"/>
                    <a:pt x="204"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84"/>
            <p:cNvSpPr/>
            <p:nvPr/>
          </p:nvSpPr>
          <p:spPr bwMode="auto">
            <a:xfrm>
              <a:off x="2703516" y="2682081"/>
              <a:ext cx="871538" cy="879475"/>
            </a:xfrm>
            <a:custGeom>
              <a:avLst/>
              <a:gdLst>
                <a:gd name="T0" fmla="*/ 199 w 205"/>
                <a:gd name="T1" fmla="*/ 0 h 206"/>
                <a:gd name="T2" fmla="*/ 0 w 205"/>
                <a:gd name="T3" fmla="*/ 199 h 206"/>
                <a:gd name="T4" fmla="*/ 9 w 205"/>
                <a:gd name="T5" fmla="*/ 206 h 206"/>
                <a:gd name="T6" fmla="*/ 205 w 205"/>
                <a:gd name="T7" fmla="*/ 10 h 206"/>
                <a:gd name="T8" fmla="*/ 199 w 205"/>
                <a:gd name="T9" fmla="*/ 0 h 206"/>
              </a:gdLst>
              <a:ahLst/>
              <a:cxnLst>
                <a:cxn ang="0">
                  <a:pos x="T0" y="T1"/>
                </a:cxn>
                <a:cxn ang="0">
                  <a:pos x="T2" y="T3"/>
                </a:cxn>
                <a:cxn ang="0">
                  <a:pos x="T4" y="T5"/>
                </a:cxn>
                <a:cxn ang="0">
                  <a:pos x="T6" y="T7"/>
                </a:cxn>
                <a:cxn ang="0">
                  <a:pos x="T8" y="T9"/>
                </a:cxn>
              </a:cxnLst>
              <a:rect l="0" t="0" r="r" b="b"/>
              <a:pathLst>
                <a:path w="205" h="206">
                  <a:moveTo>
                    <a:pt x="199" y="0"/>
                  </a:moveTo>
                  <a:cubicBezTo>
                    <a:pt x="0" y="199"/>
                    <a:pt x="0" y="199"/>
                    <a:pt x="0" y="199"/>
                  </a:cubicBezTo>
                  <a:cubicBezTo>
                    <a:pt x="3" y="201"/>
                    <a:pt x="6" y="204"/>
                    <a:pt x="9" y="206"/>
                  </a:cubicBezTo>
                  <a:cubicBezTo>
                    <a:pt x="205" y="10"/>
                    <a:pt x="205" y="10"/>
                    <a:pt x="205" y="10"/>
                  </a:cubicBezTo>
                  <a:cubicBezTo>
                    <a:pt x="203" y="6"/>
                    <a:pt x="201" y="3"/>
                    <a:pt x="19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85"/>
            <p:cNvSpPr/>
            <p:nvPr/>
          </p:nvSpPr>
          <p:spPr bwMode="auto">
            <a:xfrm>
              <a:off x="2784478" y="2766219"/>
              <a:ext cx="841375" cy="841375"/>
            </a:xfrm>
            <a:custGeom>
              <a:avLst/>
              <a:gdLst>
                <a:gd name="T0" fmla="*/ 193 w 198"/>
                <a:gd name="T1" fmla="*/ 0 h 197"/>
                <a:gd name="T2" fmla="*/ 0 w 198"/>
                <a:gd name="T3" fmla="*/ 192 h 197"/>
                <a:gd name="T4" fmla="*/ 11 w 198"/>
                <a:gd name="T5" fmla="*/ 197 h 197"/>
                <a:gd name="T6" fmla="*/ 198 w 198"/>
                <a:gd name="T7" fmla="*/ 10 h 197"/>
                <a:gd name="T8" fmla="*/ 193 w 198"/>
                <a:gd name="T9" fmla="*/ 0 h 197"/>
              </a:gdLst>
              <a:ahLst/>
              <a:cxnLst>
                <a:cxn ang="0">
                  <a:pos x="T0" y="T1"/>
                </a:cxn>
                <a:cxn ang="0">
                  <a:pos x="T2" y="T3"/>
                </a:cxn>
                <a:cxn ang="0">
                  <a:pos x="T4" y="T5"/>
                </a:cxn>
                <a:cxn ang="0">
                  <a:pos x="T6" y="T7"/>
                </a:cxn>
                <a:cxn ang="0">
                  <a:pos x="T8" y="T9"/>
                </a:cxn>
              </a:cxnLst>
              <a:rect l="0" t="0" r="r" b="b"/>
              <a:pathLst>
                <a:path w="198" h="197">
                  <a:moveTo>
                    <a:pt x="193" y="0"/>
                  </a:moveTo>
                  <a:cubicBezTo>
                    <a:pt x="0" y="192"/>
                    <a:pt x="0" y="192"/>
                    <a:pt x="0" y="192"/>
                  </a:cubicBezTo>
                  <a:cubicBezTo>
                    <a:pt x="4" y="194"/>
                    <a:pt x="7" y="195"/>
                    <a:pt x="11" y="197"/>
                  </a:cubicBezTo>
                  <a:cubicBezTo>
                    <a:pt x="198" y="10"/>
                    <a:pt x="198" y="10"/>
                    <a:pt x="198" y="10"/>
                  </a:cubicBezTo>
                  <a:cubicBezTo>
                    <a:pt x="196" y="7"/>
                    <a:pt x="194" y="3"/>
                    <a:pt x="193"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86"/>
            <p:cNvSpPr/>
            <p:nvPr/>
          </p:nvSpPr>
          <p:spPr bwMode="auto">
            <a:xfrm>
              <a:off x="2882903" y="2861469"/>
              <a:ext cx="777875" cy="781050"/>
            </a:xfrm>
            <a:custGeom>
              <a:avLst/>
              <a:gdLst>
                <a:gd name="T0" fmla="*/ 179 w 183"/>
                <a:gd name="T1" fmla="*/ 0 h 183"/>
                <a:gd name="T2" fmla="*/ 0 w 183"/>
                <a:gd name="T3" fmla="*/ 180 h 183"/>
                <a:gd name="T4" fmla="*/ 12 w 183"/>
                <a:gd name="T5" fmla="*/ 183 h 183"/>
                <a:gd name="T6" fmla="*/ 183 w 183"/>
                <a:gd name="T7" fmla="*/ 12 h 183"/>
                <a:gd name="T8" fmla="*/ 179 w 183"/>
                <a:gd name="T9" fmla="*/ 0 h 183"/>
              </a:gdLst>
              <a:ahLst/>
              <a:cxnLst>
                <a:cxn ang="0">
                  <a:pos x="T0" y="T1"/>
                </a:cxn>
                <a:cxn ang="0">
                  <a:pos x="T2" y="T3"/>
                </a:cxn>
                <a:cxn ang="0">
                  <a:pos x="T4" y="T5"/>
                </a:cxn>
                <a:cxn ang="0">
                  <a:pos x="T6" y="T7"/>
                </a:cxn>
                <a:cxn ang="0">
                  <a:pos x="T8" y="T9"/>
                </a:cxn>
              </a:cxnLst>
              <a:rect l="0" t="0" r="r" b="b"/>
              <a:pathLst>
                <a:path w="183" h="183">
                  <a:moveTo>
                    <a:pt x="179" y="0"/>
                  </a:moveTo>
                  <a:cubicBezTo>
                    <a:pt x="0" y="180"/>
                    <a:pt x="0" y="180"/>
                    <a:pt x="0" y="180"/>
                  </a:cubicBezTo>
                  <a:cubicBezTo>
                    <a:pt x="4" y="181"/>
                    <a:pt x="8" y="182"/>
                    <a:pt x="12" y="183"/>
                  </a:cubicBezTo>
                  <a:cubicBezTo>
                    <a:pt x="183" y="12"/>
                    <a:pt x="183" y="12"/>
                    <a:pt x="183" y="12"/>
                  </a:cubicBezTo>
                  <a:cubicBezTo>
                    <a:pt x="182" y="8"/>
                    <a:pt x="181" y="4"/>
                    <a:pt x="17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87"/>
            <p:cNvSpPr/>
            <p:nvPr/>
          </p:nvSpPr>
          <p:spPr bwMode="auto">
            <a:xfrm>
              <a:off x="2989266" y="2972594"/>
              <a:ext cx="687388" cy="687388"/>
            </a:xfrm>
            <a:custGeom>
              <a:avLst/>
              <a:gdLst>
                <a:gd name="T0" fmla="*/ 161 w 162"/>
                <a:gd name="T1" fmla="*/ 0 h 161"/>
                <a:gd name="T2" fmla="*/ 0 w 162"/>
                <a:gd name="T3" fmla="*/ 160 h 161"/>
                <a:gd name="T4" fmla="*/ 15 w 162"/>
                <a:gd name="T5" fmla="*/ 161 h 161"/>
                <a:gd name="T6" fmla="*/ 162 w 162"/>
                <a:gd name="T7" fmla="*/ 14 h 161"/>
                <a:gd name="T8" fmla="*/ 161 w 162"/>
                <a:gd name="T9" fmla="*/ 0 h 161"/>
              </a:gdLst>
              <a:ahLst/>
              <a:cxnLst>
                <a:cxn ang="0">
                  <a:pos x="T0" y="T1"/>
                </a:cxn>
                <a:cxn ang="0">
                  <a:pos x="T2" y="T3"/>
                </a:cxn>
                <a:cxn ang="0">
                  <a:pos x="T4" y="T5"/>
                </a:cxn>
                <a:cxn ang="0">
                  <a:pos x="T6" y="T7"/>
                </a:cxn>
                <a:cxn ang="0">
                  <a:pos x="T8" y="T9"/>
                </a:cxn>
              </a:cxnLst>
              <a:rect l="0" t="0" r="r" b="b"/>
              <a:pathLst>
                <a:path w="162" h="161">
                  <a:moveTo>
                    <a:pt x="161" y="0"/>
                  </a:moveTo>
                  <a:cubicBezTo>
                    <a:pt x="0" y="160"/>
                    <a:pt x="0" y="160"/>
                    <a:pt x="0" y="160"/>
                  </a:cubicBezTo>
                  <a:cubicBezTo>
                    <a:pt x="5" y="160"/>
                    <a:pt x="10" y="161"/>
                    <a:pt x="15" y="161"/>
                  </a:cubicBezTo>
                  <a:cubicBezTo>
                    <a:pt x="162" y="14"/>
                    <a:pt x="162" y="14"/>
                    <a:pt x="162" y="14"/>
                  </a:cubicBezTo>
                  <a:cubicBezTo>
                    <a:pt x="162" y="9"/>
                    <a:pt x="161" y="4"/>
                    <a:pt x="16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88"/>
            <p:cNvSpPr/>
            <p:nvPr/>
          </p:nvSpPr>
          <p:spPr bwMode="auto">
            <a:xfrm>
              <a:off x="3121028" y="3104356"/>
              <a:ext cx="555625" cy="555625"/>
            </a:xfrm>
            <a:custGeom>
              <a:avLst/>
              <a:gdLst>
                <a:gd name="T0" fmla="*/ 19 w 131"/>
                <a:gd name="T1" fmla="*/ 127 h 130"/>
                <a:gd name="T2" fmla="*/ 128 w 131"/>
                <a:gd name="T3" fmla="*/ 18 h 130"/>
                <a:gd name="T4" fmla="*/ 131 w 131"/>
                <a:gd name="T5" fmla="*/ 0 h 130"/>
                <a:gd name="T6" fmla="*/ 0 w 131"/>
                <a:gd name="T7" fmla="*/ 130 h 130"/>
                <a:gd name="T8" fmla="*/ 19 w 131"/>
                <a:gd name="T9" fmla="*/ 127 h 130"/>
              </a:gdLst>
              <a:ahLst/>
              <a:cxnLst>
                <a:cxn ang="0">
                  <a:pos x="T0" y="T1"/>
                </a:cxn>
                <a:cxn ang="0">
                  <a:pos x="T2" y="T3"/>
                </a:cxn>
                <a:cxn ang="0">
                  <a:pos x="T4" y="T5"/>
                </a:cxn>
                <a:cxn ang="0">
                  <a:pos x="T6" y="T7"/>
                </a:cxn>
                <a:cxn ang="0">
                  <a:pos x="T8" y="T9"/>
                </a:cxn>
              </a:cxnLst>
              <a:rect l="0" t="0" r="r" b="b"/>
              <a:pathLst>
                <a:path w="131" h="130">
                  <a:moveTo>
                    <a:pt x="19" y="127"/>
                  </a:moveTo>
                  <a:cubicBezTo>
                    <a:pt x="128" y="18"/>
                    <a:pt x="128" y="18"/>
                    <a:pt x="128" y="18"/>
                  </a:cubicBezTo>
                  <a:cubicBezTo>
                    <a:pt x="129" y="12"/>
                    <a:pt x="130" y="6"/>
                    <a:pt x="131" y="0"/>
                  </a:cubicBezTo>
                  <a:cubicBezTo>
                    <a:pt x="0" y="130"/>
                    <a:pt x="0" y="130"/>
                    <a:pt x="0" y="130"/>
                  </a:cubicBezTo>
                  <a:cubicBezTo>
                    <a:pt x="7" y="129"/>
                    <a:pt x="13" y="128"/>
                    <a:pt x="19" y="12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89"/>
            <p:cNvSpPr/>
            <p:nvPr/>
          </p:nvSpPr>
          <p:spPr bwMode="auto">
            <a:xfrm>
              <a:off x="3298828" y="3278981"/>
              <a:ext cx="336550" cy="338138"/>
            </a:xfrm>
            <a:custGeom>
              <a:avLst/>
              <a:gdLst>
                <a:gd name="T0" fmla="*/ 47 w 79"/>
                <a:gd name="T1" fmla="*/ 48 h 79"/>
                <a:gd name="T2" fmla="*/ 79 w 79"/>
                <a:gd name="T3" fmla="*/ 0 h 79"/>
                <a:gd name="T4" fmla="*/ 0 w 79"/>
                <a:gd name="T5" fmla="*/ 79 h 79"/>
                <a:gd name="T6" fmla="*/ 47 w 79"/>
                <a:gd name="T7" fmla="*/ 48 h 79"/>
              </a:gdLst>
              <a:ahLst/>
              <a:cxnLst>
                <a:cxn ang="0">
                  <a:pos x="T0" y="T1"/>
                </a:cxn>
                <a:cxn ang="0">
                  <a:pos x="T2" y="T3"/>
                </a:cxn>
                <a:cxn ang="0">
                  <a:pos x="T4" y="T5"/>
                </a:cxn>
                <a:cxn ang="0">
                  <a:pos x="T6" y="T7"/>
                </a:cxn>
              </a:cxnLst>
              <a:rect l="0" t="0" r="r" b="b"/>
              <a:pathLst>
                <a:path w="79" h="79">
                  <a:moveTo>
                    <a:pt x="47" y="48"/>
                  </a:moveTo>
                  <a:cubicBezTo>
                    <a:pt x="61" y="34"/>
                    <a:pt x="72" y="18"/>
                    <a:pt x="79" y="0"/>
                  </a:cubicBezTo>
                  <a:cubicBezTo>
                    <a:pt x="0" y="79"/>
                    <a:pt x="0" y="79"/>
                    <a:pt x="0" y="79"/>
                  </a:cubicBezTo>
                  <a:cubicBezTo>
                    <a:pt x="17" y="72"/>
                    <a:pt x="34" y="62"/>
                    <a:pt x="47" y="4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3" name="组合 162"/>
          <p:cNvGrpSpPr/>
          <p:nvPr/>
        </p:nvGrpSpPr>
        <p:grpSpPr>
          <a:xfrm rot="13651987">
            <a:off x="-919863" y="1388167"/>
            <a:ext cx="3784058" cy="3784058"/>
            <a:chOff x="-2057005" y="-757171"/>
            <a:chExt cx="4948404" cy="4948404"/>
          </a:xfrm>
        </p:grpSpPr>
        <p:sp>
          <p:nvSpPr>
            <p:cNvPr id="161" name="椭圆 160"/>
            <p:cNvSpPr/>
            <p:nvPr/>
          </p:nvSpPr>
          <p:spPr>
            <a:xfrm>
              <a:off x="-2057005" y="-757171"/>
              <a:ext cx="4948404" cy="4948404"/>
            </a:xfrm>
            <a:prstGeom prst="ellipse">
              <a:avLst/>
            </a:prstGeom>
            <a:solidFill>
              <a:schemeClr val="accent1"/>
            </a:solid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2" name="椭圆 161"/>
            <p:cNvSpPr/>
            <p:nvPr/>
          </p:nvSpPr>
          <p:spPr>
            <a:xfrm>
              <a:off x="-1591454" y="2233591"/>
              <a:ext cx="723275" cy="723275"/>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172" name="组合 171"/>
          <p:cNvGrpSpPr/>
          <p:nvPr/>
        </p:nvGrpSpPr>
        <p:grpSpPr>
          <a:xfrm>
            <a:off x="2382140" y="2609359"/>
            <a:ext cx="3220020" cy="1118873"/>
            <a:chOff x="2278722" y="2592382"/>
            <a:chExt cx="3220020" cy="1118873"/>
          </a:xfrm>
        </p:grpSpPr>
        <p:cxnSp>
          <p:nvCxnSpPr>
            <p:cNvPr id="94" name="直接连接符 93"/>
            <p:cNvCxnSpPr/>
            <p:nvPr/>
          </p:nvCxnSpPr>
          <p:spPr>
            <a:xfrm>
              <a:off x="4608244" y="2592385"/>
              <a:ext cx="89049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2" name="Freeform 5"/>
            <p:cNvSpPr/>
            <p:nvPr/>
          </p:nvSpPr>
          <p:spPr bwMode="auto">
            <a:xfrm>
              <a:off x="2278722" y="2592382"/>
              <a:ext cx="2560726" cy="1118873"/>
            </a:xfrm>
            <a:custGeom>
              <a:avLst/>
              <a:gdLst>
                <a:gd name="T0" fmla="*/ 1687 w 1999"/>
                <a:gd name="T1" fmla="*/ 0 h 2798"/>
                <a:gd name="T2" fmla="*/ 1083 w 1999"/>
                <a:gd name="T3" fmla="*/ 0 h 2798"/>
                <a:gd name="T4" fmla="*/ 791 w 1999"/>
                <a:gd name="T5" fmla="*/ 293 h 2798"/>
                <a:gd name="T6" fmla="*/ 1083 w 1999"/>
                <a:gd name="T7" fmla="*/ 585 h 2798"/>
                <a:gd name="T8" fmla="*/ 1679 w 1999"/>
                <a:gd name="T9" fmla="*/ 585 h 2798"/>
                <a:gd name="T10" fmla="*/ 1753 w 1999"/>
                <a:gd name="T11" fmla="*/ 634 h 2798"/>
                <a:gd name="T12" fmla="*/ 1838 w 1999"/>
                <a:gd name="T13" fmla="*/ 839 h 2798"/>
                <a:gd name="T14" fmla="*/ 1754 w 1999"/>
                <a:gd name="T15" fmla="*/ 1043 h 2798"/>
                <a:gd name="T16" fmla="*/ 1710 w 1999"/>
                <a:gd name="T17" fmla="*/ 1078 h 2798"/>
                <a:gd name="T18" fmla="*/ 1684 w 1999"/>
                <a:gd name="T19" fmla="*/ 1090 h 2798"/>
                <a:gd name="T20" fmla="*/ 292 w 1999"/>
                <a:gd name="T21" fmla="*/ 1090 h 2798"/>
                <a:gd name="T22" fmla="*/ 0 w 1999"/>
                <a:gd name="T23" fmla="*/ 1382 h 2798"/>
                <a:gd name="T24" fmla="*/ 292 w 1999"/>
                <a:gd name="T25" fmla="*/ 1675 h 2798"/>
                <a:gd name="T26" fmla="*/ 1147 w 1999"/>
                <a:gd name="T27" fmla="*/ 1675 h 2798"/>
                <a:gd name="T28" fmla="*/ 1178 w 1999"/>
                <a:gd name="T29" fmla="*/ 1684 h 2798"/>
                <a:gd name="T30" fmla="*/ 1356 w 1999"/>
                <a:gd name="T31" fmla="*/ 1950 h 2798"/>
                <a:gd name="T32" fmla="*/ 1271 w 1999"/>
                <a:gd name="T33" fmla="*/ 2155 h 2798"/>
                <a:gd name="T34" fmla="*/ 1177 w 1999"/>
                <a:gd name="T35" fmla="*/ 2213 h 2798"/>
                <a:gd name="T36" fmla="*/ 1174 w 1999"/>
                <a:gd name="T37" fmla="*/ 2213 h 2798"/>
                <a:gd name="T38" fmla="*/ 1083 w 1999"/>
                <a:gd name="T39" fmla="*/ 2213 h 2798"/>
                <a:gd name="T40" fmla="*/ 791 w 1999"/>
                <a:gd name="T41" fmla="*/ 2506 h 2798"/>
                <a:gd name="T42" fmla="*/ 1083 w 1999"/>
                <a:gd name="T43" fmla="*/ 2798 h 2798"/>
                <a:gd name="T44" fmla="*/ 1999 w 1999"/>
                <a:gd name="T45" fmla="*/ 2798 h 2798"/>
                <a:gd name="connsiteX0" fmla="*/ 8439 w 9195"/>
                <a:gd name="connsiteY0" fmla="*/ 0 h 10000"/>
                <a:gd name="connsiteX1" fmla="*/ 5418 w 9195"/>
                <a:gd name="connsiteY1" fmla="*/ 0 h 10000"/>
                <a:gd name="connsiteX2" fmla="*/ 3957 w 9195"/>
                <a:gd name="connsiteY2" fmla="*/ 1047 h 10000"/>
                <a:gd name="connsiteX3" fmla="*/ 5418 w 9195"/>
                <a:gd name="connsiteY3" fmla="*/ 2091 h 10000"/>
                <a:gd name="connsiteX4" fmla="*/ 8399 w 9195"/>
                <a:gd name="connsiteY4" fmla="*/ 2091 h 10000"/>
                <a:gd name="connsiteX5" fmla="*/ 8769 w 9195"/>
                <a:gd name="connsiteY5" fmla="*/ 2266 h 10000"/>
                <a:gd name="connsiteX6" fmla="*/ 9195 w 9195"/>
                <a:gd name="connsiteY6" fmla="*/ 2999 h 10000"/>
                <a:gd name="connsiteX7" fmla="*/ 8774 w 9195"/>
                <a:gd name="connsiteY7" fmla="*/ 3728 h 10000"/>
                <a:gd name="connsiteX8" fmla="*/ 8554 w 9195"/>
                <a:gd name="connsiteY8" fmla="*/ 3853 h 10000"/>
                <a:gd name="connsiteX9" fmla="*/ 8424 w 9195"/>
                <a:gd name="connsiteY9" fmla="*/ 3896 h 10000"/>
                <a:gd name="connsiteX10" fmla="*/ 1461 w 9195"/>
                <a:gd name="connsiteY10" fmla="*/ 3896 h 10000"/>
                <a:gd name="connsiteX11" fmla="*/ 0 w 9195"/>
                <a:gd name="connsiteY11" fmla="*/ 4939 h 10000"/>
                <a:gd name="connsiteX12" fmla="*/ 1461 w 9195"/>
                <a:gd name="connsiteY12" fmla="*/ 5986 h 10000"/>
                <a:gd name="connsiteX13" fmla="*/ 5738 w 9195"/>
                <a:gd name="connsiteY13" fmla="*/ 5986 h 10000"/>
                <a:gd name="connsiteX14" fmla="*/ 5893 w 9195"/>
                <a:gd name="connsiteY14" fmla="*/ 6019 h 10000"/>
                <a:gd name="connsiteX15" fmla="*/ 6783 w 9195"/>
                <a:gd name="connsiteY15" fmla="*/ 6969 h 10000"/>
                <a:gd name="connsiteX16" fmla="*/ 6358 w 9195"/>
                <a:gd name="connsiteY16" fmla="*/ 7702 h 10000"/>
                <a:gd name="connsiteX17" fmla="*/ 5888 w 9195"/>
                <a:gd name="connsiteY17" fmla="*/ 7909 h 10000"/>
                <a:gd name="connsiteX18" fmla="*/ 5873 w 9195"/>
                <a:gd name="connsiteY18" fmla="*/ 7909 h 10000"/>
                <a:gd name="connsiteX19" fmla="*/ 5418 w 9195"/>
                <a:gd name="connsiteY19" fmla="*/ 7909 h 10000"/>
                <a:gd name="connsiteX20" fmla="*/ 3957 w 9195"/>
                <a:gd name="connsiteY20" fmla="*/ 8956 h 10000"/>
                <a:gd name="connsiteX21" fmla="*/ 5418 w 9195"/>
                <a:gd name="connsiteY21" fmla="*/ 10000 h 10000"/>
                <a:gd name="connsiteX0-1" fmla="*/ 9178 w 10000"/>
                <a:gd name="connsiteY0-2" fmla="*/ 0 h 8956"/>
                <a:gd name="connsiteX1-3" fmla="*/ 5892 w 10000"/>
                <a:gd name="connsiteY1-4" fmla="*/ 0 h 8956"/>
                <a:gd name="connsiteX2-5" fmla="*/ 4303 w 10000"/>
                <a:gd name="connsiteY2-6" fmla="*/ 1047 h 8956"/>
                <a:gd name="connsiteX3-7" fmla="*/ 5892 w 10000"/>
                <a:gd name="connsiteY3-8" fmla="*/ 2091 h 8956"/>
                <a:gd name="connsiteX4-9" fmla="*/ 9134 w 10000"/>
                <a:gd name="connsiteY4-10" fmla="*/ 2091 h 8956"/>
                <a:gd name="connsiteX5-11" fmla="*/ 9537 w 10000"/>
                <a:gd name="connsiteY5-12" fmla="*/ 2266 h 8956"/>
                <a:gd name="connsiteX6-13" fmla="*/ 10000 w 10000"/>
                <a:gd name="connsiteY6-14" fmla="*/ 2999 h 8956"/>
                <a:gd name="connsiteX7-15" fmla="*/ 9542 w 10000"/>
                <a:gd name="connsiteY7-16" fmla="*/ 3728 h 8956"/>
                <a:gd name="connsiteX8-17" fmla="*/ 9303 w 10000"/>
                <a:gd name="connsiteY8-18" fmla="*/ 3853 h 8956"/>
                <a:gd name="connsiteX9-19" fmla="*/ 9162 w 10000"/>
                <a:gd name="connsiteY9-20" fmla="*/ 3896 h 8956"/>
                <a:gd name="connsiteX10-21" fmla="*/ 1589 w 10000"/>
                <a:gd name="connsiteY10-22" fmla="*/ 3896 h 8956"/>
                <a:gd name="connsiteX11-23" fmla="*/ 0 w 10000"/>
                <a:gd name="connsiteY11-24" fmla="*/ 4939 h 8956"/>
                <a:gd name="connsiteX12-25" fmla="*/ 1589 w 10000"/>
                <a:gd name="connsiteY12-26" fmla="*/ 5986 h 8956"/>
                <a:gd name="connsiteX13-27" fmla="*/ 6240 w 10000"/>
                <a:gd name="connsiteY13-28" fmla="*/ 5986 h 8956"/>
                <a:gd name="connsiteX14-29" fmla="*/ 6409 w 10000"/>
                <a:gd name="connsiteY14-30" fmla="*/ 6019 h 8956"/>
                <a:gd name="connsiteX15-31" fmla="*/ 7377 w 10000"/>
                <a:gd name="connsiteY15-32" fmla="*/ 6969 h 8956"/>
                <a:gd name="connsiteX16-33" fmla="*/ 6915 w 10000"/>
                <a:gd name="connsiteY16-34" fmla="*/ 7702 h 8956"/>
                <a:gd name="connsiteX17-35" fmla="*/ 6403 w 10000"/>
                <a:gd name="connsiteY17-36" fmla="*/ 7909 h 8956"/>
                <a:gd name="connsiteX18-37" fmla="*/ 6387 w 10000"/>
                <a:gd name="connsiteY18-38" fmla="*/ 7909 h 8956"/>
                <a:gd name="connsiteX19-39" fmla="*/ 5892 w 10000"/>
                <a:gd name="connsiteY19-40" fmla="*/ 7909 h 8956"/>
                <a:gd name="connsiteX20-41" fmla="*/ 4303 w 10000"/>
                <a:gd name="connsiteY20-42" fmla="*/ 8956 h 8956"/>
                <a:gd name="connsiteX0-43" fmla="*/ 9178 w 10000"/>
                <a:gd name="connsiteY0-44" fmla="*/ 0 h 8831"/>
                <a:gd name="connsiteX1-45" fmla="*/ 5892 w 10000"/>
                <a:gd name="connsiteY1-46" fmla="*/ 0 h 8831"/>
                <a:gd name="connsiteX2-47" fmla="*/ 4303 w 10000"/>
                <a:gd name="connsiteY2-48" fmla="*/ 1169 h 8831"/>
                <a:gd name="connsiteX3-49" fmla="*/ 5892 w 10000"/>
                <a:gd name="connsiteY3-50" fmla="*/ 2335 h 8831"/>
                <a:gd name="connsiteX4-51" fmla="*/ 9134 w 10000"/>
                <a:gd name="connsiteY4-52" fmla="*/ 2335 h 8831"/>
                <a:gd name="connsiteX5-53" fmla="*/ 9537 w 10000"/>
                <a:gd name="connsiteY5-54" fmla="*/ 2530 h 8831"/>
                <a:gd name="connsiteX6-55" fmla="*/ 10000 w 10000"/>
                <a:gd name="connsiteY6-56" fmla="*/ 3349 h 8831"/>
                <a:gd name="connsiteX7-57" fmla="*/ 9542 w 10000"/>
                <a:gd name="connsiteY7-58" fmla="*/ 4163 h 8831"/>
                <a:gd name="connsiteX8-59" fmla="*/ 9303 w 10000"/>
                <a:gd name="connsiteY8-60" fmla="*/ 4302 h 8831"/>
                <a:gd name="connsiteX9-61" fmla="*/ 9162 w 10000"/>
                <a:gd name="connsiteY9-62" fmla="*/ 4350 h 8831"/>
                <a:gd name="connsiteX10-63" fmla="*/ 1589 w 10000"/>
                <a:gd name="connsiteY10-64" fmla="*/ 4350 h 8831"/>
                <a:gd name="connsiteX11-65" fmla="*/ 0 w 10000"/>
                <a:gd name="connsiteY11-66" fmla="*/ 5515 h 8831"/>
                <a:gd name="connsiteX12-67" fmla="*/ 1589 w 10000"/>
                <a:gd name="connsiteY12-68" fmla="*/ 6684 h 8831"/>
                <a:gd name="connsiteX13-69" fmla="*/ 6240 w 10000"/>
                <a:gd name="connsiteY13-70" fmla="*/ 6684 h 8831"/>
                <a:gd name="connsiteX14-71" fmla="*/ 6409 w 10000"/>
                <a:gd name="connsiteY14-72" fmla="*/ 6721 h 8831"/>
                <a:gd name="connsiteX15-73" fmla="*/ 7377 w 10000"/>
                <a:gd name="connsiteY15-74" fmla="*/ 7781 h 8831"/>
                <a:gd name="connsiteX16-75" fmla="*/ 6915 w 10000"/>
                <a:gd name="connsiteY16-76" fmla="*/ 8600 h 8831"/>
                <a:gd name="connsiteX17-77" fmla="*/ 6403 w 10000"/>
                <a:gd name="connsiteY17-78" fmla="*/ 8831 h 8831"/>
                <a:gd name="connsiteX18-79" fmla="*/ 6387 w 10000"/>
                <a:gd name="connsiteY18-80" fmla="*/ 8831 h 8831"/>
                <a:gd name="connsiteX19-81" fmla="*/ 5892 w 10000"/>
                <a:gd name="connsiteY19-82" fmla="*/ 8831 h 8831"/>
                <a:gd name="connsiteX0-83" fmla="*/ 9178 w 10000"/>
                <a:gd name="connsiteY0-84" fmla="*/ 0 h 10000"/>
                <a:gd name="connsiteX1-85" fmla="*/ 5892 w 10000"/>
                <a:gd name="connsiteY1-86" fmla="*/ 0 h 10000"/>
                <a:gd name="connsiteX2-87" fmla="*/ 4303 w 10000"/>
                <a:gd name="connsiteY2-88" fmla="*/ 1324 h 10000"/>
                <a:gd name="connsiteX3-89" fmla="*/ 5892 w 10000"/>
                <a:gd name="connsiteY3-90" fmla="*/ 2644 h 10000"/>
                <a:gd name="connsiteX4-91" fmla="*/ 9134 w 10000"/>
                <a:gd name="connsiteY4-92" fmla="*/ 2644 h 10000"/>
                <a:gd name="connsiteX5-93" fmla="*/ 9537 w 10000"/>
                <a:gd name="connsiteY5-94" fmla="*/ 2865 h 10000"/>
                <a:gd name="connsiteX6-95" fmla="*/ 10000 w 10000"/>
                <a:gd name="connsiteY6-96" fmla="*/ 3792 h 10000"/>
                <a:gd name="connsiteX7-97" fmla="*/ 9542 w 10000"/>
                <a:gd name="connsiteY7-98" fmla="*/ 4714 h 10000"/>
                <a:gd name="connsiteX8-99" fmla="*/ 9303 w 10000"/>
                <a:gd name="connsiteY8-100" fmla="*/ 4871 h 10000"/>
                <a:gd name="connsiteX9-101" fmla="*/ 9162 w 10000"/>
                <a:gd name="connsiteY9-102" fmla="*/ 4926 h 10000"/>
                <a:gd name="connsiteX10-103" fmla="*/ 1589 w 10000"/>
                <a:gd name="connsiteY10-104" fmla="*/ 4926 h 10000"/>
                <a:gd name="connsiteX11-105" fmla="*/ 0 w 10000"/>
                <a:gd name="connsiteY11-106" fmla="*/ 6245 h 10000"/>
                <a:gd name="connsiteX12-107" fmla="*/ 1589 w 10000"/>
                <a:gd name="connsiteY12-108" fmla="*/ 7569 h 10000"/>
                <a:gd name="connsiteX13-109" fmla="*/ 6240 w 10000"/>
                <a:gd name="connsiteY13-110" fmla="*/ 7569 h 10000"/>
                <a:gd name="connsiteX14-111" fmla="*/ 6409 w 10000"/>
                <a:gd name="connsiteY14-112" fmla="*/ 7611 h 10000"/>
                <a:gd name="connsiteX15-113" fmla="*/ 7377 w 10000"/>
                <a:gd name="connsiteY15-114" fmla="*/ 8811 h 10000"/>
                <a:gd name="connsiteX16-115" fmla="*/ 6915 w 10000"/>
                <a:gd name="connsiteY16-116" fmla="*/ 9738 h 10000"/>
                <a:gd name="connsiteX17-117" fmla="*/ 6403 w 10000"/>
                <a:gd name="connsiteY17-118" fmla="*/ 10000 h 10000"/>
                <a:gd name="connsiteX18-119" fmla="*/ 6387 w 10000"/>
                <a:gd name="connsiteY18-120" fmla="*/ 10000 h 10000"/>
                <a:gd name="connsiteX0-121" fmla="*/ 9178 w 10000"/>
                <a:gd name="connsiteY0-122" fmla="*/ 0 h 10000"/>
                <a:gd name="connsiteX1-123" fmla="*/ 5892 w 10000"/>
                <a:gd name="connsiteY1-124" fmla="*/ 0 h 10000"/>
                <a:gd name="connsiteX2-125" fmla="*/ 4303 w 10000"/>
                <a:gd name="connsiteY2-126" fmla="*/ 1324 h 10000"/>
                <a:gd name="connsiteX3-127" fmla="*/ 5892 w 10000"/>
                <a:gd name="connsiteY3-128" fmla="*/ 2644 h 10000"/>
                <a:gd name="connsiteX4-129" fmla="*/ 9134 w 10000"/>
                <a:gd name="connsiteY4-130" fmla="*/ 2644 h 10000"/>
                <a:gd name="connsiteX5-131" fmla="*/ 9537 w 10000"/>
                <a:gd name="connsiteY5-132" fmla="*/ 2865 h 10000"/>
                <a:gd name="connsiteX6-133" fmla="*/ 10000 w 10000"/>
                <a:gd name="connsiteY6-134" fmla="*/ 3792 h 10000"/>
                <a:gd name="connsiteX7-135" fmla="*/ 9542 w 10000"/>
                <a:gd name="connsiteY7-136" fmla="*/ 4714 h 10000"/>
                <a:gd name="connsiteX8-137" fmla="*/ 9303 w 10000"/>
                <a:gd name="connsiteY8-138" fmla="*/ 4871 h 10000"/>
                <a:gd name="connsiteX9-139" fmla="*/ 9162 w 10000"/>
                <a:gd name="connsiteY9-140" fmla="*/ 4926 h 10000"/>
                <a:gd name="connsiteX10-141" fmla="*/ 1589 w 10000"/>
                <a:gd name="connsiteY10-142" fmla="*/ 4926 h 10000"/>
                <a:gd name="connsiteX11-143" fmla="*/ 0 w 10000"/>
                <a:gd name="connsiteY11-144" fmla="*/ 6245 h 10000"/>
                <a:gd name="connsiteX12-145" fmla="*/ 1589 w 10000"/>
                <a:gd name="connsiteY12-146" fmla="*/ 7569 h 10000"/>
                <a:gd name="connsiteX13-147" fmla="*/ 6240 w 10000"/>
                <a:gd name="connsiteY13-148" fmla="*/ 7569 h 10000"/>
                <a:gd name="connsiteX14-149" fmla="*/ 6409 w 10000"/>
                <a:gd name="connsiteY14-150" fmla="*/ 7611 h 10000"/>
                <a:gd name="connsiteX15-151" fmla="*/ 7377 w 10000"/>
                <a:gd name="connsiteY15-152" fmla="*/ 8811 h 10000"/>
                <a:gd name="connsiteX16-153" fmla="*/ 6915 w 10000"/>
                <a:gd name="connsiteY16-154" fmla="*/ 9738 h 10000"/>
                <a:gd name="connsiteX17-155" fmla="*/ 6403 w 10000"/>
                <a:gd name="connsiteY17-156" fmla="*/ 10000 h 10000"/>
                <a:gd name="connsiteX0-157" fmla="*/ 9178 w 10000"/>
                <a:gd name="connsiteY0-158" fmla="*/ 0 h 9738"/>
                <a:gd name="connsiteX1-159" fmla="*/ 5892 w 10000"/>
                <a:gd name="connsiteY1-160" fmla="*/ 0 h 9738"/>
                <a:gd name="connsiteX2-161" fmla="*/ 4303 w 10000"/>
                <a:gd name="connsiteY2-162" fmla="*/ 1324 h 9738"/>
                <a:gd name="connsiteX3-163" fmla="*/ 5892 w 10000"/>
                <a:gd name="connsiteY3-164" fmla="*/ 2644 h 9738"/>
                <a:gd name="connsiteX4-165" fmla="*/ 9134 w 10000"/>
                <a:gd name="connsiteY4-166" fmla="*/ 2644 h 9738"/>
                <a:gd name="connsiteX5-167" fmla="*/ 9537 w 10000"/>
                <a:gd name="connsiteY5-168" fmla="*/ 2865 h 9738"/>
                <a:gd name="connsiteX6-169" fmla="*/ 10000 w 10000"/>
                <a:gd name="connsiteY6-170" fmla="*/ 3792 h 9738"/>
                <a:gd name="connsiteX7-171" fmla="*/ 9542 w 10000"/>
                <a:gd name="connsiteY7-172" fmla="*/ 4714 h 9738"/>
                <a:gd name="connsiteX8-173" fmla="*/ 9303 w 10000"/>
                <a:gd name="connsiteY8-174" fmla="*/ 4871 h 9738"/>
                <a:gd name="connsiteX9-175" fmla="*/ 9162 w 10000"/>
                <a:gd name="connsiteY9-176" fmla="*/ 4926 h 9738"/>
                <a:gd name="connsiteX10-177" fmla="*/ 1589 w 10000"/>
                <a:gd name="connsiteY10-178" fmla="*/ 4926 h 9738"/>
                <a:gd name="connsiteX11-179" fmla="*/ 0 w 10000"/>
                <a:gd name="connsiteY11-180" fmla="*/ 6245 h 9738"/>
                <a:gd name="connsiteX12-181" fmla="*/ 1589 w 10000"/>
                <a:gd name="connsiteY12-182" fmla="*/ 7569 h 9738"/>
                <a:gd name="connsiteX13-183" fmla="*/ 6240 w 10000"/>
                <a:gd name="connsiteY13-184" fmla="*/ 7569 h 9738"/>
                <a:gd name="connsiteX14-185" fmla="*/ 6409 w 10000"/>
                <a:gd name="connsiteY14-186" fmla="*/ 7611 h 9738"/>
                <a:gd name="connsiteX15-187" fmla="*/ 7377 w 10000"/>
                <a:gd name="connsiteY15-188" fmla="*/ 8811 h 9738"/>
                <a:gd name="connsiteX16-189" fmla="*/ 6915 w 10000"/>
                <a:gd name="connsiteY16-190" fmla="*/ 9738 h 9738"/>
                <a:gd name="connsiteX0-191" fmla="*/ 9178 w 10000"/>
                <a:gd name="connsiteY0-192" fmla="*/ 0 h 9048"/>
                <a:gd name="connsiteX1-193" fmla="*/ 5892 w 10000"/>
                <a:gd name="connsiteY1-194" fmla="*/ 0 h 9048"/>
                <a:gd name="connsiteX2-195" fmla="*/ 4303 w 10000"/>
                <a:gd name="connsiteY2-196" fmla="*/ 1360 h 9048"/>
                <a:gd name="connsiteX3-197" fmla="*/ 5892 w 10000"/>
                <a:gd name="connsiteY3-198" fmla="*/ 2715 h 9048"/>
                <a:gd name="connsiteX4-199" fmla="*/ 9134 w 10000"/>
                <a:gd name="connsiteY4-200" fmla="*/ 2715 h 9048"/>
                <a:gd name="connsiteX5-201" fmla="*/ 9537 w 10000"/>
                <a:gd name="connsiteY5-202" fmla="*/ 2942 h 9048"/>
                <a:gd name="connsiteX6-203" fmla="*/ 10000 w 10000"/>
                <a:gd name="connsiteY6-204" fmla="*/ 3894 h 9048"/>
                <a:gd name="connsiteX7-205" fmla="*/ 9542 w 10000"/>
                <a:gd name="connsiteY7-206" fmla="*/ 4841 h 9048"/>
                <a:gd name="connsiteX8-207" fmla="*/ 9303 w 10000"/>
                <a:gd name="connsiteY8-208" fmla="*/ 5002 h 9048"/>
                <a:gd name="connsiteX9-209" fmla="*/ 9162 w 10000"/>
                <a:gd name="connsiteY9-210" fmla="*/ 5059 h 9048"/>
                <a:gd name="connsiteX10-211" fmla="*/ 1589 w 10000"/>
                <a:gd name="connsiteY10-212" fmla="*/ 5059 h 9048"/>
                <a:gd name="connsiteX11-213" fmla="*/ 0 w 10000"/>
                <a:gd name="connsiteY11-214" fmla="*/ 6413 h 9048"/>
                <a:gd name="connsiteX12-215" fmla="*/ 1589 w 10000"/>
                <a:gd name="connsiteY12-216" fmla="*/ 7773 h 9048"/>
                <a:gd name="connsiteX13-217" fmla="*/ 6240 w 10000"/>
                <a:gd name="connsiteY13-218" fmla="*/ 7773 h 9048"/>
                <a:gd name="connsiteX14-219" fmla="*/ 6409 w 10000"/>
                <a:gd name="connsiteY14-220" fmla="*/ 7816 h 9048"/>
                <a:gd name="connsiteX15-221" fmla="*/ 7377 w 10000"/>
                <a:gd name="connsiteY15-222" fmla="*/ 9048 h 9048"/>
                <a:gd name="connsiteX0-223" fmla="*/ 9178 w 10000"/>
                <a:gd name="connsiteY0-224" fmla="*/ 0 h 8638"/>
                <a:gd name="connsiteX1-225" fmla="*/ 5892 w 10000"/>
                <a:gd name="connsiteY1-226" fmla="*/ 0 h 8638"/>
                <a:gd name="connsiteX2-227" fmla="*/ 4303 w 10000"/>
                <a:gd name="connsiteY2-228" fmla="*/ 1503 h 8638"/>
                <a:gd name="connsiteX3-229" fmla="*/ 5892 w 10000"/>
                <a:gd name="connsiteY3-230" fmla="*/ 3001 h 8638"/>
                <a:gd name="connsiteX4-231" fmla="*/ 9134 w 10000"/>
                <a:gd name="connsiteY4-232" fmla="*/ 3001 h 8638"/>
                <a:gd name="connsiteX5-233" fmla="*/ 9537 w 10000"/>
                <a:gd name="connsiteY5-234" fmla="*/ 3252 h 8638"/>
                <a:gd name="connsiteX6-235" fmla="*/ 10000 w 10000"/>
                <a:gd name="connsiteY6-236" fmla="*/ 4304 h 8638"/>
                <a:gd name="connsiteX7-237" fmla="*/ 9542 w 10000"/>
                <a:gd name="connsiteY7-238" fmla="*/ 5350 h 8638"/>
                <a:gd name="connsiteX8-239" fmla="*/ 9303 w 10000"/>
                <a:gd name="connsiteY8-240" fmla="*/ 5528 h 8638"/>
                <a:gd name="connsiteX9-241" fmla="*/ 9162 w 10000"/>
                <a:gd name="connsiteY9-242" fmla="*/ 5591 h 8638"/>
                <a:gd name="connsiteX10-243" fmla="*/ 1589 w 10000"/>
                <a:gd name="connsiteY10-244" fmla="*/ 5591 h 8638"/>
                <a:gd name="connsiteX11-245" fmla="*/ 0 w 10000"/>
                <a:gd name="connsiteY11-246" fmla="*/ 7088 h 8638"/>
                <a:gd name="connsiteX12-247" fmla="*/ 1589 w 10000"/>
                <a:gd name="connsiteY12-248" fmla="*/ 8591 h 8638"/>
                <a:gd name="connsiteX13-249" fmla="*/ 6240 w 10000"/>
                <a:gd name="connsiteY13-250" fmla="*/ 8591 h 8638"/>
                <a:gd name="connsiteX14-251" fmla="*/ 6409 w 10000"/>
                <a:gd name="connsiteY14-252" fmla="*/ 8638 h 8638"/>
                <a:gd name="connsiteX0-253" fmla="*/ 9178 w 10000"/>
                <a:gd name="connsiteY0-254" fmla="*/ 0 h 9946"/>
                <a:gd name="connsiteX1-255" fmla="*/ 5892 w 10000"/>
                <a:gd name="connsiteY1-256" fmla="*/ 0 h 9946"/>
                <a:gd name="connsiteX2-257" fmla="*/ 4303 w 10000"/>
                <a:gd name="connsiteY2-258" fmla="*/ 1740 h 9946"/>
                <a:gd name="connsiteX3-259" fmla="*/ 5892 w 10000"/>
                <a:gd name="connsiteY3-260" fmla="*/ 3474 h 9946"/>
                <a:gd name="connsiteX4-261" fmla="*/ 9134 w 10000"/>
                <a:gd name="connsiteY4-262" fmla="*/ 3474 h 9946"/>
                <a:gd name="connsiteX5-263" fmla="*/ 9537 w 10000"/>
                <a:gd name="connsiteY5-264" fmla="*/ 3765 h 9946"/>
                <a:gd name="connsiteX6-265" fmla="*/ 10000 w 10000"/>
                <a:gd name="connsiteY6-266" fmla="*/ 4983 h 9946"/>
                <a:gd name="connsiteX7-267" fmla="*/ 9542 w 10000"/>
                <a:gd name="connsiteY7-268" fmla="*/ 6194 h 9946"/>
                <a:gd name="connsiteX8-269" fmla="*/ 9303 w 10000"/>
                <a:gd name="connsiteY8-270" fmla="*/ 6400 h 9946"/>
                <a:gd name="connsiteX9-271" fmla="*/ 9162 w 10000"/>
                <a:gd name="connsiteY9-272" fmla="*/ 6473 h 9946"/>
                <a:gd name="connsiteX10-273" fmla="*/ 1589 w 10000"/>
                <a:gd name="connsiteY10-274" fmla="*/ 6473 h 9946"/>
                <a:gd name="connsiteX11-275" fmla="*/ 0 w 10000"/>
                <a:gd name="connsiteY11-276" fmla="*/ 8206 h 9946"/>
                <a:gd name="connsiteX12-277" fmla="*/ 1589 w 10000"/>
                <a:gd name="connsiteY12-278" fmla="*/ 9946 h 9946"/>
                <a:gd name="connsiteX13-279" fmla="*/ 6240 w 10000"/>
                <a:gd name="connsiteY13-280" fmla="*/ 9946 h 9946"/>
                <a:gd name="connsiteX0-281" fmla="*/ 9178 w 10000"/>
                <a:gd name="connsiteY0-282" fmla="*/ 0 h 10000"/>
                <a:gd name="connsiteX1-283" fmla="*/ 5892 w 10000"/>
                <a:gd name="connsiteY1-284" fmla="*/ 0 h 10000"/>
                <a:gd name="connsiteX2-285" fmla="*/ 4303 w 10000"/>
                <a:gd name="connsiteY2-286" fmla="*/ 1749 h 10000"/>
                <a:gd name="connsiteX3-287" fmla="*/ 5892 w 10000"/>
                <a:gd name="connsiteY3-288" fmla="*/ 3493 h 10000"/>
                <a:gd name="connsiteX4-289" fmla="*/ 9134 w 10000"/>
                <a:gd name="connsiteY4-290" fmla="*/ 3493 h 10000"/>
                <a:gd name="connsiteX5-291" fmla="*/ 9537 w 10000"/>
                <a:gd name="connsiteY5-292" fmla="*/ 3785 h 10000"/>
                <a:gd name="connsiteX6-293" fmla="*/ 10000 w 10000"/>
                <a:gd name="connsiteY6-294" fmla="*/ 5010 h 10000"/>
                <a:gd name="connsiteX7-295" fmla="*/ 9542 w 10000"/>
                <a:gd name="connsiteY7-296" fmla="*/ 6228 h 10000"/>
                <a:gd name="connsiteX8-297" fmla="*/ 9303 w 10000"/>
                <a:gd name="connsiteY8-298" fmla="*/ 6435 h 10000"/>
                <a:gd name="connsiteX9-299" fmla="*/ 9162 w 10000"/>
                <a:gd name="connsiteY9-300" fmla="*/ 6508 h 10000"/>
                <a:gd name="connsiteX10-301" fmla="*/ 1589 w 10000"/>
                <a:gd name="connsiteY10-302" fmla="*/ 6508 h 10000"/>
                <a:gd name="connsiteX11-303" fmla="*/ 0 w 10000"/>
                <a:gd name="connsiteY11-304" fmla="*/ 8251 h 10000"/>
                <a:gd name="connsiteX12-305" fmla="*/ 1589 w 10000"/>
                <a:gd name="connsiteY12-306" fmla="*/ 10000 h 10000"/>
                <a:gd name="connsiteX0-307" fmla="*/ 9178 w 10000"/>
                <a:gd name="connsiteY0-308" fmla="*/ 0 h 8251"/>
                <a:gd name="connsiteX1-309" fmla="*/ 5892 w 10000"/>
                <a:gd name="connsiteY1-310" fmla="*/ 0 h 8251"/>
                <a:gd name="connsiteX2-311" fmla="*/ 4303 w 10000"/>
                <a:gd name="connsiteY2-312" fmla="*/ 1749 h 8251"/>
                <a:gd name="connsiteX3-313" fmla="*/ 5892 w 10000"/>
                <a:gd name="connsiteY3-314" fmla="*/ 3493 h 8251"/>
                <a:gd name="connsiteX4-315" fmla="*/ 9134 w 10000"/>
                <a:gd name="connsiteY4-316" fmla="*/ 3493 h 8251"/>
                <a:gd name="connsiteX5-317" fmla="*/ 9537 w 10000"/>
                <a:gd name="connsiteY5-318" fmla="*/ 3785 h 8251"/>
                <a:gd name="connsiteX6-319" fmla="*/ 10000 w 10000"/>
                <a:gd name="connsiteY6-320" fmla="*/ 5010 h 8251"/>
                <a:gd name="connsiteX7-321" fmla="*/ 9542 w 10000"/>
                <a:gd name="connsiteY7-322" fmla="*/ 6228 h 8251"/>
                <a:gd name="connsiteX8-323" fmla="*/ 9303 w 10000"/>
                <a:gd name="connsiteY8-324" fmla="*/ 6435 h 8251"/>
                <a:gd name="connsiteX9-325" fmla="*/ 9162 w 10000"/>
                <a:gd name="connsiteY9-326" fmla="*/ 6508 h 8251"/>
                <a:gd name="connsiteX10-327" fmla="*/ 1589 w 10000"/>
                <a:gd name="connsiteY10-328" fmla="*/ 6508 h 8251"/>
                <a:gd name="connsiteX11-329" fmla="*/ 0 w 10000"/>
                <a:gd name="connsiteY11-330" fmla="*/ 8251 h 8251"/>
                <a:gd name="connsiteX0-331" fmla="*/ 7589 w 8411"/>
                <a:gd name="connsiteY0-332" fmla="*/ 0 h 7888"/>
                <a:gd name="connsiteX1-333" fmla="*/ 4303 w 8411"/>
                <a:gd name="connsiteY1-334" fmla="*/ 0 h 7888"/>
                <a:gd name="connsiteX2-335" fmla="*/ 2714 w 8411"/>
                <a:gd name="connsiteY2-336" fmla="*/ 2120 h 7888"/>
                <a:gd name="connsiteX3-337" fmla="*/ 4303 w 8411"/>
                <a:gd name="connsiteY3-338" fmla="*/ 4233 h 7888"/>
                <a:gd name="connsiteX4-339" fmla="*/ 7545 w 8411"/>
                <a:gd name="connsiteY4-340" fmla="*/ 4233 h 7888"/>
                <a:gd name="connsiteX5-341" fmla="*/ 7948 w 8411"/>
                <a:gd name="connsiteY5-342" fmla="*/ 4587 h 7888"/>
                <a:gd name="connsiteX6-343" fmla="*/ 8411 w 8411"/>
                <a:gd name="connsiteY6-344" fmla="*/ 6072 h 7888"/>
                <a:gd name="connsiteX7-345" fmla="*/ 7953 w 8411"/>
                <a:gd name="connsiteY7-346" fmla="*/ 7548 h 7888"/>
                <a:gd name="connsiteX8-347" fmla="*/ 7714 w 8411"/>
                <a:gd name="connsiteY8-348" fmla="*/ 7799 h 7888"/>
                <a:gd name="connsiteX9-349" fmla="*/ 7573 w 8411"/>
                <a:gd name="connsiteY9-350" fmla="*/ 7888 h 7888"/>
                <a:gd name="connsiteX10-351" fmla="*/ 0 w 8411"/>
                <a:gd name="connsiteY10-352" fmla="*/ 7888 h 7888"/>
                <a:gd name="connsiteX0-353" fmla="*/ 15155 w 16301"/>
                <a:gd name="connsiteY0-354" fmla="*/ 0 h 10000"/>
                <a:gd name="connsiteX1-355" fmla="*/ 11248 w 16301"/>
                <a:gd name="connsiteY1-356" fmla="*/ 0 h 10000"/>
                <a:gd name="connsiteX2-357" fmla="*/ 9359 w 16301"/>
                <a:gd name="connsiteY2-358" fmla="*/ 2688 h 10000"/>
                <a:gd name="connsiteX3-359" fmla="*/ 11248 w 16301"/>
                <a:gd name="connsiteY3-360" fmla="*/ 5366 h 10000"/>
                <a:gd name="connsiteX4-361" fmla="*/ 15102 w 16301"/>
                <a:gd name="connsiteY4-362" fmla="*/ 5366 h 10000"/>
                <a:gd name="connsiteX5-363" fmla="*/ 15582 w 16301"/>
                <a:gd name="connsiteY5-364" fmla="*/ 5815 h 10000"/>
                <a:gd name="connsiteX6-365" fmla="*/ 16132 w 16301"/>
                <a:gd name="connsiteY6-366" fmla="*/ 7698 h 10000"/>
                <a:gd name="connsiteX7-367" fmla="*/ 15587 w 16301"/>
                <a:gd name="connsiteY7-368" fmla="*/ 9569 h 10000"/>
                <a:gd name="connsiteX8-369" fmla="*/ 15303 w 16301"/>
                <a:gd name="connsiteY8-370" fmla="*/ 9887 h 10000"/>
                <a:gd name="connsiteX9-371" fmla="*/ 15136 w 16301"/>
                <a:gd name="connsiteY9-372" fmla="*/ 10000 h 10000"/>
                <a:gd name="connsiteX10-373" fmla="*/ 0 w 16301"/>
                <a:gd name="connsiteY10-374" fmla="*/ 10000 h 10000"/>
                <a:gd name="connsiteX0-375" fmla="*/ 15155 w 16132"/>
                <a:gd name="connsiteY0-376" fmla="*/ 0 h 10000"/>
                <a:gd name="connsiteX1-377" fmla="*/ 11248 w 16132"/>
                <a:gd name="connsiteY1-378" fmla="*/ 0 h 10000"/>
                <a:gd name="connsiteX2-379" fmla="*/ 9359 w 16132"/>
                <a:gd name="connsiteY2-380" fmla="*/ 2688 h 10000"/>
                <a:gd name="connsiteX3-381" fmla="*/ 11248 w 16132"/>
                <a:gd name="connsiteY3-382" fmla="*/ 5366 h 10000"/>
                <a:gd name="connsiteX4-383" fmla="*/ 15102 w 16132"/>
                <a:gd name="connsiteY4-384" fmla="*/ 5366 h 10000"/>
                <a:gd name="connsiteX5-385" fmla="*/ 15582 w 16132"/>
                <a:gd name="connsiteY5-386" fmla="*/ 5815 h 10000"/>
                <a:gd name="connsiteX6-387" fmla="*/ 16132 w 16132"/>
                <a:gd name="connsiteY6-388" fmla="*/ 7698 h 10000"/>
                <a:gd name="connsiteX7-389" fmla="*/ 15587 w 16132"/>
                <a:gd name="connsiteY7-390" fmla="*/ 9569 h 10000"/>
                <a:gd name="connsiteX8-391" fmla="*/ 15303 w 16132"/>
                <a:gd name="connsiteY8-392" fmla="*/ 9887 h 10000"/>
                <a:gd name="connsiteX9-393" fmla="*/ 0 w 16132"/>
                <a:gd name="connsiteY9-394"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6132" h="10000">
                  <a:moveTo>
                    <a:pt x="15155" y="0"/>
                  </a:moveTo>
                  <a:lnTo>
                    <a:pt x="11248" y="0"/>
                  </a:lnTo>
                  <a:cubicBezTo>
                    <a:pt x="10206" y="0"/>
                    <a:pt x="9359" y="1202"/>
                    <a:pt x="9359" y="2688"/>
                  </a:cubicBezTo>
                  <a:cubicBezTo>
                    <a:pt x="9359" y="4166"/>
                    <a:pt x="10206" y="5366"/>
                    <a:pt x="11248" y="5366"/>
                  </a:cubicBezTo>
                  <a:lnTo>
                    <a:pt x="15102" y="5366"/>
                  </a:lnTo>
                  <a:lnTo>
                    <a:pt x="15582" y="5815"/>
                  </a:lnTo>
                  <a:cubicBezTo>
                    <a:pt x="15925" y="6299"/>
                    <a:pt x="16132" y="6961"/>
                    <a:pt x="16132" y="7698"/>
                  </a:cubicBezTo>
                  <a:cubicBezTo>
                    <a:pt x="16132" y="8438"/>
                    <a:pt x="15919" y="9071"/>
                    <a:pt x="15587" y="9569"/>
                  </a:cubicBezTo>
                  <a:cubicBezTo>
                    <a:pt x="15497" y="9693"/>
                    <a:pt x="15400" y="9795"/>
                    <a:pt x="15303" y="9887"/>
                  </a:cubicBezTo>
                  <a:cubicBezTo>
                    <a:pt x="12705" y="9959"/>
                    <a:pt x="3188" y="9977"/>
                    <a:pt x="0" y="10000"/>
                  </a:cubicBezTo>
                </a:path>
              </a:pathLst>
            </a:custGeom>
            <a:noFill/>
            <a:ln w="76200" cap="flat">
              <a:solidFill>
                <a:srgbClr val="012063"/>
              </a:solidFill>
              <a:prstDash val="solid"/>
              <a:miter lim="800000"/>
            </a:ln>
          </p:spPr>
          <p:txBody>
            <a:bodyPr vert="horz" wrap="square" lIns="91440" tIns="45720" rIns="91440" bIns="45720" numCol="1" anchor="t" anchorCtr="0" compatLnSpc="1"/>
            <a:lstStyle/>
            <a:p>
              <a:endParaRPr lang="zh-CN" altLang="en-US"/>
            </a:p>
          </p:txBody>
        </p:sp>
      </p:grpSp>
      <p:grpSp>
        <p:nvGrpSpPr>
          <p:cNvPr id="168" name="组合 167"/>
          <p:cNvGrpSpPr/>
          <p:nvPr/>
        </p:nvGrpSpPr>
        <p:grpSpPr>
          <a:xfrm>
            <a:off x="5602160" y="5390431"/>
            <a:ext cx="4176122" cy="2027380"/>
            <a:chOff x="5592172" y="5341137"/>
            <a:chExt cx="4176122" cy="2027380"/>
          </a:xfrm>
        </p:grpSpPr>
        <p:sp>
          <p:nvSpPr>
            <p:cNvPr id="169" name="等腰三角形 168"/>
            <p:cNvSpPr/>
            <p:nvPr/>
          </p:nvSpPr>
          <p:spPr>
            <a:xfrm>
              <a:off x="6400461" y="5733537"/>
              <a:ext cx="2559543" cy="1242581"/>
            </a:xfrm>
            <a:prstGeom prst="triangle">
              <a:avLst/>
            </a:prstGeom>
            <a:pattFill prst="wdUpDiag">
              <a:fgClr>
                <a:srgbClr val="E6E6E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等腰三角形 169"/>
            <p:cNvSpPr/>
            <p:nvPr/>
          </p:nvSpPr>
          <p:spPr>
            <a:xfrm>
              <a:off x="5592172" y="5341137"/>
              <a:ext cx="4176122" cy="2027380"/>
            </a:xfrm>
            <a:prstGeom prst="triangle">
              <a:avLst/>
            </a:prstGeom>
            <a:noFill/>
            <a:ln>
              <a:solidFill>
                <a:schemeClr val="accent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sp>
        <p:nvSpPr>
          <p:cNvPr id="175" name="文本框 174"/>
          <p:cNvSpPr txBox="1"/>
          <p:nvPr/>
        </p:nvSpPr>
        <p:spPr>
          <a:xfrm>
            <a:off x="5561378" y="2133357"/>
            <a:ext cx="2926080" cy="1198880"/>
          </a:xfrm>
          <a:prstGeom prst="rect">
            <a:avLst/>
          </a:prstGeom>
          <a:noFill/>
        </p:spPr>
        <p:txBody>
          <a:bodyPr wrap="none" rtlCol="0">
            <a:spAutoFit/>
          </a:bodyPr>
          <a:lstStyle/>
          <a:p>
            <a:r>
              <a:rPr lang="zh-CN" altLang="en-US" sz="7200" dirty="0">
                <a:solidFill>
                  <a:schemeClr val="accent1"/>
                </a:solidFill>
                <a:latin typeface="方正正中黑简体" panose="02000000000000000000" charset="-122"/>
                <a:ea typeface="方正正中黑简体" panose="02000000000000000000" charset="-122"/>
              </a:rPr>
              <a:t>第二章</a:t>
            </a:r>
          </a:p>
        </p:txBody>
      </p:sp>
      <p:sp>
        <p:nvSpPr>
          <p:cNvPr id="133" name="标题 4"/>
          <p:cNvSpPr txBox="1"/>
          <p:nvPr/>
        </p:nvSpPr>
        <p:spPr>
          <a:xfrm>
            <a:off x="3244850" y="3952240"/>
            <a:ext cx="7989570" cy="895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城市社区服务群众的工作方法</a:t>
            </a:r>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par>
                                <p:cTn id="15" presetID="53" presetClass="entr" presetSubtype="16" fill="hold" nodeType="withEffect">
                                  <p:stCondLst>
                                    <p:cond delay="0"/>
                                  </p:stCondLst>
                                  <p:childTnLst>
                                    <p:set>
                                      <p:cBhvr>
                                        <p:cTn id="16" dur="1" fill="hold">
                                          <p:stCondLst>
                                            <p:cond delay="0"/>
                                          </p:stCondLst>
                                        </p:cTn>
                                        <p:tgtEl>
                                          <p:spTgt spid="119"/>
                                        </p:tgtEl>
                                        <p:attrNameLst>
                                          <p:attrName>style.visibility</p:attrName>
                                        </p:attrNameLst>
                                      </p:cBhvr>
                                      <p:to>
                                        <p:strVal val="visible"/>
                                      </p:to>
                                    </p:set>
                                    <p:anim calcmode="lin" valueType="num">
                                      <p:cBhvr>
                                        <p:cTn id="17" dur="500" fill="hold"/>
                                        <p:tgtEl>
                                          <p:spTgt spid="119"/>
                                        </p:tgtEl>
                                        <p:attrNameLst>
                                          <p:attrName>ppt_w</p:attrName>
                                        </p:attrNameLst>
                                      </p:cBhvr>
                                      <p:tavLst>
                                        <p:tav tm="0">
                                          <p:val>
                                            <p:fltVal val="0"/>
                                          </p:val>
                                        </p:tav>
                                        <p:tav tm="100000">
                                          <p:val>
                                            <p:strVal val="#ppt_w"/>
                                          </p:val>
                                        </p:tav>
                                      </p:tavLst>
                                    </p:anim>
                                    <p:anim calcmode="lin" valueType="num">
                                      <p:cBhvr>
                                        <p:cTn id="18" dur="500" fill="hold"/>
                                        <p:tgtEl>
                                          <p:spTgt spid="119"/>
                                        </p:tgtEl>
                                        <p:attrNameLst>
                                          <p:attrName>ppt_h</p:attrName>
                                        </p:attrNameLst>
                                      </p:cBhvr>
                                      <p:tavLst>
                                        <p:tav tm="0">
                                          <p:val>
                                            <p:fltVal val="0"/>
                                          </p:val>
                                        </p:tav>
                                        <p:tav tm="100000">
                                          <p:val>
                                            <p:strVal val="#ppt_h"/>
                                          </p:val>
                                        </p:tav>
                                      </p:tavLst>
                                    </p:anim>
                                    <p:animEffect transition="in" filter="fade">
                                      <p:cBhvr>
                                        <p:cTn id="19" dur="500"/>
                                        <p:tgtEl>
                                          <p:spTgt spid="1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7"/>
                                        </p:tgtEl>
                                        <p:attrNameLst>
                                          <p:attrName>style.visibility</p:attrName>
                                        </p:attrNameLst>
                                      </p:cBhvr>
                                      <p:to>
                                        <p:strVal val="visible"/>
                                      </p:to>
                                    </p:set>
                                    <p:anim calcmode="lin" valueType="num">
                                      <p:cBhvr>
                                        <p:cTn id="22" dur="500" fill="hold"/>
                                        <p:tgtEl>
                                          <p:spTgt spid="137"/>
                                        </p:tgtEl>
                                        <p:attrNameLst>
                                          <p:attrName>ppt_w</p:attrName>
                                        </p:attrNameLst>
                                      </p:cBhvr>
                                      <p:tavLst>
                                        <p:tav tm="0">
                                          <p:val>
                                            <p:fltVal val="0"/>
                                          </p:val>
                                        </p:tav>
                                        <p:tav tm="100000">
                                          <p:val>
                                            <p:strVal val="#ppt_w"/>
                                          </p:val>
                                        </p:tav>
                                      </p:tavLst>
                                    </p:anim>
                                    <p:anim calcmode="lin" valueType="num">
                                      <p:cBhvr>
                                        <p:cTn id="23" dur="500" fill="hold"/>
                                        <p:tgtEl>
                                          <p:spTgt spid="137"/>
                                        </p:tgtEl>
                                        <p:attrNameLst>
                                          <p:attrName>ppt_h</p:attrName>
                                        </p:attrNameLst>
                                      </p:cBhvr>
                                      <p:tavLst>
                                        <p:tav tm="0">
                                          <p:val>
                                            <p:fltVal val="0"/>
                                          </p:val>
                                        </p:tav>
                                        <p:tav tm="100000">
                                          <p:val>
                                            <p:strVal val="#ppt_h"/>
                                          </p:val>
                                        </p:tav>
                                      </p:tavLst>
                                    </p:anim>
                                    <p:animEffect transition="in" filter="fade">
                                      <p:cBhvr>
                                        <p:cTn id="24" dur="500"/>
                                        <p:tgtEl>
                                          <p:spTgt spid="13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6"/>
                                        </p:tgtEl>
                                        <p:attrNameLst>
                                          <p:attrName>style.visibility</p:attrName>
                                        </p:attrNameLst>
                                      </p:cBhvr>
                                      <p:to>
                                        <p:strVal val="visible"/>
                                      </p:to>
                                    </p:set>
                                    <p:anim calcmode="lin" valueType="num">
                                      <p:cBhvr>
                                        <p:cTn id="27" dur="500" fill="hold"/>
                                        <p:tgtEl>
                                          <p:spTgt spid="86"/>
                                        </p:tgtEl>
                                        <p:attrNameLst>
                                          <p:attrName>ppt_w</p:attrName>
                                        </p:attrNameLst>
                                      </p:cBhvr>
                                      <p:tavLst>
                                        <p:tav tm="0">
                                          <p:val>
                                            <p:fltVal val="0"/>
                                          </p:val>
                                        </p:tav>
                                        <p:tav tm="100000">
                                          <p:val>
                                            <p:strVal val="#ppt_w"/>
                                          </p:val>
                                        </p:tav>
                                      </p:tavLst>
                                    </p:anim>
                                    <p:anim calcmode="lin" valueType="num">
                                      <p:cBhvr>
                                        <p:cTn id="28" dur="500" fill="hold"/>
                                        <p:tgtEl>
                                          <p:spTgt spid="86"/>
                                        </p:tgtEl>
                                        <p:attrNameLst>
                                          <p:attrName>ppt_h</p:attrName>
                                        </p:attrNameLst>
                                      </p:cBhvr>
                                      <p:tavLst>
                                        <p:tav tm="0">
                                          <p:val>
                                            <p:fltVal val="0"/>
                                          </p:val>
                                        </p:tav>
                                        <p:tav tm="100000">
                                          <p:val>
                                            <p:strVal val="#ppt_h"/>
                                          </p:val>
                                        </p:tav>
                                      </p:tavLst>
                                    </p:anim>
                                    <p:animEffect transition="in" filter="fade">
                                      <p:cBhvr>
                                        <p:cTn id="29" dur="500"/>
                                        <p:tgtEl>
                                          <p:spTgt spid="86"/>
                                        </p:tgtEl>
                                      </p:cBhvr>
                                    </p:animEffect>
                                  </p:childTnLst>
                                </p:cTn>
                              </p:par>
                              <p:par>
                                <p:cTn id="30" presetID="53" presetClass="entr" presetSubtype="16" fill="hold" nodeType="with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p:cTn id="32" dur="500" fill="hold"/>
                                        <p:tgtEl>
                                          <p:spTgt spid="102"/>
                                        </p:tgtEl>
                                        <p:attrNameLst>
                                          <p:attrName>ppt_w</p:attrName>
                                        </p:attrNameLst>
                                      </p:cBhvr>
                                      <p:tavLst>
                                        <p:tav tm="0">
                                          <p:val>
                                            <p:fltVal val="0"/>
                                          </p:val>
                                        </p:tav>
                                        <p:tav tm="100000">
                                          <p:val>
                                            <p:strVal val="#ppt_w"/>
                                          </p:val>
                                        </p:tav>
                                      </p:tavLst>
                                    </p:anim>
                                    <p:anim calcmode="lin" valueType="num">
                                      <p:cBhvr>
                                        <p:cTn id="33" dur="500" fill="hold"/>
                                        <p:tgtEl>
                                          <p:spTgt spid="102"/>
                                        </p:tgtEl>
                                        <p:attrNameLst>
                                          <p:attrName>ppt_h</p:attrName>
                                        </p:attrNameLst>
                                      </p:cBhvr>
                                      <p:tavLst>
                                        <p:tav tm="0">
                                          <p:val>
                                            <p:fltVal val="0"/>
                                          </p:val>
                                        </p:tav>
                                        <p:tav tm="100000">
                                          <p:val>
                                            <p:strVal val="#ppt_h"/>
                                          </p:val>
                                        </p:tav>
                                      </p:tavLst>
                                    </p:anim>
                                    <p:animEffect transition="in" filter="fade">
                                      <p:cBhvr>
                                        <p:cTn id="34" dur="500"/>
                                        <p:tgtEl>
                                          <p:spTgt spid="102"/>
                                        </p:tgtEl>
                                      </p:cBhvr>
                                    </p:animEffect>
                                  </p:childTnLst>
                                </p:cTn>
                              </p:par>
                              <p:par>
                                <p:cTn id="35" presetID="53" presetClass="entr" presetSubtype="16" fill="hold" nodeType="withEffect">
                                  <p:stCondLst>
                                    <p:cond delay="0"/>
                                  </p:stCondLst>
                                  <p:childTnLst>
                                    <p:set>
                                      <p:cBhvr>
                                        <p:cTn id="36" dur="1" fill="hold">
                                          <p:stCondLst>
                                            <p:cond delay="0"/>
                                          </p:stCondLst>
                                        </p:cTn>
                                        <p:tgtEl>
                                          <p:spTgt spid="163"/>
                                        </p:tgtEl>
                                        <p:attrNameLst>
                                          <p:attrName>style.visibility</p:attrName>
                                        </p:attrNameLst>
                                      </p:cBhvr>
                                      <p:to>
                                        <p:strVal val="visible"/>
                                      </p:to>
                                    </p:set>
                                    <p:anim calcmode="lin" valueType="num">
                                      <p:cBhvr>
                                        <p:cTn id="37" dur="500" fill="hold"/>
                                        <p:tgtEl>
                                          <p:spTgt spid="163"/>
                                        </p:tgtEl>
                                        <p:attrNameLst>
                                          <p:attrName>ppt_w</p:attrName>
                                        </p:attrNameLst>
                                      </p:cBhvr>
                                      <p:tavLst>
                                        <p:tav tm="0">
                                          <p:val>
                                            <p:fltVal val="0"/>
                                          </p:val>
                                        </p:tav>
                                        <p:tav tm="100000">
                                          <p:val>
                                            <p:strVal val="#ppt_w"/>
                                          </p:val>
                                        </p:tav>
                                      </p:tavLst>
                                    </p:anim>
                                    <p:anim calcmode="lin" valueType="num">
                                      <p:cBhvr>
                                        <p:cTn id="38" dur="500" fill="hold"/>
                                        <p:tgtEl>
                                          <p:spTgt spid="163"/>
                                        </p:tgtEl>
                                        <p:attrNameLst>
                                          <p:attrName>ppt_h</p:attrName>
                                        </p:attrNameLst>
                                      </p:cBhvr>
                                      <p:tavLst>
                                        <p:tav tm="0">
                                          <p:val>
                                            <p:fltVal val="0"/>
                                          </p:val>
                                        </p:tav>
                                        <p:tav tm="100000">
                                          <p:val>
                                            <p:strVal val="#ppt_h"/>
                                          </p:val>
                                        </p:tav>
                                      </p:tavLst>
                                    </p:anim>
                                    <p:animEffect transition="in" filter="fade">
                                      <p:cBhvr>
                                        <p:cTn id="39" dur="500"/>
                                        <p:tgtEl>
                                          <p:spTgt spid="16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72"/>
                                        </p:tgtEl>
                                        <p:attrNameLst>
                                          <p:attrName>style.visibility</p:attrName>
                                        </p:attrNameLst>
                                      </p:cBhvr>
                                      <p:to>
                                        <p:strVal val="visible"/>
                                      </p:to>
                                    </p:set>
                                    <p:animEffect transition="in" filter="wipe(down)">
                                      <p:cBhvr>
                                        <p:cTn id="44" dur="500"/>
                                        <p:tgtEl>
                                          <p:spTgt spid="172"/>
                                        </p:tgtEl>
                                      </p:cBhvr>
                                    </p:animEffect>
                                  </p:childTnLst>
                                </p:cTn>
                              </p:par>
                              <p:par>
                                <p:cTn id="45" presetID="53" presetClass="entr" presetSubtype="16" fill="hold" nodeType="withEffect">
                                  <p:stCondLst>
                                    <p:cond delay="0"/>
                                  </p:stCondLst>
                                  <p:childTnLst>
                                    <p:set>
                                      <p:cBhvr>
                                        <p:cTn id="46" dur="1" fill="hold">
                                          <p:stCondLst>
                                            <p:cond delay="0"/>
                                          </p:stCondLst>
                                        </p:cTn>
                                        <p:tgtEl>
                                          <p:spTgt spid="168"/>
                                        </p:tgtEl>
                                        <p:attrNameLst>
                                          <p:attrName>style.visibility</p:attrName>
                                        </p:attrNameLst>
                                      </p:cBhvr>
                                      <p:to>
                                        <p:strVal val="visible"/>
                                      </p:to>
                                    </p:set>
                                    <p:anim calcmode="lin" valueType="num">
                                      <p:cBhvr>
                                        <p:cTn id="47" dur="500" fill="hold"/>
                                        <p:tgtEl>
                                          <p:spTgt spid="168"/>
                                        </p:tgtEl>
                                        <p:attrNameLst>
                                          <p:attrName>ppt_w</p:attrName>
                                        </p:attrNameLst>
                                      </p:cBhvr>
                                      <p:tavLst>
                                        <p:tav tm="0">
                                          <p:val>
                                            <p:fltVal val="0"/>
                                          </p:val>
                                        </p:tav>
                                        <p:tav tm="100000">
                                          <p:val>
                                            <p:strVal val="#ppt_w"/>
                                          </p:val>
                                        </p:tav>
                                      </p:tavLst>
                                    </p:anim>
                                    <p:anim calcmode="lin" valueType="num">
                                      <p:cBhvr>
                                        <p:cTn id="48" dur="500" fill="hold"/>
                                        <p:tgtEl>
                                          <p:spTgt spid="168"/>
                                        </p:tgtEl>
                                        <p:attrNameLst>
                                          <p:attrName>ppt_h</p:attrName>
                                        </p:attrNameLst>
                                      </p:cBhvr>
                                      <p:tavLst>
                                        <p:tav tm="0">
                                          <p:val>
                                            <p:fltVal val="0"/>
                                          </p:val>
                                        </p:tav>
                                        <p:tav tm="100000">
                                          <p:val>
                                            <p:strVal val="#ppt_h"/>
                                          </p:val>
                                        </p:tav>
                                      </p:tavLst>
                                    </p:anim>
                                    <p:animEffect transition="in" filter="fade">
                                      <p:cBhvr>
                                        <p:cTn id="49" dur="500"/>
                                        <p:tgtEl>
                                          <p:spTgt spid="168"/>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75"/>
                                        </p:tgtEl>
                                        <p:attrNameLst>
                                          <p:attrName>style.visibility</p:attrName>
                                        </p:attrNameLst>
                                      </p:cBhvr>
                                      <p:to>
                                        <p:strVal val="visible"/>
                                      </p:to>
                                    </p:set>
                                    <p:animEffect transition="in" filter="wipe(left)">
                                      <p:cBhvr>
                                        <p:cTn id="53" dur="500"/>
                                        <p:tgtEl>
                                          <p:spTgt spid="175"/>
                                        </p:tgtEl>
                                      </p:cBhvr>
                                    </p:animEffect>
                                  </p:childTnLst>
                                </p:cTn>
                              </p:par>
                            </p:childTnLst>
                          </p:cTn>
                        </p:par>
                        <p:par>
                          <p:cTn id="54" fill="hold">
                            <p:stCondLst>
                              <p:cond delay="1000"/>
                            </p:stCondLst>
                            <p:childTnLst>
                              <p:par>
                                <p:cTn id="55" presetID="42" presetClass="entr" presetSubtype="0" fill="hold" grpId="0" nodeType="afterEffect">
                                  <p:stCondLst>
                                    <p:cond delay="0"/>
                                  </p:stCondLst>
                                  <p:childTnLst>
                                    <p:set>
                                      <p:cBhvr>
                                        <p:cTn id="56" dur="1" fill="hold">
                                          <p:stCondLst>
                                            <p:cond delay="0"/>
                                          </p:stCondLst>
                                        </p:cTn>
                                        <p:tgtEl>
                                          <p:spTgt spid="133"/>
                                        </p:tgtEl>
                                        <p:attrNameLst>
                                          <p:attrName>style.visibility</p:attrName>
                                        </p:attrNameLst>
                                      </p:cBhvr>
                                      <p:to>
                                        <p:strVal val="visible"/>
                                      </p:to>
                                    </p:set>
                                    <p:animEffect transition="in" filter="fade">
                                      <p:cBhvr>
                                        <p:cTn id="57" dur="1000"/>
                                        <p:tgtEl>
                                          <p:spTgt spid="133"/>
                                        </p:tgtEl>
                                      </p:cBhvr>
                                    </p:animEffect>
                                    <p:anim calcmode="lin" valueType="num">
                                      <p:cBhvr>
                                        <p:cTn id="58" dur="1000" fill="hold"/>
                                        <p:tgtEl>
                                          <p:spTgt spid="133"/>
                                        </p:tgtEl>
                                        <p:attrNameLst>
                                          <p:attrName>ppt_x</p:attrName>
                                        </p:attrNameLst>
                                      </p:cBhvr>
                                      <p:tavLst>
                                        <p:tav tm="0">
                                          <p:val>
                                            <p:strVal val="#ppt_x"/>
                                          </p:val>
                                        </p:tav>
                                        <p:tav tm="100000">
                                          <p:val>
                                            <p:strVal val="#ppt_x"/>
                                          </p:val>
                                        </p:tav>
                                      </p:tavLst>
                                    </p:anim>
                                    <p:anim calcmode="lin" valueType="num">
                                      <p:cBhvr>
                                        <p:cTn id="59"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7" grpId="0" animBg="1"/>
      <p:bldP spid="86" grpId="0" animBg="1"/>
      <p:bldP spid="175" grpId="0"/>
      <p:bldP spid="1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Rounded Corners 82" descr="e7d195523061f1c08d347f6bf0421bdacd46f3c1815d51b81E1CE79090F8942429A56C6AE2B3163BABA1A3FCE285BEC4FF43A5085572A94AD2C0A17AE448F24FA68DD62479D8C0666FEB6710638384D2F47D54AD7F2B38C386945D9CB2DF62025C999E6DCCBFFB37E54CAF756F32EB3C02D89024F88441A820816FDAAAC7429425E94EADF63A973A4513D15F55FA9351"/>
          <p:cNvSpPr/>
          <p:nvPr/>
        </p:nvSpPr>
        <p:spPr>
          <a:xfrm>
            <a:off x="7435931" y="885371"/>
            <a:ext cx="3234813" cy="3817826"/>
          </a:xfrm>
          <a:prstGeom prst="roundRect">
            <a:avLst>
              <a:gd name="adj" fmla="val 2578"/>
            </a:avLst>
          </a:prstGeom>
          <a:solidFill>
            <a:schemeClr val="bg1">
              <a:alpha val="2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pic>
        <p:nvPicPr>
          <p:cNvPr id="13" name="图片占位符 12"/>
          <p:cNvPicPr>
            <a:picLocks noGrp="1" noChangeAspect="1"/>
          </p:cNvPicPr>
          <p:nvPr>
            <p:ph type="pic" sz="quarter" idx="10"/>
          </p:nvPr>
        </p:nvPicPr>
        <p:blipFill>
          <a:blip r:embed="rId3" cstate="print">
            <a:extLst>
              <a:ext uri="{28A0092B-C50C-407E-A947-70E740481C1C}">
                <a14:useLocalDpi xmlns="" xmlns:a14="http://schemas.microsoft.com/office/drawing/2010/main" val="0"/>
              </a:ext>
            </a:extLst>
          </a:blip>
          <a:srcRect t="4415" b="4415"/>
          <a:stretch>
            <a:fillRect/>
          </a:stretch>
        </p:blipFill>
        <p:spPr>
          <a:xfrm>
            <a:off x="7015993" y="1463594"/>
            <a:ext cx="3234813" cy="4011562"/>
          </a:xfrm>
        </p:spPr>
      </p:pic>
      <p:grpSp>
        <p:nvGrpSpPr>
          <p:cNvPr id="2" name="Group 1" descr="e7d195523061f1c08d347f6bf0421bdacd46f3c1815d51b81E1CE79090F8942429A56C6AE2B3163BABA1A3FCE285BEC4FF43A5085572A94AD2C0A17AE448F24FA68DD62479D8C0666FEB6710638384D2F47D54AD7F2B38C386945D9CB2DF62025C999E6DCCBFFB37E54CAF756F32EB3C02D89024F88441A820816FDAAAC7429425E94EADF63A973A4513D15F55FA9351"/>
          <p:cNvGrpSpPr/>
          <p:nvPr/>
        </p:nvGrpSpPr>
        <p:grpSpPr>
          <a:xfrm>
            <a:off x="1305047" y="1762183"/>
            <a:ext cx="3120571" cy="706755"/>
            <a:chOff x="1305047" y="1762183"/>
            <a:chExt cx="3120571" cy="706755"/>
          </a:xfrm>
        </p:grpSpPr>
        <p:sp>
          <p:nvSpPr>
            <p:cNvPr id="7" name="TextBox 6"/>
            <p:cNvSpPr txBox="1"/>
            <p:nvPr/>
          </p:nvSpPr>
          <p:spPr>
            <a:xfrm>
              <a:off x="1305047" y="1762183"/>
              <a:ext cx="3120571" cy="706755"/>
            </a:xfrm>
            <a:prstGeom prst="rect">
              <a:avLst/>
            </a:prstGeom>
            <a:noFill/>
          </p:spPr>
          <p:txBody>
            <a:bodyPr wrap="square" rtlCol="0">
              <a:spAutoFit/>
            </a:bodyPr>
            <a:lstStyle/>
            <a:p>
              <a:pPr lvl="0" algn="r" defTabSz="1217295">
                <a:defRPr/>
              </a:pPr>
              <a:r>
                <a:rPr lang="zh-CN" altLang="en-US" sz="4000" kern="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工作</a:t>
              </a:r>
              <a:r>
                <a:rPr lang="en-US" altLang="zh-CN" sz="4000" kern="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3</a:t>
              </a:r>
              <a:r>
                <a:rPr lang="zh-CN" altLang="en-US" sz="4000" kern="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步曲</a:t>
              </a:r>
            </a:p>
          </p:txBody>
        </p:sp>
        <p:grpSp>
          <p:nvGrpSpPr>
            <p:cNvPr id="9" name="Group 8"/>
            <p:cNvGrpSpPr/>
            <p:nvPr/>
          </p:nvGrpSpPr>
          <p:grpSpPr>
            <a:xfrm>
              <a:off x="1335799" y="1994819"/>
              <a:ext cx="295275" cy="246132"/>
              <a:chOff x="466725" y="2427118"/>
              <a:chExt cx="295275" cy="246132"/>
            </a:xfrm>
          </p:grpSpPr>
          <p:sp>
            <p:nvSpPr>
              <p:cNvPr id="10" name="Rectangle: Rounded Corners 9"/>
              <p:cNvSpPr/>
              <p:nvPr/>
            </p:nvSpPr>
            <p:spPr>
              <a:xfrm>
                <a:off x="466725" y="2427118"/>
                <a:ext cx="295275" cy="92245"/>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1" name="Rectangle: Rounded Corners 10"/>
              <p:cNvSpPr/>
              <p:nvPr/>
            </p:nvSpPr>
            <p:spPr>
              <a:xfrm>
                <a:off x="578644" y="2581005"/>
                <a:ext cx="183355" cy="9224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grpSp>
      <p:sp>
        <p:nvSpPr>
          <p:cNvPr id="36" name="Rectangle: Rounded Corners 35" descr="e7d195523061f1c08d347f6bf0421bdacd46f3c1815d51b81E1CE79090F8942429A56C6AE2B3163BABA1A3FCE285BEC4FF43A5085572A94AD2C0A17AE448F24FA68DD62479D8C0666FEB6710638384D2F47D54AD7F2B38C386945D9CB2DF62025C999E6DCCBFFB37E54CAF756F32EB3C02D89024F88441A820816FDAAAC7429425E94EADF63A973A4513D15F55FA9351"/>
          <p:cNvSpPr/>
          <p:nvPr/>
        </p:nvSpPr>
        <p:spPr>
          <a:xfrm>
            <a:off x="7015993" y="1755366"/>
            <a:ext cx="3234813" cy="3791498"/>
          </a:xfrm>
          <a:prstGeom prst="roundRect">
            <a:avLst>
              <a:gd name="adj" fmla="val 2578"/>
            </a:avLst>
          </a:prstGeom>
          <a:gradFill flip="none" rotWithShape="1">
            <a:gsLst>
              <a:gs pos="0">
                <a:schemeClr val="accent1">
                  <a:alpha val="0"/>
                </a:schemeClr>
              </a:gs>
              <a:gs pos="100000">
                <a:schemeClr val="accent1"/>
              </a:gs>
              <a:gs pos="63000">
                <a:schemeClr val="accent1">
                  <a:alpha val="34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7" name="TextBox 36"/>
          <p:cNvSpPr txBox="1"/>
          <p:nvPr/>
        </p:nvSpPr>
        <p:spPr>
          <a:xfrm>
            <a:off x="7161152" y="2973055"/>
            <a:ext cx="492950" cy="830997"/>
          </a:xfrm>
          <a:prstGeom prst="rect">
            <a:avLst/>
          </a:prstGeom>
          <a:noFill/>
        </p:spPr>
        <p:txBody>
          <a:bodyPr wrap="square" rtlCol="0">
            <a:spAutoFit/>
          </a:bodyPr>
          <a:lstStyle/>
          <a:p>
            <a:r>
              <a:rPr lang="en-US" sz="4800" b="1" dirty="0">
                <a:solidFill>
                  <a:schemeClr val="bg1">
                    <a:alpha val="40000"/>
                  </a:schemeClr>
                </a:solidFill>
                <a:cs typeface="+mn-ea"/>
                <a:sym typeface="+mn-lt"/>
              </a:rPr>
              <a:t>“</a:t>
            </a:r>
            <a:endParaRPr lang="en-US" sz="4800" dirty="0">
              <a:solidFill>
                <a:schemeClr val="bg1">
                  <a:alpha val="40000"/>
                </a:schemeClr>
              </a:solidFill>
              <a:cs typeface="+mn-ea"/>
              <a:sym typeface="+mn-lt"/>
            </a:endParaRPr>
          </a:p>
        </p:txBody>
      </p:sp>
      <p:sp>
        <p:nvSpPr>
          <p:cNvPr id="3" name="e7d195523061f1c0" descr="e7d195523061f1c08d347f6bf0421bdacd46f3c1815d51b81E1CE79090F8942429A56C6AE2B3163BABA1A3FCE285BEC4FF43A5085572A94AD2C0A17AE448F24FA68DD62479D8C0666FEB6710638384D2F47D54AD7F2B38C386945D9CB2DF62025C999E6DCCBFFB37E54CAF756F32EB3C02D89024F88441A820816FDAAAC7429425E94EADF63A973A4513D15F55FA9351" hidden="1"/>
          <p:cNvSpPr txBox="1"/>
          <p:nvPr/>
        </p:nvSpPr>
        <p:spPr>
          <a:xfrm>
            <a:off x="-355600" y="1803400"/>
            <a:ext cx="293927" cy="1016000"/>
          </a:xfrm>
          <a:prstGeom prst="rect">
            <a:avLst/>
          </a:prstGeom>
          <a:noFill/>
        </p:spPr>
        <p:txBody>
          <a:bodyPr vert="wordArtVert" rtlCol="0">
            <a:spAutoFit/>
          </a:bodyPr>
          <a:lstStyle/>
          <a:p>
            <a:r>
              <a:rPr lang="en-US" altLang="zh-CN" sz="100">
                <a:cs typeface="+mn-ea"/>
                <a:sym typeface="+mn-lt"/>
              </a:rPr>
              <a:t>e7d195523061f1c08d347f6bf0421bdacd46f3c1815d51b81E1CE79090F8942429A56C6AE2B3163BABA1A3FCE285BEC4FF43A5085572A94AD2C0A17AE448F24FA68DD62479D8C0666FEB6710638384D2F47D54AD7F2B38C386945D9CB2DF62025C999E6DCCBFFB37E54CAF756F32EB3C02D89024F88441A820816FDAAAC7429425E94EADF63A973A4513D15F55FA9351</a:t>
            </a:r>
            <a:endParaRPr lang="zh-CN" altLang="en-US" sz="100">
              <a:cs typeface="+mn-ea"/>
              <a:sym typeface="+mn-lt"/>
            </a:endParaRPr>
          </a:p>
        </p:txBody>
      </p:sp>
      <p:sp>
        <p:nvSpPr>
          <p:cNvPr id="48" name="矩形 47"/>
          <p:cNvSpPr/>
          <p:nvPr/>
        </p:nvSpPr>
        <p:spPr>
          <a:xfrm>
            <a:off x="2220027" y="2697887"/>
            <a:ext cx="1421765" cy="460375"/>
          </a:xfrm>
          <a:prstGeom prst="rect">
            <a:avLst/>
          </a:prstGeom>
        </p:spPr>
        <p:txBody>
          <a:bodyPr wrap="none">
            <a:spAutoFit/>
          </a:bodyPr>
          <a:lstStyle/>
          <a:p>
            <a:pPr lvl="0" algn="l" defTabSz="1217295">
              <a:defRPr/>
            </a:pPr>
            <a:r>
              <a:rPr lang="en-US" altLang="zh-CN" sz="2400" kern="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1.</a:t>
            </a:r>
            <a:r>
              <a:rPr lang="zh-CN" altLang="en-US" sz="2400" kern="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明方向 </a:t>
            </a:r>
          </a:p>
        </p:txBody>
      </p:sp>
      <p:sp>
        <p:nvSpPr>
          <p:cNvPr id="49" name="矩形 48"/>
          <p:cNvSpPr/>
          <p:nvPr/>
        </p:nvSpPr>
        <p:spPr>
          <a:xfrm>
            <a:off x="910590" y="3177540"/>
            <a:ext cx="5053330" cy="337185"/>
          </a:xfrm>
          <a:prstGeom prst="rect">
            <a:avLst/>
          </a:prstGeom>
        </p:spPr>
        <p:txBody>
          <a:bodyPr wrap="square">
            <a:spAutoFit/>
          </a:bodyPr>
          <a:lstStyle/>
          <a:p>
            <a:pPr lvl="0" algn="l" defTabSz="1217295">
              <a:defRPr/>
            </a:pPr>
            <a:r>
              <a:rPr lang="zh-CN" altLang="en-US" sz="1600" kern="0" dirty="0">
                <a:solidFill>
                  <a:schemeClr val="accent6">
                    <a:lumMod val="75000"/>
                  </a:schemeClr>
                </a:solidFill>
                <a:latin typeface="方正正中黑简体" panose="02000000000000000000" charset="-122"/>
                <a:ea typeface="方正正中黑简体" panose="02000000000000000000" charset="-122"/>
                <a:sym typeface="思源黑体" panose="020B0400000000000000" pitchFamily="34" charset="-122"/>
              </a:rPr>
              <a:t>深刻领会新时期做好社区群众工作的现实意义和作用</a:t>
            </a:r>
            <a:endParaRPr kumimoji="0" lang="zh-CN" altLang="en-US" sz="1600" b="0" i="0" u="none" strike="noStrike" kern="0" cap="none" spc="0" normalizeH="0" baseline="0" noProof="0" dirty="0">
              <a:ln>
                <a:noFill/>
              </a:ln>
              <a:solidFill>
                <a:schemeClr val="accent6">
                  <a:lumMod val="75000"/>
                </a:schemeClr>
              </a:solidFill>
              <a:effectLst/>
              <a:uLnTx/>
              <a:uFillTx/>
              <a:latin typeface="方正正中黑简体" panose="02000000000000000000" charset="-122"/>
              <a:ea typeface="方正正中黑简体" panose="02000000000000000000" charset="-122"/>
              <a:cs typeface="+mn-ea"/>
              <a:sym typeface="思源黑体" panose="020B0400000000000000" pitchFamily="34" charset="-122"/>
            </a:endParaRPr>
          </a:p>
        </p:txBody>
      </p:sp>
      <p:sp>
        <p:nvSpPr>
          <p:cNvPr id="50" name="矩形 49"/>
          <p:cNvSpPr/>
          <p:nvPr/>
        </p:nvSpPr>
        <p:spPr>
          <a:xfrm>
            <a:off x="2220027" y="3911989"/>
            <a:ext cx="1370965" cy="460375"/>
          </a:xfrm>
          <a:prstGeom prst="rect">
            <a:avLst/>
          </a:prstGeom>
        </p:spPr>
        <p:txBody>
          <a:bodyPr wrap="none">
            <a:spAutoFit/>
          </a:bodyPr>
          <a:lstStyle/>
          <a:p>
            <a:pPr lvl="0" algn="l" defTabSz="1217295">
              <a:defRPr/>
            </a:pPr>
            <a:r>
              <a:rPr lang="en-US" altLang="zh-CN" sz="2400" kern="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2.</a:t>
            </a:r>
            <a:r>
              <a:rPr lang="zh-CN" altLang="en-US" sz="2400" kern="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找短板</a:t>
            </a:r>
          </a:p>
        </p:txBody>
      </p:sp>
      <p:sp>
        <p:nvSpPr>
          <p:cNvPr id="51" name="矩形 50"/>
          <p:cNvSpPr/>
          <p:nvPr/>
        </p:nvSpPr>
        <p:spPr>
          <a:xfrm>
            <a:off x="1304925" y="4360545"/>
            <a:ext cx="5052060" cy="337185"/>
          </a:xfrm>
          <a:prstGeom prst="rect">
            <a:avLst/>
          </a:prstGeom>
        </p:spPr>
        <p:txBody>
          <a:bodyPr wrap="square">
            <a:spAutoFit/>
          </a:bodyPr>
          <a:lstStyle/>
          <a:p>
            <a:pPr marL="0" marR="0" lvl="0" indent="0" defTabSz="914400" rtl="0" eaLnBrk="1" fontAlgn="auto" latinLnBrk="0" hangingPunct="1">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accent6">
                    <a:lumMod val="75000"/>
                  </a:schemeClr>
                </a:solidFill>
                <a:effectLst/>
                <a:uLnTx/>
                <a:uFillTx/>
                <a:latin typeface="方正正中黑简体" panose="02000000000000000000" charset="-122"/>
                <a:ea typeface="方正正中黑简体" panose="02000000000000000000" charset="-122"/>
                <a:cs typeface="+mn-ea"/>
                <a:sym typeface="思源黑体" panose="020B0400000000000000" pitchFamily="34" charset="-122"/>
              </a:rPr>
              <a:t>当前影响社区群众工作的主要因素和表现 </a:t>
            </a:r>
          </a:p>
        </p:txBody>
      </p:sp>
      <p:sp>
        <p:nvSpPr>
          <p:cNvPr id="52" name="矩形 51"/>
          <p:cNvSpPr/>
          <p:nvPr/>
        </p:nvSpPr>
        <p:spPr>
          <a:xfrm>
            <a:off x="2220027" y="5101498"/>
            <a:ext cx="1374775" cy="460375"/>
          </a:xfrm>
          <a:prstGeom prst="rect">
            <a:avLst/>
          </a:prstGeom>
        </p:spPr>
        <p:txBody>
          <a:bodyPr wrap="none">
            <a:spAutoFit/>
          </a:bodyPr>
          <a:lstStyle/>
          <a:p>
            <a:pPr lvl="0" algn="l" defTabSz="1217295">
              <a:defRPr/>
            </a:pPr>
            <a:r>
              <a:rPr lang="en-US" altLang="zh-CN" sz="2400" kern="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3.</a:t>
            </a:r>
            <a:r>
              <a:rPr lang="zh-CN" altLang="en-US" sz="2400" kern="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用方法</a:t>
            </a:r>
          </a:p>
        </p:txBody>
      </p:sp>
      <p:sp>
        <p:nvSpPr>
          <p:cNvPr id="53" name="矩形 52"/>
          <p:cNvSpPr/>
          <p:nvPr/>
        </p:nvSpPr>
        <p:spPr>
          <a:xfrm>
            <a:off x="1304290" y="5538470"/>
            <a:ext cx="5053330" cy="337185"/>
          </a:xfrm>
          <a:prstGeom prst="rect">
            <a:avLst/>
          </a:prstGeom>
        </p:spPr>
        <p:txBody>
          <a:bodyPr wrap="square">
            <a:spAutoFit/>
          </a:bodyPr>
          <a:lstStyle/>
          <a:p>
            <a:pPr marL="0" marR="0" lvl="0" indent="0" defTabSz="914400" rtl="0" eaLnBrk="1" fontAlgn="auto" latinLnBrk="0" hangingPunct="1">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accent6">
                    <a:lumMod val="75000"/>
                  </a:schemeClr>
                </a:solidFill>
                <a:effectLst/>
                <a:uLnTx/>
                <a:uFillTx/>
                <a:latin typeface="方正正中黑简体" panose="02000000000000000000" charset="-122"/>
                <a:ea typeface="方正正中黑简体" panose="02000000000000000000" charset="-122"/>
                <a:cs typeface="+mn-ea"/>
                <a:sym typeface="思源黑体" panose="020B0400000000000000" pitchFamily="34" charset="-122"/>
              </a:rPr>
              <a:t>健全长效机制要做好新时期的社区群众工作</a:t>
            </a:r>
          </a:p>
        </p:txBody>
      </p:sp>
      <p:sp>
        <p:nvSpPr>
          <p:cNvPr id="134" name="标题 4"/>
          <p:cNvSpPr txBox="1"/>
          <p:nvPr/>
        </p:nvSpPr>
        <p:spPr>
          <a:xfrm>
            <a:off x="1459230" y="120650"/>
            <a:ext cx="6742430" cy="11912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par>
                                <p:cTn id="10" presetID="2" presetClass="entr" presetSubtype="2" decel="100000" fill="hold" grpId="0" nodeType="withEffect">
                                  <p:stCondLst>
                                    <p:cond delay="500"/>
                                  </p:stCondLst>
                                  <p:childTnLst>
                                    <p:set>
                                      <p:cBhvr>
                                        <p:cTn id="11" dur="1" fill="hold">
                                          <p:stCondLst>
                                            <p:cond delay="0"/>
                                          </p:stCondLst>
                                        </p:cTn>
                                        <p:tgtEl>
                                          <p:spTgt spid="83"/>
                                        </p:tgtEl>
                                        <p:attrNameLst>
                                          <p:attrName>style.visibility</p:attrName>
                                        </p:attrNameLst>
                                      </p:cBhvr>
                                      <p:to>
                                        <p:strVal val="visible"/>
                                      </p:to>
                                    </p:set>
                                    <p:anim calcmode="lin" valueType="num">
                                      <p:cBhvr additive="base">
                                        <p:cTn id="12" dur="1000" fill="hold"/>
                                        <p:tgtEl>
                                          <p:spTgt spid="83"/>
                                        </p:tgtEl>
                                        <p:attrNameLst>
                                          <p:attrName>ppt_x</p:attrName>
                                        </p:attrNameLst>
                                      </p:cBhvr>
                                      <p:tavLst>
                                        <p:tav tm="0">
                                          <p:val>
                                            <p:strVal val="1+#ppt_w/2"/>
                                          </p:val>
                                        </p:tav>
                                        <p:tav tm="100000">
                                          <p:val>
                                            <p:strVal val="#ppt_x"/>
                                          </p:val>
                                        </p:tav>
                                      </p:tavLst>
                                    </p:anim>
                                    <p:anim calcmode="lin" valueType="num">
                                      <p:cBhvr additive="base">
                                        <p:cTn id="13" dur="1000" fill="hold"/>
                                        <p:tgtEl>
                                          <p:spTgt spid="83"/>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75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0-#ppt_w/2"/>
                                          </p:val>
                                        </p:tav>
                                        <p:tav tm="100000">
                                          <p:val>
                                            <p:strVal val="#ppt_x"/>
                                          </p:val>
                                        </p:tav>
                                      </p:tavLst>
                                    </p:anim>
                                    <p:anim calcmode="lin" valueType="num">
                                      <p:cBhvr additive="base">
                                        <p:cTn id="17" dur="1000" fill="hold"/>
                                        <p:tgtEl>
                                          <p:spTgt spid="2"/>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100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additive="base">
                                        <p:cTn id="24" dur="500" fill="hold"/>
                                        <p:tgtEl>
                                          <p:spTgt spid="48"/>
                                        </p:tgtEl>
                                        <p:attrNameLst>
                                          <p:attrName>ppt_x</p:attrName>
                                        </p:attrNameLst>
                                      </p:cBhvr>
                                      <p:tavLst>
                                        <p:tav tm="0">
                                          <p:val>
                                            <p:strVal val="1+#ppt_w/2"/>
                                          </p:val>
                                        </p:tav>
                                        <p:tav tm="100000">
                                          <p:val>
                                            <p:strVal val="#ppt_x"/>
                                          </p:val>
                                        </p:tav>
                                      </p:tavLst>
                                    </p:anim>
                                    <p:anim calcmode="lin" valueType="num">
                                      <p:cBhvr additive="base">
                                        <p:cTn id="25" dur="500" fill="hold"/>
                                        <p:tgtEl>
                                          <p:spTgt spid="48"/>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grpId="0" nodeType="after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1+#ppt_w/2"/>
                                          </p:val>
                                        </p:tav>
                                        <p:tav tm="100000">
                                          <p:val>
                                            <p:strVal val="#ppt_x"/>
                                          </p:val>
                                        </p:tav>
                                      </p:tavLst>
                                    </p:anim>
                                    <p:anim calcmode="lin" valueType="num">
                                      <p:cBhvr additive="base">
                                        <p:cTn id="30" dur="500" fill="hold"/>
                                        <p:tgtEl>
                                          <p:spTgt spid="49"/>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2"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additive="base">
                                        <p:cTn id="34" dur="500" fill="hold"/>
                                        <p:tgtEl>
                                          <p:spTgt spid="50"/>
                                        </p:tgtEl>
                                        <p:attrNameLst>
                                          <p:attrName>ppt_x</p:attrName>
                                        </p:attrNameLst>
                                      </p:cBhvr>
                                      <p:tavLst>
                                        <p:tav tm="0">
                                          <p:val>
                                            <p:strVal val="1+#ppt_w/2"/>
                                          </p:val>
                                        </p:tav>
                                        <p:tav tm="100000">
                                          <p:val>
                                            <p:strVal val="#ppt_x"/>
                                          </p:val>
                                        </p:tav>
                                      </p:tavLst>
                                    </p:anim>
                                    <p:anim calcmode="lin" valueType="num">
                                      <p:cBhvr additive="base">
                                        <p:cTn id="35" dur="500" fill="hold"/>
                                        <p:tgtEl>
                                          <p:spTgt spid="50"/>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 presetClass="entr" presetSubtype="2"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500" fill="hold"/>
                                        <p:tgtEl>
                                          <p:spTgt spid="51"/>
                                        </p:tgtEl>
                                        <p:attrNameLst>
                                          <p:attrName>ppt_x</p:attrName>
                                        </p:attrNameLst>
                                      </p:cBhvr>
                                      <p:tavLst>
                                        <p:tav tm="0">
                                          <p:val>
                                            <p:strVal val="1+#ppt_w/2"/>
                                          </p:val>
                                        </p:tav>
                                        <p:tav tm="100000">
                                          <p:val>
                                            <p:strVal val="#ppt_x"/>
                                          </p:val>
                                        </p:tav>
                                      </p:tavLst>
                                    </p:anim>
                                    <p:anim calcmode="lin" valueType="num">
                                      <p:cBhvr additive="base">
                                        <p:cTn id="40" dur="500" fill="hold"/>
                                        <p:tgtEl>
                                          <p:spTgt spid="51"/>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2" presetClass="entr" presetSubtype="2"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 calcmode="lin" valueType="num">
                                      <p:cBhvr additive="base">
                                        <p:cTn id="44" dur="500" fill="hold"/>
                                        <p:tgtEl>
                                          <p:spTgt spid="52"/>
                                        </p:tgtEl>
                                        <p:attrNameLst>
                                          <p:attrName>ppt_x</p:attrName>
                                        </p:attrNameLst>
                                      </p:cBhvr>
                                      <p:tavLst>
                                        <p:tav tm="0">
                                          <p:val>
                                            <p:strVal val="1+#ppt_w/2"/>
                                          </p:val>
                                        </p:tav>
                                        <p:tav tm="100000">
                                          <p:val>
                                            <p:strVal val="#ppt_x"/>
                                          </p:val>
                                        </p:tav>
                                      </p:tavLst>
                                    </p:anim>
                                    <p:anim calcmode="lin" valueType="num">
                                      <p:cBhvr additive="base">
                                        <p:cTn id="45" dur="500" fill="hold"/>
                                        <p:tgtEl>
                                          <p:spTgt spid="52"/>
                                        </p:tgtEl>
                                        <p:attrNameLst>
                                          <p:attrName>ppt_y</p:attrName>
                                        </p:attrNameLst>
                                      </p:cBhvr>
                                      <p:tavLst>
                                        <p:tav tm="0">
                                          <p:val>
                                            <p:strVal val="#ppt_y"/>
                                          </p:val>
                                        </p:tav>
                                        <p:tav tm="100000">
                                          <p:val>
                                            <p:strVal val="#ppt_y"/>
                                          </p:val>
                                        </p:tav>
                                      </p:tavLst>
                                    </p:anim>
                                  </p:childTnLst>
                                </p:cTn>
                              </p:par>
                            </p:childTnLst>
                          </p:cTn>
                        </p:par>
                        <p:par>
                          <p:cTn id="46" fill="hold">
                            <p:stCondLst>
                              <p:cond delay="3500"/>
                            </p:stCondLst>
                            <p:childTnLst>
                              <p:par>
                                <p:cTn id="47" presetID="2" presetClass="entr" presetSubtype="2" fill="hold" grpId="0" nodeType="after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500" fill="hold"/>
                                        <p:tgtEl>
                                          <p:spTgt spid="53"/>
                                        </p:tgtEl>
                                        <p:attrNameLst>
                                          <p:attrName>ppt_x</p:attrName>
                                        </p:attrNameLst>
                                      </p:cBhvr>
                                      <p:tavLst>
                                        <p:tav tm="0">
                                          <p:val>
                                            <p:strVal val="1+#ppt_w/2"/>
                                          </p:val>
                                        </p:tav>
                                        <p:tav tm="100000">
                                          <p:val>
                                            <p:strVal val="#ppt_x"/>
                                          </p:val>
                                        </p:tav>
                                      </p:tavLst>
                                    </p:anim>
                                    <p:anim calcmode="lin" valueType="num">
                                      <p:cBhvr additive="base">
                                        <p:cTn id="50"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ldLvl="0" animBg="1"/>
      <p:bldP spid="36" grpId="0" bldLvl="0" animBg="1"/>
      <p:bldP spid="48" grpId="0"/>
      <p:bldP spid="49" grpId="0"/>
      <p:bldP spid="50" grpId="0"/>
      <p:bldP spid="51" grpId="0"/>
      <p:bldP spid="52" grpId="0"/>
      <p:bldP spid="53" grpId="0"/>
      <p:bldP spid="1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58"/>
          <p:cNvSpPr/>
          <p:nvPr/>
        </p:nvSpPr>
        <p:spPr>
          <a:xfrm>
            <a:off x="542290" y="995045"/>
            <a:ext cx="10864215" cy="16167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cs typeface="+mn-ea"/>
              <a:sym typeface="+mn-lt"/>
            </a:endParaRPr>
          </a:p>
        </p:txBody>
      </p:sp>
      <p:sp>
        <p:nvSpPr>
          <p:cNvPr id="60" name="TextBox 59"/>
          <p:cNvSpPr txBox="1"/>
          <p:nvPr/>
        </p:nvSpPr>
        <p:spPr>
          <a:xfrm>
            <a:off x="878205" y="929005"/>
            <a:ext cx="10079355" cy="2030095"/>
          </a:xfrm>
          <a:prstGeom prst="rect">
            <a:avLst/>
          </a:prstGeom>
          <a:noFill/>
        </p:spPr>
        <p:txBody>
          <a:bodyPr wrap="square" rtlCol="0">
            <a:spAutoFit/>
          </a:bodyPr>
          <a:lstStyle/>
          <a:p>
            <a:pPr algn="l">
              <a:lnSpc>
                <a:spcPct val="150000"/>
              </a:lnSpc>
            </a:pPr>
            <a:r>
              <a:rPr lang="en-US" sz="20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                </a:t>
            </a:r>
            <a:r>
              <a:rPr sz="20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(一) 做好社区群众工作，是新时期贯彻党的群众路线的必然要求</a:t>
            </a:r>
            <a:endParaRPr lang="zh-CN" sz="20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endParaRPr>
          </a:p>
          <a:p>
            <a:pPr indent="406400" algn="just" fontAlgn="auto">
              <a:lnSpc>
                <a:spcPct val="150000"/>
              </a:lnSpc>
              <a:extLst>
                <a:ext uri="{35155182-B16C-46BC-9424-99874614C6A1}">
                  <wpsdc:indentchars xmlns="" xmlns:wpsdc="http://www.wps.cn/officeDocument/2017/drawingmlCustomData" val="200" checksum="1740828767"/>
                </a:ext>
              </a:extLst>
            </a:pPr>
            <a:r>
              <a:rPr sz="16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做好群众工作，是坚持党的群众路线在社区工作的体现。人民群众是社区工作的力量源泉、 胜利之本。社区干部、党员处在维护社会和谐稳定的最前沿，只有做好社区群众工作，奠定良好的群众 基础，才能更好地完成党和政府赋予的历史使命 和神圣职责。 </a:t>
            </a:r>
          </a:p>
          <a:p>
            <a:pPr algn="l">
              <a:lnSpc>
                <a:spcPct val="150000"/>
              </a:lnSpc>
            </a:pPr>
            <a:endParaRPr sz="16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endParaRPr>
          </a:p>
        </p:txBody>
      </p:sp>
      <p:sp>
        <p:nvSpPr>
          <p:cNvPr id="57" name="标题 4"/>
          <p:cNvSpPr txBox="1"/>
          <p:nvPr/>
        </p:nvSpPr>
        <p:spPr>
          <a:xfrm>
            <a:off x="1459230" y="133350"/>
            <a:ext cx="6742430" cy="11912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 —— </a:t>
            </a:r>
            <a:r>
              <a:rPr lang="zh-CN" altLang="en-US" sz="36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明方向</a:t>
            </a:r>
          </a:p>
        </p:txBody>
      </p:sp>
      <p:sp>
        <p:nvSpPr>
          <p:cNvPr id="58" name="矩形 57"/>
          <p:cNvSpPr/>
          <p:nvPr/>
        </p:nvSpPr>
        <p:spPr>
          <a:xfrm>
            <a:off x="542290" y="2798445"/>
            <a:ext cx="10864215" cy="16167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cs typeface="+mn-ea"/>
              <a:sym typeface="+mn-lt"/>
            </a:endParaRPr>
          </a:p>
        </p:txBody>
      </p:sp>
      <p:sp>
        <p:nvSpPr>
          <p:cNvPr id="61" name="TextBox 59"/>
          <p:cNvSpPr txBox="1"/>
          <p:nvPr/>
        </p:nvSpPr>
        <p:spPr>
          <a:xfrm>
            <a:off x="878205" y="2732405"/>
            <a:ext cx="10079355" cy="2030095"/>
          </a:xfrm>
          <a:prstGeom prst="rect">
            <a:avLst/>
          </a:prstGeom>
          <a:noFill/>
        </p:spPr>
        <p:txBody>
          <a:bodyPr wrap="square" rtlCol="0">
            <a:spAutoFit/>
          </a:bodyPr>
          <a:lstStyle/>
          <a:p>
            <a:pPr algn="l">
              <a:lnSpc>
                <a:spcPct val="150000"/>
              </a:lnSpc>
            </a:pPr>
            <a:r>
              <a:rPr lang="en-US" sz="2000" dirty="0">
                <a:solidFill>
                  <a:schemeClr val="tx1">
                    <a:lumMod val="85000"/>
                    <a:lumOff val="15000"/>
                  </a:schemeClr>
                </a:solidFill>
                <a:latin typeface="方正正中黑简体" panose="02000000000000000000" charset="-122"/>
                <a:ea typeface="方正正中黑简体" panose="02000000000000000000" charset="-122"/>
                <a:cs typeface="方正正中黑简体" panose="02000000000000000000" charset="-122"/>
                <a:sym typeface="+mn-lt"/>
              </a:rPr>
              <a:t>          </a:t>
            </a:r>
            <a:r>
              <a:rPr sz="2000" dirty="0">
                <a:solidFill>
                  <a:schemeClr val="tx1">
                    <a:lumMod val="85000"/>
                    <a:lumOff val="15000"/>
                  </a:schemeClr>
                </a:solidFill>
                <a:latin typeface="方正正中黑简体" panose="02000000000000000000" charset="-122"/>
                <a:ea typeface="方正正中黑简体" panose="02000000000000000000" charset="-122"/>
                <a:cs typeface="方正正中黑简体" panose="02000000000000000000" charset="-122"/>
                <a:sym typeface="+mn-lt"/>
              </a:rPr>
              <a:t>(二) 做好社区群众工作，是新时期夯实社区基层基础、打造平安社区的需要</a:t>
            </a:r>
          </a:p>
          <a:p>
            <a:pPr indent="406400" algn="just" fontAlgn="auto">
              <a:lnSpc>
                <a:spcPct val="150000"/>
              </a:lnSpc>
              <a:extLst>
                <a:ext uri="{35155182-B16C-46BC-9424-99874614C6A1}">
                  <wpsdc:indentchars xmlns="" xmlns:wpsdc="http://www.wps.cn/officeDocument/2017/drawingmlCustomData" val="200" checksum="1740828767"/>
                </a:ext>
              </a:extLst>
            </a:pPr>
            <a:r>
              <a:rPr sz="1600" dirty="0">
                <a:solidFill>
                  <a:schemeClr val="tx1">
                    <a:lumMod val="85000"/>
                    <a:lumOff val="15000"/>
                  </a:schemeClr>
                </a:solidFill>
                <a:latin typeface="方正正中黑简体" panose="02000000000000000000" charset="-122"/>
                <a:ea typeface="方正正中黑简体" panose="02000000000000000000" charset="-122"/>
                <a:cs typeface="方正正中黑简体" panose="02000000000000000000" charset="-122"/>
                <a:sym typeface="+mn-lt"/>
              </a:rPr>
              <a:t>群众工作是社区服务工作的基础，是社区工作的生命线。实践证明，只有真正做好社区群众工作，才能充分发挥社区党组织、居委会、服务中心在经济、社会发展过程中的前沿阵地作用，及时有效打击违法犯罪、维护社会稳定，搞好社区的居民自治，为社区平安稳定打下坚实的基础。 </a:t>
            </a:r>
          </a:p>
          <a:p>
            <a:pPr algn="l">
              <a:lnSpc>
                <a:spcPct val="150000"/>
              </a:lnSpc>
            </a:pPr>
            <a:endParaRPr sz="1600" dirty="0">
              <a:solidFill>
                <a:schemeClr val="tx1">
                  <a:lumMod val="85000"/>
                  <a:lumOff val="15000"/>
                </a:schemeClr>
              </a:solidFill>
              <a:latin typeface="方正正中黑简体" panose="02000000000000000000" charset="-122"/>
              <a:ea typeface="方正正中黑简体" panose="02000000000000000000" charset="-122"/>
              <a:cs typeface="方正正中黑简体" panose="02000000000000000000" charset="-122"/>
              <a:sym typeface="+mn-lt"/>
            </a:endParaRPr>
          </a:p>
        </p:txBody>
      </p:sp>
      <p:sp>
        <p:nvSpPr>
          <p:cNvPr id="62" name="矩形 61"/>
          <p:cNvSpPr/>
          <p:nvPr/>
        </p:nvSpPr>
        <p:spPr>
          <a:xfrm>
            <a:off x="529590" y="4601845"/>
            <a:ext cx="10864215" cy="16167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cs typeface="+mn-ea"/>
              <a:sym typeface="+mn-lt"/>
            </a:endParaRPr>
          </a:p>
        </p:txBody>
      </p:sp>
      <p:sp>
        <p:nvSpPr>
          <p:cNvPr id="63" name="TextBox 59"/>
          <p:cNvSpPr txBox="1"/>
          <p:nvPr/>
        </p:nvSpPr>
        <p:spPr>
          <a:xfrm>
            <a:off x="865505" y="4535805"/>
            <a:ext cx="10079355" cy="2030095"/>
          </a:xfrm>
          <a:prstGeom prst="rect">
            <a:avLst/>
          </a:prstGeom>
          <a:noFill/>
        </p:spPr>
        <p:txBody>
          <a:bodyPr wrap="square" rtlCol="0">
            <a:spAutoFit/>
          </a:bodyPr>
          <a:lstStyle/>
          <a:p>
            <a:pPr algn="l">
              <a:lnSpc>
                <a:spcPct val="150000"/>
              </a:lnSpc>
            </a:pPr>
            <a:r>
              <a:rPr lang="en-US" sz="2000" dirty="0">
                <a:solidFill>
                  <a:schemeClr val="bg1"/>
                </a:solidFill>
                <a:latin typeface="方正正中黑简体" panose="02000000000000000000" charset="-122"/>
                <a:ea typeface="方正正中黑简体" panose="02000000000000000000" charset="-122"/>
                <a:cs typeface="方正正中黑简体" panose="02000000000000000000" charset="-122"/>
                <a:sym typeface="+mn-lt"/>
              </a:rPr>
              <a:t>          </a:t>
            </a:r>
            <a:r>
              <a:rPr sz="2000" dirty="0">
                <a:solidFill>
                  <a:schemeClr val="bg1"/>
                </a:solidFill>
                <a:latin typeface="方正正中黑简体" panose="02000000000000000000" charset="-122"/>
                <a:ea typeface="方正正中黑简体" panose="02000000000000000000" charset="-122"/>
                <a:cs typeface="方正正中黑简体" panose="02000000000000000000" charset="-122"/>
                <a:sym typeface="+mn-lt"/>
              </a:rPr>
              <a:t>(三) 做好社区群众工作，是新时期构建和谐干群关系、创建和谐社区的需要</a:t>
            </a:r>
          </a:p>
          <a:p>
            <a:pPr indent="406400" algn="just" fontAlgn="auto">
              <a:lnSpc>
                <a:spcPct val="150000"/>
              </a:lnSpc>
              <a:extLst>
                <a:ext uri="{35155182-B16C-46BC-9424-99874614C6A1}">
                  <wpsdc:indentchars xmlns="" xmlns:wpsdc="http://www.wps.cn/officeDocument/2017/drawingmlCustomData" val="200" checksum="1740828767"/>
                </a:ext>
              </a:extLst>
            </a:pPr>
            <a:r>
              <a:rPr sz="1600" dirty="0">
                <a:solidFill>
                  <a:schemeClr val="bg1"/>
                </a:solidFill>
                <a:latin typeface="方正正中黑简体" panose="02000000000000000000" charset="-122"/>
                <a:ea typeface="方正正中黑简体" panose="02000000000000000000" charset="-122"/>
                <a:cs typeface="方正正中黑简体" panose="02000000000000000000" charset="-122"/>
                <a:sym typeface="+mn-lt"/>
              </a:rPr>
              <a:t>做好社区群众工作，是新时期构建和谐干群关系的根本。创建和谐社区，意味着不仅要做好传统意义上的经济发展和社会维稳工作，还要提高社区群众、居民的归属感、幸福感，这是新形势对社区干部、党员提出的新要求。 </a:t>
            </a:r>
          </a:p>
          <a:p>
            <a:pPr algn="l">
              <a:lnSpc>
                <a:spcPct val="150000"/>
              </a:lnSpc>
            </a:pPr>
            <a:endParaRPr sz="1600" dirty="0">
              <a:solidFill>
                <a:schemeClr val="bg1"/>
              </a:solidFill>
              <a:latin typeface="方正正中黑简体" panose="02000000000000000000" charset="-122"/>
              <a:ea typeface="方正正中黑简体" panose="02000000000000000000" charset="-122"/>
              <a:cs typeface="方正正中黑简体" panose="02000000000000000000" charset="-122"/>
              <a:sym typeface="+mn-lt"/>
            </a:endParaRPr>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 —— </a:t>
            </a:r>
            <a:r>
              <a:rPr lang="zh-CN" altLang="en-US" sz="36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找短板</a:t>
            </a:r>
          </a:p>
        </p:txBody>
      </p:sp>
      <p:sp>
        <p:nvSpPr>
          <p:cNvPr id="5" name="矩形 4"/>
          <p:cNvSpPr/>
          <p:nvPr/>
        </p:nvSpPr>
        <p:spPr>
          <a:xfrm>
            <a:off x="2097405" y="1847850"/>
            <a:ext cx="2108200" cy="2012950"/>
          </a:xfrm>
          <a:prstGeom prst="rect">
            <a:avLst/>
          </a:prstGeom>
          <a:blipFill>
            <a:blip r:embed="rId3" cstate="print"/>
            <a:stretch>
              <a:fillRect t="1000" b="-2000"/>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nvSpPr>
        <p:spPr>
          <a:xfrm>
            <a:off x="5076825" y="1854200"/>
            <a:ext cx="2053590" cy="2036445"/>
          </a:xfrm>
          <a:prstGeom prst="rect">
            <a:avLst/>
          </a:prstGeom>
          <a:blipFill dpi="0" rotWithShape="1">
            <a:blip r:embed="rId4" cstate="print"/>
            <a:srcRect/>
            <a:stretch>
              <a:fillRect t="1000" r="-20000" b="-2000"/>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矩形 3"/>
          <p:cNvSpPr/>
          <p:nvPr/>
        </p:nvSpPr>
        <p:spPr>
          <a:xfrm>
            <a:off x="8031480" y="1854835"/>
            <a:ext cx="2089785" cy="2035175"/>
          </a:xfrm>
          <a:prstGeom prst="rect">
            <a:avLst/>
          </a:prstGeom>
          <a:blipFill dpi="0" rotWithShape="1">
            <a:blip r:embed="rId5" cstate="print"/>
            <a:srcRect/>
            <a:stretch>
              <a:fillRect t="1000" r="-30000" b="-2000"/>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2" name="TextBox 71"/>
          <p:cNvSpPr txBox="1"/>
          <p:nvPr/>
        </p:nvSpPr>
        <p:spPr>
          <a:xfrm>
            <a:off x="2300605" y="4338320"/>
            <a:ext cx="1993900" cy="398780"/>
          </a:xfrm>
          <a:prstGeom prst="rect">
            <a:avLst/>
          </a:prstGeom>
          <a:noFill/>
        </p:spPr>
        <p:txBody>
          <a:bodyPr wrap="square" rtlCol="0">
            <a:spAutoFit/>
          </a:bodyPr>
          <a:lstStyle/>
          <a:p>
            <a:r>
              <a:rPr lang="zh-CN" altLang="en-US" sz="2000" dirty="0">
                <a:solidFill>
                  <a:srgbClr val="012063"/>
                </a:solidFill>
                <a:latin typeface="方正正中黑简体" panose="02000000000000000000" charset="-122"/>
                <a:ea typeface="方正正中黑简体" panose="02000000000000000000" charset="-122"/>
                <a:cs typeface="+mn-ea"/>
                <a:sym typeface="+mn-lt"/>
              </a:rPr>
              <a:t>社会方面因素</a:t>
            </a:r>
          </a:p>
        </p:txBody>
      </p:sp>
      <p:sp>
        <p:nvSpPr>
          <p:cNvPr id="20" name="TextBox 71"/>
          <p:cNvSpPr txBox="1"/>
          <p:nvPr/>
        </p:nvSpPr>
        <p:spPr>
          <a:xfrm>
            <a:off x="5170805" y="4351020"/>
            <a:ext cx="1993900" cy="398780"/>
          </a:xfrm>
          <a:prstGeom prst="rect">
            <a:avLst/>
          </a:prstGeom>
          <a:noFill/>
        </p:spPr>
        <p:txBody>
          <a:bodyPr wrap="square" rtlCol="0">
            <a:spAutoFit/>
          </a:bodyPr>
          <a:lstStyle/>
          <a:p>
            <a:r>
              <a:rPr lang="zh-CN" altLang="en-US" sz="2000" dirty="0">
                <a:solidFill>
                  <a:srgbClr val="012063"/>
                </a:solidFill>
                <a:latin typeface="方正正中黑简体" panose="02000000000000000000" charset="-122"/>
                <a:ea typeface="方正正中黑简体" panose="02000000000000000000" charset="-122"/>
                <a:cs typeface="+mn-ea"/>
                <a:sym typeface="+mn-lt"/>
              </a:rPr>
              <a:t>群众认识因素</a:t>
            </a:r>
          </a:p>
        </p:txBody>
      </p:sp>
      <p:sp>
        <p:nvSpPr>
          <p:cNvPr id="21" name="TextBox 71"/>
          <p:cNvSpPr txBox="1"/>
          <p:nvPr/>
        </p:nvSpPr>
        <p:spPr>
          <a:xfrm>
            <a:off x="7584440" y="4351020"/>
            <a:ext cx="2983865" cy="398780"/>
          </a:xfrm>
          <a:prstGeom prst="rect">
            <a:avLst/>
          </a:prstGeom>
          <a:noFill/>
        </p:spPr>
        <p:txBody>
          <a:bodyPr wrap="square" rtlCol="0">
            <a:spAutoFit/>
          </a:bodyPr>
          <a:lstStyle/>
          <a:p>
            <a:r>
              <a:rPr lang="zh-CN" altLang="en-US" sz="2000" dirty="0">
                <a:solidFill>
                  <a:srgbClr val="012063"/>
                </a:solidFill>
                <a:latin typeface="方正正中黑简体" panose="02000000000000000000" charset="-122"/>
                <a:ea typeface="方正正中黑简体" panose="02000000000000000000" charset="-122"/>
                <a:cs typeface="+mn-ea"/>
                <a:sym typeface="+mn-lt"/>
              </a:rPr>
              <a:t>社区干部、党员自身因素</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1000"/>
                                        <p:tgtEl>
                                          <p:spTgt spid="72"/>
                                        </p:tgtEl>
                                      </p:cBhvr>
                                    </p:animEffect>
                                    <p:anim calcmode="lin" valueType="num">
                                      <p:cBhvr>
                                        <p:cTn id="19" dur="1000" fill="hold"/>
                                        <p:tgtEl>
                                          <p:spTgt spid="72"/>
                                        </p:tgtEl>
                                        <p:attrNameLst>
                                          <p:attrName>ppt_x</p:attrName>
                                        </p:attrNameLst>
                                      </p:cBhvr>
                                      <p:tavLst>
                                        <p:tav tm="0">
                                          <p:val>
                                            <p:strVal val="#ppt_x"/>
                                          </p:val>
                                        </p:tav>
                                        <p:tav tm="100000">
                                          <p:val>
                                            <p:strVal val="#ppt_x"/>
                                          </p:val>
                                        </p:tav>
                                      </p:tavLst>
                                    </p:anim>
                                    <p:anim calcmode="lin" valueType="num">
                                      <p:cBhvr>
                                        <p:cTn id="20" dur="1000" fill="hold"/>
                                        <p:tgtEl>
                                          <p:spTgt spid="72"/>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5" grpId="0" bldLvl="0" animBg="1"/>
      <p:bldP spid="6" grpId="0" bldLvl="0" animBg="1"/>
      <p:bldP spid="4" grpId="0" bldLvl="0" animBg="1"/>
      <p:bldP spid="72" grpId="0"/>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 —— </a:t>
            </a:r>
            <a:r>
              <a:rPr lang="zh-CN" altLang="en-US" sz="36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找短板</a:t>
            </a:r>
          </a:p>
        </p:txBody>
      </p:sp>
      <p:sp>
        <p:nvSpPr>
          <p:cNvPr id="5" name="矩形 4"/>
          <p:cNvSpPr/>
          <p:nvPr/>
        </p:nvSpPr>
        <p:spPr>
          <a:xfrm>
            <a:off x="8036560" y="1174750"/>
            <a:ext cx="3395345" cy="4743450"/>
          </a:xfrm>
          <a:prstGeom prst="rect">
            <a:avLst/>
          </a:prstGeom>
          <a:blipFill>
            <a:blip r:embed="rId3" cstate="print"/>
            <a:stretch>
              <a:fillRect t="1000" b="-2000"/>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2" name="TextBox 71"/>
          <p:cNvSpPr txBox="1"/>
          <p:nvPr/>
        </p:nvSpPr>
        <p:spPr>
          <a:xfrm>
            <a:off x="1170305" y="1404620"/>
            <a:ext cx="2552700" cy="460375"/>
          </a:xfrm>
          <a:prstGeom prst="rect">
            <a:avLst/>
          </a:prstGeom>
          <a:noFill/>
        </p:spPr>
        <p:txBody>
          <a:bodyPr wrap="square" rtlCol="0">
            <a:spAutoFit/>
          </a:bodyPr>
          <a:lstStyle/>
          <a:p>
            <a:r>
              <a:rPr lang="zh-CN" altLang="en-US" sz="2400" dirty="0">
                <a:solidFill>
                  <a:srgbClr val="012063"/>
                </a:solidFill>
                <a:latin typeface="方正正中黑简体" panose="02000000000000000000" charset="-122"/>
                <a:ea typeface="方正正中黑简体" panose="02000000000000000000" charset="-122"/>
                <a:cs typeface="+mn-ea"/>
                <a:sym typeface="+mn-lt"/>
              </a:rPr>
              <a:t>社会方面因素</a:t>
            </a:r>
            <a:r>
              <a:rPr lang="en-US" altLang="zh-CN" sz="2400" dirty="0">
                <a:solidFill>
                  <a:srgbClr val="012063"/>
                </a:solidFill>
                <a:latin typeface="方正正中黑简体" panose="02000000000000000000" charset="-122"/>
                <a:ea typeface="方正正中黑简体" panose="02000000000000000000" charset="-122"/>
                <a:cs typeface="+mn-ea"/>
                <a:sym typeface="+mn-lt"/>
              </a:rPr>
              <a:t>:</a:t>
            </a:r>
          </a:p>
        </p:txBody>
      </p:sp>
      <p:sp>
        <p:nvSpPr>
          <p:cNvPr id="2" name="TextBox 71"/>
          <p:cNvSpPr txBox="1"/>
          <p:nvPr/>
        </p:nvSpPr>
        <p:spPr>
          <a:xfrm>
            <a:off x="929005" y="2090420"/>
            <a:ext cx="6552565" cy="3385820"/>
          </a:xfrm>
          <a:prstGeom prst="rect">
            <a:avLst/>
          </a:prstGeom>
          <a:noFill/>
        </p:spPr>
        <p:txBody>
          <a:bodyPr wrap="square" rtlCol="0">
            <a:spAutoFit/>
          </a:bodyPr>
          <a:lstStyle/>
          <a:p>
            <a:pPr indent="457200" algn="just" fontAlgn="auto">
              <a:lnSpc>
                <a:spcPct val="170000"/>
              </a:lnSpc>
              <a:extLst>
                <a:ext uri="{35155182-B16C-46BC-9424-99874614C6A1}">
                  <wpsdc:indentchars xmlns="" xmlns:wpsdc="http://www.wps.cn/officeDocument/2017/drawingmlCustomData" val="200" checksum="59296752"/>
                </a:ext>
              </a:extLst>
            </a:pPr>
            <a:r>
              <a:rPr lang="zh-CN" altLang="en-US" dirty="0">
                <a:solidFill>
                  <a:srgbClr val="012063"/>
                </a:solidFill>
                <a:latin typeface="方正正中黑简体" panose="02000000000000000000" charset="-122"/>
                <a:ea typeface="方正正中黑简体" panose="02000000000000000000" charset="-122"/>
                <a:cs typeface="+mn-ea"/>
                <a:sym typeface="+mn-lt"/>
              </a:rPr>
              <a:t> 一方面少数非主流媒体和网络媒体对发生在个别社区干部、党员身上的问题，以偏概全，造成不明真相群众的误解，导致群众认识发生偏差，不能全面准确地评价社区工作及社区干部队伍，这就自然构成了群众对基层社区的不满情绪。</a:t>
            </a:r>
          </a:p>
          <a:p>
            <a:pPr indent="457200" algn="just" fontAlgn="auto">
              <a:lnSpc>
                <a:spcPct val="170000"/>
              </a:lnSpc>
              <a:extLst>
                <a:ext uri="{35155182-B16C-46BC-9424-99874614C6A1}">
                  <wpsdc:indentchars xmlns="" xmlns:wpsdc="http://www.wps.cn/officeDocument/2017/drawingmlCustomData" val="200" checksum="59296752"/>
                </a:ext>
              </a:extLst>
            </a:pPr>
            <a:r>
              <a:rPr lang="zh-CN" altLang="en-US" dirty="0">
                <a:solidFill>
                  <a:srgbClr val="012063"/>
                </a:solidFill>
                <a:latin typeface="方正正中黑简体" panose="02000000000000000000" charset="-122"/>
                <a:ea typeface="方正正中黑简体" panose="02000000000000000000" charset="-122"/>
                <a:cs typeface="+mn-ea"/>
                <a:sym typeface="+mn-lt"/>
              </a:rPr>
              <a:t>另一方面是近几年来，有极少数基层社区干部、在征地拆迁等事项过程中与居民冲突的事件时有发生，由此带来工作环境的变化，在一定程度上弱化了干群关系。</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1000"/>
                                        <p:tgtEl>
                                          <p:spTgt spid="72"/>
                                        </p:tgtEl>
                                      </p:cBhvr>
                                    </p:animEffect>
                                    <p:anim calcmode="lin" valueType="num">
                                      <p:cBhvr>
                                        <p:cTn id="19" dur="1000" fill="hold"/>
                                        <p:tgtEl>
                                          <p:spTgt spid="72"/>
                                        </p:tgtEl>
                                        <p:attrNameLst>
                                          <p:attrName>ppt_x</p:attrName>
                                        </p:attrNameLst>
                                      </p:cBhvr>
                                      <p:tavLst>
                                        <p:tav tm="0">
                                          <p:val>
                                            <p:strVal val="#ppt_x"/>
                                          </p:val>
                                        </p:tav>
                                        <p:tav tm="100000">
                                          <p:val>
                                            <p:strVal val="#ppt_x"/>
                                          </p:val>
                                        </p:tav>
                                      </p:tavLst>
                                    </p:anim>
                                    <p:anim calcmode="lin" valueType="num">
                                      <p:cBhvr>
                                        <p:cTn id="20" dur="1000" fill="hold"/>
                                        <p:tgtEl>
                                          <p:spTgt spid="7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5" grpId="0" bldLvl="0" animBg="1"/>
      <p:bldP spid="72"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 —— 找短板</a:t>
            </a:r>
          </a:p>
        </p:txBody>
      </p:sp>
      <p:sp>
        <p:nvSpPr>
          <p:cNvPr id="72" name="TextBox 71"/>
          <p:cNvSpPr txBox="1"/>
          <p:nvPr/>
        </p:nvSpPr>
        <p:spPr>
          <a:xfrm>
            <a:off x="1170305" y="1404620"/>
            <a:ext cx="2552700" cy="460375"/>
          </a:xfrm>
          <a:prstGeom prst="rect">
            <a:avLst/>
          </a:prstGeom>
          <a:noFill/>
        </p:spPr>
        <p:txBody>
          <a:bodyPr wrap="square" rtlCol="0">
            <a:spAutoFit/>
          </a:bodyPr>
          <a:lstStyle/>
          <a:p>
            <a:r>
              <a:rPr lang="zh-CN" altLang="en-US" sz="2400" dirty="0">
                <a:solidFill>
                  <a:srgbClr val="012063"/>
                </a:solidFill>
                <a:latin typeface="方正正中黑简体" panose="02000000000000000000" charset="-122"/>
                <a:ea typeface="方正正中黑简体" panose="02000000000000000000" charset="-122"/>
                <a:cs typeface="+mn-ea"/>
                <a:sym typeface="+mn-lt"/>
              </a:rPr>
              <a:t>群众认识因素</a:t>
            </a:r>
            <a:r>
              <a:rPr lang="en-US" altLang="zh-CN" sz="2400" dirty="0">
                <a:solidFill>
                  <a:srgbClr val="012063"/>
                </a:solidFill>
                <a:latin typeface="方正正中黑简体" panose="02000000000000000000" charset="-122"/>
                <a:ea typeface="方正正中黑简体" panose="02000000000000000000" charset="-122"/>
                <a:cs typeface="+mn-ea"/>
                <a:sym typeface="+mn-lt"/>
              </a:rPr>
              <a:t>:</a:t>
            </a:r>
          </a:p>
        </p:txBody>
      </p:sp>
      <p:sp>
        <p:nvSpPr>
          <p:cNvPr id="2" name="TextBox 71"/>
          <p:cNvSpPr txBox="1"/>
          <p:nvPr/>
        </p:nvSpPr>
        <p:spPr>
          <a:xfrm>
            <a:off x="929005" y="2090420"/>
            <a:ext cx="6552565" cy="3385820"/>
          </a:xfrm>
          <a:prstGeom prst="rect">
            <a:avLst/>
          </a:prstGeom>
          <a:noFill/>
        </p:spPr>
        <p:txBody>
          <a:bodyPr wrap="square" rtlCol="0">
            <a:spAutoFit/>
          </a:bodyPr>
          <a:lstStyle/>
          <a:p>
            <a:pPr indent="457200" algn="just" fontAlgn="auto">
              <a:lnSpc>
                <a:spcPct val="170000"/>
              </a:lnSpc>
              <a:extLst>
                <a:ext uri="{35155182-B16C-46BC-9424-99874614C6A1}">
                  <wpsdc:indentchars xmlns="" xmlns:wpsdc="http://www.wps.cn/officeDocument/2017/drawingmlCustomData" val="200" checksum="59296752"/>
                </a:ext>
              </a:extLst>
            </a:pPr>
            <a:r>
              <a:rPr lang="zh-CN" altLang="en-US" dirty="0">
                <a:solidFill>
                  <a:srgbClr val="012063"/>
                </a:solidFill>
                <a:latin typeface="方正正中黑简体" panose="02000000000000000000" charset="-122"/>
                <a:ea typeface="方正正中黑简体" panose="02000000000000000000" charset="-122"/>
                <a:cs typeface="+mn-ea"/>
                <a:sym typeface="+mn-lt"/>
              </a:rPr>
              <a:t> 新时期，群众的现实利益意识日益增强，对社区干部、党员的期望值也随之增长，但有些问题却超出了社区干部的职责范围，譬如户口问题、孩子教育问题、老旧小区改造问题等，一些群众一旦希望无法满足，消极看法就随之产生，甚至可能转化为负面效应; 同时，由极少数社区干部、党员身上存在作风漂浮甚至违纪违法行为，使群众产生对整个社区干部、党员队伍的不信任，从而影响到社区群众工作的有效开展。</a:t>
            </a:r>
          </a:p>
        </p:txBody>
      </p:sp>
      <p:sp>
        <p:nvSpPr>
          <p:cNvPr id="6" name="矩形 5"/>
          <p:cNvSpPr/>
          <p:nvPr/>
        </p:nvSpPr>
        <p:spPr>
          <a:xfrm>
            <a:off x="7778115" y="2165350"/>
            <a:ext cx="3666490" cy="2734945"/>
          </a:xfrm>
          <a:prstGeom prst="rect">
            <a:avLst/>
          </a:prstGeom>
          <a:blipFill dpi="0" rotWithShape="1">
            <a:blip r:embed="rId3" cstate="print"/>
            <a:srcRect/>
            <a:stretch>
              <a:fillRect t="1000" r="-20000" b="-2000"/>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1000"/>
                                        <p:tgtEl>
                                          <p:spTgt spid="72"/>
                                        </p:tgtEl>
                                      </p:cBhvr>
                                    </p:animEffect>
                                    <p:anim calcmode="lin" valueType="num">
                                      <p:cBhvr>
                                        <p:cTn id="19" dur="1000" fill="hold"/>
                                        <p:tgtEl>
                                          <p:spTgt spid="72"/>
                                        </p:tgtEl>
                                        <p:attrNameLst>
                                          <p:attrName>ppt_x</p:attrName>
                                        </p:attrNameLst>
                                      </p:cBhvr>
                                      <p:tavLst>
                                        <p:tav tm="0">
                                          <p:val>
                                            <p:strVal val="#ppt_x"/>
                                          </p:val>
                                        </p:tav>
                                        <p:tav tm="100000">
                                          <p:val>
                                            <p:strVal val="#ppt_x"/>
                                          </p:val>
                                        </p:tav>
                                      </p:tavLst>
                                    </p:anim>
                                    <p:anim calcmode="lin" valueType="num">
                                      <p:cBhvr>
                                        <p:cTn id="20" dur="1000" fill="hold"/>
                                        <p:tgtEl>
                                          <p:spTgt spid="7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72" grpId="0"/>
      <p:bldP spid="2" grpId="0"/>
      <p:bldP spid="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248265" y="755241"/>
            <a:ext cx="10422194" cy="619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1023454" y="712258"/>
            <a:ext cx="2790739" cy="6099076"/>
            <a:chOff x="13322522" y="-433623"/>
            <a:chExt cx="2790739" cy="6099076"/>
          </a:xfrm>
        </p:grpSpPr>
        <p:cxnSp>
          <p:nvCxnSpPr>
            <p:cNvPr id="14" name="直接连接符 13"/>
            <p:cNvCxnSpPr/>
            <p:nvPr/>
          </p:nvCxnSpPr>
          <p:spPr>
            <a:xfrm>
              <a:off x="13322522" y="-43362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3322522" y="-27312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3322522" y="-11261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3322522" y="4788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3322522" y="20838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3322522" y="36888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3322522" y="52938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322522" y="68989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3322522" y="85039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3322522" y="101089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3322522" y="117139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3322522" y="133189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3322522" y="149240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3322522" y="165290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3322522" y="181340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3322522" y="197390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3322522" y="213440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3322522" y="229491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3322522" y="245541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3322522" y="261591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3322522" y="277641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3322522" y="293691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3322522" y="309742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3322522" y="325792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3322522" y="341842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3322522" y="357892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3322522" y="373942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3322522" y="389993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3322522" y="406043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322522" y="422093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3322522" y="438143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3322522" y="454193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3322522" y="470244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3322522" y="486294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13322522" y="502344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13322522" y="518394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13322522" y="534444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13322522" y="550495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13322522" y="566545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12" name="任意多边形: 形状 11"/>
          <p:cNvSpPr/>
          <p:nvPr/>
        </p:nvSpPr>
        <p:spPr>
          <a:xfrm>
            <a:off x="1698335" y="666750"/>
            <a:ext cx="10228194" cy="6191250"/>
          </a:xfrm>
          <a:custGeom>
            <a:avLst/>
            <a:gdLst>
              <a:gd name="connsiteX0" fmla="*/ 2976873 w 10228194"/>
              <a:gd name="connsiteY0" fmla="*/ 0 h 6191250"/>
              <a:gd name="connsiteX1" fmla="*/ 9037545 w 10228194"/>
              <a:gd name="connsiteY1" fmla="*/ 38100 h 6191250"/>
              <a:gd name="connsiteX2" fmla="*/ 10228194 w 10228194"/>
              <a:gd name="connsiteY2" fmla="*/ 1228749 h 6191250"/>
              <a:gd name="connsiteX3" fmla="*/ 10228194 w 10228194"/>
              <a:gd name="connsiteY3" fmla="*/ 5991201 h 6191250"/>
              <a:gd name="connsiteX4" fmla="*/ 10208027 w 10228194"/>
              <a:gd name="connsiteY4" fmla="*/ 6191250 h 6191250"/>
              <a:gd name="connsiteX5" fmla="*/ 0 w 10228194"/>
              <a:gd name="connsiteY5" fmla="*/ 6191250 h 6191250"/>
              <a:gd name="connsiteX6" fmla="*/ 1521839 w 10228194"/>
              <a:gd name="connsiteY6" fmla="*/ 749258 h 6191250"/>
              <a:gd name="connsiteX7" fmla="*/ 1563681 w 10228194"/>
              <a:gd name="connsiteY7" fmla="*/ 678975 h 6191250"/>
              <a:gd name="connsiteX8" fmla="*/ 2976873 w 10228194"/>
              <a:gd name="connsiteY8"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8194" h="6191250">
                <a:moveTo>
                  <a:pt x="2976873" y="0"/>
                </a:moveTo>
                <a:lnTo>
                  <a:pt x="9037545" y="38100"/>
                </a:lnTo>
                <a:cubicBezTo>
                  <a:pt x="9695122" y="38100"/>
                  <a:pt x="10228194" y="571172"/>
                  <a:pt x="10228194" y="1228749"/>
                </a:cubicBezTo>
                <a:lnTo>
                  <a:pt x="10228194" y="5991201"/>
                </a:lnTo>
                <a:lnTo>
                  <a:pt x="10208027" y="6191250"/>
                </a:lnTo>
                <a:lnTo>
                  <a:pt x="0" y="6191250"/>
                </a:lnTo>
                <a:lnTo>
                  <a:pt x="1521839" y="749258"/>
                </a:lnTo>
                <a:lnTo>
                  <a:pt x="1563681" y="678975"/>
                </a:lnTo>
                <a:cubicBezTo>
                  <a:pt x="1860517" y="214128"/>
                  <a:pt x="2255090" y="0"/>
                  <a:pt x="29768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9" name="组合 118"/>
          <p:cNvGrpSpPr/>
          <p:nvPr/>
        </p:nvGrpSpPr>
        <p:grpSpPr>
          <a:xfrm>
            <a:off x="8487757" y="5042916"/>
            <a:ext cx="2557432" cy="2570928"/>
            <a:chOff x="2473328" y="2450306"/>
            <a:chExt cx="1203326" cy="1209676"/>
          </a:xfrm>
          <a:solidFill>
            <a:schemeClr val="tx2">
              <a:lumMod val="60000"/>
              <a:lumOff val="40000"/>
            </a:schemeClr>
          </a:solidFill>
        </p:grpSpPr>
        <p:sp>
          <p:nvSpPr>
            <p:cNvPr id="120" name="Freeform 77"/>
            <p:cNvSpPr/>
            <p:nvPr/>
          </p:nvSpPr>
          <p:spPr bwMode="auto">
            <a:xfrm>
              <a:off x="2516191" y="2493169"/>
              <a:ext cx="336550" cy="338138"/>
            </a:xfrm>
            <a:custGeom>
              <a:avLst/>
              <a:gdLst>
                <a:gd name="T0" fmla="*/ 31 w 79"/>
                <a:gd name="T1" fmla="*/ 32 h 79"/>
                <a:gd name="T2" fmla="*/ 0 w 79"/>
                <a:gd name="T3" fmla="*/ 79 h 79"/>
                <a:gd name="T4" fmla="*/ 79 w 79"/>
                <a:gd name="T5" fmla="*/ 0 h 79"/>
                <a:gd name="T6" fmla="*/ 31 w 79"/>
                <a:gd name="T7" fmla="*/ 32 h 79"/>
              </a:gdLst>
              <a:ahLst/>
              <a:cxnLst>
                <a:cxn ang="0">
                  <a:pos x="T0" y="T1"/>
                </a:cxn>
                <a:cxn ang="0">
                  <a:pos x="T2" y="T3"/>
                </a:cxn>
                <a:cxn ang="0">
                  <a:pos x="T4" y="T5"/>
                </a:cxn>
                <a:cxn ang="0">
                  <a:pos x="T6" y="T7"/>
                </a:cxn>
              </a:cxnLst>
              <a:rect l="0" t="0" r="r" b="b"/>
              <a:pathLst>
                <a:path w="79" h="79">
                  <a:moveTo>
                    <a:pt x="31" y="32"/>
                  </a:moveTo>
                  <a:cubicBezTo>
                    <a:pt x="17" y="46"/>
                    <a:pt x="7" y="62"/>
                    <a:pt x="0" y="79"/>
                  </a:cubicBezTo>
                  <a:cubicBezTo>
                    <a:pt x="79" y="0"/>
                    <a:pt x="79" y="0"/>
                    <a:pt x="79" y="0"/>
                  </a:cubicBezTo>
                  <a:cubicBezTo>
                    <a:pt x="61" y="7"/>
                    <a:pt x="45" y="18"/>
                    <a:pt x="31" y="3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78"/>
            <p:cNvSpPr/>
            <p:nvPr/>
          </p:nvSpPr>
          <p:spPr bwMode="auto">
            <a:xfrm>
              <a:off x="2473328" y="2455069"/>
              <a:ext cx="554038" cy="555625"/>
            </a:xfrm>
            <a:custGeom>
              <a:avLst/>
              <a:gdLst>
                <a:gd name="T0" fmla="*/ 112 w 130"/>
                <a:gd name="T1" fmla="*/ 2 h 130"/>
                <a:gd name="T2" fmla="*/ 3 w 130"/>
                <a:gd name="T3" fmla="*/ 111 h 130"/>
                <a:gd name="T4" fmla="*/ 0 w 130"/>
                <a:gd name="T5" fmla="*/ 130 h 130"/>
                <a:gd name="T6" fmla="*/ 130 w 130"/>
                <a:gd name="T7" fmla="*/ 0 h 130"/>
                <a:gd name="T8" fmla="*/ 112 w 130"/>
                <a:gd name="T9" fmla="*/ 2 h 130"/>
              </a:gdLst>
              <a:ahLst/>
              <a:cxnLst>
                <a:cxn ang="0">
                  <a:pos x="T0" y="T1"/>
                </a:cxn>
                <a:cxn ang="0">
                  <a:pos x="T2" y="T3"/>
                </a:cxn>
                <a:cxn ang="0">
                  <a:pos x="T4" y="T5"/>
                </a:cxn>
                <a:cxn ang="0">
                  <a:pos x="T6" y="T7"/>
                </a:cxn>
                <a:cxn ang="0">
                  <a:pos x="T8" y="T9"/>
                </a:cxn>
              </a:cxnLst>
              <a:rect l="0" t="0" r="r" b="b"/>
              <a:pathLst>
                <a:path w="130" h="130">
                  <a:moveTo>
                    <a:pt x="112" y="2"/>
                  </a:moveTo>
                  <a:cubicBezTo>
                    <a:pt x="3" y="111"/>
                    <a:pt x="3" y="111"/>
                    <a:pt x="3" y="111"/>
                  </a:cubicBezTo>
                  <a:cubicBezTo>
                    <a:pt x="2" y="117"/>
                    <a:pt x="1" y="123"/>
                    <a:pt x="0" y="130"/>
                  </a:cubicBezTo>
                  <a:cubicBezTo>
                    <a:pt x="130" y="0"/>
                    <a:pt x="130" y="0"/>
                    <a:pt x="130" y="0"/>
                  </a:cubicBezTo>
                  <a:cubicBezTo>
                    <a:pt x="124" y="0"/>
                    <a:pt x="118" y="1"/>
                    <a:pt x="112" y="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79"/>
            <p:cNvSpPr/>
            <p:nvPr/>
          </p:nvSpPr>
          <p:spPr bwMode="auto">
            <a:xfrm>
              <a:off x="2473328" y="2450306"/>
              <a:ext cx="685800" cy="692150"/>
            </a:xfrm>
            <a:custGeom>
              <a:avLst/>
              <a:gdLst>
                <a:gd name="T0" fmla="*/ 147 w 161"/>
                <a:gd name="T1" fmla="*/ 0 h 162"/>
                <a:gd name="T2" fmla="*/ 0 w 161"/>
                <a:gd name="T3" fmla="*/ 147 h 162"/>
                <a:gd name="T4" fmla="*/ 1 w 161"/>
                <a:gd name="T5" fmla="*/ 162 h 162"/>
                <a:gd name="T6" fmla="*/ 161 w 161"/>
                <a:gd name="T7" fmla="*/ 2 h 162"/>
                <a:gd name="T8" fmla="*/ 147 w 161"/>
                <a:gd name="T9" fmla="*/ 0 h 162"/>
              </a:gdLst>
              <a:ahLst/>
              <a:cxnLst>
                <a:cxn ang="0">
                  <a:pos x="T0" y="T1"/>
                </a:cxn>
                <a:cxn ang="0">
                  <a:pos x="T2" y="T3"/>
                </a:cxn>
                <a:cxn ang="0">
                  <a:pos x="T4" y="T5"/>
                </a:cxn>
                <a:cxn ang="0">
                  <a:pos x="T6" y="T7"/>
                </a:cxn>
                <a:cxn ang="0">
                  <a:pos x="T8" y="T9"/>
                </a:cxn>
              </a:cxnLst>
              <a:rect l="0" t="0" r="r" b="b"/>
              <a:pathLst>
                <a:path w="161" h="162">
                  <a:moveTo>
                    <a:pt x="147" y="0"/>
                  </a:moveTo>
                  <a:cubicBezTo>
                    <a:pt x="0" y="147"/>
                    <a:pt x="0" y="147"/>
                    <a:pt x="0" y="147"/>
                  </a:cubicBezTo>
                  <a:cubicBezTo>
                    <a:pt x="0" y="152"/>
                    <a:pt x="1" y="157"/>
                    <a:pt x="1" y="162"/>
                  </a:cubicBezTo>
                  <a:cubicBezTo>
                    <a:pt x="161" y="2"/>
                    <a:pt x="161" y="2"/>
                    <a:pt x="161" y="2"/>
                  </a:cubicBezTo>
                  <a:cubicBezTo>
                    <a:pt x="157" y="1"/>
                    <a:pt x="152" y="0"/>
                    <a:pt x="14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80"/>
            <p:cNvSpPr/>
            <p:nvPr/>
          </p:nvSpPr>
          <p:spPr bwMode="auto">
            <a:xfrm>
              <a:off x="2490791" y="2467769"/>
              <a:ext cx="777875" cy="781050"/>
            </a:xfrm>
            <a:custGeom>
              <a:avLst/>
              <a:gdLst>
                <a:gd name="T0" fmla="*/ 171 w 183"/>
                <a:gd name="T1" fmla="*/ 0 h 183"/>
                <a:gd name="T2" fmla="*/ 0 w 183"/>
                <a:gd name="T3" fmla="*/ 171 h 183"/>
                <a:gd name="T4" fmla="*/ 4 w 183"/>
                <a:gd name="T5" fmla="*/ 183 h 183"/>
                <a:gd name="T6" fmla="*/ 183 w 183"/>
                <a:gd name="T7" fmla="*/ 4 h 183"/>
                <a:gd name="T8" fmla="*/ 171 w 183"/>
                <a:gd name="T9" fmla="*/ 0 h 183"/>
              </a:gdLst>
              <a:ahLst/>
              <a:cxnLst>
                <a:cxn ang="0">
                  <a:pos x="T0" y="T1"/>
                </a:cxn>
                <a:cxn ang="0">
                  <a:pos x="T2" y="T3"/>
                </a:cxn>
                <a:cxn ang="0">
                  <a:pos x="T4" y="T5"/>
                </a:cxn>
                <a:cxn ang="0">
                  <a:pos x="T6" y="T7"/>
                </a:cxn>
                <a:cxn ang="0">
                  <a:pos x="T8" y="T9"/>
                </a:cxn>
              </a:cxnLst>
              <a:rect l="0" t="0" r="r" b="b"/>
              <a:pathLst>
                <a:path w="183" h="183">
                  <a:moveTo>
                    <a:pt x="171" y="0"/>
                  </a:moveTo>
                  <a:cubicBezTo>
                    <a:pt x="0" y="171"/>
                    <a:pt x="0" y="171"/>
                    <a:pt x="0" y="171"/>
                  </a:cubicBezTo>
                  <a:cubicBezTo>
                    <a:pt x="1" y="175"/>
                    <a:pt x="2" y="179"/>
                    <a:pt x="4" y="183"/>
                  </a:cubicBezTo>
                  <a:cubicBezTo>
                    <a:pt x="183" y="4"/>
                    <a:pt x="183" y="4"/>
                    <a:pt x="183" y="4"/>
                  </a:cubicBezTo>
                  <a:cubicBezTo>
                    <a:pt x="179" y="2"/>
                    <a:pt x="175" y="1"/>
                    <a:pt x="17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81"/>
            <p:cNvSpPr/>
            <p:nvPr/>
          </p:nvSpPr>
          <p:spPr bwMode="auto">
            <a:xfrm>
              <a:off x="2525716" y="2502694"/>
              <a:ext cx="836613" cy="844550"/>
            </a:xfrm>
            <a:custGeom>
              <a:avLst/>
              <a:gdLst>
                <a:gd name="T0" fmla="*/ 187 w 197"/>
                <a:gd name="T1" fmla="*/ 0 h 198"/>
                <a:gd name="T2" fmla="*/ 0 w 197"/>
                <a:gd name="T3" fmla="*/ 187 h 198"/>
                <a:gd name="T4" fmla="*/ 5 w 197"/>
                <a:gd name="T5" fmla="*/ 198 h 198"/>
                <a:gd name="T6" fmla="*/ 197 w 197"/>
                <a:gd name="T7" fmla="*/ 6 h 198"/>
                <a:gd name="T8" fmla="*/ 187 w 197"/>
                <a:gd name="T9" fmla="*/ 0 h 198"/>
              </a:gdLst>
              <a:ahLst/>
              <a:cxnLst>
                <a:cxn ang="0">
                  <a:pos x="T0" y="T1"/>
                </a:cxn>
                <a:cxn ang="0">
                  <a:pos x="T2" y="T3"/>
                </a:cxn>
                <a:cxn ang="0">
                  <a:pos x="T4" y="T5"/>
                </a:cxn>
                <a:cxn ang="0">
                  <a:pos x="T6" y="T7"/>
                </a:cxn>
                <a:cxn ang="0">
                  <a:pos x="T8" y="T9"/>
                </a:cxn>
              </a:cxnLst>
              <a:rect l="0" t="0" r="r" b="b"/>
              <a:pathLst>
                <a:path w="197" h="198">
                  <a:moveTo>
                    <a:pt x="187" y="0"/>
                  </a:moveTo>
                  <a:cubicBezTo>
                    <a:pt x="0" y="187"/>
                    <a:pt x="0" y="187"/>
                    <a:pt x="0" y="187"/>
                  </a:cubicBezTo>
                  <a:cubicBezTo>
                    <a:pt x="2" y="191"/>
                    <a:pt x="3" y="194"/>
                    <a:pt x="5" y="198"/>
                  </a:cubicBezTo>
                  <a:cubicBezTo>
                    <a:pt x="197" y="6"/>
                    <a:pt x="197" y="6"/>
                    <a:pt x="197" y="6"/>
                  </a:cubicBezTo>
                  <a:cubicBezTo>
                    <a:pt x="194" y="4"/>
                    <a:pt x="190" y="2"/>
                    <a:pt x="18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82"/>
            <p:cNvSpPr/>
            <p:nvPr/>
          </p:nvSpPr>
          <p:spPr bwMode="auto">
            <a:xfrm>
              <a:off x="2571753" y="2553494"/>
              <a:ext cx="876300" cy="874713"/>
            </a:xfrm>
            <a:custGeom>
              <a:avLst/>
              <a:gdLst>
                <a:gd name="T0" fmla="*/ 196 w 206"/>
                <a:gd name="T1" fmla="*/ 0 h 205"/>
                <a:gd name="T2" fmla="*/ 0 w 206"/>
                <a:gd name="T3" fmla="*/ 196 h 205"/>
                <a:gd name="T4" fmla="*/ 7 w 206"/>
                <a:gd name="T5" fmla="*/ 205 h 205"/>
                <a:gd name="T6" fmla="*/ 206 w 206"/>
                <a:gd name="T7" fmla="*/ 6 h 205"/>
                <a:gd name="T8" fmla="*/ 196 w 206"/>
                <a:gd name="T9" fmla="*/ 0 h 205"/>
              </a:gdLst>
              <a:ahLst/>
              <a:cxnLst>
                <a:cxn ang="0">
                  <a:pos x="T0" y="T1"/>
                </a:cxn>
                <a:cxn ang="0">
                  <a:pos x="T2" y="T3"/>
                </a:cxn>
                <a:cxn ang="0">
                  <a:pos x="T4" y="T5"/>
                </a:cxn>
                <a:cxn ang="0">
                  <a:pos x="T6" y="T7"/>
                </a:cxn>
                <a:cxn ang="0">
                  <a:pos x="T8" y="T9"/>
                </a:cxn>
              </a:cxnLst>
              <a:rect l="0" t="0" r="r" b="b"/>
              <a:pathLst>
                <a:path w="206" h="205">
                  <a:moveTo>
                    <a:pt x="196" y="0"/>
                  </a:moveTo>
                  <a:cubicBezTo>
                    <a:pt x="0" y="196"/>
                    <a:pt x="0" y="196"/>
                    <a:pt x="0" y="196"/>
                  </a:cubicBezTo>
                  <a:cubicBezTo>
                    <a:pt x="2" y="199"/>
                    <a:pt x="5" y="202"/>
                    <a:pt x="7" y="205"/>
                  </a:cubicBezTo>
                  <a:cubicBezTo>
                    <a:pt x="206" y="6"/>
                    <a:pt x="206" y="6"/>
                    <a:pt x="206" y="6"/>
                  </a:cubicBezTo>
                  <a:cubicBezTo>
                    <a:pt x="203" y="4"/>
                    <a:pt x="200" y="2"/>
                    <a:pt x="196"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83"/>
            <p:cNvSpPr/>
            <p:nvPr/>
          </p:nvSpPr>
          <p:spPr bwMode="auto">
            <a:xfrm>
              <a:off x="2632078" y="2613819"/>
              <a:ext cx="884238" cy="887413"/>
            </a:xfrm>
            <a:custGeom>
              <a:avLst/>
              <a:gdLst>
                <a:gd name="T0" fmla="*/ 204 w 208"/>
                <a:gd name="T1" fmla="*/ 4 h 208"/>
                <a:gd name="T2" fmla="*/ 200 w 208"/>
                <a:gd name="T3" fmla="*/ 0 h 208"/>
                <a:gd name="T4" fmla="*/ 0 w 208"/>
                <a:gd name="T5" fmla="*/ 200 h 208"/>
                <a:gd name="T6" fmla="*/ 4 w 208"/>
                <a:gd name="T7" fmla="*/ 204 h 208"/>
                <a:gd name="T8" fmla="*/ 8 w 208"/>
                <a:gd name="T9" fmla="*/ 208 h 208"/>
                <a:gd name="T10" fmla="*/ 208 w 208"/>
                <a:gd name="T11" fmla="*/ 8 h 208"/>
                <a:gd name="T12" fmla="*/ 204 w 208"/>
                <a:gd name="T13" fmla="*/ 4 h 208"/>
              </a:gdLst>
              <a:ahLst/>
              <a:cxnLst>
                <a:cxn ang="0">
                  <a:pos x="T0" y="T1"/>
                </a:cxn>
                <a:cxn ang="0">
                  <a:pos x="T2" y="T3"/>
                </a:cxn>
                <a:cxn ang="0">
                  <a:pos x="T4" y="T5"/>
                </a:cxn>
                <a:cxn ang="0">
                  <a:pos x="T6" y="T7"/>
                </a:cxn>
                <a:cxn ang="0">
                  <a:pos x="T8" y="T9"/>
                </a:cxn>
                <a:cxn ang="0">
                  <a:pos x="T10" y="T11"/>
                </a:cxn>
                <a:cxn ang="0">
                  <a:pos x="T12" y="T13"/>
                </a:cxn>
              </a:cxnLst>
              <a:rect l="0" t="0" r="r" b="b"/>
              <a:pathLst>
                <a:path w="208" h="208">
                  <a:moveTo>
                    <a:pt x="204" y="4"/>
                  </a:moveTo>
                  <a:cubicBezTo>
                    <a:pt x="203" y="2"/>
                    <a:pt x="202" y="1"/>
                    <a:pt x="200" y="0"/>
                  </a:cubicBezTo>
                  <a:cubicBezTo>
                    <a:pt x="0" y="200"/>
                    <a:pt x="0" y="200"/>
                    <a:pt x="0" y="200"/>
                  </a:cubicBezTo>
                  <a:cubicBezTo>
                    <a:pt x="2" y="201"/>
                    <a:pt x="3" y="202"/>
                    <a:pt x="4" y="204"/>
                  </a:cubicBezTo>
                  <a:cubicBezTo>
                    <a:pt x="6" y="205"/>
                    <a:pt x="7" y="206"/>
                    <a:pt x="8" y="208"/>
                  </a:cubicBezTo>
                  <a:cubicBezTo>
                    <a:pt x="208" y="8"/>
                    <a:pt x="208" y="8"/>
                    <a:pt x="208" y="8"/>
                  </a:cubicBezTo>
                  <a:cubicBezTo>
                    <a:pt x="207" y="6"/>
                    <a:pt x="206" y="5"/>
                    <a:pt x="204"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84"/>
            <p:cNvSpPr/>
            <p:nvPr/>
          </p:nvSpPr>
          <p:spPr bwMode="auto">
            <a:xfrm>
              <a:off x="2703516" y="2682081"/>
              <a:ext cx="871538" cy="879475"/>
            </a:xfrm>
            <a:custGeom>
              <a:avLst/>
              <a:gdLst>
                <a:gd name="T0" fmla="*/ 199 w 205"/>
                <a:gd name="T1" fmla="*/ 0 h 206"/>
                <a:gd name="T2" fmla="*/ 0 w 205"/>
                <a:gd name="T3" fmla="*/ 199 h 206"/>
                <a:gd name="T4" fmla="*/ 9 w 205"/>
                <a:gd name="T5" fmla="*/ 206 h 206"/>
                <a:gd name="T6" fmla="*/ 205 w 205"/>
                <a:gd name="T7" fmla="*/ 10 h 206"/>
                <a:gd name="T8" fmla="*/ 199 w 205"/>
                <a:gd name="T9" fmla="*/ 0 h 206"/>
              </a:gdLst>
              <a:ahLst/>
              <a:cxnLst>
                <a:cxn ang="0">
                  <a:pos x="T0" y="T1"/>
                </a:cxn>
                <a:cxn ang="0">
                  <a:pos x="T2" y="T3"/>
                </a:cxn>
                <a:cxn ang="0">
                  <a:pos x="T4" y="T5"/>
                </a:cxn>
                <a:cxn ang="0">
                  <a:pos x="T6" y="T7"/>
                </a:cxn>
                <a:cxn ang="0">
                  <a:pos x="T8" y="T9"/>
                </a:cxn>
              </a:cxnLst>
              <a:rect l="0" t="0" r="r" b="b"/>
              <a:pathLst>
                <a:path w="205" h="206">
                  <a:moveTo>
                    <a:pt x="199" y="0"/>
                  </a:moveTo>
                  <a:cubicBezTo>
                    <a:pt x="0" y="199"/>
                    <a:pt x="0" y="199"/>
                    <a:pt x="0" y="199"/>
                  </a:cubicBezTo>
                  <a:cubicBezTo>
                    <a:pt x="3" y="201"/>
                    <a:pt x="6" y="204"/>
                    <a:pt x="9" y="206"/>
                  </a:cubicBezTo>
                  <a:cubicBezTo>
                    <a:pt x="205" y="10"/>
                    <a:pt x="205" y="10"/>
                    <a:pt x="205" y="10"/>
                  </a:cubicBezTo>
                  <a:cubicBezTo>
                    <a:pt x="203" y="6"/>
                    <a:pt x="201" y="3"/>
                    <a:pt x="19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85"/>
            <p:cNvSpPr/>
            <p:nvPr/>
          </p:nvSpPr>
          <p:spPr bwMode="auto">
            <a:xfrm>
              <a:off x="2784478" y="2766219"/>
              <a:ext cx="841375" cy="841375"/>
            </a:xfrm>
            <a:custGeom>
              <a:avLst/>
              <a:gdLst>
                <a:gd name="T0" fmla="*/ 193 w 198"/>
                <a:gd name="T1" fmla="*/ 0 h 197"/>
                <a:gd name="T2" fmla="*/ 0 w 198"/>
                <a:gd name="T3" fmla="*/ 192 h 197"/>
                <a:gd name="T4" fmla="*/ 11 w 198"/>
                <a:gd name="T5" fmla="*/ 197 h 197"/>
                <a:gd name="T6" fmla="*/ 198 w 198"/>
                <a:gd name="T7" fmla="*/ 10 h 197"/>
                <a:gd name="T8" fmla="*/ 193 w 198"/>
                <a:gd name="T9" fmla="*/ 0 h 197"/>
              </a:gdLst>
              <a:ahLst/>
              <a:cxnLst>
                <a:cxn ang="0">
                  <a:pos x="T0" y="T1"/>
                </a:cxn>
                <a:cxn ang="0">
                  <a:pos x="T2" y="T3"/>
                </a:cxn>
                <a:cxn ang="0">
                  <a:pos x="T4" y="T5"/>
                </a:cxn>
                <a:cxn ang="0">
                  <a:pos x="T6" y="T7"/>
                </a:cxn>
                <a:cxn ang="0">
                  <a:pos x="T8" y="T9"/>
                </a:cxn>
              </a:cxnLst>
              <a:rect l="0" t="0" r="r" b="b"/>
              <a:pathLst>
                <a:path w="198" h="197">
                  <a:moveTo>
                    <a:pt x="193" y="0"/>
                  </a:moveTo>
                  <a:cubicBezTo>
                    <a:pt x="0" y="192"/>
                    <a:pt x="0" y="192"/>
                    <a:pt x="0" y="192"/>
                  </a:cubicBezTo>
                  <a:cubicBezTo>
                    <a:pt x="4" y="194"/>
                    <a:pt x="7" y="195"/>
                    <a:pt x="11" y="197"/>
                  </a:cubicBezTo>
                  <a:cubicBezTo>
                    <a:pt x="198" y="10"/>
                    <a:pt x="198" y="10"/>
                    <a:pt x="198" y="10"/>
                  </a:cubicBezTo>
                  <a:cubicBezTo>
                    <a:pt x="196" y="7"/>
                    <a:pt x="194" y="3"/>
                    <a:pt x="193"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86"/>
            <p:cNvSpPr/>
            <p:nvPr/>
          </p:nvSpPr>
          <p:spPr bwMode="auto">
            <a:xfrm>
              <a:off x="2882903" y="2861469"/>
              <a:ext cx="777875" cy="781050"/>
            </a:xfrm>
            <a:custGeom>
              <a:avLst/>
              <a:gdLst>
                <a:gd name="T0" fmla="*/ 179 w 183"/>
                <a:gd name="T1" fmla="*/ 0 h 183"/>
                <a:gd name="T2" fmla="*/ 0 w 183"/>
                <a:gd name="T3" fmla="*/ 180 h 183"/>
                <a:gd name="T4" fmla="*/ 12 w 183"/>
                <a:gd name="T5" fmla="*/ 183 h 183"/>
                <a:gd name="T6" fmla="*/ 183 w 183"/>
                <a:gd name="T7" fmla="*/ 12 h 183"/>
                <a:gd name="T8" fmla="*/ 179 w 183"/>
                <a:gd name="T9" fmla="*/ 0 h 183"/>
              </a:gdLst>
              <a:ahLst/>
              <a:cxnLst>
                <a:cxn ang="0">
                  <a:pos x="T0" y="T1"/>
                </a:cxn>
                <a:cxn ang="0">
                  <a:pos x="T2" y="T3"/>
                </a:cxn>
                <a:cxn ang="0">
                  <a:pos x="T4" y="T5"/>
                </a:cxn>
                <a:cxn ang="0">
                  <a:pos x="T6" y="T7"/>
                </a:cxn>
                <a:cxn ang="0">
                  <a:pos x="T8" y="T9"/>
                </a:cxn>
              </a:cxnLst>
              <a:rect l="0" t="0" r="r" b="b"/>
              <a:pathLst>
                <a:path w="183" h="183">
                  <a:moveTo>
                    <a:pt x="179" y="0"/>
                  </a:moveTo>
                  <a:cubicBezTo>
                    <a:pt x="0" y="180"/>
                    <a:pt x="0" y="180"/>
                    <a:pt x="0" y="180"/>
                  </a:cubicBezTo>
                  <a:cubicBezTo>
                    <a:pt x="4" y="181"/>
                    <a:pt x="8" y="182"/>
                    <a:pt x="12" y="183"/>
                  </a:cubicBezTo>
                  <a:cubicBezTo>
                    <a:pt x="183" y="12"/>
                    <a:pt x="183" y="12"/>
                    <a:pt x="183" y="12"/>
                  </a:cubicBezTo>
                  <a:cubicBezTo>
                    <a:pt x="182" y="8"/>
                    <a:pt x="181" y="4"/>
                    <a:pt x="17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87"/>
            <p:cNvSpPr/>
            <p:nvPr/>
          </p:nvSpPr>
          <p:spPr bwMode="auto">
            <a:xfrm>
              <a:off x="2989266" y="2972594"/>
              <a:ext cx="687388" cy="687388"/>
            </a:xfrm>
            <a:custGeom>
              <a:avLst/>
              <a:gdLst>
                <a:gd name="T0" fmla="*/ 161 w 162"/>
                <a:gd name="T1" fmla="*/ 0 h 161"/>
                <a:gd name="T2" fmla="*/ 0 w 162"/>
                <a:gd name="T3" fmla="*/ 160 h 161"/>
                <a:gd name="T4" fmla="*/ 15 w 162"/>
                <a:gd name="T5" fmla="*/ 161 h 161"/>
                <a:gd name="T6" fmla="*/ 162 w 162"/>
                <a:gd name="T7" fmla="*/ 14 h 161"/>
                <a:gd name="T8" fmla="*/ 161 w 162"/>
                <a:gd name="T9" fmla="*/ 0 h 161"/>
              </a:gdLst>
              <a:ahLst/>
              <a:cxnLst>
                <a:cxn ang="0">
                  <a:pos x="T0" y="T1"/>
                </a:cxn>
                <a:cxn ang="0">
                  <a:pos x="T2" y="T3"/>
                </a:cxn>
                <a:cxn ang="0">
                  <a:pos x="T4" y="T5"/>
                </a:cxn>
                <a:cxn ang="0">
                  <a:pos x="T6" y="T7"/>
                </a:cxn>
                <a:cxn ang="0">
                  <a:pos x="T8" y="T9"/>
                </a:cxn>
              </a:cxnLst>
              <a:rect l="0" t="0" r="r" b="b"/>
              <a:pathLst>
                <a:path w="162" h="161">
                  <a:moveTo>
                    <a:pt x="161" y="0"/>
                  </a:moveTo>
                  <a:cubicBezTo>
                    <a:pt x="0" y="160"/>
                    <a:pt x="0" y="160"/>
                    <a:pt x="0" y="160"/>
                  </a:cubicBezTo>
                  <a:cubicBezTo>
                    <a:pt x="5" y="160"/>
                    <a:pt x="10" y="161"/>
                    <a:pt x="15" y="161"/>
                  </a:cubicBezTo>
                  <a:cubicBezTo>
                    <a:pt x="162" y="14"/>
                    <a:pt x="162" y="14"/>
                    <a:pt x="162" y="14"/>
                  </a:cubicBezTo>
                  <a:cubicBezTo>
                    <a:pt x="162" y="9"/>
                    <a:pt x="161" y="4"/>
                    <a:pt x="16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88"/>
            <p:cNvSpPr/>
            <p:nvPr/>
          </p:nvSpPr>
          <p:spPr bwMode="auto">
            <a:xfrm>
              <a:off x="3121028" y="3104356"/>
              <a:ext cx="555625" cy="555625"/>
            </a:xfrm>
            <a:custGeom>
              <a:avLst/>
              <a:gdLst>
                <a:gd name="T0" fmla="*/ 19 w 131"/>
                <a:gd name="T1" fmla="*/ 127 h 130"/>
                <a:gd name="T2" fmla="*/ 128 w 131"/>
                <a:gd name="T3" fmla="*/ 18 h 130"/>
                <a:gd name="T4" fmla="*/ 131 w 131"/>
                <a:gd name="T5" fmla="*/ 0 h 130"/>
                <a:gd name="T6" fmla="*/ 0 w 131"/>
                <a:gd name="T7" fmla="*/ 130 h 130"/>
                <a:gd name="T8" fmla="*/ 19 w 131"/>
                <a:gd name="T9" fmla="*/ 127 h 130"/>
              </a:gdLst>
              <a:ahLst/>
              <a:cxnLst>
                <a:cxn ang="0">
                  <a:pos x="T0" y="T1"/>
                </a:cxn>
                <a:cxn ang="0">
                  <a:pos x="T2" y="T3"/>
                </a:cxn>
                <a:cxn ang="0">
                  <a:pos x="T4" y="T5"/>
                </a:cxn>
                <a:cxn ang="0">
                  <a:pos x="T6" y="T7"/>
                </a:cxn>
                <a:cxn ang="0">
                  <a:pos x="T8" y="T9"/>
                </a:cxn>
              </a:cxnLst>
              <a:rect l="0" t="0" r="r" b="b"/>
              <a:pathLst>
                <a:path w="131" h="130">
                  <a:moveTo>
                    <a:pt x="19" y="127"/>
                  </a:moveTo>
                  <a:cubicBezTo>
                    <a:pt x="128" y="18"/>
                    <a:pt x="128" y="18"/>
                    <a:pt x="128" y="18"/>
                  </a:cubicBezTo>
                  <a:cubicBezTo>
                    <a:pt x="129" y="12"/>
                    <a:pt x="130" y="6"/>
                    <a:pt x="131" y="0"/>
                  </a:cubicBezTo>
                  <a:cubicBezTo>
                    <a:pt x="0" y="130"/>
                    <a:pt x="0" y="130"/>
                    <a:pt x="0" y="130"/>
                  </a:cubicBezTo>
                  <a:cubicBezTo>
                    <a:pt x="7" y="129"/>
                    <a:pt x="13" y="128"/>
                    <a:pt x="19" y="12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89"/>
            <p:cNvSpPr/>
            <p:nvPr/>
          </p:nvSpPr>
          <p:spPr bwMode="auto">
            <a:xfrm>
              <a:off x="3298828" y="3278981"/>
              <a:ext cx="336550" cy="338138"/>
            </a:xfrm>
            <a:custGeom>
              <a:avLst/>
              <a:gdLst>
                <a:gd name="T0" fmla="*/ 47 w 79"/>
                <a:gd name="T1" fmla="*/ 48 h 79"/>
                <a:gd name="T2" fmla="*/ 79 w 79"/>
                <a:gd name="T3" fmla="*/ 0 h 79"/>
                <a:gd name="T4" fmla="*/ 0 w 79"/>
                <a:gd name="T5" fmla="*/ 79 h 79"/>
                <a:gd name="T6" fmla="*/ 47 w 79"/>
                <a:gd name="T7" fmla="*/ 48 h 79"/>
              </a:gdLst>
              <a:ahLst/>
              <a:cxnLst>
                <a:cxn ang="0">
                  <a:pos x="T0" y="T1"/>
                </a:cxn>
                <a:cxn ang="0">
                  <a:pos x="T2" y="T3"/>
                </a:cxn>
                <a:cxn ang="0">
                  <a:pos x="T4" y="T5"/>
                </a:cxn>
                <a:cxn ang="0">
                  <a:pos x="T6" y="T7"/>
                </a:cxn>
              </a:cxnLst>
              <a:rect l="0" t="0" r="r" b="b"/>
              <a:pathLst>
                <a:path w="79" h="79">
                  <a:moveTo>
                    <a:pt x="47" y="48"/>
                  </a:moveTo>
                  <a:cubicBezTo>
                    <a:pt x="61" y="34"/>
                    <a:pt x="72" y="18"/>
                    <a:pt x="79" y="0"/>
                  </a:cubicBezTo>
                  <a:cubicBezTo>
                    <a:pt x="0" y="79"/>
                    <a:pt x="0" y="79"/>
                    <a:pt x="0" y="79"/>
                  </a:cubicBezTo>
                  <a:cubicBezTo>
                    <a:pt x="17" y="72"/>
                    <a:pt x="34" y="62"/>
                    <a:pt x="47" y="4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37" name="任意多边形: 形状 136"/>
          <p:cNvSpPr/>
          <p:nvPr/>
        </p:nvSpPr>
        <p:spPr>
          <a:xfrm>
            <a:off x="-439407" y="0"/>
            <a:ext cx="3684166" cy="6858000"/>
          </a:xfrm>
          <a:custGeom>
            <a:avLst/>
            <a:gdLst>
              <a:gd name="connsiteX0" fmla="*/ 0 w 3684166"/>
              <a:gd name="connsiteY0" fmla="*/ 0 h 6858000"/>
              <a:gd name="connsiteX1" fmla="*/ 3684166 w 3684166"/>
              <a:gd name="connsiteY1" fmla="*/ 0 h 6858000"/>
              <a:gd name="connsiteX2" fmla="*/ 1766343 w 3684166"/>
              <a:gd name="connsiteY2" fmla="*/ 6858000 h 6858000"/>
              <a:gd name="connsiteX3" fmla="*/ 0 w 368416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84166" h="6858000">
                <a:moveTo>
                  <a:pt x="0" y="0"/>
                </a:moveTo>
                <a:lnTo>
                  <a:pt x="3684166" y="0"/>
                </a:lnTo>
                <a:lnTo>
                  <a:pt x="1766343" y="6858000"/>
                </a:lnTo>
                <a:lnTo>
                  <a:pt x="0" y="6858000"/>
                </a:lnTo>
                <a:close/>
              </a:path>
            </a:pathLst>
          </a:cu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p:nvPr/>
        </p:nvSpPr>
        <p:spPr>
          <a:xfrm>
            <a:off x="2264157" y="0"/>
            <a:ext cx="1550036" cy="917508"/>
          </a:xfrm>
          <a:prstGeom prst="rect">
            <a:avLst/>
          </a:prstGeom>
          <a:pattFill prst="dkVert">
            <a:fgClr>
              <a:srgbClr val="E6E6E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 name="组合 101"/>
          <p:cNvGrpSpPr/>
          <p:nvPr/>
        </p:nvGrpSpPr>
        <p:grpSpPr>
          <a:xfrm>
            <a:off x="9020" y="260728"/>
            <a:ext cx="1802301" cy="1811812"/>
            <a:chOff x="2473328" y="2450306"/>
            <a:chExt cx="1203326" cy="1209676"/>
          </a:xfrm>
          <a:solidFill>
            <a:schemeClr val="tx2">
              <a:lumMod val="60000"/>
              <a:lumOff val="40000"/>
            </a:schemeClr>
          </a:solidFill>
        </p:grpSpPr>
        <p:sp>
          <p:nvSpPr>
            <p:cNvPr id="103" name="Freeform 77"/>
            <p:cNvSpPr/>
            <p:nvPr/>
          </p:nvSpPr>
          <p:spPr bwMode="auto">
            <a:xfrm>
              <a:off x="2516191" y="2493169"/>
              <a:ext cx="336550" cy="338138"/>
            </a:xfrm>
            <a:custGeom>
              <a:avLst/>
              <a:gdLst>
                <a:gd name="T0" fmla="*/ 31 w 79"/>
                <a:gd name="T1" fmla="*/ 32 h 79"/>
                <a:gd name="T2" fmla="*/ 0 w 79"/>
                <a:gd name="T3" fmla="*/ 79 h 79"/>
                <a:gd name="T4" fmla="*/ 79 w 79"/>
                <a:gd name="T5" fmla="*/ 0 h 79"/>
                <a:gd name="T6" fmla="*/ 31 w 79"/>
                <a:gd name="T7" fmla="*/ 32 h 79"/>
              </a:gdLst>
              <a:ahLst/>
              <a:cxnLst>
                <a:cxn ang="0">
                  <a:pos x="T0" y="T1"/>
                </a:cxn>
                <a:cxn ang="0">
                  <a:pos x="T2" y="T3"/>
                </a:cxn>
                <a:cxn ang="0">
                  <a:pos x="T4" y="T5"/>
                </a:cxn>
                <a:cxn ang="0">
                  <a:pos x="T6" y="T7"/>
                </a:cxn>
              </a:cxnLst>
              <a:rect l="0" t="0" r="r" b="b"/>
              <a:pathLst>
                <a:path w="79" h="79">
                  <a:moveTo>
                    <a:pt x="31" y="32"/>
                  </a:moveTo>
                  <a:cubicBezTo>
                    <a:pt x="17" y="46"/>
                    <a:pt x="7" y="62"/>
                    <a:pt x="0" y="79"/>
                  </a:cubicBezTo>
                  <a:cubicBezTo>
                    <a:pt x="79" y="0"/>
                    <a:pt x="79" y="0"/>
                    <a:pt x="79" y="0"/>
                  </a:cubicBezTo>
                  <a:cubicBezTo>
                    <a:pt x="61" y="7"/>
                    <a:pt x="45" y="18"/>
                    <a:pt x="31" y="3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78"/>
            <p:cNvSpPr/>
            <p:nvPr/>
          </p:nvSpPr>
          <p:spPr bwMode="auto">
            <a:xfrm>
              <a:off x="2473328" y="2455069"/>
              <a:ext cx="554038" cy="555625"/>
            </a:xfrm>
            <a:custGeom>
              <a:avLst/>
              <a:gdLst>
                <a:gd name="T0" fmla="*/ 112 w 130"/>
                <a:gd name="T1" fmla="*/ 2 h 130"/>
                <a:gd name="T2" fmla="*/ 3 w 130"/>
                <a:gd name="T3" fmla="*/ 111 h 130"/>
                <a:gd name="T4" fmla="*/ 0 w 130"/>
                <a:gd name="T5" fmla="*/ 130 h 130"/>
                <a:gd name="T6" fmla="*/ 130 w 130"/>
                <a:gd name="T7" fmla="*/ 0 h 130"/>
                <a:gd name="T8" fmla="*/ 112 w 130"/>
                <a:gd name="T9" fmla="*/ 2 h 130"/>
              </a:gdLst>
              <a:ahLst/>
              <a:cxnLst>
                <a:cxn ang="0">
                  <a:pos x="T0" y="T1"/>
                </a:cxn>
                <a:cxn ang="0">
                  <a:pos x="T2" y="T3"/>
                </a:cxn>
                <a:cxn ang="0">
                  <a:pos x="T4" y="T5"/>
                </a:cxn>
                <a:cxn ang="0">
                  <a:pos x="T6" y="T7"/>
                </a:cxn>
                <a:cxn ang="0">
                  <a:pos x="T8" y="T9"/>
                </a:cxn>
              </a:cxnLst>
              <a:rect l="0" t="0" r="r" b="b"/>
              <a:pathLst>
                <a:path w="130" h="130">
                  <a:moveTo>
                    <a:pt x="112" y="2"/>
                  </a:moveTo>
                  <a:cubicBezTo>
                    <a:pt x="3" y="111"/>
                    <a:pt x="3" y="111"/>
                    <a:pt x="3" y="111"/>
                  </a:cubicBezTo>
                  <a:cubicBezTo>
                    <a:pt x="2" y="117"/>
                    <a:pt x="1" y="123"/>
                    <a:pt x="0" y="130"/>
                  </a:cubicBezTo>
                  <a:cubicBezTo>
                    <a:pt x="130" y="0"/>
                    <a:pt x="130" y="0"/>
                    <a:pt x="130" y="0"/>
                  </a:cubicBezTo>
                  <a:cubicBezTo>
                    <a:pt x="124" y="0"/>
                    <a:pt x="118" y="1"/>
                    <a:pt x="112" y="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79"/>
            <p:cNvSpPr/>
            <p:nvPr/>
          </p:nvSpPr>
          <p:spPr bwMode="auto">
            <a:xfrm>
              <a:off x="2473328" y="2450306"/>
              <a:ext cx="685800" cy="692150"/>
            </a:xfrm>
            <a:custGeom>
              <a:avLst/>
              <a:gdLst>
                <a:gd name="T0" fmla="*/ 147 w 161"/>
                <a:gd name="T1" fmla="*/ 0 h 162"/>
                <a:gd name="T2" fmla="*/ 0 w 161"/>
                <a:gd name="T3" fmla="*/ 147 h 162"/>
                <a:gd name="T4" fmla="*/ 1 w 161"/>
                <a:gd name="T5" fmla="*/ 162 h 162"/>
                <a:gd name="T6" fmla="*/ 161 w 161"/>
                <a:gd name="T7" fmla="*/ 2 h 162"/>
                <a:gd name="T8" fmla="*/ 147 w 161"/>
                <a:gd name="T9" fmla="*/ 0 h 162"/>
              </a:gdLst>
              <a:ahLst/>
              <a:cxnLst>
                <a:cxn ang="0">
                  <a:pos x="T0" y="T1"/>
                </a:cxn>
                <a:cxn ang="0">
                  <a:pos x="T2" y="T3"/>
                </a:cxn>
                <a:cxn ang="0">
                  <a:pos x="T4" y="T5"/>
                </a:cxn>
                <a:cxn ang="0">
                  <a:pos x="T6" y="T7"/>
                </a:cxn>
                <a:cxn ang="0">
                  <a:pos x="T8" y="T9"/>
                </a:cxn>
              </a:cxnLst>
              <a:rect l="0" t="0" r="r" b="b"/>
              <a:pathLst>
                <a:path w="161" h="162">
                  <a:moveTo>
                    <a:pt x="147" y="0"/>
                  </a:moveTo>
                  <a:cubicBezTo>
                    <a:pt x="0" y="147"/>
                    <a:pt x="0" y="147"/>
                    <a:pt x="0" y="147"/>
                  </a:cubicBezTo>
                  <a:cubicBezTo>
                    <a:pt x="0" y="152"/>
                    <a:pt x="1" y="157"/>
                    <a:pt x="1" y="162"/>
                  </a:cubicBezTo>
                  <a:cubicBezTo>
                    <a:pt x="161" y="2"/>
                    <a:pt x="161" y="2"/>
                    <a:pt x="161" y="2"/>
                  </a:cubicBezTo>
                  <a:cubicBezTo>
                    <a:pt x="157" y="1"/>
                    <a:pt x="152" y="0"/>
                    <a:pt x="14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80"/>
            <p:cNvSpPr/>
            <p:nvPr/>
          </p:nvSpPr>
          <p:spPr bwMode="auto">
            <a:xfrm>
              <a:off x="2490791" y="2467769"/>
              <a:ext cx="777875" cy="781050"/>
            </a:xfrm>
            <a:custGeom>
              <a:avLst/>
              <a:gdLst>
                <a:gd name="T0" fmla="*/ 171 w 183"/>
                <a:gd name="T1" fmla="*/ 0 h 183"/>
                <a:gd name="T2" fmla="*/ 0 w 183"/>
                <a:gd name="T3" fmla="*/ 171 h 183"/>
                <a:gd name="T4" fmla="*/ 4 w 183"/>
                <a:gd name="T5" fmla="*/ 183 h 183"/>
                <a:gd name="T6" fmla="*/ 183 w 183"/>
                <a:gd name="T7" fmla="*/ 4 h 183"/>
                <a:gd name="T8" fmla="*/ 171 w 183"/>
                <a:gd name="T9" fmla="*/ 0 h 183"/>
              </a:gdLst>
              <a:ahLst/>
              <a:cxnLst>
                <a:cxn ang="0">
                  <a:pos x="T0" y="T1"/>
                </a:cxn>
                <a:cxn ang="0">
                  <a:pos x="T2" y="T3"/>
                </a:cxn>
                <a:cxn ang="0">
                  <a:pos x="T4" y="T5"/>
                </a:cxn>
                <a:cxn ang="0">
                  <a:pos x="T6" y="T7"/>
                </a:cxn>
                <a:cxn ang="0">
                  <a:pos x="T8" y="T9"/>
                </a:cxn>
              </a:cxnLst>
              <a:rect l="0" t="0" r="r" b="b"/>
              <a:pathLst>
                <a:path w="183" h="183">
                  <a:moveTo>
                    <a:pt x="171" y="0"/>
                  </a:moveTo>
                  <a:cubicBezTo>
                    <a:pt x="0" y="171"/>
                    <a:pt x="0" y="171"/>
                    <a:pt x="0" y="171"/>
                  </a:cubicBezTo>
                  <a:cubicBezTo>
                    <a:pt x="1" y="175"/>
                    <a:pt x="2" y="179"/>
                    <a:pt x="4" y="183"/>
                  </a:cubicBezTo>
                  <a:cubicBezTo>
                    <a:pt x="183" y="4"/>
                    <a:pt x="183" y="4"/>
                    <a:pt x="183" y="4"/>
                  </a:cubicBezTo>
                  <a:cubicBezTo>
                    <a:pt x="179" y="2"/>
                    <a:pt x="175" y="1"/>
                    <a:pt x="17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81"/>
            <p:cNvSpPr/>
            <p:nvPr/>
          </p:nvSpPr>
          <p:spPr bwMode="auto">
            <a:xfrm>
              <a:off x="2525716" y="2502694"/>
              <a:ext cx="836613" cy="844550"/>
            </a:xfrm>
            <a:custGeom>
              <a:avLst/>
              <a:gdLst>
                <a:gd name="T0" fmla="*/ 187 w 197"/>
                <a:gd name="T1" fmla="*/ 0 h 198"/>
                <a:gd name="T2" fmla="*/ 0 w 197"/>
                <a:gd name="T3" fmla="*/ 187 h 198"/>
                <a:gd name="T4" fmla="*/ 5 w 197"/>
                <a:gd name="T5" fmla="*/ 198 h 198"/>
                <a:gd name="T6" fmla="*/ 197 w 197"/>
                <a:gd name="T7" fmla="*/ 6 h 198"/>
                <a:gd name="T8" fmla="*/ 187 w 197"/>
                <a:gd name="T9" fmla="*/ 0 h 198"/>
              </a:gdLst>
              <a:ahLst/>
              <a:cxnLst>
                <a:cxn ang="0">
                  <a:pos x="T0" y="T1"/>
                </a:cxn>
                <a:cxn ang="0">
                  <a:pos x="T2" y="T3"/>
                </a:cxn>
                <a:cxn ang="0">
                  <a:pos x="T4" y="T5"/>
                </a:cxn>
                <a:cxn ang="0">
                  <a:pos x="T6" y="T7"/>
                </a:cxn>
                <a:cxn ang="0">
                  <a:pos x="T8" y="T9"/>
                </a:cxn>
              </a:cxnLst>
              <a:rect l="0" t="0" r="r" b="b"/>
              <a:pathLst>
                <a:path w="197" h="198">
                  <a:moveTo>
                    <a:pt x="187" y="0"/>
                  </a:moveTo>
                  <a:cubicBezTo>
                    <a:pt x="0" y="187"/>
                    <a:pt x="0" y="187"/>
                    <a:pt x="0" y="187"/>
                  </a:cubicBezTo>
                  <a:cubicBezTo>
                    <a:pt x="2" y="191"/>
                    <a:pt x="3" y="194"/>
                    <a:pt x="5" y="198"/>
                  </a:cubicBezTo>
                  <a:cubicBezTo>
                    <a:pt x="197" y="6"/>
                    <a:pt x="197" y="6"/>
                    <a:pt x="197" y="6"/>
                  </a:cubicBezTo>
                  <a:cubicBezTo>
                    <a:pt x="194" y="4"/>
                    <a:pt x="190" y="2"/>
                    <a:pt x="18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2"/>
            <p:cNvSpPr/>
            <p:nvPr/>
          </p:nvSpPr>
          <p:spPr bwMode="auto">
            <a:xfrm>
              <a:off x="2571753" y="2553494"/>
              <a:ext cx="876300" cy="874713"/>
            </a:xfrm>
            <a:custGeom>
              <a:avLst/>
              <a:gdLst>
                <a:gd name="T0" fmla="*/ 196 w 206"/>
                <a:gd name="T1" fmla="*/ 0 h 205"/>
                <a:gd name="T2" fmla="*/ 0 w 206"/>
                <a:gd name="T3" fmla="*/ 196 h 205"/>
                <a:gd name="T4" fmla="*/ 7 w 206"/>
                <a:gd name="T5" fmla="*/ 205 h 205"/>
                <a:gd name="T6" fmla="*/ 206 w 206"/>
                <a:gd name="T7" fmla="*/ 6 h 205"/>
                <a:gd name="T8" fmla="*/ 196 w 206"/>
                <a:gd name="T9" fmla="*/ 0 h 205"/>
              </a:gdLst>
              <a:ahLst/>
              <a:cxnLst>
                <a:cxn ang="0">
                  <a:pos x="T0" y="T1"/>
                </a:cxn>
                <a:cxn ang="0">
                  <a:pos x="T2" y="T3"/>
                </a:cxn>
                <a:cxn ang="0">
                  <a:pos x="T4" y="T5"/>
                </a:cxn>
                <a:cxn ang="0">
                  <a:pos x="T6" y="T7"/>
                </a:cxn>
                <a:cxn ang="0">
                  <a:pos x="T8" y="T9"/>
                </a:cxn>
              </a:cxnLst>
              <a:rect l="0" t="0" r="r" b="b"/>
              <a:pathLst>
                <a:path w="206" h="205">
                  <a:moveTo>
                    <a:pt x="196" y="0"/>
                  </a:moveTo>
                  <a:cubicBezTo>
                    <a:pt x="0" y="196"/>
                    <a:pt x="0" y="196"/>
                    <a:pt x="0" y="196"/>
                  </a:cubicBezTo>
                  <a:cubicBezTo>
                    <a:pt x="2" y="199"/>
                    <a:pt x="5" y="202"/>
                    <a:pt x="7" y="205"/>
                  </a:cubicBezTo>
                  <a:cubicBezTo>
                    <a:pt x="206" y="6"/>
                    <a:pt x="206" y="6"/>
                    <a:pt x="206" y="6"/>
                  </a:cubicBezTo>
                  <a:cubicBezTo>
                    <a:pt x="203" y="4"/>
                    <a:pt x="200" y="2"/>
                    <a:pt x="196"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83"/>
            <p:cNvSpPr/>
            <p:nvPr/>
          </p:nvSpPr>
          <p:spPr bwMode="auto">
            <a:xfrm>
              <a:off x="2632078" y="2613819"/>
              <a:ext cx="884238" cy="887413"/>
            </a:xfrm>
            <a:custGeom>
              <a:avLst/>
              <a:gdLst>
                <a:gd name="T0" fmla="*/ 204 w 208"/>
                <a:gd name="T1" fmla="*/ 4 h 208"/>
                <a:gd name="T2" fmla="*/ 200 w 208"/>
                <a:gd name="T3" fmla="*/ 0 h 208"/>
                <a:gd name="T4" fmla="*/ 0 w 208"/>
                <a:gd name="T5" fmla="*/ 200 h 208"/>
                <a:gd name="T6" fmla="*/ 4 w 208"/>
                <a:gd name="T7" fmla="*/ 204 h 208"/>
                <a:gd name="T8" fmla="*/ 8 w 208"/>
                <a:gd name="T9" fmla="*/ 208 h 208"/>
                <a:gd name="T10" fmla="*/ 208 w 208"/>
                <a:gd name="T11" fmla="*/ 8 h 208"/>
                <a:gd name="T12" fmla="*/ 204 w 208"/>
                <a:gd name="T13" fmla="*/ 4 h 208"/>
              </a:gdLst>
              <a:ahLst/>
              <a:cxnLst>
                <a:cxn ang="0">
                  <a:pos x="T0" y="T1"/>
                </a:cxn>
                <a:cxn ang="0">
                  <a:pos x="T2" y="T3"/>
                </a:cxn>
                <a:cxn ang="0">
                  <a:pos x="T4" y="T5"/>
                </a:cxn>
                <a:cxn ang="0">
                  <a:pos x="T6" y="T7"/>
                </a:cxn>
                <a:cxn ang="0">
                  <a:pos x="T8" y="T9"/>
                </a:cxn>
                <a:cxn ang="0">
                  <a:pos x="T10" y="T11"/>
                </a:cxn>
                <a:cxn ang="0">
                  <a:pos x="T12" y="T13"/>
                </a:cxn>
              </a:cxnLst>
              <a:rect l="0" t="0" r="r" b="b"/>
              <a:pathLst>
                <a:path w="208" h="208">
                  <a:moveTo>
                    <a:pt x="204" y="4"/>
                  </a:moveTo>
                  <a:cubicBezTo>
                    <a:pt x="203" y="2"/>
                    <a:pt x="202" y="1"/>
                    <a:pt x="200" y="0"/>
                  </a:cubicBezTo>
                  <a:cubicBezTo>
                    <a:pt x="0" y="200"/>
                    <a:pt x="0" y="200"/>
                    <a:pt x="0" y="200"/>
                  </a:cubicBezTo>
                  <a:cubicBezTo>
                    <a:pt x="2" y="201"/>
                    <a:pt x="3" y="202"/>
                    <a:pt x="4" y="204"/>
                  </a:cubicBezTo>
                  <a:cubicBezTo>
                    <a:pt x="6" y="205"/>
                    <a:pt x="7" y="206"/>
                    <a:pt x="8" y="208"/>
                  </a:cubicBezTo>
                  <a:cubicBezTo>
                    <a:pt x="208" y="8"/>
                    <a:pt x="208" y="8"/>
                    <a:pt x="208" y="8"/>
                  </a:cubicBezTo>
                  <a:cubicBezTo>
                    <a:pt x="207" y="6"/>
                    <a:pt x="206" y="5"/>
                    <a:pt x="204"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84"/>
            <p:cNvSpPr/>
            <p:nvPr/>
          </p:nvSpPr>
          <p:spPr bwMode="auto">
            <a:xfrm>
              <a:off x="2703516" y="2682081"/>
              <a:ext cx="871538" cy="879475"/>
            </a:xfrm>
            <a:custGeom>
              <a:avLst/>
              <a:gdLst>
                <a:gd name="T0" fmla="*/ 199 w 205"/>
                <a:gd name="T1" fmla="*/ 0 h 206"/>
                <a:gd name="T2" fmla="*/ 0 w 205"/>
                <a:gd name="T3" fmla="*/ 199 h 206"/>
                <a:gd name="T4" fmla="*/ 9 w 205"/>
                <a:gd name="T5" fmla="*/ 206 h 206"/>
                <a:gd name="T6" fmla="*/ 205 w 205"/>
                <a:gd name="T7" fmla="*/ 10 h 206"/>
                <a:gd name="T8" fmla="*/ 199 w 205"/>
                <a:gd name="T9" fmla="*/ 0 h 206"/>
              </a:gdLst>
              <a:ahLst/>
              <a:cxnLst>
                <a:cxn ang="0">
                  <a:pos x="T0" y="T1"/>
                </a:cxn>
                <a:cxn ang="0">
                  <a:pos x="T2" y="T3"/>
                </a:cxn>
                <a:cxn ang="0">
                  <a:pos x="T4" y="T5"/>
                </a:cxn>
                <a:cxn ang="0">
                  <a:pos x="T6" y="T7"/>
                </a:cxn>
                <a:cxn ang="0">
                  <a:pos x="T8" y="T9"/>
                </a:cxn>
              </a:cxnLst>
              <a:rect l="0" t="0" r="r" b="b"/>
              <a:pathLst>
                <a:path w="205" h="206">
                  <a:moveTo>
                    <a:pt x="199" y="0"/>
                  </a:moveTo>
                  <a:cubicBezTo>
                    <a:pt x="0" y="199"/>
                    <a:pt x="0" y="199"/>
                    <a:pt x="0" y="199"/>
                  </a:cubicBezTo>
                  <a:cubicBezTo>
                    <a:pt x="3" y="201"/>
                    <a:pt x="6" y="204"/>
                    <a:pt x="9" y="206"/>
                  </a:cubicBezTo>
                  <a:cubicBezTo>
                    <a:pt x="205" y="10"/>
                    <a:pt x="205" y="10"/>
                    <a:pt x="205" y="10"/>
                  </a:cubicBezTo>
                  <a:cubicBezTo>
                    <a:pt x="203" y="6"/>
                    <a:pt x="201" y="3"/>
                    <a:pt x="19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85"/>
            <p:cNvSpPr/>
            <p:nvPr/>
          </p:nvSpPr>
          <p:spPr bwMode="auto">
            <a:xfrm>
              <a:off x="2784478" y="2766219"/>
              <a:ext cx="841375" cy="841375"/>
            </a:xfrm>
            <a:custGeom>
              <a:avLst/>
              <a:gdLst>
                <a:gd name="T0" fmla="*/ 193 w 198"/>
                <a:gd name="T1" fmla="*/ 0 h 197"/>
                <a:gd name="T2" fmla="*/ 0 w 198"/>
                <a:gd name="T3" fmla="*/ 192 h 197"/>
                <a:gd name="T4" fmla="*/ 11 w 198"/>
                <a:gd name="T5" fmla="*/ 197 h 197"/>
                <a:gd name="T6" fmla="*/ 198 w 198"/>
                <a:gd name="T7" fmla="*/ 10 h 197"/>
                <a:gd name="T8" fmla="*/ 193 w 198"/>
                <a:gd name="T9" fmla="*/ 0 h 197"/>
              </a:gdLst>
              <a:ahLst/>
              <a:cxnLst>
                <a:cxn ang="0">
                  <a:pos x="T0" y="T1"/>
                </a:cxn>
                <a:cxn ang="0">
                  <a:pos x="T2" y="T3"/>
                </a:cxn>
                <a:cxn ang="0">
                  <a:pos x="T4" y="T5"/>
                </a:cxn>
                <a:cxn ang="0">
                  <a:pos x="T6" y="T7"/>
                </a:cxn>
                <a:cxn ang="0">
                  <a:pos x="T8" y="T9"/>
                </a:cxn>
              </a:cxnLst>
              <a:rect l="0" t="0" r="r" b="b"/>
              <a:pathLst>
                <a:path w="198" h="197">
                  <a:moveTo>
                    <a:pt x="193" y="0"/>
                  </a:moveTo>
                  <a:cubicBezTo>
                    <a:pt x="0" y="192"/>
                    <a:pt x="0" y="192"/>
                    <a:pt x="0" y="192"/>
                  </a:cubicBezTo>
                  <a:cubicBezTo>
                    <a:pt x="4" y="194"/>
                    <a:pt x="7" y="195"/>
                    <a:pt x="11" y="197"/>
                  </a:cubicBezTo>
                  <a:cubicBezTo>
                    <a:pt x="198" y="10"/>
                    <a:pt x="198" y="10"/>
                    <a:pt x="198" y="10"/>
                  </a:cubicBezTo>
                  <a:cubicBezTo>
                    <a:pt x="196" y="7"/>
                    <a:pt x="194" y="3"/>
                    <a:pt x="193"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86"/>
            <p:cNvSpPr/>
            <p:nvPr/>
          </p:nvSpPr>
          <p:spPr bwMode="auto">
            <a:xfrm>
              <a:off x="2882903" y="2861469"/>
              <a:ext cx="777875" cy="781050"/>
            </a:xfrm>
            <a:custGeom>
              <a:avLst/>
              <a:gdLst>
                <a:gd name="T0" fmla="*/ 179 w 183"/>
                <a:gd name="T1" fmla="*/ 0 h 183"/>
                <a:gd name="T2" fmla="*/ 0 w 183"/>
                <a:gd name="T3" fmla="*/ 180 h 183"/>
                <a:gd name="T4" fmla="*/ 12 w 183"/>
                <a:gd name="T5" fmla="*/ 183 h 183"/>
                <a:gd name="T6" fmla="*/ 183 w 183"/>
                <a:gd name="T7" fmla="*/ 12 h 183"/>
                <a:gd name="T8" fmla="*/ 179 w 183"/>
                <a:gd name="T9" fmla="*/ 0 h 183"/>
              </a:gdLst>
              <a:ahLst/>
              <a:cxnLst>
                <a:cxn ang="0">
                  <a:pos x="T0" y="T1"/>
                </a:cxn>
                <a:cxn ang="0">
                  <a:pos x="T2" y="T3"/>
                </a:cxn>
                <a:cxn ang="0">
                  <a:pos x="T4" y="T5"/>
                </a:cxn>
                <a:cxn ang="0">
                  <a:pos x="T6" y="T7"/>
                </a:cxn>
                <a:cxn ang="0">
                  <a:pos x="T8" y="T9"/>
                </a:cxn>
              </a:cxnLst>
              <a:rect l="0" t="0" r="r" b="b"/>
              <a:pathLst>
                <a:path w="183" h="183">
                  <a:moveTo>
                    <a:pt x="179" y="0"/>
                  </a:moveTo>
                  <a:cubicBezTo>
                    <a:pt x="0" y="180"/>
                    <a:pt x="0" y="180"/>
                    <a:pt x="0" y="180"/>
                  </a:cubicBezTo>
                  <a:cubicBezTo>
                    <a:pt x="4" y="181"/>
                    <a:pt x="8" y="182"/>
                    <a:pt x="12" y="183"/>
                  </a:cubicBezTo>
                  <a:cubicBezTo>
                    <a:pt x="183" y="12"/>
                    <a:pt x="183" y="12"/>
                    <a:pt x="183" y="12"/>
                  </a:cubicBezTo>
                  <a:cubicBezTo>
                    <a:pt x="182" y="8"/>
                    <a:pt x="181" y="4"/>
                    <a:pt x="17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87"/>
            <p:cNvSpPr/>
            <p:nvPr/>
          </p:nvSpPr>
          <p:spPr bwMode="auto">
            <a:xfrm>
              <a:off x="2989266" y="2972594"/>
              <a:ext cx="687388" cy="687388"/>
            </a:xfrm>
            <a:custGeom>
              <a:avLst/>
              <a:gdLst>
                <a:gd name="T0" fmla="*/ 161 w 162"/>
                <a:gd name="T1" fmla="*/ 0 h 161"/>
                <a:gd name="T2" fmla="*/ 0 w 162"/>
                <a:gd name="T3" fmla="*/ 160 h 161"/>
                <a:gd name="T4" fmla="*/ 15 w 162"/>
                <a:gd name="T5" fmla="*/ 161 h 161"/>
                <a:gd name="T6" fmla="*/ 162 w 162"/>
                <a:gd name="T7" fmla="*/ 14 h 161"/>
                <a:gd name="T8" fmla="*/ 161 w 162"/>
                <a:gd name="T9" fmla="*/ 0 h 161"/>
              </a:gdLst>
              <a:ahLst/>
              <a:cxnLst>
                <a:cxn ang="0">
                  <a:pos x="T0" y="T1"/>
                </a:cxn>
                <a:cxn ang="0">
                  <a:pos x="T2" y="T3"/>
                </a:cxn>
                <a:cxn ang="0">
                  <a:pos x="T4" y="T5"/>
                </a:cxn>
                <a:cxn ang="0">
                  <a:pos x="T6" y="T7"/>
                </a:cxn>
                <a:cxn ang="0">
                  <a:pos x="T8" y="T9"/>
                </a:cxn>
              </a:cxnLst>
              <a:rect l="0" t="0" r="r" b="b"/>
              <a:pathLst>
                <a:path w="162" h="161">
                  <a:moveTo>
                    <a:pt x="161" y="0"/>
                  </a:moveTo>
                  <a:cubicBezTo>
                    <a:pt x="0" y="160"/>
                    <a:pt x="0" y="160"/>
                    <a:pt x="0" y="160"/>
                  </a:cubicBezTo>
                  <a:cubicBezTo>
                    <a:pt x="5" y="160"/>
                    <a:pt x="10" y="161"/>
                    <a:pt x="15" y="161"/>
                  </a:cubicBezTo>
                  <a:cubicBezTo>
                    <a:pt x="162" y="14"/>
                    <a:pt x="162" y="14"/>
                    <a:pt x="162" y="14"/>
                  </a:cubicBezTo>
                  <a:cubicBezTo>
                    <a:pt x="162" y="9"/>
                    <a:pt x="161" y="4"/>
                    <a:pt x="16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88"/>
            <p:cNvSpPr/>
            <p:nvPr/>
          </p:nvSpPr>
          <p:spPr bwMode="auto">
            <a:xfrm>
              <a:off x="3121028" y="3104356"/>
              <a:ext cx="555625" cy="555625"/>
            </a:xfrm>
            <a:custGeom>
              <a:avLst/>
              <a:gdLst>
                <a:gd name="T0" fmla="*/ 19 w 131"/>
                <a:gd name="T1" fmla="*/ 127 h 130"/>
                <a:gd name="T2" fmla="*/ 128 w 131"/>
                <a:gd name="T3" fmla="*/ 18 h 130"/>
                <a:gd name="T4" fmla="*/ 131 w 131"/>
                <a:gd name="T5" fmla="*/ 0 h 130"/>
                <a:gd name="T6" fmla="*/ 0 w 131"/>
                <a:gd name="T7" fmla="*/ 130 h 130"/>
                <a:gd name="T8" fmla="*/ 19 w 131"/>
                <a:gd name="T9" fmla="*/ 127 h 130"/>
              </a:gdLst>
              <a:ahLst/>
              <a:cxnLst>
                <a:cxn ang="0">
                  <a:pos x="T0" y="T1"/>
                </a:cxn>
                <a:cxn ang="0">
                  <a:pos x="T2" y="T3"/>
                </a:cxn>
                <a:cxn ang="0">
                  <a:pos x="T4" y="T5"/>
                </a:cxn>
                <a:cxn ang="0">
                  <a:pos x="T6" y="T7"/>
                </a:cxn>
                <a:cxn ang="0">
                  <a:pos x="T8" y="T9"/>
                </a:cxn>
              </a:cxnLst>
              <a:rect l="0" t="0" r="r" b="b"/>
              <a:pathLst>
                <a:path w="131" h="130">
                  <a:moveTo>
                    <a:pt x="19" y="127"/>
                  </a:moveTo>
                  <a:cubicBezTo>
                    <a:pt x="128" y="18"/>
                    <a:pt x="128" y="18"/>
                    <a:pt x="128" y="18"/>
                  </a:cubicBezTo>
                  <a:cubicBezTo>
                    <a:pt x="129" y="12"/>
                    <a:pt x="130" y="6"/>
                    <a:pt x="131" y="0"/>
                  </a:cubicBezTo>
                  <a:cubicBezTo>
                    <a:pt x="0" y="130"/>
                    <a:pt x="0" y="130"/>
                    <a:pt x="0" y="130"/>
                  </a:cubicBezTo>
                  <a:cubicBezTo>
                    <a:pt x="7" y="129"/>
                    <a:pt x="13" y="128"/>
                    <a:pt x="19" y="12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89"/>
            <p:cNvSpPr/>
            <p:nvPr/>
          </p:nvSpPr>
          <p:spPr bwMode="auto">
            <a:xfrm>
              <a:off x="3298828" y="3278981"/>
              <a:ext cx="336550" cy="338138"/>
            </a:xfrm>
            <a:custGeom>
              <a:avLst/>
              <a:gdLst>
                <a:gd name="T0" fmla="*/ 47 w 79"/>
                <a:gd name="T1" fmla="*/ 48 h 79"/>
                <a:gd name="T2" fmla="*/ 79 w 79"/>
                <a:gd name="T3" fmla="*/ 0 h 79"/>
                <a:gd name="T4" fmla="*/ 0 w 79"/>
                <a:gd name="T5" fmla="*/ 79 h 79"/>
                <a:gd name="T6" fmla="*/ 47 w 79"/>
                <a:gd name="T7" fmla="*/ 48 h 79"/>
              </a:gdLst>
              <a:ahLst/>
              <a:cxnLst>
                <a:cxn ang="0">
                  <a:pos x="T0" y="T1"/>
                </a:cxn>
                <a:cxn ang="0">
                  <a:pos x="T2" y="T3"/>
                </a:cxn>
                <a:cxn ang="0">
                  <a:pos x="T4" y="T5"/>
                </a:cxn>
                <a:cxn ang="0">
                  <a:pos x="T6" y="T7"/>
                </a:cxn>
              </a:cxnLst>
              <a:rect l="0" t="0" r="r" b="b"/>
              <a:pathLst>
                <a:path w="79" h="79">
                  <a:moveTo>
                    <a:pt x="47" y="48"/>
                  </a:moveTo>
                  <a:cubicBezTo>
                    <a:pt x="61" y="34"/>
                    <a:pt x="72" y="18"/>
                    <a:pt x="79" y="0"/>
                  </a:cubicBezTo>
                  <a:cubicBezTo>
                    <a:pt x="0" y="79"/>
                    <a:pt x="0" y="79"/>
                    <a:pt x="0" y="79"/>
                  </a:cubicBezTo>
                  <a:cubicBezTo>
                    <a:pt x="17" y="72"/>
                    <a:pt x="34" y="62"/>
                    <a:pt x="47" y="4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3" name="组合 162"/>
          <p:cNvGrpSpPr/>
          <p:nvPr/>
        </p:nvGrpSpPr>
        <p:grpSpPr>
          <a:xfrm rot="13651987">
            <a:off x="-919863" y="1388167"/>
            <a:ext cx="3784058" cy="3784058"/>
            <a:chOff x="-2057005" y="-757171"/>
            <a:chExt cx="4948404" cy="4948404"/>
          </a:xfrm>
        </p:grpSpPr>
        <p:sp>
          <p:nvSpPr>
            <p:cNvPr id="161" name="椭圆 160"/>
            <p:cNvSpPr/>
            <p:nvPr/>
          </p:nvSpPr>
          <p:spPr>
            <a:xfrm>
              <a:off x="-2057005" y="-757171"/>
              <a:ext cx="4948404" cy="4948404"/>
            </a:xfrm>
            <a:prstGeom prst="ellipse">
              <a:avLst/>
            </a:prstGeom>
            <a:solidFill>
              <a:schemeClr val="accent1"/>
            </a:solid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2" name="椭圆 161"/>
            <p:cNvSpPr/>
            <p:nvPr/>
          </p:nvSpPr>
          <p:spPr>
            <a:xfrm>
              <a:off x="-1591454" y="2233591"/>
              <a:ext cx="723275" cy="723275"/>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172" name="组合 171"/>
          <p:cNvGrpSpPr/>
          <p:nvPr/>
        </p:nvGrpSpPr>
        <p:grpSpPr>
          <a:xfrm>
            <a:off x="2382140" y="2609359"/>
            <a:ext cx="3220020" cy="1118873"/>
            <a:chOff x="2278722" y="2592382"/>
            <a:chExt cx="3220020" cy="1118873"/>
          </a:xfrm>
        </p:grpSpPr>
        <p:cxnSp>
          <p:nvCxnSpPr>
            <p:cNvPr id="94" name="直接连接符 93"/>
            <p:cNvCxnSpPr/>
            <p:nvPr/>
          </p:nvCxnSpPr>
          <p:spPr>
            <a:xfrm>
              <a:off x="4608244" y="2592385"/>
              <a:ext cx="89049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2" name="Freeform 5"/>
            <p:cNvSpPr/>
            <p:nvPr/>
          </p:nvSpPr>
          <p:spPr bwMode="auto">
            <a:xfrm>
              <a:off x="2278722" y="2592382"/>
              <a:ext cx="2560726" cy="1118873"/>
            </a:xfrm>
            <a:custGeom>
              <a:avLst/>
              <a:gdLst>
                <a:gd name="T0" fmla="*/ 1687 w 1999"/>
                <a:gd name="T1" fmla="*/ 0 h 2798"/>
                <a:gd name="T2" fmla="*/ 1083 w 1999"/>
                <a:gd name="T3" fmla="*/ 0 h 2798"/>
                <a:gd name="T4" fmla="*/ 791 w 1999"/>
                <a:gd name="T5" fmla="*/ 293 h 2798"/>
                <a:gd name="T6" fmla="*/ 1083 w 1999"/>
                <a:gd name="T7" fmla="*/ 585 h 2798"/>
                <a:gd name="T8" fmla="*/ 1679 w 1999"/>
                <a:gd name="T9" fmla="*/ 585 h 2798"/>
                <a:gd name="T10" fmla="*/ 1753 w 1999"/>
                <a:gd name="T11" fmla="*/ 634 h 2798"/>
                <a:gd name="T12" fmla="*/ 1838 w 1999"/>
                <a:gd name="T13" fmla="*/ 839 h 2798"/>
                <a:gd name="T14" fmla="*/ 1754 w 1999"/>
                <a:gd name="T15" fmla="*/ 1043 h 2798"/>
                <a:gd name="T16" fmla="*/ 1710 w 1999"/>
                <a:gd name="T17" fmla="*/ 1078 h 2798"/>
                <a:gd name="T18" fmla="*/ 1684 w 1999"/>
                <a:gd name="T19" fmla="*/ 1090 h 2798"/>
                <a:gd name="T20" fmla="*/ 292 w 1999"/>
                <a:gd name="T21" fmla="*/ 1090 h 2798"/>
                <a:gd name="T22" fmla="*/ 0 w 1999"/>
                <a:gd name="T23" fmla="*/ 1382 h 2798"/>
                <a:gd name="T24" fmla="*/ 292 w 1999"/>
                <a:gd name="T25" fmla="*/ 1675 h 2798"/>
                <a:gd name="T26" fmla="*/ 1147 w 1999"/>
                <a:gd name="T27" fmla="*/ 1675 h 2798"/>
                <a:gd name="T28" fmla="*/ 1178 w 1999"/>
                <a:gd name="T29" fmla="*/ 1684 h 2798"/>
                <a:gd name="T30" fmla="*/ 1356 w 1999"/>
                <a:gd name="T31" fmla="*/ 1950 h 2798"/>
                <a:gd name="T32" fmla="*/ 1271 w 1999"/>
                <a:gd name="T33" fmla="*/ 2155 h 2798"/>
                <a:gd name="T34" fmla="*/ 1177 w 1999"/>
                <a:gd name="T35" fmla="*/ 2213 h 2798"/>
                <a:gd name="T36" fmla="*/ 1174 w 1999"/>
                <a:gd name="T37" fmla="*/ 2213 h 2798"/>
                <a:gd name="T38" fmla="*/ 1083 w 1999"/>
                <a:gd name="T39" fmla="*/ 2213 h 2798"/>
                <a:gd name="T40" fmla="*/ 791 w 1999"/>
                <a:gd name="T41" fmla="*/ 2506 h 2798"/>
                <a:gd name="T42" fmla="*/ 1083 w 1999"/>
                <a:gd name="T43" fmla="*/ 2798 h 2798"/>
                <a:gd name="T44" fmla="*/ 1999 w 1999"/>
                <a:gd name="T45" fmla="*/ 2798 h 2798"/>
                <a:gd name="connsiteX0" fmla="*/ 8439 w 9195"/>
                <a:gd name="connsiteY0" fmla="*/ 0 h 10000"/>
                <a:gd name="connsiteX1" fmla="*/ 5418 w 9195"/>
                <a:gd name="connsiteY1" fmla="*/ 0 h 10000"/>
                <a:gd name="connsiteX2" fmla="*/ 3957 w 9195"/>
                <a:gd name="connsiteY2" fmla="*/ 1047 h 10000"/>
                <a:gd name="connsiteX3" fmla="*/ 5418 w 9195"/>
                <a:gd name="connsiteY3" fmla="*/ 2091 h 10000"/>
                <a:gd name="connsiteX4" fmla="*/ 8399 w 9195"/>
                <a:gd name="connsiteY4" fmla="*/ 2091 h 10000"/>
                <a:gd name="connsiteX5" fmla="*/ 8769 w 9195"/>
                <a:gd name="connsiteY5" fmla="*/ 2266 h 10000"/>
                <a:gd name="connsiteX6" fmla="*/ 9195 w 9195"/>
                <a:gd name="connsiteY6" fmla="*/ 2999 h 10000"/>
                <a:gd name="connsiteX7" fmla="*/ 8774 w 9195"/>
                <a:gd name="connsiteY7" fmla="*/ 3728 h 10000"/>
                <a:gd name="connsiteX8" fmla="*/ 8554 w 9195"/>
                <a:gd name="connsiteY8" fmla="*/ 3853 h 10000"/>
                <a:gd name="connsiteX9" fmla="*/ 8424 w 9195"/>
                <a:gd name="connsiteY9" fmla="*/ 3896 h 10000"/>
                <a:gd name="connsiteX10" fmla="*/ 1461 w 9195"/>
                <a:gd name="connsiteY10" fmla="*/ 3896 h 10000"/>
                <a:gd name="connsiteX11" fmla="*/ 0 w 9195"/>
                <a:gd name="connsiteY11" fmla="*/ 4939 h 10000"/>
                <a:gd name="connsiteX12" fmla="*/ 1461 w 9195"/>
                <a:gd name="connsiteY12" fmla="*/ 5986 h 10000"/>
                <a:gd name="connsiteX13" fmla="*/ 5738 w 9195"/>
                <a:gd name="connsiteY13" fmla="*/ 5986 h 10000"/>
                <a:gd name="connsiteX14" fmla="*/ 5893 w 9195"/>
                <a:gd name="connsiteY14" fmla="*/ 6019 h 10000"/>
                <a:gd name="connsiteX15" fmla="*/ 6783 w 9195"/>
                <a:gd name="connsiteY15" fmla="*/ 6969 h 10000"/>
                <a:gd name="connsiteX16" fmla="*/ 6358 w 9195"/>
                <a:gd name="connsiteY16" fmla="*/ 7702 h 10000"/>
                <a:gd name="connsiteX17" fmla="*/ 5888 w 9195"/>
                <a:gd name="connsiteY17" fmla="*/ 7909 h 10000"/>
                <a:gd name="connsiteX18" fmla="*/ 5873 w 9195"/>
                <a:gd name="connsiteY18" fmla="*/ 7909 h 10000"/>
                <a:gd name="connsiteX19" fmla="*/ 5418 w 9195"/>
                <a:gd name="connsiteY19" fmla="*/ 7909 h 10000"/>
                <a:gd name="connsiteX20" fmla="*/ 3957 w 9195"/>
                <a:gd name="connsiteY20" fmla="*/ 8956 h 10000"/>
                <a:gd name="connsiteX21" fmla="*/ 5418 w 9195"/>
                <a:gd name="connsiteY21" fmla="*/ 10000 h 10000"/>
                <a:gd name="connsiteX0-1" fmla="*/ 9178 w 10000"/>
                <a:gd name="connsiteY0-2" fmla="*/ 0 h 8956"/>
                <a:gd name="connsiteX1-3" fmla="*/ 5892 w 10000"/>
                <a:gd name="connsiteY1-4" fmla="*/ 0 h 8956"/>
                <a:gd name="connsiteX2-5" fmla="*/ 4303 w 10000"/>
                <a:gd name="connsiteY2-6" fmla="*/ 1047 h 8956"/>
                <a:gd name="connsiteX3-7" fmla="*/ 5892 w 10000"/>
                <a:gd name="connsiteY3-8" fmla="*/ 2091 h 8956"/>
                <a:gd name="connsiteX4-9" fmla="*/ 9134 w 10000"/>
                <a:gd name="connsiteY4-10" fmla="*/ 2091 h 8956"/>
                <a:gd name="connsiteX5-11" fmla="*/ 9537 w 10000"/>
                <a:gd name="connsiteY5-12" fmla="*/ 2266 h 8956"/>
                <a:gd name="connsiteX6-13" fmla="*/ 10000 w 10000"/>
                <a:gd name="connsiteY6-14" fmla="*/ 2999 h 8956"/>
                <a:gd name="connsiteX7-15" fmla="*/ 9542 w 10000"/>
                <a:gd name="connsiteY7-16" fmla="*/ 3728 h 8956"/>
                <a:gd name="connsiteX8-17" fmla="*/ 9303 w 10000"/>
                <a:gd name="connsiteY8-18" fmla="*/ 3853 h 8956"/>
                <a:gd name="connsiteX9-19" fmla="*/ 9162 w 10000"/>
                <a:gd name="connsiteY9-20" fmla="*/ 3896 h 8956"/>
                <a:gd name="connsiteX10-21" fmla="*/ 1589 w 10000"/>
                <a:gd name="connsiteY10-22" fmla="*/ 3896 h 8956"/>
                <a:gd name="connsiteX11-23" fmla="*/ 0 w 10000"/>
                <a:gd name="connsiteY11-24" fmla="*/ 4939 h 8956"/>
                <a:gd name="connsiteX12-25" fmla="*/ 1589 w 10000"/>
                <a:gd name="connsiteY12-26" fmla="*/ 5986 h 8956"/>
                <a:gd name="connsiteX13-27" fmla="*/ 6240 w 10000"/>
                <a:gd name="connsiteY13-28" fmla="*/ 5986 h 8956"/>
                <a:gd name="connsiteX14-29" fmla="*/ 6409 w 10000"/>
                <a:gd name="connsiteY14-30" fmla="*/ 6019 h 8956"/>
                <a:gd name="connsiteX15-31" fmla="*/ 7377 w 10000"/>
                <a:gd name="connsiteY15-32" fmla="*/ 6969 h 8956"/>
                <a:gd name="connsiteX16-33" fmla="*/ 6915 w 10000"/>
                <a:gd name="connsiteY16-34" fmla="*/ 7702 h 8956"/>
                <a:gd name="connsiteX17-35" fmla="*/ 6403 w 10000"/>
                <a:gd name="connsiteY17-36" fmla="*/ 7909 h 8956"/>
                <a:gd name="connsiteX18-37" fmla="*/ 6387 w 10000"/>
                <a:gd name="connsiteY18-38" fmla="*/ 7909 h 8956"/>
                <a:gd name="connsiteX19-39" fmla="*/ 5892 w 10000"/>
                <a:gd name="connsiteY19-40" fmla="*/ 7909 h 8956"/>
                <a:gd name="connsiteX20-41" fmla="*/ 4303 w 10000"/>
                <a:gd name="connsiteY20-42" fmla="*/ 8956 h 8956"/>
                <a:gd name="connsiteX0-43" fmla="*/ 9178 w 10000"/>
                <a:gd name="connsiteY0-44" fmla="*/ 0 h 8831"/>
                <a:gd name="connsiteX1-45" fmla="*/ 5892 w 10000"/>
                <a:gd name="connsiteY1-46" fmla="*/ 0 h 8831"/>
                <a:gd name="connsiteX2-47" fmla="*/ 4303 w 10000"/>
                <a:gd name="connsiteY2-48" fmla="*/ 1169 h 8831"/>
                <a:gd name="connsiteX3-49" fmla="*/ 5892 w 10000"/>
                <a:gd name="connsiteY3-50" fmla="*/ 2335 h 8831"/>
                <a:gd name="connsiteX4-51" fmla="*/ 9134 w 10000"/>
                <a:gd name="connsiteY4-52" fmla="*/ 2335 h 8831"/>
                <a:gd name="connsiteX5-53" fmla="*/ 9537 w 10000"/>
                <a:gd name="connsiteY5-54" fmla="*/ 2530 h 8831"/>
                <a:gd name="connsiteX6-55" fmla="*/ 10000 w 10000"/>
                <a:gd name="connsiteY6-56" fmla="*/ 3349 h 8831"/>
                <a:gd name="connsiteX7-57" fmla="*/ 9542 w 10000"/>
                <a:gd name="connsiteY7-58" fmla="*/ 4163 h 8831"/>
                <a:gd name="connsiteX8-59" fmla="*/ 9303 w 10000"/>
                <a:gd name="connsiteY8-60" fmla="*/ 4302 h 8831"/>
                <a:gd name="connsiteX9-61" fmla="*/ 9162 w 10000"/>
                <a:gd name="connsiteY9-62" fmla="*/ 4350 h 8831"/>
                <a:gd name="connsiteX10-63" fmla="*/ 1589 w 10000"/>
                <a:gd name="connsiteY10-64" fmla="*/ 4350 h 8831"/>
                <a:gd name="connsiteX11-65" fmla="*/ 0 w 10000"/>
                <a:gd name="connsiteY11-66" fmla="*/ 5515 h 8831"/>
                <a:gd name="connsiteX12-67" fmla="*/ 1589 w 10000"/>
                <a:gd name="connsiteY12-68" fmla="*/ 6684 h 8831"/>
                <a:gd name="connsiteX13-69" fmla="*/ 6240 w 10000"/>
                <a:gd name="connsiteY13-70" fmla="*/ 6684 h 8831"/>
                <a:gd name="connsiteX14-71" fmla="*/ 6409 w 10000"/>
                <a:gd name="connsiteY14-72" fmla="*/ 6721 h 8831"/>
                <a:gd name="connsiteX15-73" fmla="*/ 7377 w 10000"/>
                <a:gd name="connsiteY15-74" fmla="*/ 7781 h 8831"/>
                <a:gd name="connsiteX16-75" fmla="*/ 6915 w 10000"/>
                <a:gd name="connsiteY16-76" fmla="*/ 8600 h 8831"/>
                <a:gd name="connsiteX17-77" fmla="*/ 6403 w 10000"/>
                <a:gd name="connsiteY17-78" fmla="*/ 8831 h 8831"/>
                <a:gd name="connsiteX18-79" fmla="*/ 6387 w 10000"/>
                <a:gd name="connsiteY18-80" fmla="*/ 8831 h 8831"/>
                <a:gd name="connsiteX19-81" fmla="*/ 5892 w 10000"/>
                <a:gd name="connsiteY19-82" fmla="*/ 8831 h 8831"/>
                <a:gd name="connsiteX0-83" fmla="*/ 9178 w 10000"/>
                <a:gd name="connsiteY0-84" fmla="*/ 0 h 10000"/>
                <a:gd name="connsiteX1-85" fmla="*/ 5892 w 10000"/>
                <a:gd name="connsiteY1-86" fmla="*/ 0 h 10000"/>
                <a:gd name="connsiteX2-87" fmla="*/ 4303 w 10000"/>
                <a:gd name="connsiteY2-88" fmla="*/ 1324 h 10000"/>
                <a:gd name="connsiteX3-89" fmla="*/ 5892 w 10000"/>
                <a:gd name="connsiteY3-90" fmla="*/ 2644 h 10000"/>
                <a:gd name="connsiteX4-91" fmla="*/ 9134 w 10000"/>
                <a:gd name="connsiteY4-92" fmla="*/ 2644 h 10000"/>
                <a:gd name="connsiteX5-93" fmla="*/ 9537 w 10000"/>
                <a:gd name="connsiteY5-94" fmla="*/ 2865 h 10000"/>
                <a:gd name="connsiteX6-95" fmla="*/ 10000 w 10000"/>
                <a:gd name="connsiteY6-96" fmla="*/ 3792 h 10000"/>
                <a:gd name="connsiteX7-97" fmla="*/ 9542 w 10000"/>
                <a:gd name="connsiteY7-98" fmla="*/ 4714 h 10000"/>
                <a:gd name="connsiteX8-99" fmla="*/ 9303 w 10000"/>
                <a:gd name="connsiteY8-100" fmla="*/ 4871 h 10000"/>
                <a:gd name="connsiteX9-101" fmla="*/ 9162 w 10000"/>
                <a:gd name="connsiteY9-102" fmla="*/ 4926 h 10000"/>
                <a:gd name="connsiteX10-103" fmla="*/ 1589 w 10000"/>
                <a:gd name="connsiteY10-104" fmla="*/ 4926 h 10000"/>
                <a:gd name="connsiteX11-105" fmla="*/ 0 w 10000"/>
                <a:gd name="connsiteY11-106" fmla="*/ 6245 h 10000"/>
                <a:gd name="connsiteX12-107" fmla="*/ 1589 w 10000"/>
                <a:gd name="connsiteY12-108" fmla="*/ 7569 h 10000"/>
                <a:gd name="connsiteX13-109" fmla="*/ 6240 w 10000"/>
                <a:gd name="connsiteY13-110" fmla="*/ 7569 h 10000"/>
                <a:gd name="connsiteX14-111" fmla="*/ 6409 w 10000"/>
                <a:gd name="connsiteY14-112" fmla="*/ 7611 h 10000"/>
                <a:gd name="connsiteX15-113" fmla="*/ 7377 w 10000"/>
                <a:gd name="connsiteY15-114" fmla="*/ 8811 h 10000"/>
                <a:gd name="connsiteX16-115" fmla="*/ 6915 w 10000"/>
                <a:gd name="connsiteY16-116" fmla="*/ 9738 h 10000"/>
                <a:gd name="connsiteX17-117" fmla="*/ 6403 w 10000"/>
                <a:gd name="connsiteY17-118" fmla="*/ 10000 h 10000"/>
                <a:gd name="connsiteX18-119" fmla="*/ 6387 w 10000"/>
                <a:gd name="connsiteY18-120" fmla="*/ 10000 h 10000"/>
                <a:gd name="connsiteX0-121" fmla="*/ 9178 w 10000"/>
                <a:gd name="connsiteY0-122" fmla="*/ 0 h 10000"/>
                <a:gd name="connsiteX1-123" fmla="*/ 5892 w 10000"/>
                <a:gd name="connsiteY1-124" fmla="*/ 0 h 10000"/>
                <a:gd name="connsiteX2-125" fmla="*/ 4303 w 10000"/>
                <a:gd name="connsiteY2-126" fmla="*/ 1324 h 10000"/>
                <a:gd name="connsiteX3-127" fmla="*/ 5892 w 10000"/>
                <a:gd name="connsiteY3-128" fmla="*/ 2644 h 10000"/>
                <a:gd name="connsiteX4-129" fmla="*/ 9134 w 10000"/>
                <a:gd name="connsiteY4-130" fmla="*/ 2644 h 10000"/>
                <a:gd name="connsiteX5-131" fmla="*/ 9537 w 10000"/>
                <a:gd name="connsiteY5-132" fmla="*/ 2865 h 10000"/>
                <a:gd name="connsiteX6-133" fmla="*/ 10000 w 10000"/>
                <a:gd name="connsiteY6-134" fmla="*/ 3792 h 10000"/>
                <a:gd name="connsiteX7-135" fmla="*/ 9542 w 10000"/>
                <a:gd name="connsiteY7-136" fmla="*/ 4714 h 10000"/>
                <a:gd name="connsiteX8-137" fmla="*/ 9303 w 10000"/>
                <a:gd name="connsiteY8-138" fmla="*/ 4871 h 10000"/>
                <a:gd name="connsiteX9-139" fmla="*/ 9162 w 10000"/>
                <a:gd name="connsiteY9-140" fmla="*/ 4926 h 10000"/>
                <a:gd name="connsiteX10-141" fmla="*/ 1589 w 10000"/>
                <a:gd name="connsiteY10-142" fmla="*/ 4926 h 10000"/>
                <a:gd name="connsiteX11-143" fmla="*/ 0 w 10000"/>
                <a:gd name="connsiteY11-144" fmla="*/ 6245 h 10000"/>
                <a:gd name="connsiteX12-145" fmla="*/ 1589 w 10000"/>
                <a:gd name="connsiteY12-146" fmla="*/ 7569 h 10000"/>
                <a:gd name="connsiteX13-147" fmla="*/ 6240 w 10000"/>
                <a:gd name="connsiteY13-148" fmla="*/ 7569 h 10000"/>
                <a:gd name="connsiteX14-149" fmla="*/ 6409 w 10000"/>
                <a:gd name="connsiteY14-150" fmla="*/ 7611 h 10000"/>
                <a:gd name="connsiteX15-151" fmla="*/ 7377 w 10000"/>
                <a:gd name="connsiteY15-152" fmla="*/ 8811 h 10000"/>
                <a:gd name="connsiteX16-153" fmla="*/ 6915 w 10000"/>
                <a:gd name="connsiteY16-154" fmla="*/ 9738 h 10000"/>
                <a:gd name="connsiteX17-155" fmla="*/ 6403 w 10000"/>
                <a:gd name="connsiteY17-156" fmla="*/ 10000 h 10000"/>
                <a:gd name="connsiteX0-157" fmla="*/ 9178 w 10000"/>
                <a:gd name="connsiteY0-158" fmla="*/ 0 h 9738"/>
                <a:gd name="connsiteX1-159" fmla="*/ 5892 w 10000"/>
                <a:gd name="connsiteY1-160" fmla="*/ 0 h 9738"/>
                <a:gd name="connsiteX2-161" fmla="*/ 4303 w 10000"/>
                <a:gd name="connsiteY2-162" fmla="*/ 1324 h 9738"/>
                <a:gd name="connsiteX3-163" fmla="*/ 5892 w 10000"/>
                <a:gd name="connsiteY3-164" fmla="*/ 2644 h 9738"/>
                <a:gd name="connsiteX4-165" fmla="*/ 9134 w 10000"/>
                <a:gd name="connsiteY4-166" fmla="*/ 2644 h 9738"/>
                <a:gd name="connsiteX5-167" fmla="*/ 9537 w 10000"/>
                <a:gd name="connsiteY5-168" fmla="*/ 2865 h 9738"/>
                <a:gd name="connsiteX6-169" fmla="*/ 10000 w 10000"/>
                <a:gd name="connsiteY6-170" fmla="*/ 3792 h 9738"/>
                <a:gd name="connsiteX7-171" fmla="*/ 9542 w 10000"/>
                <a:gd name="connsiteY7-172" fmla="*/ 4714 h 9738"/>
                <a:gd name="connsiteX8-173" fmla="*/ 9303 w 10000"/>
                <a:gd name="connsiteY8-174" fmla="*/ 4871 h 9738"/>
                <a:gd name="connsiteX9-175" fmla="*/ 9162 w 10000"/>
                <a:gd name="connsiteY9-176" fmla="*/ 4926 h 9738"/>
                <a:gd name="connsiteX10-177" fmla="*/ 1589 w 10000"/>
                <a:gd name="connsiteY10-178" fmla="*/ 4926 h 9738"/>
                <a:gd name="connsiteX11-179" fmla="*/ 0 w 10000"/>
                <a:gd name="connsiteY11-180" fmla="*/ 6245 h 9738"/>
                <a:gd name="connsiteX12-181" fmla="*/ 1589 w 10000"/>
                <a:gd name="connsiteY12-182" fmla="*/ 7569 h 9738"/>
                <a:gd name="connsiteX13-183" fmla="*/ 6240 w 10000"/>
                <a:gd name="connsiteY13-184" fmla="*/ 7569 h 9738"/>
                <a:gd name="connsiteX14-185" fmla="*/ 6409 w 10000"/>
                <a:gd name="connsiteY14-186" fmla="*/ 7611 h 9738"/>
                <a:gd name="connsiteX15-187" fmla="*/ 7377 w 10000"/>
                <a:gd name="connsiteY15-188" fmla="*/ 8811 h 9738"/>
                <a:gd name="connsiteX16-189" fmla="*/ 6915 w 10000"/>
                <a:gd name="connsiteY16-190" fmla="*/ 9738 h 9738"/>
                <a:gd name="connsiteX0-191" fmla="*/ 9178 w 10000"/>
                <a:gd name="connsiteY0-192" fmla="*/ 0 h 9048"/>
                <a:gd name="connsiteX1-193" fmla="*/ 5892 w 10000"/>
                <a:gd name="connsiteY1-194" fmla="*/ 0 h 9048"/>
                <a:gd name="connsiteX2-195" fmla="*/ 4303 w 10000"/>
                <a:gd name="connsiteY2-196" fmla="*/ 1360 h 9048"/>
                <a:gd name="connsiteX3-197" fmla="*/ 5892 w 10000"/>
                <a:gd name="connsiteY3-198" fmla="*/ 2715 h 9048"/>
                <a:gd name="connsiteX4-199" fmla="*/ 9134 w 10000"/>
                <a:gd name="connsiteY4-200" fmla="*/ 2715 h 9048"/>
                <a:gd name="connsiteX5-201" fmla="*/ 9537 w 10000"/>
                <a:gd name="connsiteY5-202" fmla="*/ 2942 h 9048"/>
                <a:gd name="connsiteX6-203" fmla="*/ 10000 w 10000"/>
                <a:gd name="connsiteY6-204" fmla="*/ 3894 h 9048"/>
                <a:gd name="connsiteX7-205" fmla="*/ 9542 w 10000"/>
                <a:gd name="connsiteY7-206" fmla="*/ 4841 h 9048"/>
                <a:gd name="connsiteX8-207" fmla="*/ 9303 w 10000"/>
                <a:gd name="connsiteY8-208" fmla="*/ 5002 h 9048"/>
                <a:gd name="connsiteX9-209" fmla="*/ 9162 w 10000"/>
                <a:gd name="connsiteY9-210" fmla="*/ 5059 h 9048"/>
                <a:gd name="connsiteX10-211" fmla="*/ 1589 w 10000"/>
                <a:gd name="connsiteY10-212" fmla="*/ 5059 h 9048"/>
                <a:gd name="connsiteX11-213" fmla="*/ 0 w 10000"/>
                <a:gd name="connsiteY11-214" fmla="*/ 6413 h 9048"/>
                <a:gd name="connsiteX12-215" fmla="*/ 1589 w 10000"/>
                <a:gd name="connsiteY12-216" fmla="*/ 7773 h 9048"/>
                <a:gd name="connsiteX13-217" fmla="*/ 6240 w 10000"/>
                <a:gd name="connsiteY13-218" fmla="*/ 7773 h 9048"/>
                <a:gd name="connsiteX14-219" fmla="*/ 6409 w 10000"/>
                <a:gd name="connsiteY14-220" fmla="*/ 7816 h 9048"/>
                <a:gd name="connsiteX15-221" fmla="*/ 7377 w 10000"/>
                <a:gd name="connsiteY15-222" fmla="*/ 9048 h 9048"/>
                <a:gd name="connsiteX0-223" fmla="*/ 9178 w 10000"/>
                <a:gd name="connsiteY0-224" fmla="*/ 0 h 8638"/>
                <a:gd name="connsiteX1-225" fmla="*/ 5892 w 10000"/>
                <a:gd name="connsiteY1-226" fmla="*/ 0 h 8638"/>
                <a:gd name="connsiteX2-227" fmla="*/ 4303 w 10000"/>
                <a:gd name="connsiteY2-228" fmla="*/ 1503 h 8638"/>
                <a:gd name="connsiteX3-229" fmla="*/ 5892 w 10000"/>
                <a:gd name="connsiteY3-230" fmla="*/ 3001 h 8638"/>
                <a:gd name="connsiteX4-231" fmla="*/ 9134 w 10000"/>
                <a:gd name="connsiteY4-232" fmla="*/ 3001 h 8638"/>
                <a:gd name="connsiteX5-233" fmla="*/ 9537 w 10000"/>
                <a:gd name="connsiteY5-234" fmla="*/ 3252 h 8638"/>
                <a:gd name="connsiteX6-235" fmla="*/ 10000 w 10000"/>
                <a:gd name="connsiteY6-236" fmla="*/ 4304 h 8638"/>
                <a:gd name="connsiteX7-237" fmla="*/ 9542 w 10000"/>
                <a:gd name="connsiteY7-238" fmla="*/ 5350 h 8638"/>
                <a:gd name="connsiteX8-239" fmla="*/ 9303 w 10000"/>
                <a:gd name="connsiteY8-240" fmla="*/ 5528 h 8638"/>
                <a:gd name="connsiteX9-241" fmla="*/ 9162 w 10000"/>
                <a:gd name="connsiteY9-242" fmla="*/ 5591 h 8638"/>
                <a:gd name="connsiteX10-243" fmla="*/ 1589 w 10000"/>
                <a:gd name="connsiteY10-244" fmla="*/ 5591 h 8638"/>
                <a:gd name="connsiteX11-245" fmla="*/ 0 w 10000"/>
                <a:gd name="connsiteY11-246" fmla="*/ 7088 h 8638"/>
                <a:gd name="connsiteX12-247" fmla="*/ 1589 w 10000"/>
                <a:gd name="connsiteY12-248" fmla="*/ 8591 h 8638"/>
                <a:gd name="connsiteX13-249" fmla="*/ 6240 w 10000"/>
                <a:gd name="connsiteY13-250" fmla="*/ 8591 h 8638"/>
                <a:gd name="connsiteX14-251" fmla="*/ 6409 w 10000"/>
                <a:gd name="connsiteY14-252" fmla="*/ 8638 h 8638"/>
                <a:gd name="connsiteX0-253" fmla="*/ 9178 w 10000"/>
                <a:gd name="connsiteY0-254" fmla="*/ 0 h 9946"/>
                <a:gd name="connsiteX1-255" fmla="*/ 5892 w 10000"/>
                <a:gd name="connsiteY1-256" fmla="*/ 0 h 9946"/>
                <a:gd name="connsiteX2-257" fmla="*/ 4303 w 10000"/>
                <a:gd name="connsiteY2-258" fmla="*/ 1740 h 9946"/>
                <a:gd name="connsiteX3-259" fmla="*/ 5892 w 10000"/>
                <a:gd name="connsiteY3-260" fmla="*/ 3474 h 9946"/>
                <a:gd name="connsiteX4-261" fmla="*/ 9134 w 10000"/>
                <a:gd name="connsiteY4-262" fmla="*/ 3474 h 9946"/>
                <a:gd name="connsiteX5-263" fmla="*/ 9537 w 10000"/>
                <a:gd name="connsiteY5-264" fmla="*/ 3765 h 9946"/>
                <a:gd name="connsiteX6-265" fmla="*/ 10000 w 10000"/>
                <a:gd name="connsiteY6-266" fmla="*/ 4983 h 9946"/>
                <a:gd name="connsiteX7-267" fmla="*/ 9542 w 10000"/>
                <a:gd name="connsiteY7-268" fmla="*/ 6194 h 9946"/>
                <a:gd name="connsiteX8-269" fmla="*/ 9303 w 10000"/>
                <a:gd name="connsiteY8-270" fmla="*/ 6400 h 9946"/>
                <a:gd name="connsiteX9-271" fmla="*/ 9162 w 10000"/>
                <a:gd name="connsiteY9-272" fmla="*/ 6473 h 9946"/>
                <a:gd name="connsiteX10-273" fmla="*/ 1589 w 10000"/>
                <a:gd name="connsiteY10-274" fmla="*/ 6473 h 9946"/>
                <a:gd name="connsiteX11-275" fmla="*/ 0 w 10000"/>
                <a:gd name="connsiteY11-276" fmla="*/ 8206 h 9946"/>
                <a:gd name="connsiteX12-277" fmla="*/ 1589 w 10000"/>
                <a:gd name="connsiteY12-278" fmla="*/ 9946 h 9946"/>
                <a:gd name="connsiteX13-279" fmla="*/ 6240 w 10000"/>
                <a:gd name="connsiteY13-280" fmla="*/ 9946 h 9946"/>
                <a:gd name="connsiteX0-281" fmla="*/ 9178 w 10000"/>
                <a:gd name="connsiteY0-282" fmla="*/ 0 h 10000"/>
                <a:gd name="connsiteX1-283" fmla="*/ 5892 w 10000"/>
                <a:gd name="connsiteY1-284" fmla="*/ 0 h 10000"/>
                <a:gd name="connsiteX2-285" fmla="*/ 4303 w 10000"/>
                <a:gd name="connsiteY2-286" fmla="*/ 1749 h 10000"/>
                <a:gd name="connsiteX3-287" fmla="*/ 5892 w 10000"/>
                <a:gd name="connsiteY3-288" fmla="*/ 3493 h 10000"/>
                <a:gd name="connsiteX4-289" fmla="*/ 9134 w 10000"/>
                <a:gd name="connsiteY4-290" fmla="*/ 3493 h 10000"/>
                <a:gd name="connsiteX5-291" fmla="*/ 9537 w 10000"/>
                <a:gd name="connsiteY5-292" fmla="*/ 3785 h 10000"/>
                <a:gd name="connsiteX6-293" fmla="*/ 10000 w 10000"/>
                <a:gd name="connsiteY6-294" fmla="*/ 5010 h 10000"/>
                <a:gd name="connsiteX7-295" fmla="*/ 9542 w 10000"/>
                <a:gd name="connsiteY7-296" fmla="*/ 6228 h 10000"/>
                <a:gd name="connsiteX8-297" fmla="*/ 9303 w 10000"/>
                <a:gd name="connsiteY8-298" fmla="*/ 6435 h 10000"/>
                <a:gd name="connsiteX9-299" fmla="*/ 9162 w 10000"/>
                <a:gd name="connsiteY9-300" fmla="*/ 6508 h 10000"/>
                <a:gd name="connsiteX10-301" fmla="*/ 1589 w 10000"/>
                <a:gd name="connsiteY10-302" fmla="*/ 6508 h 10000"/>
                <a:gd name="connsiteX11-303" fmla="*/ 0 w 10000"/>
                <a:gd name="connsiteY11-304" fmla="*/ 8251 h 10000"/>
                <a:gd name="connsiteX12-305" fmla="*/ 1589 w 10000"/>
                <a:gd name="connsiteY12-306" fmla="*/ 10000 h 10000"/>
                <a:gd name="connsiteX0-307" fmla="*/ 9178 w 10000"/>
                <a:gd name="connsiteY0-308" fmla="*/ 0 h 8251"/>
                <a:gd name="connsiteX1-309" fmla="*/ 5892 w 10000"/>
                <a:gd name="connsiteY1-310" fmla="*/ 0 h 8251"/>
                <a:gd name="connsiteX2-311" fmla="*/ 4303 w 10000"/>
                <a:gd name="connsiteY2-312" fmla="*/ 1749 h 8251"/>
                <a:gd name="connsiteX3-313" fmla="*/ 5892 w 10000"/>
                <a:gd name="connsiteY3-314" fmla="*/ 3493 h 8251"/>
                <a:gd name="connsiteX4-315" fmla="*/ 9134 w 10000"/>
                <a:gd name="connsiteY4-316" fmla="*/ 3493 h 8251"/>
                <a:gd name="connsiteX5-317" fmla="*/ 9537 w 10000"/>
                <a:gd name="connsiteY5-318" fmla="*/ 3785 h 8251"/>
                <a:gd name="connsiteX6-319" fmla="*/ 10000 w 10000"/>
                <a:gd name="connsiteY6-320" fmla="*/ 5010 h 8251"/>
                <a:gd name="connsiteX7-321" fmla="*/ 9542 w 10000"/>
                <a:gd name="connsiteY7-322" fmla="*/ 6228 h 8251"/>
                <a:gd name="connsiteX8-323" fmla="*/ 9303 w 10000"/>
                <a:gd name="connsiteY8-324" fmla="*/ 6435 h 8251"/>
                <a:gd name="connsiteX9-325" fmla="*/ 9162 w 10000"/>
                <a:gd name="connsiteY9-326" fmla="*/ 6508 h 8251"/>
                <a:gd name="connsiteX10-327" fmla="*/ 1589 w 10000"/>
                <a:gd name="connsiteY10-328" fmla="*/ 6508 h 8251"/>
                <a:gd name="connsiteX11-329" fmla="*/ 0 w 10000"/>
                <a:gd name="connsiteY11-330" fmla="*/ 8251 h 8251"/>
                <a:gd name="connsiteX0-331" fmla="*/ 7589 w 8411"/>
                <a:gd name="connsiteY0-332" fmla="*/ 0 h 7888"/>
                <a:gd name="connsiteX1-333" fmla="*/ 4303 w 8411"/>
                <a:gd name="connsiteY1-334" fmla="*/ 0 h 7888"/>
                <a:gd name="connsiteX2-335" fmla="*/ 2714 w 8411"/>
                <a:gd name="connsiteY2-336" fmla="*/ 2120 h 7888"/>
                <a:gd name="connsiteX3-337" fmla="*/ 4303 w 8411"/>
                <a:gd name="connsiteY3-338" fmla="*/ 4233 h 7888"/>
                <a:gd name="connsiteX4-339" fmla="*/ 7545 w 8411"/>
                <a:gd name="connsiteY4-340" fmla="*/ 4233 h 7888"/>
                <a:gd name="connsiteX5-341" fmla="*/ 7948 w 8411"/>
                <a:gd name="connsiteY5-342" fmla="*/ 4587 h 7888"/>
                <a:gd name="connsiteX6-343" fmla="*/ 8411 w 8411"/>
                <a:gd name="connsiteY6-344" fmla="*/ 6072 h 7888"/>
                <a:gd name="connsiteX7-345" fmla="*/ 7953 w 8411"/>
                <a:gd name="connsiteY7-346" fmla="*/ 7548 h 7888"/>
                <a:gd name="connsiteX8-347" fmla="*/ 7714 w 8411"/>
                <a:gd name="connsiteY8-348" fmla="*/ 7799 h 7888"/>
                <a:gd name="connsiteX9-349" fmla="*/ 7573 w 8411"/>
                <a:gd name="connsiteY9-350" fmla="*/ 7888 h 7888"/>
                <a:gd name="connsiteX10-351" fmla="*/ 0 w 8411"/>
                <a:gd name="connsiteY10-352" fmla="*/ 7888 h 7888"/>
                <a:gd name="connsiteX0-353" fmla="*/ 15155 w 16301"/>
                <a:gd name="connsiteY0-354" fmla="*/ 0 h 10000"/>
                <a:gd name="connsiteX1-355" fmla="*/ 11248 w 16301"/>
                <a:gd name="connsiteY1-356" fmla="*/ 0 h 10000"/>
                <a:gd name="connsiteX2-357" fmla="*/ 9359 w 16301"/>
                <a:gd name="connsiteY2-358" fmla="*/ 2688 h 10000"/>
                <a:gd name="connsiteX3-359" fmla="*/ 11248 w 16301"/>
                <a:gd name="connsiteY3-360" fmla="*/ 5366 h 10000"/>
                <a:gd name="connsiteX4-361" fmla="*/ 15102 w 16301"/>
                <a:gd name="connsiteY4-362" fmla="*/ 5366 h 10000"/>
                <a:gd name="connsiteX5-363" fmla="*/ 15582 w 16301"/>
                <a:gd name="connsiteY5-364" fmla="*/ 5815 h 10000"/>
                <a:gd name="connsiteX6-365" fmla="*/ 16132 w 16301"/>
                <a:gd name="connsiteY6-366" fmla="*/ 7698 h 10000"/>
                <a:gd name="connsiteX7-367" fmla="*/ 15587 w 16301"/>
                <a:gd name="connsiteY7-368" fmla="*/ 9569 h 10000"/>
                <a:gd name="connsiteX8-369" fmla="*/ 15303 w 16301"/>
                <a:gd name="connsiteY8-370" fmla="*/ 9887 h 10000"/>
                <a:gd name="connsiteX9-371" fmla="*/ 15136 w 16301"/>
                <a:gd name="connsiteY9-372" fmla="*/ 10000 h 10000"/>
                <a:gd name="connsiteX10-373" fmla="*/ 0 w 16301"/>
                <a:gd name="connsiteY10-374" fmla="*/ 10000 h 10000"/>
                <a:gd name="connsiteX0-375" fmla="*/ 15155 w 16132"/>
                <a:gd name="connsiteY0-376" fmla="*/ 0 h 10000"/>
                <a:gd name="connsiteX1-377" fmla="*/ 11248 w 16132"/>
                <a:gd name="connsiteY1-378" fmla="*/ 0 h 10000"/>
                <a:gd name="connsiteX2-379" fmla="*/ 9359 w 16132"/>
                <a:gd name="connsiteY2-380" fmla="*/ 2688 h 10000"/>
                <a:gd name="connsiteX3-381" fmla="*/ 11248 w 16132"/>
                <a:gd name="connsiteY3-382" fmla="*/ 5366 h 10000"/>
                <a:gd name="connsiteX4-383" fmla="*/ 15102 w 16132"/>
                <a:gd name="connsiteY4-384" fmla="*/ 5366 h 10000"/>
                <a:gd name="connsiteX5-385" fmla="*/ 15582 w 16132"/>
                <a:gd name="connsiteY5-386" fmla="*/ 5815 h 10000"/>
                <a:gd name="connsiteX6-387" fmla="*/ 16132 w 16132"/>
                <a:gd name="connsiteY6-388" fmla="*/ 7698 h 10000"/>
                <a:gd name="connsiteX7-389" fmla="*/ 15587 w 16132"/>
                <a:gd name="connsiteY7-390" fmla="*/ 9569 h 10000"/>
                <a:gd name="connsiteX8-391" fmla="*/ 15303 w 16132"/>
                <a:gd name="connsiteY8-392" fmla="*/ 9887 h 10000"/>
                <a:gd name="connsiteX9-393" fmla="*/ 0 w 16132"/>
                <a:gd name="connsiteY9-394"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6132" h="10000">
                  <a:moveTo>
                    <a:pt x="15155" y="0"/>
                  </a:moveTo>
                  <a:lnTo>
                    <a:pt x="11248" y="0"/>
                  </a:lnTo>
                  <a:cubicBezTo>
                    <a:pt x="10206" y="0"/>
                    <a:pt x="9359" y="1202"/>
                    <a:pt x="9359" y="2688"/>
                  </a:cubicBezTo>
                  <a:cubicBezTo>
                    <a:pt x="9359" y="4166"/>
                    <a:pt x="10206" y="5366"/>
                    <a:pt x="11248" y="5366"/>
                  </a:cubicBezTo>
                  <a:lnTo>
                    <a:pt x="15102" y="5366"/>
                  </a:lnTo>
                  <a:lnTo>
                    <a:pt x="15582" y="5815"/>
                  </a:lnTo>
                  <a:cubicBezTo>
                    <a:pt x="15925" y="6299"/>
                    <a:pt x="16132" y="6961"/>
                    <a:pt x="16132" y="7698"/>
                  </a:cubicBezTo>
                  <a:cubicBezTo>
                    <a:pt x="16132" y="8438"/>
                    <a:pt x="15919" y="9071"/>
                    <a:pt x="15587" y="9569"/>
                  </a:cubicBezTo>
                  <a:cubicBezTo>
                    <a:pt x="15497" y="9693"/>
                    <a:pt x="15400" y="9795"/>
                    <a:pt x="15303" y="9887"/>
                  </a:cubicBezTo>
                  <a:cubicBezTo>
                    <a:pt x="12705" y="9959"/>
                    <a:pt x="3188" y="9977"/>
                    <a:pt x="0" y="10000"/>
                  </a:cubicBezTo>
                </a:path>
              </a:pathLst>
            </a:custGeom>
            <a:noFill/>
            <a:ln w="76200" cap="flat">
              <a:solidFill>
                <a:srgbClr val="012063"/>
              </a:solidFill>
              <a:prstDash val="solid"/>
              <a:miter lim="800000"/>
            </a:ln>
          </p:spPr>
          <p:txBody>
            <a:bodyPr vert="horz" wrap="square" lIns="91440" tIns="45720" rIns="91440" bIns="45720" numCol="1" anchor="t" anchorCtr="0" compatLnSpc="1"/>
            <a:lstStyle/>
            <a:p>
              <a:endParaRPr lang="zh-CN" altLang="en-US"/>
            </a:p>
          </p:txBody>
        </p:sp>
      </p:grpSp>
      <p:grpSp>
        <p:nvGrpSpPr>
          <p:cNvPr id="168" name="组合 167"/>
          <p:cNvGrpSpPr/>
          <p:nvPr/>
        </p:nvGrpSpPr>
        <p:grpSpPr>
          <a:xfrm>
            <a:off x="5602160" y="5390431"/>
            <a:ext cx="4176122" cy="2027380"/>
            <a:chOff x="5592172" y="5341137"/>
            <a:chExt cx="4176122" cy="2027380"/>
          </a:xfrm>
        </p:grpSpPr>
        <p:sp>
          <p:nvSpPr>
            <p:cNvPr id="169" name="等腰三角形 168"/>
            <p:cNvSpPr/>
            <p:nvPr/>
          </p:nvSpPr>
          <p:spPr>
            <a:xfrm>
              <a:off x="6400461" y="5733537"/>
              <a:ext cx="2559543" cy="1242581"/>
            </a:xfrm>
            <a:prstGeom prst="triangle">
              <a:avLst/>
            </a:prstGeom>
            <a:pattFill prst="wdUpDiag">
              <a:fgClr>
                <a:srgbClr val="E6E6E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等腰三角形 169"/>
            <p:cNvSpPr/>
            <p:nvPr/>
          </p:nvSpPr>
          <p:spPr>
            <a:xfrm>
              <a:off x="5592172" y="5341137"/>
              <a:ext cx="4176122" cy="2027380"/>
            </a:xfrm>
            <a:prstGeom prst="triangle">
              <a:avLst/>
            </a:prstGeom>
            <a:noFill/>
            <a:ln>
              <a:solidFill>
                <a:schemeClr val="accent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sp>
        <p:nvSpPr>
          <p:cNvPr id="175" name="文本框 174"/>
          <p:cNvSpPr txBox="1"/>
          <p:nvPr/>
        </p:nvSpPr>
        <p:spPr>
          <a:xfrm>
            <a:off x="5550766" y="2140098"/>
            <a:ext cx="2926080" cy="1198880"/>
          </a:xfrm>
          <a:prstGeom prst="rect">
            <a:avLst/>
          </a:prstGeom>
          <a:noFill/>
        </p:spPr>
        <p:txBody>
          <a:bodyPr wrap="none" rtlCol="0">
            <a:spAutoFit/>
          </a:bodyPr>
          <a:lstStyle/>
          <a:p>
            <a:r>
              <a:rPr lang="zh-CN" sz="7200" dirty="0">
                <a:solidFill>
                  <a:schemeClr val="accent1"/>
                </a:solidFill>
                <a:latin typeface="方正正中黑简体" panose="02000000000000000000" charset="-122"/>
                <a:ea typeface="方正正中黑简体" panose="02000000000000000000" charset="-122"/>
              </a:rPr>
              <a:t>第一章</a:t>
            </a:r>
          </a:p>
        </p:txBody>
      </p:sp>
      <p:sp>
        <p:nvSpPr>
          <p:cNvPr id="133" name="标题 4"/>
          <p:cNvSpPr txBox="1"/>
          <p:nvPr/>
        </p:nvSpPr>
        <p:spPr>
          <a:xfrm>
            <a:off x="4558665" y="3802380"/>
            <a:ext cx="4877435" cy="895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城市社区的职能与意义</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par>
                                <p:cTn id="15" presetID="53" presetClass="entr" presetSubtype="16" fill="hold" nodeType="withEffect">
                                  <p:stCondLst>
                                    <p:cond delay="0"/>
                                  </p:stCondLst>
                                  <p:childTnLst>
                                    <p:set>
                                      <p:cBhvr>
                                        <p:cTn id="16" dur="1" fill="hold">
                                          <p:stCondLst>
                                            <p:cond delay="0"/>
                                          </p:stCondLst>
                                        </p:cTn>
                                        <p:tgtEl>
                                          <p:spTgt spid="119"/>
                                        </p:tgtEl>
                                        <p:attrNameLst>
                                          <p:attrName>style.visibility</p:attrName>
                                        </p:attrNameLst>
                                      </p:cBhvr>
                                      <p:to>
                                        <p:strVal val="visible"/>
                                      </p:to>
                                    </p:set>
                                    <p:anim calcmode="lin" valueType="num">
                                      <p:cBhvr>
                                        <p:cTn id="17" dur="500" fill="hold"/>
                                        <p:tgtEl>
                                          <p:spTgt spid="119"/>
                                        </p:tgtEl>
                                        <p:attrNameLst>
                                          <p:attrName>ppt_w</p:attrName>
                                        </p:attrNameLst>
                                      </p:cBhvr>
                                      <p:tavLst>
                                        <p:tav tm="0">
                                          <p:val>
                                            <p:fltVal val="0"/>
                                          </p:val>
                                        </p:tav>
                                        <p:tav tm="100000">
                                          <p:val>
                                            <p:strVal val="#ppt_w"/>
                                          </p:val>
                                        </p:tav>
                                      </p:tavLst>
                                    </p:anim>
                                    <p:anim calcmode="lin" valueType="num">
                                      <p:cBhvr>
                                        <p:cTn id="18" dur="500" fill="hold"/>
                                        <p:tgtEl>
                                          <p:spTgt spid="119"/>
                                        </p:tgtEl>
                                        <p:attrNameLst>
                                          <p:attrName>ppt_h</p:attrName>
                                        </p:attrNameLst>
                                      </p:cBhvr>
                                      <p:tavLst>
                                        <p:tav tm="0">
                                          <p:val>
                                            <p:fltVal val="0"/>
                                          </p:val>
                                        </p:tav>
                                        <p:tav tm="100000">
                                          <p:val>
                                            <p:strVal val="#ppt_h"/>
                                          </p:val>
                                        </p:tav>
                                      </p:tavLst>
                                    </p:anim>
                                    <p:animEffect transition="in" filter="fade">
                                      <p:cBhvr>
                                        <p:cTn id="19" dur="500"/>
                                        <p:tgtEl>
                                          <p:spTgt spid="1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7"/>
                                        </p:tgtEl>
                                        <p:attrNameLst>
                                          <p:attrName>style.visibility</p:attrName>
                                        </p:attrNameLst>
                                      </p:cBhvr>
                                      <p:to>
                                        <p:strVal val="visible"/>
                                      </p:to>
                                    </p:set>
                                    <p:anim calcmode="lin" valueType="num">
                                      <p:cBhvr>
                                        <p:cTn id="22" dur="500" fill="hold"/>
                                        <p:tgtEl>
                                          <p:spTgt spid="137"/>
                                        </p:tgtEl>
                                        <p:attrNameLst>
                                          <p:attrName>ppt_w</p:attrName>
                                        </p:attrNameLst>
                                      </p:cBhvr>
                                      <p:tavLst>
                                        <p:tav tm="0">
                                          <p:val>
                                            <p:fltVal val="0"/>
                                          </p:val>
                                        </p:tav>
                                        <p:tav tm="100000">
                                          <p:val>
                                            <p:strVal val="#ppt_w"/>
                                          </p:val>
                                        </p:tav>
                                      </p:tavLst>
                                    </p:anim>
                                    <p:anim calcmode="lin" valueType="num">
                                      <p:cBhvr>
                                        <p:cTn id="23" dur="500" fill="hold"/>
                                        <p:tgtEl>
                                          <p:spTgt spid="137"/>
                                        </p:tgtEl>
                                        <p:attrNameLst>
                                          <p:attrName>ppt_h</p:attrName>
                                        </p:attrNameLst>
                                      </p:cBhvr>
                                      <p:tavLst>
                                        <p:tav tm="0">
                                          <p:val>
                                            <p:fltVal val="0"/>
                                          </p:val>
                                        </p:tav>
                                        <p:tav tm="100000">
                                          <p:val>
                                            <p:strVal val="#ppt_h"/>
                                          </p:val>
                                        </p:tav>
                                      </p:tavLst>
                                    </p:anim>
                                    <p:animEffect transition="in" filter="fade">
                                      <p:cBhvr>
                                        <p:cTn id="24" dur="500"/>
                                        <p:tgtEl>
                                          <p:spTgt spid="13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6"/>
                                        </p:tgtEl>
                                        <p:attrNameLst>
                                          <p:attrName>style.visibility</p:attrName>
                                        </p:attrNameLst>
                                      </p:cBhvr>
                                      <p:to>
                                        <p:strVal val="visible"/>
                                      </p:to>
                                    </p:set>
                                    <p:anim calcmode="lin" valueType="num">
                                      <p:cBhvr>
                                        <p:cTn id="27" dur="500" fill="hold"/>
                                        <p:tgtEl>
                                          <p:spTgt spid="86"/>
                                        </p:tgtEl>
                                        <p:attrNameLst>
                                          <p:attrName>ppt_w</p:attrName>
                                        </p:attrNameLst>
                                      </p:cBhvr>
                                      <p:tavLst>
                                        <p:tav tm="0">
                                          <p:val>
                                            <p:fltVal val="0"/>
                                          </p:val>
                                        </p:tav>
                                        <p:tav tm="100000">
                                          <p:val>
                                            <p:strVal val="#ppt_w"/>
                                          </p:val>
                                        </p:tav>
                                      </p:tavLst>
                                    </p:anim>
                                    <p:anim calcmode="lin" valueType="num">
                                      <p:cBhvr>
                                        <p:cTn id="28" dur="500" fill="hold"/>
                                        <p:tgtEl>
                                          <p:spTgt spid="86"/>
                                        </p:tgtEl>
                                        <p:attrNameLst>
                                          <p:attrName>ppt_h</p:attrName>
                                        </p:attrNameLst>
                                      </p:cBhvr>
                                      <p:tavLst>
                                        <p:tav tm="0">
                                          <p:val>
                                            <p:fltVal val="0"/>
                                          </p:val>
                                        </p:tav>
                                        <p:tav tm="100000">
                                          <p:val>
                                            <p:strVal val="#ppt_h"/>
                                          </p:val>
                                        </p:tav>
                                      </p:tavLst>
                                    </p:anim>
                                    <p:animEffect transition="in" filter="fade">
                                      <p:cBhvr>
                                        <p:cTn id="29" dur="500"/>
                                        <p:tgtEl>
                                          <p:spTgt spid="86"/>
                                        </p:tgtEl>
                                      </p:cBhvr>
                                    </p:animEffect>
                                  </p:childTnLst>
                                </p:cTn>
                              </p:par>
                              <p:par>
                                <p:cTn id="30" presetID="53" presetClass="entr" presetSubtype="16" fill="hold" nodeType="with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p:cTn id="32" dur="500" fill="hold"/>
                                        <p:tgtEl>
                                          <p:spTgt spid="102"/>
                                        </p:tgtEl>
                                        <p:attrNameLst>
                                          <p:attrName>ppt_w</p:attrName>
                                        </p:attrNameLst>
                                      </p:cBhvr>
                                      <p:tavLst>
                                        <p:tav tm="0">
                                          <p:val>
                                            <p:fltVal val="0"/>
                                          </p:val>
                                        </p:tav>
                                        <p:tav tm="100000">
                                          <p:val>
                                            <p:strVal val="#ppt_w"/>
                                          </p:val>
                                        </p:tav>
                                      </p:tavLst>
                                    </p:anim>
                                    <p:anim calcmode="lin" valueType="num">
                                      <p:cBhvr>
                                        <p:cTn id="33" dur="500" fill="hold"/>
                                        <p:tgtEl>
                                          <p:spTgt spid="102"/>
                                        </p:tgtEl>
                                        <p:attrNameLst>
                                          <p:attrName>ppt_h</p:attrName>
                                        </p:attrNameLst>
                                      </p:cBhvr>
                                      <p:tavLst>
                                        <p:tav tm="0">
                                          <p:val>
                                            <p:fltVal val="0"/>
                                          </p:val>
                                        </p:tav>
                                        <p:tav tm="100000">
                                          <p:val>
                                            <p:strVal val="#ppt_h"/>
                                          </p:val>
                                        </p:tav>
                                      </p:tavLst>
                                    </p:anim>
                                    <p:animEffect transition="in" filter="fade">
                                      <p:cBhvr>
                                        <p:cTn id="34" dur="500"/>
                                        <p:tgtEl>
                                          <p:spTgt spid="102"/>
                                        </p:tgtEl>
                                      </p:cBhvr>
                                    </p:animEffect>
                                  </p:childTnLst>
                                </p:cTn>
                              </p:par>
                              <p:par>
                                <p:cTn id="35" presetID="53" presetClass="entr" presetSubtype="16" fill="hold" nodeType="withEffect">
                                  <p:stCondLst>
                                    <p:cond delay="0"/>
                                  </p:stCondLst>
                                  <p:childTnLst>
                                    <p:set>
                                      <p:cBhvr>
                                        <p:cTn id="36" dur="1" fill="hold">
                                          <p:stCondLst>
                                            <p:cond delay="0"/>
                                          </p:stCondLst>
                                        </p:cTn>
                                        <p:tgtEl>
                                          <p:spTgt spid="163"/>
                                        </p:tgtEl>
                                        <p:attrNameLst>
                                          <p:attrName>style.visibility</p:attrName>
                                        </p:attrNameLst>
                                      </p:cBhvr>
                                      <p:to>
                                        <p:strVal val="visible"/>
                                      </p:to>
                                    </p:set>
                                    <p:anim calcmode="lin" valueType="num">
                                      <p:cBhvr>
                                        <p:cTn id="37" dur="500" fill="hold"/>
                                        <p:tgtEl>
                                          <p:spTgt spid="163"/>
                                        </p:tgtEl>
                                        <p:attrNameLst>
                                          <p:attrName>ppt_w</p:attrName>
                                        </p:attrNameLst>
                                      </p:cBhvr>
                                      <p:tavLst>
                                        <p:tav tm="0">
                                          <p:val>
                                            <p:fltVal val="0"/>
                                          </p:val>
                                        </p:tav>
                                        <p:tav tm="100000">
                                          <p:val>
                                            <p:strVal val="#ppt_w"/>
                                          </p:val>
                                        </p:tav>
                                      </p:tavLst>
                                    </p:anim>
                                    <p:anim calcmode="lin" valueType="num">
                                      <p:cBhvr>
                                        <p:cTn id="38" dur="500" fill="hold"/>
                                        <p:tgtEl>
                                          <p:spTgt spid="163"/>
                                        </p:tgtEl>
                                        <p:attrNameLst>
                                          <p:attrName>ppt_h</p:attrName>
                                        </p:attrNameLst>
                                      </p:cBhvr>
                                      <p:tavLst>
                                        <p:tav tm="0">
                                          <p:val>
                                            <p:fltVal val="0"/>
                                          </p:val>
                                        </p:tav>
                                        <p:tav tm="100000">
                                          <p:val>
                                            <p:strVal val="#ppt_h"/>
                                          </p:val>
                                        </p:tav>
                                      </p:tavLst>
                                    </p:anim>
                                    <p:animEffect transition="in" filter="fade">
                                      <p:cBhvr>
                                        <p:cTn id="39" dur="500"/>
                                        <p:tgtEl>
                                          <p:spTgt spid="163"/>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172"/>
                                        </p:tgtEl>
                                        <p:attrNameLst>
                                          <p:attrName>style.visibility</p:attrName>
                                        </p:attrNameLst>
                                      </p:cBhvr>
                                      <p:to>
                                        <p:strVal val="visible"/>
                                      </p:to>
                                    </p:set>
                                    <p:animEffect transition="in" filter="wipe(down)">
                                      <p:cBhvr>
                                        <p:cTn id="43" dur="500"/>
                                        <p:tgtEl>
                                          <p:spTgt spid="172"/>
                                        </p:tgtEl>
                                      </p:cBhvr>
                                    </p:animEffect>
                                  </p:childTnLst>
                                </p:cTn>
                              </p:par>
                              <p:par>
                                <p:cTn id="44" presetID="53" presetClass="entr" presetSubtype="16" fill="hold" nodeType="withEffect">
                                  <p:stCondLst>
                                    <p:cond delay="0"/>
                                  </p:stCondLst>
                                  <p:childTnLst>
                                    <p:set>
                                      <p:cBhvr>
                                        <p:cTn id="45" dur="1" fill="hold">
                                          <p:stCondLst>
                                            <p:cond delay="0"/>
                                          </p:stCondLst>
                                        </p:cTn>
                                        <p:tgtEl>
                                          <p:spTgt spid="168"/>
                                        </p:tgtEl>
                                        <p:attrNameLst>
                                          <p:attrName>style.visibility</p:attrName>
                                        </p:attrNameLst>
                                      </p:cBhvr>
                                      <p:to>
                                        <p:strVal val="visible"/>
                                      </p:to>
                                    </p:set>
                                    <p:anim calcmode="lin" valueType="num">
                                      <p:cBhvr>
                                        <p:cTn id="46" dur="500" fill="hold"/>
                                        <p:tgtEl>
                                          <p:spTgt spid="168"/>
                                        </p:tgtEl>
                                        <p:attrNameLst>
                                          <p:attrName>ppt_w</p:attrName>
                                        </p:attrNameLst>
                                      </p:cBhvr>
                                      <p:tavLst>
                                        <p:tav tm="0">
                                          <p:val>
                                            <p:fltVal val="0"/>
                                          </p:val>
                                        </p:tav>
                                        <p:tav tm="100000">
                                          <p:val>
                                            <p:strVal val="#ppt_w"/>
                                          </p:val>
                                        </p:tav>
                                      </p:tavLst>
                                    </p:anim>
                                    <p:anim calcmode="lin" valueType="num">
                                      <p:cBhvr>
                                        <p:cTn id="47" dur="500" fill="hold"/>
                                        <p:tgtEl>
                                          <p:spTgt spid="168"/>
                                        </p:tgtEl>
                                        <p:attrNameLst>
                                          <p:attrName>ppt_h</p:attrName>
                                        </p:attrNameLst>
                                      </p:cBhvr>
                                      <p:tavLst>
                                        <p:tav tm="0">
                                          <p:val>
                                            <p:fltVal val="0"/>
                                          </p:val>
                                        </p:tav>
                                        <p:tav tm="100000">
                                          <p:val>
                                            <p:strVal val="#ppt_h"/>
                                          </p:val>
                                        </p:tav>
                                      </p:tavLst>
                                    </p:anim>
                                    <p:animEffect transition="in" filter="fade">
                                      <p:cBhvr>
                                        <p:cTn id="48" dur="500"/>
                                        <p:tgtEl>
                                          <p:spTgt spid="168"/>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75"/>
                                        </p:tgtEl>
                                        <p:attrNameLst>
                                          <p:attrName>style.visibility</p:attrName>
                                        </p:attrNameLst>
                                      </p:cBhvr>
                                      <p:to>
                                        <p:strVal val="visible"/>
                                      </p:to>
                                    </p:set>
                                    <p:animEffect transition="in" filter="wipe(left)">
                                      <p:cBhvr>
                                        <p:cTn id="52" dur="500"/>
                                        <p:tgtEl>
                                          <p:spTgt spid="175"/>
                                        </p:tgtEl>
                                      </p:cBhvr>
                                    </p:animEffect>
                                  </p:childTnLst>
                                </p:cTn>
                              </p:par>
                            </p:childTnLst>
                          </p:cTn>
                        </p:par>
                        <p:par>
                          <p:cTn id="53" fill="hold">
                            <p:stCondLst>
                              <p:cond delay="1500"/>
                            </p:stCondLst>
                            <p:childTnLst>
                              <p:par>
                                <p:cTn id="54" presetID="42" presetClass="entr" presetSubtype="0" fill="hold" grpId="0" nodeType="afterEffect">
                                  <p:stCondLst>
                                    <p:cond delay="0"/>
                                  </p:stCondLst>
                                  <p:childTnLst>
                                    <p:set>
                                      <p:cBhvr>
                                        <p:cTn id="55" dur="1" fill="hold">
                                          <p:stCondLst>
                                            <p:cond delay="0"/>
                                          </p:stCondLst>
                                        </p:cTn>
                                        <p:tgtEl>
                                          <p:spTgt spid="133"/>
                                        </p:tgtEl>
                                        <p:attrNameLst>
                                          <p:attrName>style.visibility</p:attrName>
                                        </p:attrNameLst>
                                      </p:cBhvr>
                                      <p:to>
                                        <p:strVal val="visible"/>
                                      </p:to>
                                    </p:set>
                                    <p:animEffect transition="in" filter="fade">
                                      <p:cBhvr>
                                        <p:cTn id="56" dur="1000"/>
                                        <p:tgtEl>
                                          <p:spTgt spid="133"/>
                                        </p:tgtEl>
                                      </p:cBhvr>
                                    </p:animEffect>
                                    <p:anim calcmode="lin" valueType="num">
                                      <p:cBhvr>
                                        <p:cTn id="57" dur="1000" fill="hold"/>
                                        <p:tgtEl>
                                          <p:spTgt spid="133"/>
                                        </p:tgtEl>
                                        <p:attrNameLst>
                                          <p:attrName>ppt_x</p:attrName>
                                        </p:attrNameLst>
                                      </p:cBhvr>
                                      <p:tavLst>
                                        <p:tav tm="0">
                                          <p:val>
                                            <p:strVal val="#ppt_x"/>
                                          </p:val>
                                        </p:tav>
                                        <p:tav tm="100000">
                                          <p:val>
                                            <p:strVal val="#ppt_x"/>
                                          </p:val>
                                        </p:tav>
                                      </p:tavLst>
                                    </p:anim>
                                    <p:anim calcmode="lin" valueType="num">
                                      <p:cBhvr>
                                        <p:cTn id="58"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7" grpId="0" animBg="1"/>
      <p:bldP spid="86" grpId="0" animBg="1"/>
      <p:bldP spid="175" grpId="0"/>
      <p:bldP spid="1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 —— 找短板</a:t>
            </a:r>
          </a:p>
        </p:txBody>
      </p:sp>
      <p:sp>
        <p:nvSpPr>
          <p:cNvPr id="72" name="TextBox 71"/>
          <p:cNvSpPr txBox="1"/>
          <p:nvPr/>
        </p:nvSpPr>
        <p:spPr>
          <a:xfrm>
            <a:off x="1170305" y="1404620"/>
            <a:ext cx="3873500" cy="460375"/>
          </a:xfrm>
          <a:prstGeom prst="rect">
            <a:avLst/>
          </a:prstGeom>
          <a:noFill/>
        </p:spPr>
        <p:txBody>
          <a:bodyPr wrap="square" rtlCol="0">
            <a:spAutoFit/>
          </a:bodyPr>
          <a:lstStyle/>
          <a:p>
            <a:r>
              <a:rPr lang="zh-CN" altLang="en-US" sz="2400" dirty="0">
                <a:solidFill>
                  <a:srgbClr val="012063"/>
                </a:solidFill>
                <a:latin typeface="方正正中黑简体" panose="02000000000000000000" charset="-122"/>
                <a:ea typeface="方正正中黑简体" panose="02000000000000000000" charset="-122"/>
                <a:cs typeface="+mn-ea"/>
                <a:sym typeface="+mn-lt"/>
              </a:rPr>
              <a:t>社区干部、党员自身因素</a:t>
            </a:r>
            <a:r>
              <a:rPr lang="en-US" altLang="zh-CN" sz="2400" dirty="0">
                <a:solidFill>
                  <a:srgbClr val="012063"/>
                </a:solidFill>
                <a:latin typeface="方正正中黑简体" panose="02000000000000000000" charset="-122"/>
                <a:ea typeface="方正正中黑简体" panose="02000000000000000000" charset="-122"/>
                <a:cs typeface="+mn-ea"/>
                <a:sym typeface="+mn-lt"/>
              </a:rPr>
              <a:t>:</a:t>
            </a:r>
          </a:p>
        </p:txBody>
      </p:sp>
      <p:sp>
        <p:nvSpPr>
          <p:cNvPr id="4" name="矩形 3"/>
          <p:cNvSpPr/>
          <p:nvPr/>
        </p:nvSpPr>
        <p:spPr>
          <a:xfrm>
            <a:off x="7894955" y="1899920"/>
            <a:ext cx="3409950" cy="3321050"/>
          </a:xfrm>
          <a:prstGeom prst="rect">
            <a:avLst/>
          </a:prstGeom>
          <a:blipFill dpi="0" rotWithShape="1">
            <a:blip r:embed="rId3" cstate="print"/>
            <a:srcRect/>
            <a:stretch>
              <a:fillRect t="1000" r="-30000" b="-2000"/>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TextBox 71"/>
          <p:cNvSpPr txBox="1"/>
          <p:nvPr/>
        </p:nvSpPr>
        <p:spPr>
          <a:xfrm>
            <a:off x="929005" y="2001520"/>
            <a:ext cx="6552565" cy="4326890"/>
          </a:xfrm>
          <a:prstGeom prst="rect">
            <a:avLst/>
          </a:prstGeom>
          <a:noFill/>
        </p:spPr>
        <p:txBody>
          <a:bodyPr wrap="square" rtlCol="0">
            <a:spAutoFit/>
          </a:bodyPr>
          <a:lstStyle/>
          <a:p>
            <a:pPr indent="457200" algn="just" fontAlgn="auto">
              <a:lnSpc>
                <a:spcPct val="170000"/>
              </a:lnSpc>
              <a:extLst>
                <a:ext uri="{35155182-B16C-46BC-9424-99874614C6A1}">
                  <wpsdc:indentchars xmlns="" xmlns:wpsdc="http://www.wps.cn/officeDocument/2017/drawingmlCustomData" val="200" checksum="59296752"/>
                </a:ext>
              </a:extLst>
            </a:pPr>
            <a:r>
              <a:rPr lang="zh-CN" altLang="en-US" dirty="0">
                <a:solidFill>
                  <a:srgbClr val="012063"/>
                </a:solidFill>
                <a:latin typeface="方正正中黑简体" panose="02000000000000000000" charset="-122"/>
                <a:ea typeface="方正正中黑简体" panose="02000000000000000000" charset="-122"/>
                <a:cs typeface="+mn-ea"/>
                <a:sym typeface="+mn-lt"/>
              </a:rPr>
              <a:t> 一是群众工作理念缺乏。一些社区干部党员思想理念上对群众工作的重要性认识不足，为民服务 意识淡薄，总认为社区群众工作是 “软指标”，不愿挤时间走入社区与居民群众接触，扎实开展社区群众工作; 有的社区干部、党员即使在社区也是在“等事上门”，即便社区居民有困难反应，也只是消极被动的应付，而没有深入到居民群众中去，以实实在在的举措，主动开展便民利民服务，以服务赢信任，用服务换参与，动员居民群众加强社区的群防群治工作。</a:t>
            </a:r>
          </a:p>
          <a:p>
            <a:pPr indent="457200" algn="just" fontAlgn="auto">
              <a:lnSpc>
                <a:spcPct val="170000"/>
              </a:lnSpc>
              <a:extLst>
                <a:ext uri="{35155182-B16C-46BC-9424-99874614C6A1}">
                  <wpsdc:indentchars xmlns="" xmlns:wpsdc="http://www.wps.cn/officeDocument/2017/drawingmlCustomData" val="200" checksum="59296752"/>
                </a:ext>
              </a:extLst>
            </a:pPr>
            <a:endParaRPr lang="zh-CN" altLang="en-US" dirty="0">
              <a:solidFill>
                <a:srgbClr val="012063"/>
              </a:solidFill>
              <a:latin typeface="方正正中黑简体" panose="02000000000000000000" charset="-122"/>
              <a:ea typeface="方正正中黑简体" panose="02000000000000000000" charset="-122"/>
              <a:cs typeface="+mn-ea"/>
              <a:sym typeface="+mn-lt"/>
            </a:endParaRP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1000"/>
                                        <p:tgtEl>
                                          <p:spTgt spid="72"/>
                                        </p:tgtEl>
                                      </p:cBhvr>
                                    </p:animEffect>
                                    <p:anim calcmode="lin" valueType="num">
                                      <p:cBhvr>
                                        <p:cTn id="19" dur="1000" fill="hold"/>
                                        <p:tgtEl>
                                          <p:spTgt spid="72"/>
                                        </p:tgtEl>
                                        <p:attrNameLst>
                                          <p:attrName>ppt_x</p:attrName>
                                        </p:attrNameLst>
                                      </p:cBhvr>
                                      <p:tavLst>
                                        <p:tav tm="0">
                                          <p:val>
                                            <p:strVal val="#ppt_x"/>
                                          </p:val>
                                        </p:tav>
                                        <p:tav tm="100000">
                                          <p:val>
                                            <p:strVal val="#ppt_x"/>
                                          </p:val>
                                        </p:tav>
                                      </p:tavLst>
                                    </p:anim>
                                    <p:anim calcmode="lin" valueType="num">
                                      <p:cBhvr>
                                        <p:cTn id="20" dur="1000" fill="hold"/>
                                        <p:tgtEl>
                                          <p:spTgt spid="7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72" grpId="0"/>
      <p:bldP spid="4" grpId="0" bldLvl="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 —— 找短板</a:t>
            </a:r>
          </a:p>
        </p:txBody>
      </p:sp>
      <p:sp>
        <p:nvSpPr>
          <p:cNvPr id="72" name="TextBox 71"/>
          <p:cNvSpPr txBox="1"/>
          <p:nvPr/>
        </p:nvSpPr>
        <p:spPr>
          <a:xfrm>
            <a:off x="1170305" y="1404620"/>
            <a:ext cx="3873500" cy="460375"/>
          </a:xfrm>
          <a:prstGeom prst="rect">
            <a:avLst/>
          </a:prstGeom>
          <a:noFill/>
        </p:spPr>
        <p:txBody>
          <a:bodyPr wrap="square" rtlCol="0">
            <a:spAutoFit/>
          </a:bodyPr>
          <a:lstStyle/>
          <a:p>
            <a:r>
              <a:rPr lang="zh-CN" altLang="en-US" sz="2400" dirty="0">
                <a:solidFill>
                  <a:srgbClr val="012063"/>
                </a:solidFill>
                <a:latin typeface="方正正中黑简体" panose="02000000000000000000" charset="-122"/>
                <a:ea typeface="方正正中黑简体" panose="02000000000000000000" charset="-122"/>
                <a:cs typeface="+mn-ea"/>
                <a:sym typeface="+mn-lt"/>
              </a:rPr>
              <a:t>社区干部、党员自身因素</a:t>
            </a:r>
            <a:r>
              <a:rPr lang="en-US" altLang="zh-CN" sz="2400" dirty="0">
                <a:solidFill>
                  <a:srgbClr val="012063"/>
                </a:solidFill>
                <a:latin typeface="方正正中黑简体" panose="02000000000000000000" charset="-122"/>
                <a:ea typeface="方正正中黑简体" panose="02000000000000000000" charset="-122"/>
                <a:cs typeface="+mn-ea"/>
                <a:sym typeface="+mn-lt"/>
              </a:rPr>
              <a:t>:</a:t>
            </a:r>
          </a:p>
        </p:txBody>
      </p:sp>
      <p:sp>
        <p:nvSpPr>
          <p:cNvPr id="2" name="TextBox 71"/>
          <p:cNvSpPr txBox="1"/>
          <p:nvPr/>
        </p:nvSpPr>
        <p:spPr>
          <a:xfrm>
            <a:off x="929005" y="2001520"/>
            <a:ext cx="6552565" cy="4326890"/>
          </a:xfrm>
          <a:prstGeom prst="rect">
            <a:avLst/>
          </a:prstGeom>
          <a:noFill/>
        </p:spPr>
        <p:txBody>
          <a:bodyPr wrap="square" rtlCol="0">
            <a:spAutoFit/>
          </a:bodyPr>
          <a:lstStyle/>
          <a:p>
            <a:pPr indent="457200" algn="just" fontAlgn="auto">
              <a:lnSpc>
                <a:spcPct val="170000"/>
              </a:lnSpc>
              <a:extLst>
                <a:ext uri="{35155182-B16C-46BC-9424-99874614C6A1}">
                  <wpsdc:indentchars xmlns="" xmlns:wpsdc="http://www.wps.cn/officeDocument/2017/drawingmlCustomData" val="200" checksum="59296752"/>
                </a:ext>
              </a:extLst>
            </a:pPr>
            <a:r>
              <a:rPr lang="zh-CN" altLang="en-US" dirty="0">
                <a:solidFill>
                  <a:srgbClr val="012063"/>
                </a:solidFill>
                <a:latin typeface="方正正中黑简体" panose="02000000000000000000" charset="-122"/>
                <a:ea typeface="方正正中黑简体" panose="02000000000000000000" charset="-122"/>
                <a:cs typeface="+mn-ea"/>
                <a:sym typeface="+mn-lt"/>
              </a:rPr>
              <a:t>二是群众工作能力和经验缺乏。当前，各地社区干部、党员年轻女同志比例相对较大，做社区工作时，因社会阅历浅，社区工作经验缺乏，对新时期的社区群众工作存在畏惧情绪，做群众工作时觉得无从下手; 一些干部、党员缺乏必要的沟通技巧，与居民群众交谈起来无法深入，不善于寻找共通点和拉近距离的话题; 少数干部、党员因实践经验、业务水平等问题，不能胜任社区群众工作，着手工作时感到力不从心，办事简单应付，群众反映不佳。 </a:t>
            </a:r>
          </a:p>
          <a:p>
            <a:pPr indent="457200" algn="just" fontAlgn="auto">
              <a:lnSpc>
                <a:spcPct val="170000"/>
              </a:lnSpc>
              <a:extLst>
                <a:ext uri="{35155182-B16C-46BC-9424-99874614C6A1}">
                  <wpsdc:indentchars xmlns="" xmlns:wpsdc="http://www.wps.cn/officeDocument/2017/drawingmlCustomData" val="200" checksum="59296752"/>
                </a:ext>
              </a:extLst>
            </a:pPr>
            <a:endParaRPr lang="zh-CN" altLang="en-US" dirty="0">
              <a:solidFill>
                <a:srgbClr val="012063"/>
              </a:solidFill>
              <a:latin typeface="方正正中黑简体" panose="02000000000000000000" charset="-122"/>
              <a:ea typeface="方正正中黑简体" panose="02000000000000000000" charset="-122"/>
              <a:cs typeface="+mn-ea"/>
              <a:sym typeface="+mn-lt"/>
            </a:endParaRPr>
          </a:p>
        </p:txBody>
      </p:sp>
      <p:sp>
        <p:nvSpPr>
          <p:cNvPr id="4" name="矩形 3"/>
          <p:cNvSpPr/>
          <p:nvPr/>
        </p:nvSpPr>
        <p:spPr>
          <a:xfrm>
            <a:off x="7894955" y="1899920"/>
            <a:ext cx="3409950" cy="3321050"/>
          </a:xfrm>
          <a:prstGeom prst="rect">
            <a:avLst/>
          </a:prstGeom>
          <a:blipFill dpi="0" rotWithShape="1">
            <a:blip r:embed="rId3" cstate="print"/>
            <a:srcRect/>
            <a:stretch>
              <a:fillRect t="1000" r="-30000" b="-2000"/>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1000"/>
                                        <p:tgtEl>
                                          <p:spTgt spid="72"/>
                                        </p:tgtEl>
                                      </p:cBhvr>
                                    </p:animEffect>
                                    <p:anim calcmode="lin" valueType="num">
                                      <p:cBhvr>
                                        <p:cTn id="19" dur="1000" fill="hold"/>
                                        <p:tgtEl>
                                          <p:spTgt spid="72"/>
                                        </p:tgtEl>
                                        <p:attrNameLst>
                                          <p:attrName>ppt_x</p:attrName>
                                        </p:attrNameLst>
                                      </p:cBhvr>
                                      <p:tavLst>
                                        <p:tav tm="0">
                                          <p:val>
                                            <p:strVal val="#ppt_x"/>
                                          </p:val>
                                        </p:tav>
                                        <p:tav tm="100000">
                                          <p:val>
                                            <p:strVal val="#ppt_x"/>
                                          </p:val>
                                        </p:tav>
                                      </p:tavLst>
                                    </p:anim>
                                    <p:anim calcmode="lin" valueType="num">
                                      <p:cBhvr>
                                        <p:cTn id="20" dur="1000" fill="hold"/>
                                        <p:tgtEl>
                                          <p:spTgt spid="7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72" grpId="0"/>
      <p:bldP spid="2" grpId="0"/>
      <p:bldP spid="4"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 —— 找短板</a:t>
            </a:r>
          </a:p>
        </p:txBody>
      </p:sp>
      <p:sp>
        <p:nvSpPr>
          <p:cNvPr id="72" name="TextBox 71"/>
          <p:cNvSpPr txBox="1"/>
          <p:nvPr/>
        </p:nvSpPr>
        <p:spPr>
          <a:xfrm>
            <a:off x="1170305" y="1404620"/>
            <a:ext cx="3873500" cy="460375"/>
          </a:xfrm>
          <a:prstGeom prst="rect">
            <a:avLst/>
          </a:prstGeom>
          <a:noFill/>
        </p:spPr>
        <p:txBody>
          <a:bodyPr wrap="square" rtlCol="0">
            <a:spAutoFit/>
          </a:bodyPr>
          <a:lstStyle/>
          <a:p>
            <a:r>
              <a:rPr lang="zh-CN" altLang="en-US" sz="2400" dirty="0">
                <a:solidFill>
                  <a:srgbClr val="012063"/>
                </a:solidFill>
                <a:latin typeface="方正正中黑简体" panose="02000000000000000000" charset="-122"/>
                <a:ea typeface="方正正中黑简体" panose="02000000000000000000" charset="-122"/>
                <a:cs typeface="+mn-ea"/>
                <a:sym typeface="+mn-lt"/>
              </a:rPr>
              <a:t>社区干部、党员自身因素</a:t>
            </a:r>
            <a:r>
              <a:rPr lang="en-US" altLang="zh-CN" sz="2400" dirty="0">
                <a:solidFill>
                  <a:srgbClr val="012063"/>
                </a:solidFill>
                <a:latin typeface="方正正中黑简体" panose="02000000000000000000" charset="-122"/>
                <a:ea typeface="方正正中黑简体" panose="02000000000000000000" charset="-122"/>
                <a:cs typeface="+mn-ea"/>
                <a:sym typeface="+mn-lt"/>
              </a:rPr>
              <a:t>:</a:t>
            </a:r>
          </a:p>
        </p:txBody>
      </p:sp>
      <p:sp>
        <p:nvSpPr>
          <p:cNvPr id="2" name="TextBox 71"/>
          <p:cNvSpPr txBox="1"/>
          <p:nvPr/>
        </p:nvSpPr>
        <p:spPr>
          <a:xfrm>
            <a:off x="929005" y="2001520"/>
            <a:ext cx="6552565" cy="4326890"/>
          </a:xfrm>
          <a:prstGeom prst="rect">
            <a:avLst/>
          </a:prstGeom>
          <a:noFill/>
        </p:spPr>
        <p:txBody>
          <a:bodyPr wrap="square" rtlCol="0">
            <a:spAutoFit/>
          </a:bodyPr>
          <a:lstStyle/>
          <a:p>
            <a:pPr indent="457200" algn="just" fontAlgn="auto">
              <a:lnSpc>
                <a:spcPct val="170000"/>
              </a:lnSpc>
              <a:extLst>
                <a:ext uri="{35155182-B16C-46BC-9424-99874614C6A1}">
                  <wpsdc:indentchars xmlns="" xmlns:wpsdc="http://www.wps.cn/officeDocument/2017/drawingmlCustomData" val="200" checksum="59296752"/>
                </a:ext>
              </a:extLst>
            </a:pPr>
            <a:r>
              <a:rPr lang="zh-CN" altLang="en-US" dirty="0">
                <a:solidFill>
                  <a:srgbClr val="012063"/>
                </a:solidFill>
                <a:latin typeface="方正正中黑简体" panose="02000000000000000000" charset="-122"/>
                <a:ea typeface="方正正中黑简体" panose="02000000000000000000" charset="-122"/>
                <a:cs typeface="+mn-ea"/>
                <a:sym typeface="+mn-lt"/>
              </a:rPr>
              <a:t>三是群众工作方法缺乏。一些社区干部、党员做社区群众工作的思路和办法欠缺，不善与于居民群众面对面的谈心、实打实的交流，习惯靠空洞说教和行政命令来做群众工作，方法呆板单一，不能有效地发动、组织居民群众加强社区的社会治理中。在社区走访、入户调查工作中，由于方式方法不当，宣传发动不到位，造成居民群众的不理解，出现语气冷淡、甚至敌视的态度，致使社区群众工作难以开展，陷入 “老办法不管用、新办法不会用、软办法不顶用、硬办法不能用”的尴尬困境。</a:t>
            </a:r>
          </a:p>
        </p:txBody>
      </p:sp>
      <p:sp>
        <p:nvSpPr>
          <p:cNvPr id="4" name="矩形 3"/>
          <p:cNvSpPr/>
          <p:nvPr/>
        </p:nvSpPr>
        <p:spPr>
          <a:xfrm>
            <a:off x="7894955" y="1899920"/>
            <a:ext cx="3409950" cy="3321050"/>
          </a:xfrm>
          <a:prstGeom prst="rect">
            <a:avLst/>
          </a:prstGeom>
          <a:blipFill dpi="0" rotWithShape="1">
            <a:blip r:embed="rId3" cstate="print"/>
            <a:srcRect/>
            <a:stretch>
              <a:fillRect t="1000" r="-30000" b="-2000"/>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1000"/>
                                        <p:tgtEl>
                                          <p:spTgt spid="72"/>
                                        </p:tgtEl>
                                      </p:cBhvr>
                                    </p:animEffect>
                                    <p:anim calcmode="lin" valueType="num">
                                      <p:cBhvr>
                                        <p:cTn id="19" dur="1000" fill="hold"/>
                                        <p:tgtEl>
                                          <p:spTgt spid="72"/>
                                        </p:tgtEl>
                                        <p:attrNameLst>
                                          <p:attrName>ppt_x</p:attrName>
                                        </p:attrNameLst>
                                      </p:cBhvr>
                                      <p:tavLst>
                                        <p:tav tm="0">
                                          <p:val>
                                            <p:strVal val="#ppt_x"/>
                                          </p:val>
                                        </p:tav>
                                        <p:tav tm="100000">
                                          <p:val>
                                            <p:strVal val="#ppt_x"/>
                                          </p:val>
                                        </p:tav>
                                      </p:tavLst>
                                    </p:anim>
                                    <p:anim calcmode="lin" valueType="num">
                                      <p:cBhvr>
                                        <p:cTn id="20" dur="1000" fill="hold"/>
                                        <p:tgtEl>
                                          <p:spTgt spid="7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72" grpId="0"/>
      <p:bldP spid="2" grpId="0"/>
      <p:bldP spid="4"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64"/>
          <p:cNvSpPr/>
          <p:nvPr/>
        </p:nvSpPr>
        <p:spPr>
          <a:xfrm rot="18900000" flipV="1">
            <a:off x="6385035" y="4230147"/>
            <a:ext cx="893103" cy="2415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81" name="Rectangle 1"/>
          <p:cNvSpPr/>
          <p:nvPr/>
        </p:nvSpPr>
        <p:spPr>
          <a:xfrm rot="2700000">
            <a:off x="6385035" y="2645709"/>
            <a:ext cx="893103" cy="2415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82" name="Rectangle 82"/>
          <p:cNvSpPr/>
          <p:nvPr/>
        </p:nvSpPr>
        <p:spPr>
          <a:xfrm rot="2700000" flipH="1" flipV="1">
            <a:off x="4834034" y="4230147"/>
            <a:ext cx="893103" cy="2415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83" name="Rectangle 63"/>
          <p:cNvSpPr/>
          <p:nvPr/>
        </p:nvSpPr>
        <p:spPr>
          <a:xfrm rot="18900000" flipH="1">
            <a:off x="4834034" y="2645709"/>
            <a:ext cx="893103" cy="2415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84" name="Freeform 14"/>
          <p:cNvSpPr/>
          <p:nvPr/>
        </p:nvSpPr>
        <p:spPr bwMode="auto">
          <a:xfrm>
            <a:off x="5435218" y="1546908"/>
            <a:ext cx="1241736" cy="1401390"/>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accent1"/>
          </a:solidFill>
          <a:ln>
            <a:noFill/>
          </a:ln>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85" name="Freeform 14"/>
          <p:cNvSpPr/>
          <p:nvPr/>
        </p:nvSpPr>
        <p:spPr bwMode="auto">
          <a:xfrm rot="5400000">
            <a:off x="6766477" y="2857996"/>
            <a:ext cx="1241736" cy="1401390"/>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accent1"/>
          </a:solidFill>
          <a:ln>
            <a:noFill/>
          </a:ln>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87" name="Freeform 14"/>
          <p:cNvSpPr/>
          <p:nvPr/>
        </p:nvSpPr>
        <p:spPr bwMode="auto">
          <a:xfrm>
            <a:off x="5435218" y="4189255"/>
            <a:ext cx="1241736" cy="1401390"/>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accent1"/>
          </a:solidFill>
          <a:ln>
            <a:noFill/>
          </a:ln>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88" name="Freeform 14"/>
          <p:cNvSpPr/>
          <p:nvPr/>
        </p:nvSpPr>
        <p:spPr bwMode="auto">
          <a:xfrm rot="1800000">
            <a:off x="4103959" y="2857996"/>
            <a:ext cx="1241736" cy="1401390"/>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accent1"/>
          </a:solidFill>
          <a:ln>
            <a:noFill/>
          </a:ln>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90" name="Freeform 111"/>
          <p:cNvSpPr/>
          <p:nvPr/>
        </p:nvSpPr>
        <p:spPr bwMode="auto">
          <a:xfrm rot="21545399">
            <a:off x="5946303" y="2010948"/>
            <a:ext cx="314221" cy="356660"/>
          </a:xfrm>
          <a:custGeom>
            <a:avLst/>
            <a:gdLst>
              <a:gd name="T0" fmla="*/ 1004 w 1023"/>
              <a:gd name="T1" fmla="*/ 718 h 1163"/>
              <a:gd name="T2" fmla="*/ 826 w 1023"/>
              <a:gd name="T3" fmla="*/ 494 h 1163"/>
              <a:gd name="T4" fmla="*/ 826 w 1023"/>
              <a:gd name="T5" fmla="*/ 314 h 1163"/>
              <a:gd name="T6" fmla="*/ 826 w 1023"/>
              <a:gd name="T7" fmla="*/ 228 h 1163"/>
              <a:gd name="T8" fmla="*/ 776 w 1023"/>
              <a:gd name="T9" fmla="*/ 126 h 1163"/>
              <a:gd name="T10" fmla="*/ 820 w 1023"/>
              <a:gd name="T11" fmla="*/ 42 h 1163"/>
              <a:gd name="T12" fmla="*/ 819 w 1023"/>
              <a:gd name="T13" fmla="*/ 14 h 1163"/>
              <a:gd name="T14" fmla="*/ 795 w 1023"/>
              <a:gd name="T15" fmla="*/ 0 h 1163"/>
              <a:gd name="T16" fmla="*/ 29 w 1023"/>
              <a:gd name="T17" fmla="*/ 0 h 1163"/>
              <a:gd name="T18" fmla="*/ 0 w 1023"/>
              <a:gd name="T19" fmla="*/ 29 h 1163"/>
              <a:gd name="T20" fmla="*/ 1 w 1023"/>
              <a:gd name="T21" fmla="*/ 1100 h 1163"/>
              <a:gd name="T22" fmla="*/ 139 w 1023"/>
              <a:gd name="T23" fmla="*/ 1100 h 1163"/>
              <a:gd name="T24" fmla="*/ 139 w 1023"/>
              <a:gd name="T25" fmla="*/ 225 h 1163"/>
              <a:gd name="T26" fmla="*/ 58 w 1023"/>
              <a:gd name="T27" fmla="*/ 225 h 1163"/>
              <a:gd name="T28" fmla="*/ 58 w 1023"/>
              <a:gd name="T29" fmla="*/ 58 h 1163"/>
              <a:gd name="T30" fmla="*/ 747 w 1023"/>
              <a:gd name="T31" fmla="*/ 58 h 1163"/>
              <a:gd name="T32" fmla="*/ 718 w 1023"/>
              <a:gd name="T33" fmla="*/ 113 h 1163"/>
              <a:gd name="T34" fmla="*/ 718 w 1023"/>
              <a:gd name="T35" fmla="*/ 140 h 1163"/>
              <a:gd name="T36" fmla="*/ 762 w 1023"/>
              <a:gd name="T37" fmla="*/ 225 h 1163"/>
              <a:gd name="T38" fmla="*/ 196 w 1023"/>
              <a:gd name="T39" fmla="*/ 225 h 1163"/>
              <a:gd name="T40" fmla="*/ 196 w 1023"/>
              <a:gd name="T41" fmla="*/ 1100 h 1163"/>
              <a:gd name="T42" fmla="*/ 302 w 1023"/>
              <a:gd name="T43" fmla="*/ 1100 h 1163"/>
              <a:gd name="T44" fmla="*/ 393 w 1023"/>
              <a:gd name="T45" fmla="*/ 1100 h 1163"/>
              <a:gd name="T46" fmla="*/ 566 w 1023"/>
              <a:gd name="T47" fmla="*/ 1100 h 1163"/>
              <a:gd name="T48" fmla="*/ 638 w 1023"/>
              <a:gd name="T49" fmla="*/ 1163 h 1163"/>
              <a:gd name="T50" fmla="*/ 789 w 1023"/>
              <a:gd name="T51" fmla="*/ 1163 h 1163"/>
              <a:gd name="T52" fmla="*/ 862 w 1023"/>
              <a:gd name="T53" fmla="*/ 1090 h 1163"/>
              <a:gd name="T54" fmla="*/ 862 w 1023"/>
              <a:gd name="T55" fmla="*/ 841 h 1163"/>
              <a:gd name="T56" fmla="*/ 949 w 1023"/>
              <a:gd name="T57" fmla="*/ 841 h 1163"/>
              <a:gd name="T58" fmla="*/ 950 w 1023"/>
              <a:gd name="T59" fmla="*/ 841 h 1163"/>
              <a:gd name="T60" fmla="*/ 1023 w 1023"/>
              <a:gd name="T61" fmla="*/ 768 h 1163"/>
              <a:gd name="T62" fmla="*/ 1004 w 1023"/>
              <a:gd name="T63" fmla="*/ 718 h 1163"/>
              <a:gd name="T64" fmla="*/ 784 w 1023"/>
              <a:gd name="T65" fmla="*/ 765 h 1163"/>
              <a:gd name="T66" fmla="*/ 784 w 1023"/>
              <a:gd name="T67" fmla="*/ 1087 h 1163"/>
              <a:gd name="T68" fmla="*/ 634 w 1023"/>
              <a:gd name="T69" fmla="*/ 1087 h 1163"/>
              <a:gd name="T70" fmla="*/ 634 w 1023"/>
              <a:gd name="T71" fmla="*/ 765 h 1163"/>
              <a:gd name="T72" fmla="*/ 473 w 1023"/>
              <a:gd name="T73" fmla="*/ 765 h 1163"/>
              <a:gd name="T74" fmla="*/ 709 w 1023"/>
              <a:gd name="T75" fmla="*/ 467 h 1163"/>
              <a:gd name="T76" fmla="*/ 945 w 1023"/>
              <a:gd name="T77" fmla="*/ 765 h 1163"/>
              <a:gd name="T78" fmla="*/ 784 w 1023"/>
              <a:gd name="T79" fmla="*/ 765 h 1163"/>
              <a:gd name="T80" fmla="*/ 784 w 1023"/>
              <a:gd name="T81" fmla="*/ 765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3" h="1163">
                <a:moveTo>
                  <a:pt x="1004" y="718"/>
                </a:moveTo>
                <a:lnTo>
                  <a:pt x="826" y="494"/>
                </a:lnTo>
                <a:lnTo>
                  <a:pt x="826" y="314"/>
                </a:lnTo>
                <a:cubicBezTo>
                  <a:pt x="826" y="314"/>
                  <a:pt x="826" y="229"/>
                  <a:pt x="826" y="228"/>
                </a:cubicBezTo>
                <a:lnTo>
                  <a:pt x="776" y="126"/>
                </a:lnTo>
                <a:lnTo>
                  <a:pt x="820" y="42"/>
                </a:lnTo>
                <a:cubicBezTo>
                  <a:pt x="825" y="33"/>
                  <a:pt x="825" y="23"/>
                  <a:pt x="819" y="14"/>
                </a:cubicBezTo>
                <a:cubicBezTo>
                  <a:pt x="814" y="5"/>
                  <a:pt x="805" y="0"/>
                  <a:pt x="795" y="0"/>
                </a:cubicBezTo>
                <a:lnTo>
                  <a:pt x="29" y="0"/>
                </a:lnTo>
                <a:cubicBezTo>
                  <a:pt x="13" y="0"/>
                  <a:pt x="0" y="13"/>
                  <a:pt x="0" y="29"/>
                </a:cubicBezTo>
                <a:lnTo>
                  <a:pt x="1" y="1100"/>
                </a:lnTo>
                <a:lnTo>
                  <a:pt x="139" y="1100"/>
                </a:lnTo>
                <a:lnTo>
                  <a:pt x="139" y="225"/>
                </a:lnTo>
                <a:lnTo>
                  <a:pt x="58" y="225"/>
                </a:lnTo>
                <a:lnTo>
                  <a:pt x="58" y="58"/>
                </a:lnTo>
                <a:lnTo>
                  <a:pt x="747" y="58"/>
                </a:lnTo>
                <a:lnTo>
                  <a:pt x="718" y="113"/>
                </a:lnTo>
                <a:cubicBezTo>
                  <a:pt x="714" y="121"/>
                  <a:pt x="714" y="131"/>
                  <a:pt x="718" y="140"/>
                </a:cubicBezTo>
                <a:lnTo>
                  <a:pt x="762" y="225"/>
                </a:lnTo>
                <a:lnTo>
                  <a:pt x="196" y="225"/>
                </a:lnTo>
                <a:lnTo>
                  <a:pt x="196" y="1100"/>
                </a:lnTo>
                <a:lnTo>
                  <a:pt x="302" y="1100"/>
                </a:lnTo>
                <a:lnTo>
                  <a:pt x="393" y="1100"/>
                </a:lnTo>
                <a:lnTo>
                  <a:pt x="566" y="1100"/>
                </a:lnTo>
                <a:cubicBezTo>
                  <a:pt x="570" y="1136"/>
                  <a:pt x="601" y="1163"/>
                  <a:pt x="638" y="1163"/>
                </a:cubicBezTo>
                <a:lnTo>
                  <a:pt x="789" y="1163"/>
                </a:lnTo>
                <a:cubicBezTo>
                  <a:pt x="829" y="1163"/>
                  <a:pt x="862" y="1131"/>
                  <a:pt x="862" y="1090"/>
                </a:cubicBezTo>
                <a:lnTo>
                  <a:pt x="862" y="841"/>
                </a:lnTo>
                <a:lnTo>
                  <a:pt x="949" y="841"/>
                </a:lnTo>
                <a:lnTo>
                  <a:pt x="950" y="841"/>
                </a:lnTo>
                <a:cubicBezTo>
                  <a:pt x="990" y="841"/>
                  <a:pt x="1023" y="808"/>
                  <a:pt x="1023" y="768"/>
                </a:cubicBezTo>
                <a:cubicBezTo>
                  <a:pt x="1023" y="749"/>
                  <a:pt x="1016" y="731"/>
                  <a:pt x="1004" y="718"/>
                </a:cubicBezTo>
                <a:close/>
                <a:moveTo>
                  <a:pt x="784" y="765"/>
                </a:moveTo>
                <a:lnTo>
                  <a:pt x="784" y="1087"/>
                </a:lnTo>
                <a:lnTo>
                  <a:pt x="634" y="1087"/>
                </a:lnTo>
                <a:lnTo>
                  <a:pt x="634" y="765"/>
                </a:lnTo>
                <a:lnTo>
                  <a:pt x="473" y="765"/>
                </a:lnTo>
                <a:lnTo>
                  <a:pt x="709" y="467"/>
                </a:lnTo>
                <a:lnTo>
                  <a:pt x="945" y="765"/>
                </a:lnTo>
                <a:lnTo>
                  <a:pt x="784" y="765"/>
                </a:lnTo>
                <a:lnTo>
                  <a:pt x="784" y="765"/>
                </a:ln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92" name="Freeform 122"/>
          <p:cNvSpPr>
            <a:spLocks noEditPoints="1"/>
          </p:cNvSpPr>
          <p:nvPr/>
        </p:nvSpPr>
        <p:spPr bwMode="auto">
          <a:xfrm>
            <a:off x="7209096" y="3358192"/>
            <a:ext cx="365763" cy="365211"/>
          </a:xfrm>
          <a:custGeom>
            <a:avLst/>
            <a:gdLst>
              <a:gd name="T0" fmla="*/ 4551 w 6827"/>
              <a:gd name="T1" fmla="*/ 2276 h 6827"/>
              <a:gd name="T2" fmla="*/ 4551 w 6827"/>
              <a:gd name="T3" fmla="*/ 0 h 6827"/>
              <a:gd name="T4" fmla="*/ 0 w 6827"/>
              <a:gd name="T5" fmla="*/ 0 h 6827"/>
              <a:gd name="T6" fmla="*/ 0 w 6827"/>
              <a:gd name="T7" fmla="*/ 4551 h 6827"/>
              <a:gd name="T8" fmla="*/ 2276 w 6827"/>
              <a:gd name="T9" fmla="*/ 4551 h 6827"/>
              <a:gd name="T10" fmla="*/ 2276 w 6827"/>
              <a:gd name="T11" fmla="*/ 6827 h 6827"/>
              <a:gd name="T12" fmla="*/ 6827 w 6827"/>
              <a:gd name="T13" fmla="*/ 6827 h 6827"/>
              <a:gd name="T14" fmla="*/ 6827 w 6827"/>
              <a:gd name="T15" fmla="*/ 2276 h 6827"/>
              <a:gd name="T16" fmla="*/ 4551 w 6827"/>
              <a:gd name="T17" fmla="*/ 2276 h 6827"/>
              <a:gd name="T18" fmla="*/ 4137 w 6827"/>
              <a:gd name="T19" fmla="*/ 4551 h 6827"/>
              <a:gd name="T20" fmla="*/ 4551 w 6827"/>
              <a:gd name="T21" fmla="*/ 4551 h 6827"/>
              <a:gd name="T22" fmla="*/ 4551 w 6827"/>
              <a:gd name="T23" fmla="*/ 4137 h 6827"/>
              <a:gd name="T24" fmla="*/ 4965 w 6827"/>
              <a:gd name="T25" fmla="*/ 4137 h 6827"/>
              <a:gd name="T26" fmla="*/ 4965 w 6827"/>
              <a:gd name="T27" fmla="*/ 4965 h 6827"/>
              <a:gd name="T28" fmla="*/ 4137 w 6827"/>
              <a:gd name="T29" fmla="*/ 4965 h 6827"/>
              <a:gd name="T30" fmla="*/ 4137 w 6827"/>
              <a:gd name="T31" fmla="*/ 4551 h 6827"/>
              <a:gd name="T32" fmla="*/ 621 w 6827"/>
              <a:gd name="T33" fmla="*/ 3931 h 6827"/>
              <a:gd name="T34" fmla="*/ 621 w 6827"/>
              <a:gd name="T35" fmla="*/ 621 h 6827"/>
              <a:gd name="T36" fmla="*/ 3930 w 6827"/>
              <a:gd name="T37" fmla="*/ 621 h 6827"/>
              <a:gd name="T38" fmla="*/ 3930 w 6827"/>
              <a:gd name="T39" fmla="*/ 3930 h 6827"/>
              <a:gd name="T40" fmla="*/ 621 w 6827"/>
              <a:gd name="T41" fmla="*/ 3930 h 6827"/>
              <a:gd name="T42" fmla="*/ 621 w 6827"/>
              <a:gd name="T43" fmla="*/ 3931 h 6827"/>
              <a:gd name="T44" fmla="*/ 6206 w 6827"/>
              <a:gd name="T45" fmla="*/ 6206 h 6827"/>
              <a:gd name="T46" fmla="*/ 2896 w 6827"/>
              <a:gd name="T47" fmla="*/ 6206 h 6827"/>
              <a:gd name="T48" fmla="*/ 2896 w 6827"/>
              <a:gd name="T49" fmla="*/ 4551 h 6827"/>
              <a:gd name="T50" fmla="*/ 3517 w 6827"/>
              <a:gd name="T51" fmla="*/ 4551 h 6827"/>
              <a:gd name="T52" fmla="*/ 3517 w 6827"/>
              <a:gd name="T53" fmla="*/ 5585 h 6827"/>
              <a:gd name="T54" fmla="*/ 5585 w 6827"/>
              <a:gd name="T55" fmla="*/ 5585 h 6827"/>
              <a:gd name="T56" fmla="*/ 5585 w 6827"/>
              <a:gd name="T57" fmla="*/ 3517 h 6827"/>
              <a:gd name="T58" fmla="*/ 4551 w 6827"/>
              <a:gd name="T59" fmla="*/ 3517 h 6827"/>
              <a:gd name="T60" fmla="*/ 4551 w 6827"/>
              <a:gd name="T61" fmla="*/ 2896 h 6827"/>
              <a:gd name="T62" fmla="*/ 6206 w 6827"/>
              <a:gd name="T63" fmla="*/ 2896 h 6827"/>
              <a:gd name="T64" fmla="*/ 6206 w 6827"/>
              <a:gd name="T65" fmla="*/ 6206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27" h="6827">
                <a:moveTo>
                  <a:pt x="4551" y="2276"/>
                </a:moveTo>
                <a:lnTo>
                  <a:pt x="4551" y="0"/>
                </a:lnTo>
                <a:lnTo>
                  <a:pt x="0" y="0"/>
                </a:lnTo>
                <a:lnTo>
                  <a:pt x="0" y="4551"/>
                </a:lnTo>
                <a:lnTo>
                  <a:pt x="2276" y="4551"/>
                </a:lnTo>
                <a:lnTo>
                  <a:pt x="2276" y="6827"/>
                </a:lnTo>
                <a:lnTo>
                  <a:pt x="6827" y="6827"/>
                </a:lnTo>
                <a:lnTo>
                  <a:pt x="6827" y="2276"/>
                </a:lnTo>
                <a:lnTo>
                  <a:pt x="4551" y="2276"/>
                </a:lnTo>
                <a:close/>
                <a:moveTo>
                  <a:pt x="4137" y="4551"/>
                </a:moveTo>
                <a:lnTo>
                  <a:pt x="4551" y="4551"/>
                </a:lnTo>
                <a:lnTo>
                  <a:pt x="4551" y="4137"/>
                </a:lnTo>
                <a:lnTo>
                  <a:pt x="4965" y="4137"/>
                </a:lnTo>
                <a:lnTo>
                  <a:pt x="4965" y="4965"/>
                </a:lnTo>
                <a:lnTo>
                  <a:pt x="4137" y="4965"/>
                </a:lnTo>
                <a:lnTo>
                  <a:pt x="4137" y="4551"/>
                </a:lnTo>
                <a:close/>
                <a:moveTo>
                  <a:pt x="621" y="3931"/>
                </a:moveTo>
                <a:lnTo>
                  <a:pt x="621" y="621"/>
                </a:lnTo>
                <a:lnTo>
                  <a:pt x="3930" y="621"/>
                </a:lnTo>
                <a:lnTo>
                  <a:pt x="3930" y="3930"/>
                </a:lnTo>
                <a:lnTo>
                  <a:pt x="621" y="3930"/>
                </a:lnTo>
                <a:lnTo>
                  <a:pt x="621" y="3931"/>
                </a:lnTo>
                <a:close/>
                <a:moveTo>
                  <a:pt x="6206" y="6206"/>
                </a:moveTo>
                <a:lnTo>
                  <a:pt x="2896" y="6206"/>
                </a:lnTo>
                <a:lnTo>
                  <a:pt x="2896" y="4551"/>
                </a:lnTo>
                <a:lnTo>
                  <a:pt x="3517" y="4551"/>
                </a:lnTo>
                <a:lnTo>
                  <a:pt x="3517" y="5585"/>
                </a:lnTo>
                <a:lnTo>
                  <a:pt x="5585" y="5585"/>
                </a:lnTo>
                <a:lnTo>
                  <a:pt x="5585" y="3517"/>
                </a:lnTo>
                <a:lnTo>
                  <a:pt x="4551" y="3517"/>
                </a:lnTo>
                <a:lnTo>
                  <a:pt x="4551" y="2896"/>
                </a:lnTo>
                <a:lnTo>
                  <a:pt x="6206" y="2896"/>
                </a:lnTo>
                <a:lnTo>
                  <a:pt x="6206" y="6206"/>
                </a:ln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 name="矩形 1"/>
          <p:cNvSpPr/>
          <p:nvPr/>
        </p:nvSpPr>
        <p:spPr>
          <a:xfrm>
            <a:off x="5595406" y="3274814"/>
            <a:ext cx="892810" cy="460375"/>
          </a:xfrm>
          <a:prstGeom prst="rect">
            <a:avLst/>
          </a:prstGeom>
        </p:spPr>
        <p:txBody>
          <a:bodyPr wrap="none">
            <a:spAutoFit/>
          </a:bodyPr>
          <a:lstStyle/>
          <a:p>
            <a:pPr lvl="0" algn="r" defTabSz="1217295">
              <a:defRPr/>
            </a:pPr>
            <a:r>
              <a:rPr lang="zh-CN" altLang="en-US" sz="2400" kern="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方 法</a:t>
            </a:r>
          </a:p>
        </p:txBody>
      </p:sp>
      <p:sp>
        <p:nvSpPr>
          <p:cNvPr id="40" name="矩形 39"/>
          <p:cNvSpPr/>
          <p:nvPr/>
        </p:nvSpPr>
        <p:spPr>
          <a:xfrm>
            <a:off x="1661795" y="1850390"/>
            <a:ext cx="3713480" cy="368300"/>
          </a:xfrm>
          <a:prstGeom prst="rect">
            <a:avLst/>
          </a:prstGeom>
        </p:spPr>
        <p:txBody>
          <a:bodyPr wrap="square">
            <a:spAutoFit/>
          </a:bodyPr>
          <a:lstStyle/>
          <a:p>
            <a:pPr lvl="0" algn="l" defTabSz="1217295">
              <a:defRPr/>
            </a:pPr>
            <a:r>
              <a:rPr lang="en-US" altLang="zh-CN" kern="0" dirty="0">
                <a:solidFill>
                  <a:schemeClr val="accent1"/>
                </a:solidFill>
                <a:latin typeface="方正正中黑简体" panose="02000000000000000000" charset="-122"/>
                <a:ea typeface="方正正中黑简体" panose="02000000000000000000" charset="-122"/>
                <a:cs typeface="方正正中黑简体" panose="02000000000000000000" charset="-122"/>
                <a:sym typeface="思源黑体" panose="020B0400000000000000" pitchFamily="34" charset="-122"/>
              </a:rPr>
              <a:t>1.</a:t>
            </a:r>
            <a:r>
              <a:rPr lang="zh-CN" altLang="en-US" kern="0" dirty="0">
                <a:solidFill>
                  <a:schemeClr val="accent1"/>
                </a:solidFill>
                <a:latin typeface="方正正中黑简体" panose="02000000000000000000" charset="-122"/>
                <a:ea typeface="方正正中黑简体" panose="02000000000000000000" charset="-122"/>
                <a:cs typeface="方正正中黑简体" panose="02000000000000000000" charset="-122"/>
                <a:sym typeface="思源黑体" panose="020B0400000000000000" pitchFamily="34" charset="-122"/>
              </a:rPr>
              <a:t>创新群众工作的履职定位机制</a:t>
            </a:r>
          </a:p>
        </p:txBody>
      </p:sp>
      <p:sp>
        <p:nvSpPr>
          <p:cNvPr id="42" name="矩形 41"/>
          <p:cNvSpPr/>
          <p:nvPr/>
        </p:nvSpPr>
        <p:spPr>
          <a:xfrm>
            <a:off x="811388" y="3400344"/>
            <a:ext cx="3172460" cy="368300"/>
          </a:xfrm>
          <a:prstGeom prst="rect">
            <a:avLst/>
          </a:prstGeom>
        </p:spPr>
        <p:txBody>
          <a:bodyPr wrap="square">
            <a:spAutoFit/>
          </a:bodyPr>
          <a:lstStyle/>
          <a:p>
            <a:pPr lvl="0" algn="l" defTabSz="1217295">
              <a:defRPr/>
            </a:pPr>
            <a:r>
              <a:rPr lang="en-US" altLang="zh-CN" kern="0" dirty="0">
                <a:solidFill>
                  <a:schemeClr val="accent1"/>
                </a:solidFill>
                <a:latin typeface="方正正中黑简体" panose="02000000000000000000" charset="-122"/>
                <a:ea typeface="方正正中黑简体" panose="02000000000000000000" charset="-122"/>
                <a:cs typeface="方正正中黑简体" panose="02000000000000000000" charset="-122"/>
                <a:sym typeface="思源黑体" panose="020B0400000000000000" pitchFamily="34" charset="-122"/>
              </a:rPr>
              <a:t>2.</a:t>
            </a:r>
            <a:r>
              <a:rPr lang="zh-CN" altLang="en-US" kern="0" dirty="0">
                <a:solidFill>
                  <a:schemeClr val="accent1"/>
                </a:solidFill>
                <a:latin typeface="方正正中黑简体" panose="02000000000000000000" charset="-122"/>
                <a:ea typeface="方正正中黑简体" panose="02000000000000000000" charset="-122"/>
                <a:cs typeface="方正正中黑简体" panose="02000000000000000000" charset="-122"/>
                <a:sym typeface="思源黑体" panose="020B0400000000000000" pitchFamily="34" charset="-122"/>
              </a:rPr>
              <a:t>创新群众工作的方法与机制</a:t>
            </a:r>
          </a:p>
        </p:txBody>
      </p:sp>
      <p:sp>
        <p:nvSpPr>
          <p:cNvPr id="44" name="矩形 43"/>
          <p:cNvSpPr/>
          <p:nvPr/>
        </p:nvSpPr>
        <p:spPr>
          <a:xfrm>
            <a:off x="8364868" y="3357623"/>
            <a:ext cx="3362960" cy="368300"/>
          </a:xfrm>
          <a:prstGeom prst="rect">
            <a:avLst/>
          </a:prstGeom>
        </p:spPr>
        <p:txBody>
          <a:bodyPr wrap="none">
            <a:spAutoFit/>
          </a:bodyPr>
          <a:lstStyle/>
          <a:p>
            <a:pPr lvl="0" algn="l" defTabSz="1217295">
              <a:defRPr/>
            </a:pPr>
            <a:r>
              <a:rPr lang="en-US" altLang="zh-CN" kern="0" dirty="0">
                <a:solidFill>
                  <a:schemeClr val="accent1"/>
                </a:solidFill>
                <a:latin typeface="方正正中黑简体" panose="02000000000000000000" charset="-122"/>
                <a:ea typeface="方正正中黑简体" panose="02000000000000000000" charset="-122"/>
                <a:cs typeface="方正正中黑简体" panose="02000000000000000000" charset="-122"/>
                <a:sym typeface="思源黑体" panose="020B0400000000000000" pitchFamily="34" charset="-122"/>
              </a:rPr>
              <a:t>3.</a:t>
            </a:r>
            <a:r>
              <a:rPr lang="zh-CN" altLang="en-US" kern="0" dirty="0">
                <a:solidFill>
                  <a:schemeClr val="accent1"/>
                </a:solidFill>
                <a:latin typeface="方正正中黑简体" panose="02000000000000000000" charset="-122"/>
                <a:ea typeface="方正正中黑简体" panose="02000000000000000000" charset="-122"/>
                <a:cs typeface="方正正中黑简体" panose="02000000000000000000" charset="-122"/>
                <a:sym typeface="思源黑体" panose="020B0400000000000000" pitchFamily="34" charset="-122"/>
              </a:rPr>
              <a:t>创新群众工作的能力素质机制</a:t>
            </a:r>
          </a:p>
        </p:txBody>
      </p:sp>
      <p:sp>
        <p:nvSpPr>
          <p:cNvPr id="46" name="矩形 45"/>
          <p:cNvSpPr/>
          <p:nvPr/>
        </p:nvSpPr>
        <p:spPr>
          <a:xfrm>
            <a:off x="7018668" y="5011152"/>
            <a:ext cx="3515360" cy="368300"/>
          </a:xfrm>
          <a:prstGeom prst="rect">
            <a:avLst/>
          </a:prstGeom>
        </p:spPr>
        <p:txBody>
          <a:bodyPr wrap="none">
            <a:spAutoFit/>
          </a:bodyPr>
          <a:lstStyle/>
          <a:p>
            <a:pPr lvl="0" algn="l" defTabSz="1217295">
              <a:defRPr/>
            </a:pPr>
            <a:r>
              <a:rPr lang="en-US" altLang="zh-CN" kern="0" dirty="0">
                <a:solidFill>
                  <a:schemeClr val="accent1"/>
                </a:solidFill>
                <a:latin typeface="方正正中黑简体" panose="02000000000000000000" charset="-122"/>
                <a:ea typeface="方正正中黑简体" panose="02000000000000000000" charset="-122"/>
                <a:cs typeface="方正正中黑简体" panose="02000000000000000000" charset="-122"/>
                <a:sym typeface="思源黑体" panose="020B0400000000000000" pitchFamily="34" charset="-122"/>
              </a:rPr>
              <a:t>4.</a:t>
            </a:r>
            <a:r>
              <a:rPr kern="0" dirty="0">
                <a:solidFill>
                  <a:schemeClr val="accent1"/>
                </a:solidFill>
                <a:latin typeface="方正正中黑简体" panose="02000000000000000000" charset="-122"/>
                <a:ea typeface="方正正中黑简体" panose="02000000000000000000" charset="-122"/>
                <a:cs typeface="方正正中黑简体" panose="02000000000000000000" charset="-122"/>
                <a:sym typeface="思源黑体" panose="020B0400000000000000" pitchFamily="34" charset="-122"/>
              </a:rPr>
              <a:t> 创新群众工作的评聘激励机制 </a:t>
            </a:r>
          </a:p>
        </p:txBody>
      </p:sp>
      <p:sp>
        <p:nvSpPr>
          <p:cNvPr id="108" name="seo-report_48643"/>
          <p:cNvSpPr>
            <a:spLocks noChangeAspect="1"/>
          </p:cNvSpPr>
          <p:nvPr/>
        </p:nvSpPr>
        <p:spPr bwMode="auto">
          <a:xfrm>
            <a:off x="5873608" y="4684808"/>
            <a:ext cx="410906" cy="410284"/>
          </a:xfrm>
          <a:custGeom>
            <a:avLst/>
            <a:gdLst>
              <a:gd name="connsiteX0" fmla="*/ 210889 w 587787"/>
              <a:gd name="connsiteY0" fmla="*/ 405207 h 586899"/>
              <a:gd name="connsiteX1" fmla="*/ 327095 w 587787"/>
              <a:gd name="connsiteY1" fmla="*/ 405207 h 586899"/>
              <a:gd name="connsiteX2" fmla="*/ 340007 w 587787"/>
              <a:gd name="connsiteY2" fmla="*/ 440224 h 586899"/>
              <a:gd name="connsiteX3" fmla="*/ 210889 w 587787"/>
              <a:gd name="connsiteY3" fmla="*/ 440224 h 586899"/>
              <a:gd name="connsiteX4" fmla="*/ 122934 w 587787"/>
              <a:gd name="connsiteY4" fmla="*/ 395950 h 586899"/>
              <a:gd name="connsiteX5" fmla="*/ 121088 w 587787"/>
              <a:gd name="connsiteY5" fmla="*/ 397793 h 586899"/>
              <a:gd name="connsiteX6" fmla="*/ 121088 w 587787"/>
              <a:gd name="connsiteY6" fmla="*/ 447575 h 586899"/>
              <a:gd name="connsiteX7" fmla="*/ 122934 w 587787"/>
              <a:gd name="connsiteY7" fmla="*/ 449419 h 586899"/>
              <a:gd name="connsiteX8" fmla="*/ 172784 w 587787"/>
              <a:gd name="connsiteY8" fmla="*/ 449419 h 586899"/>
              <a:gd name="connsiteX9" fmla="*/ 174630 w 587787"/>
              <a:gd name="connsiteY9" fmla="*/ 447575 h 586899"/>
              <a:gd name="connsiteX10" fmla="*/ 174630 w 587787"/>
              <a:gd name="connsiteY10" fmla="*/ 397793 h 586899"/>
              <a:gd name="connsiteX11" fmla="*/ 172784 w 587787"/>
              <a:gd name="connsiteY11" fmla="*/ 395950 h 586899"/>
              <a:gd name="connsiteX12" fmla="*/ 122934 w 587787"/>
              <a:gd name="connsiteY12" fmla="*/ 384887 h 586899"/>
              <a:gd name="connsiteX13" fmla="*/ 172784 w 587787"/>
              <a:gd name="connsiteY13" fmla="*/ 384887 h 586899"/>
              <a:gd name="connsiteX14" fmla="*/ 183862 w 587787"/>
              <a:gd name="connsiteY14" fmla="*/ 395950 h 586899"/>
              <a:gd name="connsiteX15" fmla="*/ 183862 w 587787"/>
              <a:gd name="connsiteY15" fmla="*/ 445731 h 586899"/>
              <a:gd name="connsiteX16" fmla="*/ 172784 w 587787"/>
              <a:gd name="connsiteY16" fmla="*/ 456794 h 586899"/>
              <a:gd name="connsiteX17" fmla="*/ 122934 w 587787"/>
              <a:gd name="connsiteY17" fmla="*/ 456794 h 586899"/>
              <a:gd name="connsiteX18" fmla="*/ 111856 w 587787"/>
              <a:gd name="connsiteY18" fmla="*/ 445731 h 586899"/>
              <a:gd name="connsiteX19" fmla="*/ 111856 w 587787"/>
              <a:gd name="connsiteY19" fmla="*/ 395950 h 586899"/>
              <a:gd name="connsiteX20" fmla="*/ 122934 w 587787"/>
              <a:gd name="connsiteY20" fmla="*/ 384887 h 586899"/>
              <a:gd name="connsiteX21" fmla="*/ 212763 w 587787"/>
              <a:gd name="connsiteY21" fmla="*/ 276878 h 586899"/>
              <a:gd name="connsiteX22" fmla="*/ 341782 w 587787"/>
              <a:gd name="connsiteY22" fmla="*/ 276878 h 586899"/>
              <a:gd name="connsiteX23" fmla="*/ 330723 w 587787"/>
              <a:gd name="connsiteY23" fmla="*/ 311895 h 586899"/>
              <a:gd name="connsiteX24" fmla="*/ 212763 w 587787"/>
              <a:gd name="connsiteY24" fmla="*/ 311895 h 586899"/>
              <a:gd name="connsiteX25" fmla="*/ 122934 w 587787"/>
              <a:gd name="connsiteY25" fmla="*/ 256657 h 586899"/>
              <a:gd name="connsiteX26" fmla="*/ 172784 w 587787"/>
              <a:gd name="connsiteY26" fmla="*/ 256657 h 586899"/>
              <a:gd name="connsiteX27" fmla="*/ 183862 w 587787"/>
              <a:gd name="connsiteY27" fmla="*/ 267705 h 586899"/>
              <a:gd name="connsiteX28" fmla="*/ 183862 w 587787"/>
              <a:gd name="connsiteY28" fmla="*/ 317418 h 586899"/>
              <a:gd name="connsiteX29" fmla="*/ 172784 w 587787"/>
              <a:gd name="connsiteY29" fmla="*/ 328466 h 586899"/>
              <a:gd name="connsiteX30" fmla="*/ 122934 w 587787"/>
              <a:gd name="connsiteY30" fmla="*/ 328466 h 586899"/>
              <a:gd name="connsiteX31" fmla="*/ 111856 w 587787"/>
              <a:gd name="connsiteY31" fmla="*/ 317418 h 586899"/>
              <a:gd name="connsiteX32" fmla="*/ 111856 w 587787"/>
              <a:gd name="connsiteY32" fmla="*/ 267705 h 586899"/>
              <a:gd name="connsiteX33" fmla="*/ 122934 w 587787"/>
              <a:gd name="connsiteY33" fmla="*/ 256657 h 586899"/>
              <a:gd name="connsiteX34" fmla="*/ 453714 w 587787"/>
              <a:gd name="connsiteY34" fmla="*/ 243736 h 586899"/>
              <a:gd name="connsiteX35" fmla="*/ 455559 w 587787"/>
              <a:gd name="connsiteY35" fmla="*/ 243736 h 586899"/>
              <a:gd name="connsiteX36" fmla="*/ 448182 w 587787"/>
              <a:gd name="connsiteY36" fmla="*/ 249261 h 586899"/>
              <a:gd name="connsiteX37" fmla="*/ 448182 w 587787"/>
              <a:gd name="connsiteY37" fmla="*/ 262151 h 586899"/>
              <a:gd name="connsiteX38" fmla="*/ 466624 w 587787"/>
              <a:gd name="connsiteY38" fmla="*/ 275042 h 586899"/>
              <a:gd name="connsiteX39" fmla="*/ 482607 w 587787"/>
              <a:gd name="connsiteY39" fmla="*/ 302664 h 586899"/>
              <a:gd name="connsiteX40" fmla="*/ 482607 w 587787"/>
              <a:gd name="connsiteY40" fmla="*/ 343177 h 586899"/>
              <a:gd name="connsiteX41" fmla="*/ 486296 w 587787"/>
              <a:gd name="connsiteY41" fmla="*/ 348088 h 586899"/>
              <a:gd name="connsiteX42" fmla="*/ 489984 w 587787"/>
              <a:gd name="connsiteY42" fmla="*/ 366503 h 586899"/>
              <a:gd name="connsiteX43" fmla="*/ 484451 w 587787"/>
              <a:gd name="connsiteY43" fmla="*/ 383077 h 586899"/>
              <a:gd name="connsiteX44" fmla="*/ 480763 w 587787"/>
              <a:gd name="connsiteY44" fmla="*/ 386760 h 586899"/>
              <a:gd name="connsiteX45" fmla="*/ 466624 w 587787"/>
              <a:gd name="connsiteY45" fmla="*/ 429114 h 586899"/>
              <a:gd name="connsiteX46" fmla="*/ 462936 w 587787"/>
              <a:gd name="connsiteY46" fmla="*/ 434639 h 586899"/>
              <a:gd name="connsiteX47" fmla="*/ 464780 w 587787"/>
              <a:gd name="connsiteY47" fmla="*/ 458578 h 586899"/>
              <a:gd name="connsiteX48" fmla="*/ 466624 w 587787"/>
              <a:gd name="connsiteY48" fmla="*/ 464103 h 586899"/>
              <a:gd name="connsiteX49" fmla="*/ 475845 w 587787"/>
              <a:gd name="connsiteY49" fmla="*/ 473311 h 586899"/>
              <a:gd name="connsiteX50" fmla="*/ 486296 w 587787"/>
              <a:gd name="connsiteY50" fmla="*/ 494795 h 586899"/>
              <a:gd name="connsiteX51" fmla="*/ 531479 w 587787"/>
              <a:gd name="connsiteY51" fmla="*/ 508836 h 586899"/>
              <a:gd name="connsiteX52" fmla="*/ 550897 w 587787"/>
              <a:gd name="connsiteY52" fmla="*/ 515464 h 586899"/>
              <a:gd name="connsiteX53" fmla="*/ 550897 w 587787"/>
              <a:gd name="connsiteY53" fmla="*/ 531647 h 586899"/>
              <a:gd name="connsiteX54" fmla="*/ 530607 w 587787"/>
              <a:gd name="connsiteY54" fmla="*/ 550064 h 586899"/>
              <a:gd name="connsiteX55" fmla="*/ 262537 w 587787"/>
              <a:gd name="connsiteY55" fmla="*/ 550064 h 586899"/>
              <a:gd name="connsiteX56" fmla="*/ 232677 w 587787"/>
              <a:gd name="connsiteY56" fmla="*/ 550064 h 586899"/>
              <a:gd name="connsiteX57" fmla="*/ 238556 w 587787"/>
              <a:gd name="connsiteY57" fmla="*/ 537149 h 586899"/>
              <a:gd name="connsiteX58" fmla="*/ 256998 w 587787"/>
              <a:gd name="connsiteY58" fmla="*/ 524259 h 586899"/>
              <a:gd name="connsiteX59" fmla="*/ 344906 w 587787"/>
              <a:gd name="connsiteY59" fmla="*/ 491112 h 586899"/>
              <a:gd name="connsiteX60" fmla="*/ 355971 w 587787"/>
              <a:gd name="connsiteY60" fmla="*/ 469628 h 586899"/>
              <a:gd name="connsiteX61" fmla="*/ 363348 w 587787"/>
              <a:gd name="connsiteY61" fmla="*/ 460420 h 586899"/>
              <a:gd name="connsiteX62" fmla="*/ 367036 w 587787"/>
              <a:gd name="connsiteY62" fmla="*/ 456737 h 586899"/>
              <a:gd name="connsiteX63" fmla="*/ 368881 w 587787"/>
              <a:gd name="connsiteY63" fmla="*/ 432797 h 586899"/>
              <a:gd name="connsiteX64" fmla="*/ 367036 w 587787"/>
              <a:gd name="connsiteY64" fmla="*/ 427273 h 586899"/>
              <a:gd name="connsiteX65" fmla="*/ 352283 w 587787"/>
              <a:gd name="connsiteY65" fmla="*/ 384918 h 586899"/>
              <a:gd name="connsiteX66" fmla="*/ 348594 w 587787"/>
              <a:gd name="connsiteY66" fmla="*/ 381235 h 586899"/>
              <a:gd name="connsiteX67" fmla="*/ 343062 w 587787"/>
              <a:gd name="connsiteY67" fmla="*/ 362820 h 586899"/>
              <a:gd name="connsiteX68" fmla="*/ 346750 w 587787"/>
              <a:gd name="connsiteY68" fmla="*/ 346860 h 586899"/>
              <a:gd name="connsiteX69" fmla="*/ 350438 w 587787"/>
              <a:gd name="connsiteY69" fmla="*/ 343177 h 586899"/>
              <a:gd name="connsiteX70" fmla="*/ 350438 w 587787"/>
              <a:gd name="connsiteY70" fmla="*/ 302664 h 586899"/>
              <a:gd name="connsiteX71" fmla="*/ 368881 w 587787"/>
              <a:gd name="connsiteY71" fmla="*/ 271359 h 586899"/>
              <a:gd name="connsiteX72" fmla="*/ 418674 w 587787"/>
              <a:gd name="connsiteY72" fmla="*/ 249261 h 586899"/>
              <a:gd name="connsiteX73" fmla="*/ 453714 w 587787"/>
              <a:gd name="connsiteY73" fmla="*/ 243736 h 586899"/>
              <a:gd name="connsiteX74" fmla="*/ 210889 w 587787"/>
              <a:gd name="connsiteY74" fmla="*/ 148550 h 586899"/>
              <a:gd name="connsiteX75" fmla="*/ 475832 w 587787"/>
              <a:gd name="connsiteY75" fmla="*/ 148550 h 586899"/>
              <a:gd name="connsiteX76" fmla="*/ 475832 w 587787"/>
              <a:gd name="connsiteY76" fmla="*/ 183567 h 586899"/>
              <a:gd name="connsiteX77" fmla="*/ 210889 w 587787"/>
              <a:gd name="connsiteY77" fmla="*/ 183567 h 586899"/>
              <a:gd name="connsiteX78" fmla="*/ 122934 w 587787"/>
              <a:gd name="connsiteY78" fmla="*/ 128329 h 586899"/>
              <a:gd name="connsiteX79" fmla="*/ 172784 w 587787"/>
              <a:gd name="connsiteY79" fmla="*/ 128329 h 586899"/>
              <a:gd name="connsiteX80" fmla="*/ 183862 w 587787"/>
              <a:gd name="connsiteY80" fmla="*/ 139377 h 586899"/>
              <a:gd name="connsiteX81" fmla="*/ 183862 w 587787"/>
              <a:gd name="connsiteY81" fmla="*/ 189090 h 586899"/>
              <a:gd name="connsiteX82" fmla="*/ 172784 w 587787"/>
              <a:gd name="connsiteY82" fmla="*/ 200138 h 586899"/>
              <a:gd name="connsiteX83" fmla="*/ 122934 w 587787"/>
              <a:gd name="connsiteY83" fmla="*/ 200138 h 586899"/>
              <a:gd name="connsiteX84" fmla="*/ 111856 w 587787"/>
              <a:gd name="connsiteY84" fmla="*/ 189090 h 586899"/>
              <a:gd name="connsiteX85" fmla="*/ 111856 w 587787"/>
              <a:gd name="connsiteY85" fmla="*/ 139377 h 586899"/>
              <a:gd name="connsiteX86" fmla="*/ 122934 w 587787"/>
              <a:gd name="connsiteY86" fmla="*/ 128329 h 586899"/>
              <a:gd name="connsiteX87" fmla="*/ 55336 w 587787"/>
              <a:gd name="connsiteY87" fmla="*/ 36835 h 586899"/>
              <a:gd name="connsiteX88" fmla="*/ 36890 w 587787"/>
              <a:gd name="connsiteY88" fmla="*/ 55252 h 586899"/>
              <a:gd name="connsiteX89" fmla="*/ 36890 w 587787"/>
              <a:gd name="connsiteY89" fmla="*/ 531647 h 586899"/>
              <a:gd name="connsiteX90" fmla="*/ 55336 w 587787"/>
              <a:gd name="connsiteY90" fmla="*/ 550064 h 586899"/>
              <a:gd name="connsiteX91" fmla="*/ 232677 w 587787"/>
              <a:gd name="connsiteY91" fmla="*/ 550064 h 586899"/>
              <a:gd name="connsiteX92" fmla="*/ 229335 w 587787"/>
              <a:gd name="connsiteY92" fmla="*/ 557406 h 586899"/>
              <a:gd name="connsiteX93" fmla="*/ 574818 w 587787"/>
              <a:gd name="connsiteY93" fmla="*/ 557406 h 586899"/>
              <a:gd name="connsiteX94" fmla="*/ 584039 w 587787"/>
              <a:gd name="connsiteY94" fmla="*/ 531625 h 586899"/>
              <a:gd name="connsiteX95" fmla="*/ 576662 w 587787"/>
              <a:gd name="connsiteY95" fmla="*/ 524259 h 586899"/>
              <a:gd name="connsiteX96" fmla="*/ 550897 w 587787"/>
              <a:gd name="connsiteY96" fmla="*/ 515464 h 586899"/>
              <a:gd name="connsiteX97" fmla="*/ 550897 w 587787"/>
              <a:gd name="connsiteY97" fmla="*/ 55252 h 586899"/>
              <a:gd name="connsiteX98" fmla="*/ 532451 w 587787"/>
              <a:gd name="connsiteY98" fmla="*/ 36835 h 586899"/>
              <a:gd name="connsiteX99" fmla="*/ 55336 w 587787"/>
              <a:gd name="connsiteY99" fmla="*/ 0 h 586899"/>
              <a:gd name="connsiteX100" fmla="*/ 532451 w 587787"/>
              <a:gd name="connsiteY100" fmla="*/ 0 h 586899"/>
              <a:gd name="connsiteX101" fmla="*/ 587787 w 587787"/>
              <a:gd name="connsiteY101" fmla="*/ 55252 h 586899"/>
              <a:gd name="connsiteX102" fmla="*/ 587787 w 587787"/>
              <a:gd name="connsiteY102" fmla="*/ 531647 h 586899"/>
              <a:gd name="connsiteX103" fmla="*/ 532451 w 587787"/>
              <a:gd name="connsiteY103" fmla="*/ 586899 h 586899"/>
              <a:gd name="connsiteX104" fmla="*/ 55336 w 587787"/>
              <a:gd name="connsiteY104" fmla="*/ 586899 h 586899"/>
              <a:gd name="connsiteX105" fmla="*/ 0 w 587787"/>
              <a:gd name="connsiteY105" fmla="*/ 531647 h 586899"/>
              <a:gd name="connsiteX106" fmla="*/ 0 w 587787"/>
              <a:gd name="connsiteY106" fmla="*/ 55252 h 586899"/>
              <a:gd name="connsiteX107" fmla="*/ 55336 w 587787"/>
              <a:gd name="connsiteY107" fmla="*/ 0 h 58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587787" h="586899">
                <a:moveTo>
                  <a:pt x="210889" y="405207"/>
                </a:moveTo>
                <a:lnTo>
                  <a:pt x="327095" y="405207"/>
                </a:lnTo>
                <a:cubicBezTo>
                  <a:pt x="328940" y="423637"/>
                  <a:pt x="340007" y="440224"/>
                  <a:pt x="340007" y="440224"/>
                </a:cubicBezTo>
                <a:lnTo>
                  <a:pt x="210889" y="440224"/>
                </a:lnTo>
                <a:close/>
                <a:moveTo>
                  <a:pt x="122934" y="395950"/>
                </a:moveTo>
                <a:cubicBezTo>
                  <a:pt x="122934" y="395950"/>
                  <a:pt x="121088" y="395950"/>
                  <a:pt x="121088" y="397793"/>
                </a:cubicBezTo>
                <a:lnTo>
                  <a:pt x="121088" y="447575"/>
                </a:lnTo>
                <a:cubicBezTo>
                  <a:pt x="121088" y="447575"/>
                  <a:pt x="121088" y="449419"/>
                  <a:pt x="122934" y="449419"/>
                </a:cubicBezTo>
                <a:lnTo>
                  <a:pt x="172784" y="449419"/>
                </a:lnTo>
                <a:cubicBezTo>
                  <a:pt x="172784" y="449419"/>
                  <a:pt x="174630" y="449419"/>
                  <a:pt x="174630" y="447575"/>
                </a:cubicBezTo>
                <a:lnTo>
                  <a:pt x="174630" y="397793"/>
                </a:lnTo>
                <a:cubicBezTo>
                  <a:pt x="174630" y="397793"/>
                  <a:pt x="174630" y="395950"/>
                  <a:pt x="172784" y="395950"/>
                </a:cubicBezTo>
                <a:close/>
                <a:moveTo>
                  <a:pt x="122934" y="384887"/>
                </a:moveTo>
                <a:lnTo>
                  <a:pt x="172784" y="384887"/>
                </a:lnTo>
                <a:cubicBezTo>
                  <a:pt x="180169" y="384887"/>
                  <a:pt x="183862" y="390418"/>
                  <a:pt x="183862" y="395950"/>
                </a:cubicBezTo>
                <a:lnTo>
                  <a:pt x="183862" y="445731"/>
                </a:lnTo>
                <a:cubicBezTo>
                  <a:pt x="183862" y="451263"/>
                  <a:pt x="180169" y="456794"/>
                  <a:pt x="172784" y="456794"/>
                </a:cubicBezTo>
                <a:lnTo>
                  <a:pt x="122934" y="456794"/>
                </a:lnTo>
                <a:cubicBezTo>
                  <a:pt x="117395" y="456794"/>
                  <a:pt x="111856" y="453106"/>
                  <a:pt x="111856" y="445731"/>
                </a:cubicBezTo>
                <a:lnTo>
                  <a:pt x="111856" y="395950"/>
                </a:lnTo>
                <a:cubicBezTo>
                  <a:pt x="111856" y="390418"/>
                  <a:pt x="115549" y="384887"/>
                  <a:pt x="122934" y="384887"/>
                </a:cubicBezTo>
                <a:close/>
                <a:moveTo>
                  <a:pt x="212763" y="276878"/>
                </a:moveTo>
                <a:lnTo>
                  <a:pt x="341782" y="276878"/>
                </a:lnTo>
                <a:cubicBezTo>
                  <a:pt x="328880" y="289779"/>
                  <a:pt x="328880" y="306366"/>
                  <a:pt x="330723" y="311895"/>
                </a:cubicBezTo>
                <a:lnTo>
                  <a:pt x="212763" y="311895"/>
                </a:lnTo>
                <a:close/>
                <a:moveTo>
                  <a:pt x="122934" y="256657"/>
                </a:moveTo>
                <a:lnTo>
                  <a:pt x="172784" y="256657"/>
                </a:lnTo>
                <a:cubicBezTo>
                  <a:pt x="180169" y="256657"/>
                  <a:pt x="183862" y="262181"/>
                  <a:pt x="183862" y="267705"/>
                </a:cubicBezTo>
                <a:lnTo>
                  <a:pt x="183862" y="317418"/>
                </a:lnTo>
                <a:cubicBezTo>
                  <a:pt x="183862" y="322942"/>
                  <a:pt x="180169" y="328466"/>
                  <a:pt x="172784" y="328466"/>
                </a:cubicBezTo>
                <a:lnTo>
                  <a:pt x="122934" y="328466"/>
                </a:lnTo>
                <a:cubicBezTo>
                  <a:pt x="117395" y="328466"/>
                  <a:pt x="111856" y="324783"/>
                  <a:pt x="111856" y="317418"/>
                </a:cubicBezTo>
                <a:lnTo>
                  <a:pt x="111856" y="267705"/>
                </a:lnTo>
                <a:cubicBezTo>
                  <a:pt x="111856" y="262181"/>
                  <a:pt x="115549" y="256657"/>
                  <a:pt x="122934" y="256657"/>
                </a:cubicBezTo>
                <a:close/>
                <a:moveTo>
                  <a:pt x="453714" y="243736"/>
                </a:moveTo>
                <a:lnTo>
                  <a:pt x="455559" y="243736"/>
                </a:lnTo>
                <a:cubicBezTo>
                  <a:pt x="453714" y="245578"/>
                  <a:pt x="450026" y="247419"/>
                  <a:pt x="448182" y="249261"/>
                </a:cubicBezTo>
                <a:cubicBezTo>
                  <a:pt x="444493" y="254785"/>
                  <a:pt x="444493" y="258468"/>
                  <a:pt x="448182" y="262151"/>
                </a:cubicBezTo>
                <a:cubicBezTo>
                  <a:pt x="453714" y="265834"/>
                  <a:pt x="457403" y="267676"/>
                  <a:pt x="466624" y="275042"/>
                </a:cubicBezTo>
                <a:cubicBezTo>
                  <a:pt x="474001" y="278725"/>
                  <a:pt x="480763" y="287932"/>
                  <a:pt x="482607" y="302664"/>
                </a:cubicBezTo>
                <a:lnTo>
                  <a:pt x="482607" y="343177"/>
                </a:lnTo>
                <a:cubicBezTo>
                  <a:pt x="482607" y="348088"/>
                  <a:pt x="482607" y="349930"/>
                  <a:pt x="486296" y="348088"/>
                </a:cubicBezTo>
                <a:cubicBezTo>
                  <a:pt x="493672" y="348088"/>
                  <a:pt x="491828" y="360979"/>
                  <a:pt x="489984" y="366503"/>
                </a:cubicBezTo>
                <a:cubicBezTo>
                  <a:pt x="488140" y="373869"/>
                  <a:pt x="486296" y="375711"/>
                  <a:pt x="484451" y="383077"/>
                </a:cubicBezTo>
                <a:cubicBezTo>
                  <a:pt x="482607" y="388601"/>
                  <a:pt x="480763" y="386760"/>
                  <a:pt x="480763" y="386760"/>
                </a:cubicBezTo>
                <a:cubicBezTo>
                  <a:pt x="478919" y="395967"/>
                  <a:pt x="477075" y="414382"/>
                  <a:pt x="466624" y="429114"/>
                </a:cubicBezTo>
                <a:cubicBezTo>
                  <a:pt x="464780" y="430956"/>
                  <a:pt x="462936" y="432797"/>
                  <a:pt x="462936" y="434639"/>
                </a:cubicBezTo>
                <a:cubicBezTo>
                  <a:pt x="462936" y="436480"/>
                  <a:pt x="462936" y="443846"/>
                  <a:pt x="464780" y="458578"/>
                </a:cubicBezTo>
                <a:cubicBezTo>
                  <a:pt x="464780" y="464103"/>
                  <a:pt x="464780" y="464103"/>
                  <a:pt x="466624" y="464103"/>
                </a:cubicBezTo>
                <a:cubicBezTo>
                  <a:pt x="474001" y="464103"/>
                  <a:pt x="475845" y="467786"/>
                  <a:pt x="475845" y="473311"/>
                </a:cubicBezTo>
                <a:cubicBezTo>
                  <a:pt x="475845" y="487429"/>
                  <a:pt x="484451" y="492953"/>
                  <a:pt x="486296" y="494795"/>
                </a:cubicBezTo>
                <a:cubicBezTo>
                  <a:pt x="501971" y="500320"/>
                  <a:pt x="516725" y="504463"/>
                  <a:pt x="531479" y="508836"/>
                </a:cubicBezTo>
                <a:lnTo>
                  <a:pt x="550897" y="515464"/>
                </a:lnTo>
                <a:lnTo>
                  <a:pt x="550897" y="531647"/>
                </a:lnTo>
                <a:cubicBezTo>
                  <a:pt x="550897" y="542697"/>
                  <a:pt x="547208" y="550064"/>
                  <a:pt x="530607" y="550064"/>
                </a:cubicBezTo>
                <a:lnTo>
                  <a:pt x="262537" y="550064"/>
                </a:lnTo>
                <a:lnTo>
                  <a:pt x="232677" y="550064"/>
                </a:lnTo>
                <a:lnTo>
                  <a:pt x="238556" y="537149"/>
                </a:lnTo>
                <a:cubicBezTo>
                  <a:pt x="242245" y="531625"/>
                  <a:pt x="244089" y="527942"/>
                  <a:pt x="256998" y="524259"/>
                </a:cubicBezTo>
                <a:cubicBezTo>
                  <a:pt x="275440" y="518734"/>
                  <a:pt x="330767" y="502161"/>
                  <a:pt x="344906" y="491112"/>
                </a:cubicBezTo>
                <a:cubicBezTo>
                  <a:pt x="348594" y="489270"/>
                  <a:pt x="355971" y="480063"/>
                  <a:pt x="355971" y="469628"/>
                </a:cubicBezTo>
                <a:cubicBezTo>
                  <a:pt x="355971" y="465944"/>
                  <a:pt x="355971" y="460420"/>
                  <a:pt x="363348" y="460420"/>
                </a:cubicBezTo>
                <a:cubicBezTo>
                  <a:pt x="365192" y="460420"/>
                  <a:pt x="367036" y="458578"/>
                  <a:pt x="367036" y="456737"/>
                </a:cubicBezTo>
                <a:cubicBezTo>
                  <a:pt x="367036" y="449371"/>
                  <a:pt x="367036" y="440163"/>
                  <a:pt x="368881" y="432797"/>
                </a:cubicBezTo>
                <a:cubicBezTo>
                  <a:pt x="368881" y="430956"/>
                  <a:pt x="368881" y="429114"/>
                  <a:pt x="367036" y="427273"/>
                </a:cubicBezTo>
                <a:cubicBezTo>
                  <a:pt x="359660" y="416224"/>
                  <a:pt x="354127" y="395967"/>
                  <a:pt x="352283" y="384918"/>
                </a:cubicBezTo>
                <a:cubicBezTo>
                  <a:pt x="352283" y="384918"/>
                  <a:pt x="350438" y="386760"/>
                  <a:pt x="348594" y="381235"/>
                </a:cubicBezTo>
                <a:cubicBezTo>
                  <a:pt x="346750" y="373869"/>
                  <a:pt x="344906" y="370186"/>
                  <a:pt x="343062" y="362820"/>
                </a:cubicBezTo>
                <a:cubicBezTo>
                  <a:pt x="343062" y="360979"/>
                  <a:pt x="337529" y="344405"/>
                  <a:pt x="346750" y="346860"/>
                </a:cubicBezTo>
                <a:cubicBezTo>
                  <a:pt x="350438" y="348702"/>
                  <a:pt x="350438" y="346860"/>
                  <a:pt x="350438" y="343177"/>
                </a:cubicBezTo>
                <a:lnTo>
                  <a:pt x="350438" y="302664"/>
                </a:lnTo>
                <a:cubicBezTo>
                  <a:pt x="350438" y="289774"/>
                  <a:pt x="359660" y="278725"/>
                  <a:pt x="368881" y="271359"/>
                </a:cubicBezTo>
                <a:cubicBezTo>
                  <a:pt x="383634" y="258468"/>
                  <a:pt x="400232" y="252944"/>
                  <a:pt x="418674" y="249261"/>
                </a:cubicBezTo>
                <a:cubicBezTo>
                  <a:pt x="427895" y="247419"/>
                  <a:pt x="451870" y="243736"/>
                  <a:pt x="453714" y="243736"/>
                </a:cubicBezTo>
                <a:close/>
                <a:moveTo>
                  <a:pt x="210889" y="148550"/>
                </a:moveTo>
                <a:lnTo>
                  <a:pt x="475832" y="148550"/>
                </a:lnTo>
                <a:lnTo>
                  <a:pt x="475832" y="183567"/>
                </a:lnTo>
                <a:lnTo>
                  <a:pt x="210889" y="183567"/>
                </a:lnTo>
                <a:close/>
                <a:moveTo>
                  <a:pt x="122934" y="128329"/>
                </a:moveTo>
                <a:lnTo>
                  <a:pt x="172784" y="128329"/>
                </a:lnTo>
                <a:cubicBezTo>
                  <a:pt x="180169" y="128329"/>
                  <a:pt x="183862" y="133853"/>
                  <a:pt x="183862" y="139377"/>
                </a:cubicBezTo>
                <a:lnTo>
                  <a:pt x="183862" y="189090"/>
                </a:lnTo>
                <a:cubicBezTo>
                  <a:pt x="183862" y="194614"/>
                  <a:pt x="180169" y="200138"/>
                  <a:pt x="172784" y="200138"/>
                </a:cubicBezTo>
                <a:lnTo>
                  <a:pt x="122934" y="200138"/>
                </a:lnTo>
                <a:cubicBezTo>
                  <a:pt x="117395" y="200138"/>
                  <a:pt x="111856" y="196455"/>
                  <a:pt x="111856" y="189090"/>
                </a:cubicBezTo>
                <a:lnTo>
                  <a:pt x="111856" y="139377"/>
                </a:lnTo>
                <a:cubicBezTo>
                  <a:pt x="111856" y="133853"/>
                  <a:pt x="115549" y="128329"/>
                  <a:pt x="122934" y="128329"/>
                </a:cubicBezTo>
                <a:close/>
                <a:moveTo>
                  <a:pt x="55336" y="36835"/>
                </a:moveTo>
                <a:cubicBezTo>
                  <a:pt x="44268" y="36835"/>
                  <a:pt x="36890" y="44202"/>
                  <a:pt x="36890" y="55252"/>
                </a:cubicBezTo>
                <a:lnTo>
                  <a:pt x="36890" y="531647"/>
                </a:lnTo>
                <a:cubicBezTo>
                  <a:pt x="36890" y="542697"/>
                  <a:pt x="44268" y="550064"/>
                  <a:pt x="55336" y="550064"/>
                </a:cubicBezTo>
                <a:lnTo>
                  <a:pt x="232677" y="550064"/>
                </a:lnTo>
                <a:lnTo>
                  <a:pt x="229335" y="557406"/>
                </a:lnTo>
                <a:lnTo>
                  <a:pt x="574818" y="557406"/>
                </a:lnTo>
                <a:lnTo>
                  <a:pt x="584039" y="531625"/>
                </a:lnTo>
                <a:cubicBezTo>
                  <a:pt x="580351" y="524259"/>
                  <a:pt x="584039" y="526100"/>
                  <a:pt x="576662" y="524259"/>
                </a:cubicBezTo>
                <a:lnTo>
                  <a:pt x="550897" y="515464"/>
                </a:lnTo>
                <a:lnTo>
                  <a:pt x="550897" y="55252"/>
                </a:lnTo>
                <a:cubicBezTo>
                  <a:pt x="550897" y="44202"/>
                  <a:pt x="543518" y="36835"/>
                  <a:pt x="532451" y="36835"/>
                </a:cubicBezTo>
                <a:close/>
                <a:moveTo>
                  <a:pt x="55336" y="0"/>
                </a:moveTo>
                <a:lnTo>
                  <a:pt x="532451" y="0"/>
                </a:lnTo>
                <a:cubicBezTo>
                  <a:pt x="563808" y="0"/>
                  <a:pt x="587787" y="23943"/>
                  <a:pt x="587787" y="55252"/>
                </a:cubicBezTo>
                <a:lnTo>
                  <a:pt x="587787" y="531647"/>
                </a:lnTo>
                <a:cubicBezTo>
                  <a:pt x="587787" y="562956"/>
                  <a:pt x="563808" y="586899"/>
                  <a:pt x="532451" y="586899"/>
                </a:cubicBezTo>
                <a:lnTo>
                  <a:pt x="55336" y="586899"/>
                </a:lnTo>
                <a:cubicBezTo>
                  <a:pt x="23979" y="586899"/>
                  <a:pt x="0" y="562956"/>
                  <a:pt x="0" y="531647"/>
                </a:cubicBezTo>
                <a:lnTo>
                  <a:pt x="0" y="55252"/>
                </a:lnTo>
                <a:cubicBezTo>
                  <a:pt x="0" y="23943"/>
                  <a:pt x="23979" y="0"/>
                  <a:pt x="55336" y="0"/>
                </a:cubicBezTo>
                <a:close/>
              </a:path>
            </a:pathLst>
          </a:custGeom>
          <a:solidFill>
            <a:schemeClr val="bg1"/>
          </a:solidFill>
          <a:ln>
            <a:noFill/>
          </a:ln>
        </p:spPr>
      </p:sp>
      <p:sp>
        <p:nvSpPr>
          <p:cNvPr id="109" name="waving-black-flag_8402"/>
          <p:cNvSpPr>
            <a:spLocks noChangeAspect="1"/>
          </p:cNvSpPr>
          <p:nvPr/>
        </p:nvSpPr>
        <p:spPr bwMode="auto">
          <a:xfrm>
            <a:off x="4555355" y="3358192"/>
            <a:ext cx="299342" cy="410904"/>
          </a:xfrm>
          <a:custGeom>
            <a:avLst/>
            <a:gdLst>
              <a:gd name="connsiteX0" fmla="*/ 0 w 416362"/>
              <a:gd name="connsiteY0" fmla="*/ 27677 h 571538"/>
              <a:gd name="connsiteX1" fmla="*/ 41982 w 416362"/>
              <a:gd name="connsiteY1" fmla="*/ 27677 h 571538"/>
              <a:gd name="connsiteX2" fmla="*/ 41982 w 416362"/>
              <a:gd name="connsiteY2" fmla="*/ 571538 h 571538"/>
              <a:gd name="connsiteX3" fmla="*/ 0 w 416362"/>
              <a:gd name="connsiteY3" fmla="*/ 571538 h 571538"/>
              <a:gd name="connsiteX4" fmla="*/ 161513 w 416362"/>
              <a:gd name="connsiteY4" fmla="*/ 505 h 571538"/>
              <a:gd name="connsiteX5" fmla="*/ 242063 w 416362"/>
              <a:gd name="connsiteY5" fmla="*/ 44893 h 571538"/>
              <a:gd name="connsiteX6" fmla="*/ 416362 w 416362"/>
              <a:gd name="connsiteY6" fmla="*/ 44893 h 571538"/>
              <a:gd name="connsiteX7" fmla="*/ 416362 w 416362"/>
              <a:gd name="connsiteY7" fmla="*/ 243684 h 571538"/>
              <a:gd name="connsiteX8" fmla="*/ 237759 w 416362"/>
              <a:gd name="connsiteY8" fmla="*/ 243684 h 571538"/>
              <a:gd name="connsiteX9" fmla="*/ 66687 w 416362"/>
              <a:gd name="connsiteY9" fmla="*/ 243684 h 571538"/>
              <a:gd name="connsiteX10" fmla="*/ 66687 w 416362"/>
              <a:gd name="connsiteY10" fmla="*/ 44893 h 571538"/>
              <a:gd name="connsiteX11" fmla="*/ 161513 w 416362"/>
              <a:gd name="connsiteY11" fmla="*/ 505 h 57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362" h="571538">
                <a:moveTo>
                  <a:pt x="0" y="27677"/>
                </a:moveTo>
                <a:lnTo>
                  <a:pt x="41982" y="27677"/>
                </a:lnTo>
                <a:lnTo>
                  <a:pt x="41982" y="571538"/>
                </a:lnTo>
                <a:lnTo>
                  <a:pt x="0" y="571538"/>
                </a:lnTo>
                <a:close/>
                <a:moveTo>
                  <a:pt x="161513" y="505"/>
                </a:moveTo>
                <a:cubicBezTo>
                  <a:pt x="190670" y="-2454"/>
                  <a:pt x="220679" y="7015"/>
                  <a:pt x="242063" y="44893"/>
                </a:cubicBezTo>
                <a:cubicBezTo>
                  <a:pt x="299087" y="144826"/>
                  <a:pt x="416362" y="44893"/>
                  <a:pt x="416362" y="44893"/>
                </a:cubicBezTo>
                <a:lnTo>
                  <a:pt x="416362" y="243684"/>
                </a:lnTo>
                <a:cubicBezTo>
                  <a:pt x="416362" y="243684"/>
                  <a:pt x="303390" y="325349"/>
                  <a:pt x="237759" y="243684"/>
                </a:cubicBezTo>
                <a:cubicBezTo>
                  <a:pt x="172128" y="163093"/>
                  <a:pt x="66687" y="243684"/>
                  <a:pt x="66687" y="243684"/>
                </a:cubicBezTo>
                <a:lnTo>
                  <a:pt x="66687" y="44893"/>
                </a:lnTo>
                <a:cubicBezTo>
                  <a:pt x="66687" y="44893"/>
                  <a:pt x="112918" y="5437"/>
                  <a:pt x="161513" y="505"/>
                </a:cubicBezTo>
                <a:close/>
              </a:path>
            </a:pathLst>
          </a:custGeom>
          <a:solidFill>
            <a:schemeClr val="bg1"/>
          </a:solidFill>
          <a:ln>
            <a:noFill/>
          </a:ln>
        </p:spPr>
      </p:sp>
      <p:sp>
        <p:nvSpPr>
          <p:cNvPr id="134" name="标题 4"/>
          <p:cNvSpPr txBox="1"/>
          <p:nvPr/>
        </p:nvSpPr>
        <p:spPr>
          <a:xfrm>
            <a:off x="1459230" y="133350"/>
            <a:ext cx="6742430" cy="11785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 —— </a:t>
            </a:r>
            <a:r>
              <a:rPr lang="zh-CN" altLang="en-US" sz="36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用方法</a:t>
            </a:r>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81"/>
                                        </p:tgtEl>
                                        <p:attrNameLst>
                                          <p:attrName>style.visibility</p:attrName>
                                        </p:attrNameLst>
                                      </p:cBhvr>
                                      <p:to>
                                        <p:strVal val="visible"/>
                                      </p:to>
                                    </p:set>
                                    <p:anim calcmode="lin" valueType="num">
                                      <p:cBhvr>
                                        <p:cTn id="19" dur="500" fill="hold"/>
                                        <p:tgtEl>
                                          <p:spTgt spid="81"/>
                                        </p:tgtEl>
                                        <p:attrNameLst>
                                          <p:attrName>ppt_w</p:attrName>
                                        </p:attrNameLst>
                                      </p:cBhvr>
                                      <p:tavLst>
                                        <p:tav tm="0">
                                          <p:val>
                                            <p:fltVal val="0"/>
                                          </p:val>
                                        </p:tav>
                                        <p:tav tm="100000">
                                          <p:val>
                                            <p:strVal val="#ppt_w"/>
                                          </p:val>
                                        </p:tav>
                                      </p:tavLst>
                                    </p:anim>
                                    <p:anim calcmode="lin" valueType="num">
                                      <p:cBhvr>
                                        <p:cTn id="20" dur="500" fill="hold"/>
                                        <p:tgtEl>
                                          <p:spTgt spid="81"/>
                                        </p:tgtEl>
                                        <p:attrNameLst>
                                          <p:attrName>ppt_h</p:attrName>
                                        </p:attrNameLst>
                                      </p:cBhvr>
                                      <p:tavLst>
                                        <p:tav tm="0">
                                          <p:val>
                                            <p:fltVal val="0"/>
                                          </p:val>
                                        </p:tav>
                                        <p:tav tm="100000">
                                          <p:val>
                                            <p:strVal val="#ppt_h"/>
                                          </p:val>
                                        </p:tav>
                                      </p:tavLst>
                                    </p:anim>
                                    <p:animEffect transition="in" filter="fade">
                                      <p:cBhvr>
                                        <p:cTn id="21" dur="500"/>
                                        <p:tgtEl>
                                          <p:spTgt spid="8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6"/>
                                        </p:tgtEl>
                                        <p:attrNameLst>
                                          <p:attrName>style.visibility</p:attrName>
                                        </p:attrNameLst>
                                      </p:cBhvr>
                                      <p:to>
                                        <p:strVal val="visible"/>
                                      </p:to>
                                    </p:set>
                                    <p:anim calcmode="lin" valueType="num">
                                      <p:cBhvr>
                                        <p:cTn id="24" dur="500" fill="hold"/>
                                        <p:tgtEl>
                                          <p:spTgt spid="86"/>
                                        </p:tgtEl>
                                        <p:attrNameLst>
                                          <p:attrName>ppt_w</p:attrName>
                                        </p:attrNameLst>
                                      </p:cBhvr>
                                      <p:tavLst>
                                        <p:tav tm="0">
                                          <p:val>
                                            <p:fltVal val="0"/>
                                          </p:val>
                                        </p:tav>
                                        <p:tav tm="100000">
                                          <p:val>
                                            <p:strVal val="#ppt_w"/>
                                          </p:val>
                                        </p:tav>
                                      </p:tavLst>
                                    </p:anim>
                                    <p:anim calcmode="lin" valueType="num">
                                      <p:cBhvr>
                                        <p:cTn id="25" dur="500" fill="hold"/>
                                        <p:tgtEl>
                                          <p:spTgt spid="86"/>
                                        </p:tgtEl>
                                        <p:attrNameLst>
                                          <p:attrName>ppt_h</p:attrName>
                                        </p:attrNameLst>
                                      </p:cBhvr>
                                      <p:tavLst>
                                        <p:tav tm="0">
                                          <p:val>
                                            <p:fltVal val="0"/>
                                          </p:val>
                                        </p:tav>
                                        <p:tav tm="100000">
                                          <p:val>
                                            <p:strVal val="#ppt_h"/>
                                          </p:val>
                                        </p:tav>
                                      </p:tavLst>
                                    </p:anim>
                                    <p:animEffect transition="in" filter="fade">
                                      <p:cBhvr>
                                        <p:cTn id="26" dur="500"/>
                                        <p:tgtEl>
                                          <p:spTgt spid="8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anim calcmode="lin" valueType="num">
                                      <p:cBhvr>
                                        <p:cTn id="29" dur="500" fill="hold"/>
                                        <p:tgtEl>
                                          <p:spTgt spid="82"/>
                                        </p:tgtEl>
                                        <p:attrNameLst>
                                          <p:attrName>ppt_w</p:attrName>
                                        </p:attrNameLst>
                                      </p:cBhvr>
                                      <p:tavLst>
                                        <p:tav tm="0">
                                          <p:val>
                                            <p:fltVal val="0"/>
                                          </p:val>
                                        </p:tav>
                                        <p:tav tm="100000">
                                          <p:val>
                                            <p:strVal val="#ppt_w"/>
                                          </p:val>
                                        </p:tav>
                                      </p:tavLst>
                                    </p:anim>
                                    <p:anim calcmode="lin" valueType="num">
                                      <p:cBhvr>
                                        <p:cTn id="30" dur="500" fill="hold"/>
                                        <p:tgtEl>
                                          <p:spTgt spid="82"/>
                                        </p:tgtEl>
                                        <p:attrNameLst>
                                          <p:attrName>ppt_h</p:attrName>
                                        </p:attrNameLst>
                                      </p:cBhvr>
                                      <p:tavLst>
                                        <p:tav tm="0">
                                          <p:val>
                                            <p:fltVal val="0"/>
                                          </p:val>
                                        </p:tav>
                                        <p:tav tm="100000">
                                          <p:val>
                                            <p:strVal val="#ppt_h"/>
                                          </p:val>
                                        </p:tav>
                                      </p:tavLst>
                                    </p:anim>
                                    <p:animEffect transition="in" filter="fade">
                                      <p:cBhvr>
                                        <p:cTn id="31" dur="500"/>
                                        <p:tgtEl>
                                          <p:spTgt spid="8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3"/>
                                        </p:tgtEl>
                                        <p:attrNameLst>
                                          <p:attrName>style.visibility</p:attrName>
                                        </p:attrNameLst>
                                      </p:cBhvr>
                                      <p:to>
                                        <p:strVal val="visible"/>
                                      </p:to>
                                    </p:set>
                                    <p:anim calcmode="lin" valueType="num">
                                      <p:cBhvr>
                                        <p:cTn id="34" dur="500" fill="hold"/>
                                        <p:tgtEl>
                                          <p:spTgt spid="83"/>
                                        </p:tgtEl>
                                        <p:attrNameLst>
                                          <p:attrName>ppt_w</p:attrName>
                                        </p:attrNameLst>
                                      </p:cBhvr>
                                      <p:tavLst>
                                        <p:tav tm="0">
                                          <p:val>
                                            <p:fltVal val="0"/>
                                          </p:val>
                                        </p:tav>
                                        <p:tav tm="100000">
                                          <p:val>
                                            <p:strVal val="#ppt_w"/>
                                          </p:val>
                                        </p:tav>
                                      </p:tavLst>
                                    </p:anim>
                                    <p:anim calcmode="lin" valueType="num">
                                      <p:cBhvr>
                                        <p:cTn id="35" dur="500" fill="hold"/>
                                        <p:tgtEl>
                                          <p:spTgt spid="83"/>
                                        </p:tgtEl>
                                        <p:attrNameLst>
                                          <p:attrName>ppt_h</p:attrName>
                                        </p:attrNameLst>
                                      </p:cBhvr>
                                      <p:tavLst>
                                        <p:tav tm="0">
                                          <p:val>
                                            <p:fltVal val="0"/>
                                          </p:val>
                                        </p:tav>
                                        <p:tav tm="100000">
                                          <p:val>
                                            <p:strVal val="#ppt_h"/>
                                          </p:val>
                                        </p:tav>
                                      </p:tavLst>
                                    </p:anim>
                                    <p:animEffect transition="in" filter="fade">
                                      <p:cBhvr>
                                        <p:cTn id="36" dur="500"/>
                                        <p:tgtEl>
                                          <p:spTgt spid="83"/>
                                        </p:tgtEl>
                                      </p:cBhvr>
                                    </p:animEffect>
                                  </p:childTnLst>
                                </p:cTn>
                              </p:par>
                            </p:childTnLst>
                          </p:cTn>
                        </p:par>
                        <p:par>
                          <p:cTn id="37" fill="hold">
                            <p:stCondLst>
                              <p:cond delay="2000"/>
                            </p:stCondLst>
                            <p:childTnLst>
                              <p:par>
                                <p:cTn id="38" presetID="53" presetClass="entr" presetSubtype="16" fill="hold" grpId="0" nodeType="afterEffect">
                                  <p:stCondLst>
                                    <p:cond delay="0"/>
                                  </p:stCondLst>
                                  <p:childTnLst>
                                    <p:set>
                                      <p:cBhvr>
                                        <p:cTn id="39" dur="1" fill="hold">
                                          <p:stCondLst>
                                            <p:cond delay="0"/>
                                          </p:stCondLst>
                                        </p:cTn>
                                        <p:tgtEl>
                                          <p:spTgt spid="84"/>
                                        </p:tgtEl>
                                        <p:attrNameLst>
                                          <p:attrName>style.visibility</p:attrName>
                                        </p:attrNameLst>
                                      </p:cBhvr>
                                      <p:to>
                                        <p:strVal val="visible"/>
                                      </p:to>
                                    </p:set>
                                    <p:anim calcmode="lin" valueType="num">
                                      <p:cBhvr>
                                        <p:cTn id="40" dur="500" fill="hold"/>
                                        <p:tgtEl>
                                          <p:spTgt spid="84"/>
                                        </p:tgtEl>
                                        <p:attrNameLst>
                                          <p:attrName>ppt_w</p:attrName>
                                        </p:attrNameLst>
                                      </p:cBhvr>
                                      <p:tavLst>
                                        <p:tav tm="0">
                                          <p:val>
                                            <p:fltVal val="0"/>
                                          </p:val>
                                        </p:tav>
                                        <p:tav tm="100000">
                                          <p:val>
                                            <p:strVal val="#ppt_w"/>
                                          </p:val>
                                        </p:tav>
                                      </p:tavLst>
                                    </p:anim>
                                    <p:anim calcmode="lin" valueType="num">
                                      <p:cBhvr>
                                        <p:cTn id="41" dur="500" fill="hold"/>
                                        <p:tgtEl>
                                          <p:spTgt spid="84"/>
                                        </p:tgtEl>
                                        <p:attrNameLst>
                                          <p:attrName>ppt_h</p:attrName>
                                        </p:attrNameLst>
                                      </p:cBhvr>
                                      <p:tavLst>
                                        <p:tav tm="0">
                                          <p:val>
                                            <p:fltVal val="0"/>
                                          </p:val>
                                        </p:tav>
                                        <p:tav tm="100000">
                                          <p:val>
                                            <p:strVal val="#ppt_h"/>
                                          </p:val>
                                        </p:tav>
                                      </p:tavLst>
                                    </p:anim>
                                    <p:animEffect transition="in" filter="fade">
                                      <p:cBhvr>
                                        <p:cTn id="42" dur="500"/>
                                        <p:tgtEl>
                                          <p:spTgt spid="8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90"/>
                                        </p:tgtEl>
                                        <p:attrNameLst>
                                          <p:attrName>style.visibility</p:attrName>
                                        </p:attrNameLst>
                                      </p:cBhvr>
                                      <p:to>
                                        <p:strVal val="visible"/>
                                      </p:to>
                                    </p:set>
                                    <p:anim calcmode="lin" valueType="num">
                                      <p:cBhvr>
                                        <p:cTn id="45" dur="500" fill="hold"/>
                                        <p:tgtEl>
                                          <p:spTgt spid="90"/>
                                        </p:tgtEl>
                                        <p:attrNameLst>
                                          <p:attrName>ppt_w</p:attrName>
                                        </p:attrNameLst>
                                      </p:cBhvr>
                                      <p:tavLst>
                                        <p:tav tm="0">
                                          <p:val>
                                            <p:fltVal val="0"/>
                                          </p:val>
                                        </p:tav>
                                        <p:tav tm="100000">
                                          <p:val>
                                            <p:strVal val="#ppt_w"/>
                                          </p:val>
                                        </p:tav>
                                      </p:tavLst>
                                    </p:anim>
                                    <p:anim calcmode="lin" valueType="num">
                                      <p:cBhvr>
                                        <p:cTn id="46" dur="500" fill="hold"/>
                                        <p:tgtEl>
                                          <p:spTgt spid="90"/>
                                        </p:tgtEl>
                                        <p:attrNameLst>
                                          <p:attrName>ppt_h</p:attrName>
                                        </p:attrNameLst>
                                      </p:cBhvr>
                                      <p:tavLst>
                                        <p:tav tm="0">
                                          <p:val>
                                            <p:fltVal val="0"/>
                                          </p:val>
                                        </p:tav>
                                        <p:tav tm="100000">
                                          <p:val>
                                            <p:strVal val="#ppt_h"/>
                                          </p:val>
                                        </p:tav>
                                      </p:tavLst>
                                    </p:anim>
                                    <p:animEffect transition="in" filter="fade">
                                      <p:cBhvr>
                                        <p:cTn id="47" dur="500"/>
                                        <p:tgtEl>
                                          <p:spTgt spid="90"/>
                                        </p:tgtEl>
                                      </p:cBhvr>
                                    </p:animEffect>
                                  </p:childTnLst>
                                </p:cTn>
                              </p:par>
                            </p:childTnLst>
                          </p:cTn>
                        </p:par>
                        <p:par>
                          <p:cTn id="48" fill="hold">
                            <p:stCondLst>
                              <p:cond delay="2500"/>
                            </p:stCondLst>
                            <p:childTnLst>
                              <p:par>
                                <p:cTn id="49" presetID="53" presetClass="entr" presetSubtype="16" fill="hold" grpId="0" nodeType="afterEffect">
                                  <p:stCondLst>
                                    <p:cond delay="0"/>
                                  </p:stCondLst>
                                  <p:childTnLst>
                                    <p:set>
                                      <p:cBhvr>
                                        <p:cTn id="50" dur="1" fill="hold">
                                          <p:stCondLst>
                                            <p:cond delay="0"/>
                                          </p:stCondLst>
                                        </p:cTn>
                                        <p:tgtEl>
                                          <p:spTgt spid="85"/>
                                        </p:tgtEl>
                                        <p:attrNameLst>
                                          <p:attrName>style.visibility</p:attrName>
                                        </p:attrNameLst>
                                      </p:cBhvr>
                                      <p:to>
                                        <p:strVal val="visible"/>
                                      </p:to>
                                    </p:set>
                                    <p:anim calcmode="lin" valueType="num">
                                      <p:cBhvr>
                                        <p:cTn id="51" dur="500" fill="hold"/>
                                        <p:tgtEl>
                                          <p:spTgt spid="85"/>
                                        </p:tgtEl>
                                        <p:attrNameLst>
                                          <p:attrName>ppt_w</p:attrName>
                                        </p:attrNameLst>
                                      </p:cBhvr>
                                      <p:tavLst>
                                        <p:tav tm="0">
                                          <p:val>
                                            <p:fltVal val="0"/>
                                          </p:val>
                                        </p:tav>
                                        <p:tav tm="100000">
                                          <p:val>
                                            <p:strVal val="#ppt_w"/>
                                          </p:val>
                                        </p:tav>
                                      </p:tavLst>
                                    </p:anim>
                                    <p:anim calcmode="lin" valueType="num">
                                      <p:cBhvr>
                                        <p:cTn id="52" dur="500" fill="hold"/>
                                        <p:tgtEl>
                                          <p:spTgt spid="85"/>
                                        </p:tgtEl>
                                        <p:attrNameLst>
                                          <p:attrName>ppt_h</p:attrName>
                                        </p:attrNameLst>
                                      </p:cBhvr>
                                      <p:tavLst>
                                        <p:tav tm="0">
                                          <p:val>
                                            <p:fltVal val="0"/>
                                          </p:val>
                                        </p:tav>
                                        <p:tav tm="100000">
                                          <p:val>
                                            <p:strVal val="#ppt_h"/>
                                          </p:val>
                                        </p:tav>
                                      </p:tavLst>
                                    </p:anim>
                                    <p:animEffect transition="in" filter="fade">
                                      <p:cBhvr>
                                        <p:cTn id="53" dur="500"/>
                                        <p:tgtEl>
                                          <p:spTgt spid="85"/>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92"/>
                                        </p:tgtEl>
                                        <p:attrNameLst>
                                          <p:attrName>style.visibility</p:attrName>
                                        </p:attrNameLst>
                                      </p:cBhvr>
                                      <p:to>
                                        <p:strVal val="visible"/>
                                      </p:to>
                                    </p:set>
                                    <p:anim calcmode="lin" valueType="num">
                                      <p:cBhvr>
                                        <p:cTn id="56" dur="500" fill="hold"/>
                                        <p:tgtEl>
                                          <p:spTgt spid="92"/>
                                        </p:tgtEl>
                                        <p:attrNameLst>
                                          <p:attrName>ppt_w</p:attrName>
                                        </p:attrNameLst>
                                      </p:cBhvr>
                                      <p:tavLst>
                                        <p:tav tm="0">
                                          <p:val>
                                            <p:fltVal val="0"/>
                                          </p:val>
                                        </p:tav>
                                        <p:tav tm="100000">
                                          <p:val>
                                            <p:strVal val="#ppt_w"/>
                                          </p:val>
                                        </p:tav>
                                      </p:tavLst>
                                    </p:anim>
                                    <p:anim calcmode="lin" valueType="num">
                                      <p:cBhvr>
                                        <p:cTn id="57" dur="500" fill="hold"/>
                                        <p:tgtEl>
                                          <p:spTgt spid="92"/>
                                        </p:tgtEl>
                                        <p:attrNameLst>
                                          <p:attrName>ppt_h</p:attrName>
                                        </p:attrNameLst>
                                      </p:cBhvr>
                                      <p:tavLst>
                                        <p:tav tm="0">
                                          <p:val>
                                            <p:fltVal val="0"/>
                                          </p:val>
                                        </p:tav>
                                        <p:tav tm="100000">
                                          <p:val>
                                            <p:strVal val="#ppt_h"/>
                                          </p:val>
                                        </p:tav>
                                      </p:tavLst>
                                    </p:anim>
                                    <p:animEffect transition="in" filter="fade">
                                      <p:cBhvr>
                                        <p:cTn id="58" dur="500"/>
                                        <p:tgtEl>
                                          <p:spTgt spid="92"/>
                                        </p:tgtEl>
                                      </p:cBhvr>
                                    </p:animEffect>
                                  </p:childTnLst>
                                </p:cTn>
                              </p:par>
                            </p:childTnLst>
                          </p:cTn>
                        </p:par>
                        <p:par>
                          <p:cTn id="59" fill="hold">
                            <p:stCondLst>
                              <p:cond delay="3000"/>
                            </p:stCondLst>
                            <p:childTnLst>
                              <p:par>
                                <p:cTn id="60" presetID="53" presetClass="entr" presetSubtype="16" fill="hold" grpId="0" nodeType="afterEffect">
                                  <p:stCondLst>
                                    <p:cond delay="0"/>
                                  </p:stCondLst>
                                  <p:childTnLst>
                                    <p:set>
                                      <p:cBhvr>
                                        <p:cTn id="61" dur="1" fill="hold">
                                          <p:stCondLst>
                                            <p:cond delay="0"/>
                                          </p:stCondLst>
                                        </p:cTn>
                                        <p:tgtEl>
                                          <p:spTgt spid="87"/>
                                        </p:tgtEl>
                                        <p:attrNameLst>
                                          <p:attrName>style.visibility</p:attrName>
                                        </p:attrNameLst>
                                      </p:cBhvr>
                                      <p:to>
                                        <p:strVal val="visible"/>
                                      </p:to>
                                    </p:set>
                                    <p:anim calcmode="lin" valueType="num">
                                      <p:cBhvr>
                                        <p:cTn id="62" dur="500" fill="hold"/>
                                        <p:tgtEl>
                                          <p:spTgt spid="87"/>
                                        </p:tgtEl>
                                        <p:attrNameLst>
                                          <p:attrName>ppt_w</p:attrName>
                                        </p:attrNameLst>
                                      </p:cBhvr>
                                      <p:tavLst>
                                        <p:tav tm="0">
                                          <p:val>
                                            <p:fltVal val="0"/>
                                          </p:val>
                                        </p:tav>
                                        <p:tav tm="100000">
                                          <p:val>
                                            <p:strVal val="#ppt_w"/>
                                          </p:val>
                                        </p:tav>
                                      </p:tavLst>
                                    </p:anim>
                                    <p:anim calcmode="lin" valueType="num">
                                      <p:cBhvr>
                                        <p:cTn id="63" dur="500" fill="hold"/>
                                        <p:tgtEl>
                                          <p:spTgt spid="87"/>
                                        </p:tgtEl>
                                        <p:attrNameLst>
                                          <p:attrName>ppt_h</p:attrName>
                                        </p:attrNameLst>
                                      </p:cBhvr>
                                      <p:tavLst>
                                        <p:tav tm="0">
                                          <p:val>
                                            <p:fltVal val="0"/>
                                          </p:val>
                                        </p:tav>
                                        <p:tav tm="100000">
                                          <p:val>
                                            <p:strVal val="#ppt_h"/>
                                          </p:val>
                                        </p:tav>
                                      </p:tavLst>
                                    </p:anim>
                                    <p:animEffect transition="in" filter="fade">
                                      <p:cBhvr>
                                        <p:cTn id="64" dur="500"/>
                                        <p:tgtEl>
                                          <p:spTgt spid="87"/>
                                        </p:tgtEl>
                                      </p:cBhvr>
                                    </p:animEffect>
                                  </p:childTnLst>
                                </p:cTn>
                              </p:par>
                              <p:par>
                                <p:cTn id="65" presetID="53" presetClass="entr" presetSubtype="16" fill="hold" nodeType="withEffect">
                                  <p:stCondLst>
                                    <p:cond delay="0"/>
                                  </p:stCondLst>
                                  <p:childTnLst>
                                    <p:set>
                                      <p:cBhvr>
                                        <p:cTn id="66" dur="1" fill="hold">
                                          <p:stCondLst>
                                            <p:cond delay="0"/>
                                          </p:stCondLst>
                                        </p:cTn>
                                        <p:tgtEl>
                                          <p:spTgt spid="108"/>
                                        </p:tgtEl>
                                        <p:attrNameLst>
                                          <p:attrName>style.visibility</p:attrName>
                                        </p:attrNameLst>
                                      </p:cBhvr>
                                      <p:to>
                                        <p:strVal val="visible"/>
                                      </p:to>
                                    </p:set>
                                    <p:anim calcmode="lin" valueType="num">
                                      <p:cBhvr>
                                        <p:cTn id="67" dur="500" fill="hold"/>
                                        <p:tgtEl>
                                          <p:spTgt spid="108"/>
                                        </p:tgtEl>
                                        <p:attrNameLst>
                                          <p:attrName>ppt_w</p:attrName>
                                        </p:attrNameLst>
                                      </p:cBhvr>
                                      <p:tavLst>
                                        <p:tav tm="0">
                                          <p:val>
                                            <p:fltVal val="0"/>
                                          </p:val>
                                        </p:tav>
                                        <p:tav tm="100000">
                                          <p:val>
                                            <p:strVal val="#ppt_w"/>
                                          </p:val>
                                        </p:tav>
                                      </p:tavLst>
                                    </p:anim>
                                    <p:anim calcmode="lin" valueType="num">
                                      <p:cBhvr>
                                        <p:cTn id="68" dur="500" fill="hold"/>
                                        <p:tgtEl>
                                          <p:spTgt spid="108"/>
                                        </p:tgtEl>
                                        <p:attrNameLst>
                                          <p:attrName>ppt_h</p:attrName>
                                        </p:attrNameLst>
                                      </p:cBhvr>
                                      <p:tavLst>
                                        <p:tav tm="0">
                                          <p:val>
                                            <p:fltVal val="0"/>
                                          </p:val>
                                        </p:tav>
                                        <p:tav tm="100000">
                                          <p:val>
                                            <p:strVal val="#ppt_h"/>
                                          </p:val>
                                        </p:tav>
                                      </p:tavLst>
                                    </p:anim>
                                    <p:animEffect transition="in" filter="fade">
                                      <p:cBhvr>
                                        <p:cTn id="69" dur="500"/>
                                        <p:tgtEl>
                                          <p:spTgt spid="108"/>
                                        </p:tgtEl>
                                      </p:cBhvr>
                                    </p:animEffect>
                                  </p:childTnLst>
                                </p:cTn>
                              </p:par>
                            </p:childTnLst>
                          </p:cTn>
                        </p:par>
                        <p:par>
                          <p:cTn id="70" fill="hold">
                            <p:stCondLst>
                              <p:cond delay="3500"/>
                            </p:stCondLst>
                            <p:childTnLst>
                              <p:par>
                                <p:cTn id="71" presetID="53" presetClass="entr" presetSubtype="16" fill="hold" grpId="0" nodeType="afterEffect">
                                  <p:stCondLst>
                                    <p:cond delay="0"/>
                                  </p:stCondLst>
                                  <p:childTnLst>
                                    <p:set>
                                      <p:cBhvr>
                                        <p:cTn id="72" dur="1" fill="hold">
                                          <p:stCondLst>
                                            <p:cond delay="0"/>
                                          </p:stCondLst>
                                        </p:cTn>
                                        <p:tgtEl>
                                          <p:spTgt spid="88"/>
                                        </p:tgtEl>
                                        <p:attrNameLst>
                                          <p:attrName>style.visibility</p:attrName>
                                        </p:attrNameLst>
                                      </p:cBhvr>
                                      <p:to>
                                        <p:strVal val="visible"/>
                                      </p:to>
                                    </p:set>
                                    <p:anim calcmode="lin" valueType="num">
                                      <p:cBhvr>
                                        <p:cTn id="73" dur="500" fill="hold"/>
                                        <p:tgtEl>
                                          <p:spTgt spid="88"/>
                                        </p:tgtEl>
                                        <p:attrNameLst>
                                          <p:attrName>ppt_w</p:attrName>
                                        </p:attrNameLst>
                                      </p:cBhvr>
                                      <p:tavLst>
                                        <p:tav tm="0">
                                          <p:val>
                                            <p:fltVal val="0"/>
                                          </p:val>
                                        </p:tav>
                                        <p:tav tm="100000">
                                          <p:val>
                                            <p:strVal val="#ppt_w"/>
                                          </p:val>
                                        </p:tav>
                                      </p:tavLst>
                                    </p:anim>
                                    <p:anim calcmode="lin" valueType="num">
                                      <p:cBhvr>
                                        <p:cTn id="74" dur="500" fill="hold"/>
                                        <p:tgtEl>
                                          <p:spTgt spid="88"/>
                                        </p:tgtEl>
                                        <p:attrNameLst>
                                          <p:attrName>ppt_h</p:attrName>
                                        </p:attrNameLst>
                                      </p:cBhvr>
                                      <p:tavLst>
                                        <p:tav tm="0">
                                          <p:val>
                                            <p:fltVal val="0"/>
                                          </p:val>
                                        </p:tav>
                                        <p:tav tm="100000">
                                          <p:val>
                                            <p:strVal val="#ppt_h"/>
                                          </p:val>
                                        </p:tav>
                                      </p:tavLst>
                                    </p:anim>
                                    <p:animEffect transition="in" filter="fade">
                                      <p:cBhvr>
                                        <p:cTn id="75" dur="500"/>
                                        <p:tgtEl>
                                          <p:spTgt spid="88"/>
                                        </p:tgtEl>
                                      </p:cBhvr>
                                    </p:animEffect>
                                  </p:childTnLst>
                                </p:cTn>
                              </p:par>
                              <p:par>
                                <p:cTn id="76" presetID="53" presetClass="entr" presetSubtype="16" fill="hold" nodeType="withEffect">
                                  <p:stCondLst>
                                    <p:cond delay="0"/>
                                  </p:stCondLst>
                                  <p:childTnLst>
                                    <p:set>
                                      <p:cBhvr>
                                        <p:cTn id="77" dur="1" fill="hold">
                                          <p:stCondLst>
                                            <p:cond delay="0"/>
                                          </p:stCondLst>
                                        </p:cTn>
                                        <p:tgtEl>
                                          <p:spTgt spid="109"/>
                                        </p:tgtEl>
                                        <p:attrNameLst>
                                          <p:attrName>style.visibility</p:attrName>
                                        </p:attrNameLst>
                                      </p:cBhvr>
                                      <p:to>
                                        <p:strVal val="visible"/>
                                      </p:to>
                                    </p:set>
                                    <p:anim calcmode="lin" valueType="num">
                                      <p:cBhvr>
                                        <p:cTn id="78" dur="500" fill="hold"/>
                                        <p:tgtEl>
                                          <p:spTgt spid="109"/>
                                        </p:tgtEl>
                                        <p:attrNameLst>
                                          <p:attrName>ppt_w</p:attrName>
                                        </p:attrNameLst>
                                      </p:cBhvr>
                                      <p:tavLst>
                                        <p:tav tm="0">
                                          <p:val>
                                            <p:fltVal val="0"/>
                                          </p:val>
                                        </p:tav>
                                        <p:tav tm="100000">
                                          <p:val>
                                            <p:strVal val="#ppt_w"/>
                                          </p:val>
                                        </p:tav>
                                      </p:tavLst>
                                    </p:anim>
                                    <p:anim calcmode="lin" valueType="num">
                                      <p:cBhvr>
                                        <p:cTn id="79" dur="500" fill="hold"/>
                                        <p:tgtEl>
                                          <p:spTgt spid="109"/>
                                        </p:tgtEl>
                                        <p:attrNameLst>
                                          <p:attrName>ppt_h</p:attrName>
                                        </p:attrNameLst>
                                      </p:cBhvr>
                                      <p:tavLst>
                                        <p:tav tm="0">
                                          <p:val>
                                            <p:fltVal val="0"/>
                                          </p:val>
                                        </p:tav>
                                        <p:tav tm="100000">
                                          <p:val>
                                            <p:strVal val="#ppt_h"/>
                                          </p:val>
                                        </p:tav>
                                      </p:tavLst>
                                    </p:anim>
                                    <p:animEffect transition="in" filter="fade">
                                      <p:cBhvr>
                                        <p:cTn id="80" dur="500"/>
                                        <p:tgtEl>
                                          <p:spTgt spid="109"/>
                                        </p:tgtEl>
                                      </p:cBhvr>
                                    </p:animEffect>
                                  </p:childTnLst>
                                </p:cTn>
                              </p:par>
                            </p:childTnLst>
                          </p:cTn>
                        </p:par>
                        <p:par>
                          <p:cTn id="81" fill="hold">
                            <p:stCondLst>
                              <p:cond delay="4000"/>
                            </p:stCondLst>
                            <p:childTnLst>
                              <p:par>
                                <p:cTn id="82" presetID="10" presetClass="entr" presetSubtype="0" fill="hold" grpId="0" nodeType="after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500"/>
                                        <p:tgtEl>
                                          <p:spTgt spid="40"/>
                                        </p:tgtEl>
                                      </p:cBhvr>
                                    </p:animEffect>
                                  </p:childTnLst>
                                </p:cTn>
                              </p:par>
                            </p:childTnLst>
                          </p:cTn>
                        </p:par>
                        <p:par>
                          <p:cTn id="85" fill="hold">
                            <p:stCondLst>
                              <p:cond delay="4500"/>
                            </p:stCondLst>
                            <p:childTnLst>
                              <p:par>
                                <p:cTn id="86" presetID="10" presetClass="entr" presetSubtype="0" fill="hold" grpId="0" nodeType="after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childTnLst>
                          </p:cTn>
                        </p:par>
                        <p:par>
                          <p:cTn id="89" fill="hold">
                            <p:stCondLst>
                              <p:cond delay="5000"/>
                            </p:stCondLst>
                            <p:childTnLst>
                              <p:par>
                                <p:cTn id="90" presetID="10" presetClass="entr" presetSubtype="0" fill="hold" grpId="0" nodeType="after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fade">
                                      <p:cBhvr>
                                        <p:cTn id="92" dur="500"/>
                                        <p:tgtEl>
                                          <p:spTgt spid="44"/>
                                        </p:tgtEl>
                                      </p:cBhvr>
                                    </p:animEffect>
                                  </p:childTnLst>
                                </p:cTn>
                              </p:par>
                            </p:childTnLst>
                          </p:cTn>
                        </p:par>
                        <p:par>
                          <p:cTn id="93" fill="hold">
                            <p:stCondLst>
                              <p:cond delay="5500"/>
                            </p:stCondLst>
                            <p:childTnLst>
                              <p:par>
                                <p:cTn id="94" presetID="10" presetClass="entr" presetSubtype="0" fill="hold" grpId="0" nodeType="after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1" grpId="0" animBg="1"/>
      <p:bldP spid="82" grpId="0" animBg="1"/>
      <p:bldP spid="83" grpId="0" animBg="1"/>
      <p:bldP spid="84" grpId="0" animBg="1"/>
      <p:bldP spid="85" grpId="0" animBg="1"/>
      <p:bldP spid="87" grpId="0" animBg="1"/>
      <p:bldP spid="88" grpId="0" animBg="1"/>
      <p:bldP spid="90" grpId="0" animBg="1"/>
      <p:bldP spid="92" grpId="0" animBg="1"/>
      <p:bldP spid="2" grpId="0"/>
      <p:bldP spid="40" grpId="0"/>
      <p:bldP spid="42" grpId="0"/>
      <p:bldP spid="44" grpId="0"/>
      <p:bldP spid="46" grpId="0"/>
      <p:bldP spid="1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 —— </a:t>
            </a:r>
            <a:r>
              <a:rPr lang="zh-CN" altLang="en-US" sz="36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用方法</a:t>
            </a:r>
          </a:p>
        </p:txBody>
      </p:sp>
      <p:sp>
        <p:nvSpPr>
          <p:cNvPr id="2" name="TextBox 71"/>
          <p:cNvSpPr txBox="1"/>
          <p:nvPr/>
        </p:nvSpPr>
        <p:spPr>
          <a:xfrm>
            <a:off x="1170305" y="1404620"/>
            <a:ext cx="8356600" cy="460375"/>
          </a:xfrm>
          <a:prstGeom prst="rect">
            <a:avLst/>
          </a:prstGeom>
          <a:noFill/>
        </p:spPr>
        <p:txBody>
          <a:bodyPr wrap="square" rtlCol="0">
            <a:spAutoFit/>
          </a:bodyPr>
          <a:lstStyle/>
          <a:p>
            <a:r>
              <a:rPr sz="2400" dirty="0">
                <a:solidFill>
                  <a:srgbClr val="012063"/>
                </a:solidFill>
                <a:latin typeface="方正正中黑简体" panose="02000000000000000000" charset="-122"/>
                <a:ea typeface="方正正中黑简体" panose="02000000000000000000" charset="-122"/>
                <a:cs typeface="+mn-ea"/>
                <a:sym typeface="+mn-lt"/>
              </a:rPr>
              <a:t> ( 一) 创新社区党员、干部做好群众工作的履职定位机制</a:t>
            </a:r>
            <a:r>
              <a:rPr lang="zh-CN" sz="2400" dirty="0">
                <a:solidFill>
                  <a:srgbClr val="012063"/>
                </a:solidFill>
                <a:latin typeface="方正正中黑简体" panose="02000000000000000000" charset="-122"/>
                <a:ea typeface="方正正中黑简体" panose="02000000000000000000" charset="-122"/>
                <a:cs typeface="+mn-ea"/>
                <a:sym typeface="+mn-lt"/>
              </a:rPr>
              <a:t>：</a:t>
            </a:r>
          </a:p>
        </p:txBody>
      </p:sp>
      <p:sp>
        <p:nvSpPr>
          <p:cNvPr id="55" name="矩形 54"/>
          <p:cNvSpPr/>
          <p:nvPr/>
        </p:nvSpPr>
        <p:spPr>
          <a:xfrm>
            <a:off x="3255010" y="2737485"/>
            <a:ext cx="1744980" cy="4248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1440" tIns="45720" rIns="91440" bIns="45720" anchor="ctr">
            <a:noAutofit/>
          </a:bodyPr>
          <a:lstStyle/>
          <a:p>
            <a:pPr algn="ctr"/>
            <a:r>
              <a:rPr lang="zh-CN" altLang="en-US" dirty="0">
                <a:latin typeface="方正正中黑简体" panose="02000000000000000000" charset="-122"/>
                <a:ea typeface="方正正中黑简体" panose="02000000000000000000" charset="-122"/>
                <a:cs typeface="+mn-ea"/>
              </a:rPr>
              <a:t>当好 “战斗员</a:t>
            </a:r>
          </a:p>
        </p:txBody>
      </p:sp>
      <p:sp>
        <p:nvSpPr>
          <p:cNvPr id="56" name="TextBox 5"/>
          <p:cNvSpPr txBox="1"/>
          <p:nvPr/>
        </p:nvSpPr>
        <p:spPr>
          <a:xfrm>
            <a:off x="3303905" y="3241040"/>
            <a:ext cx="1667510" cy="2584450"/>
          </a:xfrm>
          <a:prstGeom prst="rect">
            <a:avLst/>
          </a:prstGeom>
          <a:noFill/>
        </p:spPr>
        <p:txBody>
          <a:bodyPr wrap="square" rtlCol="0">
            <a:spAutoFit/>
          </a:bodyPr>
          <a:lstStyle/>
          <a:p>
            <a:pPr marL="0" marR="0" lvl="0" indent="304800" algn="just" defTabSz="914400" rtl="0" fontAlgn="auto">
              <a:lnSpc>
                <a:spcPct val="150000"/>
              </a:lnSpc>
              <a:spcBef>
                <a:spcPts val="0"/>
              </a:spcBef>
              <a:spcAft>
                <a:spcPts val="0"/>
              </a:spcAft>
              <a:buClrTx/>
              <a:buSzTx/>
              <a:buFontTx/>
              <a:buNone/>
              <a:defRPr/>
              <a:extLst>
                <a:ext uri="{35155182-B16C-46BC-9424-99874614C6A1}">
                  <wpsdc:indentchars xmlns="" xmlns:wpsdc="http://www.wps.cn/officeDocument/2017/drawingmlCustomData" val="200" checksum="1077528236"/>
                </a:ext>
              </a:extLst>
            </a:pPr>
            <a:r>
              <a:rPr kumimoji="0" lang="zh-CN" altLang="en-US" sz="1200" b="0" i="0" u="none" strike="noStrike" kern="1200" cap="none" normalizeH="0" baseline="0" noProof="0" dirty="0">
                <a:ln>
                  <a:noFill/>
                </a:ln>
                <a:solidFill>
                  <a:schemeClr val="tx1">
                    <a:lumMod val="75000"/>
                    <a:lumOff val="25000"/>
                  </a:schemeClr>
                </a:solidFill>
                <a:effectLst/>
                <a:uLnTx/>
                <a:uFillTx/>
                <a:latin typeface="方正正中黑简体" panose="02000000000000000000" charset="-122"/>
                <a:ea typeface="方正正中黑简体" panose="02000000000000000000" charset="-122"/>
                <a:cs typeface="方正正中黑简体" panose="02000000000000000000" charset="-122"/>
                <a:sym typeface="+mn-lt"/>
              </a:rPr>
              <a:t>强化社区的治安防控，落实 “弹性工作制”，将易发案时段作为自己的工作时间，实施 “猫鼠同步”，多措并举，全力压减治安事件，为社区居民创造平安和谐的治安环境。</a:t>
            </a:r>
          </a:p>
        </p:txBody>
      </p:sp>
      <p:grpSp>
        <p:nvGrpSpPr>
          <p:cNvPr id="66" name="组合 65"/>
          <p:cNvGrpSpPr/>
          <p:nvPr/>
        </p:nvGrpSpPr>
        <p:grpSpPr>
          <a:xfrm>
            <a:off x="1169670" y="1981223"/>
            <a:ext cx="9567351" cy="466495"/>
            <a:chOff x="1222" y="5180"/>
            <a:chExt cx="15067" cy="735"/>
          </a:xfrm>
        </p:grpSpPr>
        <p:grpSp>
          <p:nvGrpSpPr>
            <p:cNvPr id="3" name="24120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1222" y="5180"/>
              <a:ext cx="12974" cy="735"/>
              <a:chOff x="775895" y="2960914"/>
              <a:chExt cx="10748894" cy="608804"/>
            </a:xfrm>
          </p:grpSpPr>
          <p:sp>
            <p:nvSpPr>
              <p:cNvPr id="7" name="ïṡlïdê"/>
              <p:cNvSpPr/>
              <p:nvPr/>
            </p:nvSpPr>
            <p:spPr bwMode="auto">
              <a:xfrm>
                <a:off x="9188329" y="2961790"/>
                <a:ext cx="640356" cy="607052"/>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chemeClr val="accent1">
                  <a:alpha val="80000"/>
                </a:schemeClr>
              </a:solidFill>
              <a:ln>
                <a:noFill/>
              </a:ln>
              <a:effectLst/>
            </p:spPr>
            <p:txBody>
              <a:bodyPr wrap="square" lIns="91440" tIns="45720" rIns="91440" bIns="45720" anchor="ctr">
                <a:normAutofit/>
              </a:bodyPr>
              <a:lstStyle/>
              <a:p>
                <a:endParaRPr lang="en-US" sz="900" dirty="0">
                  <a:cs typeface="+mn-ea"/>
                  <a:sym typeface="+mn-lt"/>
                </a:endParaRPr>
              </a:p>
            </p:txBody>
          </p:sp>
          <p:sp>
            <p:nvSpPr>
              <p:cNvPr id="8" name="ïsḷíde"/>
              <p:cNvSpPr/>
              <p:nvPr/>
            </p:nvSpPr>
            <p:spPr bwMode="auto">
              <a:xfrm>
                <a:off x="8779844" y="2961790"/>
                <a:ext cx="640356" cy="607052"/>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chemeClr val="accent1">
                  <a:alpha val="60000"/>
                </a:schemeClr>
              </a:solidFill>
              <a:ln>
                <a:noFill/>
              </a:ln>
              <a:effectLst/>
            </p:spPr>
            <p:txBody>
              <a:bodyPr wrap="square" lIns="91440" tIns="45720" rIns="91440" bIns="45720" anchor="ctr">
                <a:normAutofit/>
              </a:bodyPr>
              <a:lstStyle/>
              <a:p>
                <a:endParaRPr lang="en-US" sz="900">
                  <a:cs typeface="+mn-ea"/>
                  <a:sym typeface="+mn-lt"/>
                </a:endParaRPr>
              </a:p>
            </p:txBody>
          </p:sp>
          <p:sp>
            <p:nvSpPr>
              <p:cNvPr id="9" name="íŝḻïdè"/>
              <p:cNvSpPr/>
              <p:nvPr/>
            </p:nvSpPr>
            <p:spPr bwMode="auto">
              <a:xfrm>
                <a:off x="4124684" y="2961902"/>
                <a:ext cx="640356" cy="607816"/>
              </a:xfrm>
              <a:custGeom>
                <a:avLst/>
                <a:gdLst>
                  <a:gd name="T0" fmla="*/ 515146 w 21528"/>
                  <a:gd name="T1" fmla="*/ 632454 h 21553"/>
                  <a:gd name="T2" fmla="*/ 515146 w 21528"/>
                  <a:gd name="T3" fmla="*/ 632454 h 21553"/>
                  <a:gd name="T4" fmla="*/ 515146 w 21528"/>
                  <a:gd name="T5" fmla="*/ 632454 h 21553"/>
                  <a:gd name="T6" fmla="*/ 515146 w 21528"/>
                  <a:gd name="T7" fmla="*/ 632454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chemeClr val="accent1">
                  <a:alpha val="80000"/>
                </a:schemeClr>
              </a:solidFill>
              <a:ln>
                <a:noFill/>
              </a:ln>
              <a:effectLst/>
            </p:spPr>
            <p:txBody>
              <a:bodyPr wrap="square" lIns="91440" tIns="45720" rIns="91440" bIns="45720" anchor="ctr">
                <a:normAutofit/>
              </a:bodyPr>
              <a:lstStyle/>
              <a:p>
                <a:endParaRPr lang="en-US" sz="900">
                  <a:cs typeface="+mn-ea"/>
                  <a:sym typeface="+mn-lt"/>
                </a:endParaRPr>
              </a:p>
            </p:txBody>
          </p:sp>
          <p:sp>
            <p:nvSpPr>
              <p:cNvPr id="10" name="îsḻíďè"/>
              <p:cNvSpPr/>
              <p:nvPr/>
            </p:nvSpPr>
            <p:spPr bwMode="auto">
              <a:xfrm>
                <a:off x="3716199" y="2961902"/>
                <a:ext cx="640356" cy="607816"/>
              </a:xfrm>
              <a:custGeom>
                <a:avLst/>
                <a:gdLst>
                  <a:gd name="T0" fmla="*/ 515146 w 21528"/>
                  <a:gd name="T1" fmla="*/ 632454 h 21553"/>
                  <a:gd name="T2" fmla="*/ 515146 w 21528"/>
                  <a:gd name="T3" fmla="*/ 632454 h 21553"/>
                  <a:gd name="T4" fmla="*/ 515146 w 21528"/>
                  <a:gd name="T5" fmla="*/ 632454 h 21553"/>
                  <a:gd name="T6" fmla="*/ 515146 w 21528"/>
                  <a:gd name="T7" fmla="*/ 632454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chemeClr val="accent1">
                  <a:alpha val="60000"/>
                </a:schemeClr>
              </a:solidFill>
              <a:ln>
                <a:noFill/>
              </a:ln>
              <a:effectLst/>
            </p:spPr>
            <p:txBody>
              <a:bodyPr wrap="square" lIns="91440" tIns="45720" rIns="91440" bIns="45720" anchor="ctr">
                <a:normAutofit/>
              </a:bodyPr>
              <a:lstStyle/>
              <a:p>
                <a:endParaRPr lang="en-US" sz="900">
                  <a:cs typeface="+mn-ea"/>
                  <a:sym typeface="+mn-lt"/>
                </a:endParaRPr>
              </a:p>
            </p:txBody>
          </p:sp>
          <p:grpSp>
            <p:nvGrpSpPr>
              <p:cNvPr id="11" name="iŝlîďé"/>
              <p:cNvGrpSpPr/>
              <p:nvPr/>
            </p:nvGrpSpPr>
            <p:grpSpPr>
              <a:xfrm>
                <a:off x="3307720" y="3173556"/>
                <a:ext cx="621610" cy="183523"/>
                <a:chOff x="2710657" y="1989591"/>
                <a:chExt cx="500063" cy="147638"/>
              </a:xfrm>
            </p:grpSpPr>
            <p:sp>
              <p:nvSpPr>
                <p:cNvPr id="46" name="îṧlîḍe"/>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chemeClr val="bg1">
                    <a:lumMod val="75000"/>
                    <a:alpha val="60000"/>
                  </a:schemeClr>
                </a:solidFill>
                <a:ln>
                  <a:noFill/>
                </a:ln>
                <a:effectLst/>
              </p:spPr>
              <p:txBody>
                <a:bodyPr wrap="square" lIns="91440" tIns="45720" rIns="91440" bIns="45720" anchor="ctr">
                  <a:normAutofit fontScale="25000" lnSpcReduction="20000"/>
                </a:bodyPr>
                <a:lstStyle/>
                <a:p>
                  <a:endParaRPr lang="en-US" sz="900">
                    <a:cs typeface="+mn-ea"/>
                    <a:sym typeface="+mn-lt"/>
                  </a:endParaRPr>
                </a:p>
              </p:txBody>
            </p:sp>
            <p:sp>
              <p:nvSpPr>
                <p:cNvPr id="47" name="îṡḻiďe"/>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chemeClr val="bg1">
                    <a:lumMod val="85000"/>
                    <a:alpha val="80000"/>
                  </a:schemeClr>
                </a:solidFill>
                <a:ln>
                  <a:noFill/>
                </a:ln>
                <a:effectLst/>
              </p:spPr>
              <p:txBody>
                <a:bodyPr wrap="square" lIns="91440" tIns="45720" rIns="91440" bIns="45720" anchor="ctr">
                  <a:normAutofit fontScale="25000" lnSpcReduction="20000"/>
                </a:bodyPr>
                <a:lstStyle/>
                <a:p>
                  <a:endParaRPr lang="en-US" sz="900">
                    <a:cs typeface="+mn-ea"/>
                    <a:sym typeface="+mn-lt"/>
                  </a:endParaRPr>
                </a:p>
              </p:txBody>
            </p:sp>
            <p:sp>
              <p:nvSpPr>
                <p:cNvPr id="48" name="iṡļïdé"/>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chemeClr val="bg1">
                    <a:lumMod val="85000"/>
                    <a:alpha val="50000"/>
                  </a:schemeClr>
                </a:solidFill>
                <a:ln>
                  <a:noFill/>
                </a:ln>
                <a:effectLst/>
              </p:spPr>
              <p:txBody>
                <a:bodyPr wrap="square" lIns="91440" tIns="45720" rIns="91440" bIns="45720" anchor="ctr">
                  <a:normAutofit fontScale="25000" lnSpcReduction="20000"/>
                </a:bodyPr>
                <a:lstStyle/>
                <a:p>
                  <a:endParaRPr lang="en-US" sz="900">
                    <a:cs typeface="+mn-ea"/>
                    <a:sym typeface="+mn-lt"/>
                  </a:endParaRPr>
                </a:p>
              </p:txBody>
            </p:sp>
          </p:grpSp>
          <p:grpSp>
            <p:nvGrpSpPr>
              <p:cNvPr id="14" name="iSlíḍê"/>
              <p:cNvGrpSpPr/>
              <p:nvPr/>
            </p:nvGrpSpPr>
            <p:grpSpPr>
              <a:xfrm>
                <a:off x="8373337" y="3168832"/>
                <a:ext cx="621610" cy="183523"/>
                <a:chOff x="2710657" y="1989591"/>
                <a:chExt cx="500063" cy="147638"/>
              </a:xfrm>
            </p:grpSpPr>
            <p:sp>
              <p:nvSpPr>
                <p:cNvPr id="43" name="îṡľïdè"/>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chemeClr val="bg1">
                    <a:lumMod val="75000"/>
                    <a:alpha val="60000"/>
                  </a:schemeClr>
                </a:solidFill>
                <a:ln>
                  <a:noFill/>
                </a:ln>
                <a:effectLst/>
              </p:spPr>
              <p:txBody>
                <a:bodyPr wrap="square" lIns="91440" tIns="45720" rIns="91440" bIns="45720" anchor="ctr">
                  <a:normAutofit fontScale="25000" lnSpcReduction="20000"/>
                </a:bodyPr>
                <a:lstStyle/>
                <a:p>
                  <a:endParaRPr lang="en-US" sz="900">
                    <a:cs typeface="+mn-ea"/>
                    <a:sym typeface="+mn-lt"/>
                  </a:endParaRPr>
                </a:p>
              </p:txBody>
            </p:sp>
            <p:sp>
              <p:nvSpPr>
                <p:cNvPr id="44" name="î$ḷîḓé"/>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chemeClr val="bg1">
                    <a:lumMod val="85000"/>
                    <a:alpha val="80000"/>
                  </a:schemeClr>
                </a:solidFill>
                <a:ln>
                  <a:noFill/>
                </a:ln>
                <a:effectLst/>
              </p:spPr>
              <p:txBody>
                <a:bodyPr wrap="square" lIns="91440" tIns="45720" rIns="91440" bIns="45720" anchor="ctr">
                  <a:normAutofit fontScale="25000" lnSpcReduction="20000"/>
                </a:bodyPr>
                <a:lstStyle/>
                <a:p>
                  <a:endParaRPr lang="en-US" sz="900">
                    <a:cs typeface="+mn-ea"/>
                    <a:sym typeface="+mn-lt"/>
                  </a:endParaRPr>
                </a:p>
              </p:txBody>
            </p:sp>
            <p:sp>
              <p:nvSpPr>
                <p:cNvPr id="45" name="i$ḷïḓé"/>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chemeClr val="bg1">
                    <a:lumMod val="85000"/>
                    <a:alpha val="50000"/>
                  </a:schemeClr>
                </a:solidFill>
                <a:ln>
                  <a:noFill/>
                </a:ln>
                <a:effectLst/>
              </p:spPr>
              <p:txBody>
                <a:bodyPr wrap="square" lIns="91440" tIns="45720" rIns="91440" bIns="45720" anchor="ctr">
                  <a:normAutofit fontScale="25000" lnSpcReduction="20000"/>
                </a:bodyPr>
                <a:lstStyle/>
                <a:p>
                  <a:endParaRPr lang="en-US" sz="900">
                    <a:cs typeface="+mn-ea"/>
                    <a:sym typeface="+mn-lt"/>
                  </a:endParaRPr>
                </a:p>
              </p:txBody>
            </p:sp>
          </p:grpSp>
          <p:grpSp>
            <p:nvGrpSpPr>
              <p:cNvPr id="15" name="ïšḻiďe"/>
              <p:cNvGrpSpPr/>
              <p:nvPr/>
            </p:nvGrpSpPr>
            <p:grpSpPr>
              <a:xfrm>
                <a:off x="9594893" y="2960914"/>
                <a:ext cx="1075433" cy="607820"/>
                <a:chOff x="7768474" y="1747497"/>
                <a:chExt cx="865148" cy="631034"/>
              </a:xfrm>
            </p:grpSpPr>
            <p:sp>
              <p:nvSpPr>
                <p:cNvPr id="41" name="ïṧ1iḓè"/>
                <p:cNvSpPr/>
                <p:nvPr/>
              </p:nvSpPr>
              <p:spPr bwMode="auto">
                <a:xfrm>
                  <a:off x="7768474"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1" fmla="*/ 12498 w 21556"/>
                    <a:gd name="connsiteY0-2" fmla="*/ 3 h 21546"/>
                    <a:gd name="connsiteX1-3" fmla="*/ 81 w 21556"/>
                    <a:gd name="connsiteY1-4" fmla="*/ 749 h 21546"/>
                    <a:gd name="connsiteX2-5" fmla="*/ 4141 w 21556"/>
                    <a:gd name="connsiteY2-6" fmla="*/ 5786 h 21546"/>
                    <a:gd name="connsiteX3-7" fmla="*/ 6171 w 21556"/>
                    <a:gd name="connsiteY3-8" fmla="*/ 8305 h 21546"/>
                    <a:gd name="connsiteX4-9" fmla="*/ 7562 w 21556"/>
                    <a:gd name="connsiteY4-10" fmla="*/ 9933 h 21546"/>
                    <a:gd name="connsiteX5-11" fmla="*/ 7792 w 21556"/>
                    <a:gd name="connsiteY5-12" fmla="*/ 10538 h 21546"/>
                    <a:gd name="connsiteX6-13" fmla="*/ 7572 w 21556"/>
                    <a:gd name="connsiteY6-14" fmla="*/ 11583 h 21546"/>
                    <a:gd name="connsiteX7-15" fmla="*/ 6171 w 21556"/>
                    <a:gd name="connsiteY7-16" fmla="*/ 13314 h 21546"/>
                    <a:gd name="connsiteX8-17" fmla="*/ 4141 w 21556"/>
                    <a:gd name="connsiteY8-18" fmla="*/ 15804 h 21546"/>
                    <a:gd name="connsiteX9-19" fmla="*/ 81 w 21556"/>
                    <a:gd name="connsiteY9-20" fmla="*/ 20785 h 21546"/>
                    <a:gd name="connsiteX10-21" fmla="*/ 81 w 21556"/>
                    <a:gd name="connsiteY10-22" fmla="*/ 21389 h 21546"/>
                    <a:gd name="connsiteX11-23" fmla="*/ 392 w 21556"/>
                    <a:gd name="connsiteY11-24" fmla="*/ 21538 h 21546"/>
                    <a:gd name="connsiteX12-25" fmla="*/ 12498 w 21556"/>
                    <a:gd name="connsiteY12-26" fmla="*/ 21538 h 21546"/>
                    <a:gd name="connsiteX13-27" fmla="*/ 13012 w 21556"/>
                    <a:gd name="connsiteY13-28" fmla="*/ 21443 h 21546"/>
                    <a:gd name="connsiteX14-29" fmla="*/ 13507 w 21556"/>
                    <a:gd name="connsiteY14-30" fmla="*/ 21084 h 21546"/>
                    <a:gd name="connsiteX15-31" fmla="*/ 13992 w 21556"/>
                    <a:gd name="connsiteY15-32" fmla="*/ 20589 h 21546"/>
                    <a:gd name="connsiteX16-33" fmla="*/ 17966 w 21556"/>
                    <a:gd name="connsiteY16-34" fmla="*/ 15685 h 21546"/>
                    <a:gd name="connsiteX17-35" fmla="*/ 19953 w 21556"/>
                    <a:gd name="connsiteY17-36" fmla="*/ 13233 h 21546"/>
                    <a:gd name="connsiteX18-37" fmla="*/ 20946 w 21556"/>
                    <a:gd name="connsiteY18-38" fmla="*/ 12007 h 21546"/>
                    <a:gd name="connsiteX19-39" fmla="*/ 21404 w 21556"/>
                    <a:gd name="connsiteY19-40" fmla="*/ 11418 h 21546"/>
                    <a:gd name="connsiteX20-41" fmla="*/ 21553 w 21556"/>
                    <a:gd name="connsiteY20-42" fmla="*/ 10680 h 21546"/>
                    <a:gd name="connsiteX21-43" fmla="*/ 21354 w 21556"/>
                    <a:gd name="connsiteY21-44" fmla="*/ 10062 h 21546"/>
                    <a:gd name="connsiteX22-45" fmla="*/ 20946 w 21556"/>
                    <a:gd name="connsiteY22-46" fmla="*/ 9552 h 21546"/>
                    <a:gd name="connsiteX23-47" fmla="*/ 19953 w 21556"/>
                    <a:gd name="connsiteY23-48" fmla="*/ 8322 h 21546"/>
                    <a:gd name="connsiteX24-49" fmla="*/ 17966 w 21556"/>
                    <a:gd name="connsiteY24-50" fmla="*/ 5863 h 21546"/>
                    <a:gd name="connsiteX25-51" fmla="*/ 13992 w 21556"/>
                    <a:gd name="connsiteY25-52" fmla="*/ 945 h 21546"/>
                    <a:gd name="connsiteX26-53" fmla="*/ 13507 w 21556"/>
                    <a:gd name="connsiteY26-54" fmla="*/ 457 h 21546"/>
                    <a:gd name="connsiteX27-55" fmla="*/ 13012 w 21556"/>
                    <a:gd name="connsiteY27-56" fmla="*/ 98 h 21546"/>
                    <a:gd name="connsiteX28-57" fmla="*/ 12498 w 21556"/>
                    <a:gd name="connsiteY28-58" fmla="*/ 3 h 21546"/>
                    <a:gd name="connsiteX0-59" fmla="*/ 12498 w 21556"/>
                    <a:gd name="connsiteY0-60" fmla="*/ 3 h 21546"/>
                    <a:gd name="connsiteX1-61" fmla="*/ 4141 w 21556"/>
                    <a:gd name="connsiteY1-62" fmla="*/ 5786 h 21546"/>
                    <a:gd name="connsiteX2-63" fmla="*/ 6171 w 21556"/>
                    <a:gd name="connsiteY2-64" fmla="*/ 8305 h 21546"/>
                    <a:gd name="connsiteX3-65" fmla="*/ 7562 w 21556"/>
                    <a:gd name="connsiteY3-66" fmla="*/ 9933 h 21546"/>
                    <a:gd name="connsiteX4-67" fmla="*/ 7792 w 21556"/>
                    <a:gd name="connsiteY4-68" fmla="*/ 10538 h 21546"/>
                    <a:gd name="connsiteX5-69" fmla="*/ 7572 w 21556"/>
                    <a:gd name="connsiteY5-70" fmla="*/ 11583 h 21546"/>
                    <a:gd name="connsiteX6-71" fmla="*/ 6171 w 21556"/>
                    <a:gd name="connsiteY6-72" fmla="*/ 13314 h 21546"/>
                    <a:gd name="connsiteX7-73" fmla="*/ 4141 w 21556"/>
                    <a:gd name="connsiteY7-74" fmla="*/ 15804 h 21546"/>
                    <a:gd name="connsiteX8-75" fmla="*/ 81 w 21556"/>
                    <a:gd name="connsiteY8-76" fmla="*/ 20785 h 21546"/>
                    <a:gd name="connsiteX9-77" fmla="*/ 81 w 21556"/>
                    <a:gd name="connsiteY9-78" fmla="*/ 21389 h 21546"/>
                    <a:gd name="connsiteX10-79" fmla="*/ 392 w 21556"/>
                    <a:gd name="connsiteY10-80" fmla="*/ 21538 h 21546"/>
                    <a:gd name="connsiteX11-81" fmla="*/ 12498 w 21556"/>
                    <a:gd name="connsiteY11-82" fmla="*/ 21538 h 21546"/>
                    <a:gd name="connsiteX12-83" fmla="*/ 13012 w 21556"/>
                    <a:gd name="connsiteY12-84" fmla="*/ 21443 h 21546"/>
                    <a:gd name="connsiteX13-85" fmla="*/ 13507 w 21556"/>
                    <a:gd name="connsiteY13-86" fmla="*/ 21084 h 21546"/>
                    <a:gd name="connsiteX14-87" fmla="*/ 13992 w 21556"/>
                    <a:gd name="connsiteY14-88" fmla="*/ 20589 h 21546"/>
                    <a:gd name="connsiteX15-89" fmla="*/ 17966 w 21556"/>
                    <a:gd name="connsiteY15-90" fmla="*/ 15685 h 21546"/>
                    <a:gd name="connsiteX16-91" fmla="*/ 19953 w 21556"/>
                    <a:gd name="connsiteY16-92" fmla="*/ 13233 h 21546"/>
                    <a:gd name="connsiteX17-93" fmla="*/ 20946 w 21556"/>
                    <a:gd name="connsiteY17-94" fmla="*/ 12007 h 21546"/>
                    <a:gd name="connsiteX18-95" fmla="*/ 21404 w 21556"/>
                    <a:gd name="connsiteY18-96" fmla="*/ 11418 h 21546"/>
                    <a:gd name="connsiteX19-97" fmla="*/ 21553 w 21556"/>
                    <a:gd name="connsiteY19-98" fmla="*/ 10680 h 21546"/>
                    <a:gd name="connsiteX20-99" fmla="*/ 21354 w 21556"/>
                    <a:gd name="connsiteY20-100" fmla="*/ 10062 h 21546"/>
                    <a:gd name="connsiteX21-101" fmla="*/ 20946 w 21556"/>
                    <a:gd name="connsiteY21-102" fmla="*/ 9552 h 21546"/>
                    <a:gd name="connsiteX22-103" fmla="*/ 19953 w 21556"/>
                    <a:gd name="connsiteY22-104" fmla="*/ 8322 h 21546"/>
                    <a:gd name="connsiteX23-105" fmla="*/ 17966 w 21556"/>
                    <a:gd name="connsiteY23-106" fmla="*/ 5863 h 21546"/>
                    <a:gd name="connsiteX24-107" fmla="*/ 13992 w 21556"/>
                    <a:gd name="connsiteY24-108" fmla="*/ 945 h 21546"/>
                    <a:gd name="connsiteX25-109" fmla="*/ 13507 w 21556"/>
                    <a:gd name="connsiteY25-110" fmla="*/ 457 h 21546"/>
                    <a:gd name="connsiteX26-111" fmla="*/ 13012 w 21556"/>
                    <a:gd name="connsiteY26-112" fmla="*/ 98 h 21546"/>
                    <a:gd name="connsiteX27-113" fmla="*/ 12498 w 21556"/>
                    <a:gd name="connsiteY27-114" fmla="*/ 3 h 21546"/>
                    <a:gd name="connsiteX0-115" fmla="*/ 13012 w 21556"/>
                    <a:gd name="connsiteY0-116" fmla="*/ 0 h 21448"/>
                    <a:gd name="connsiteX1-117" fmla="*/ 4141 w 21556"/>
                    <a:gd name="connsiteY1-118" fmla="*/ 5688 h 21448"/>
                    <a:gd name="connsiteX2-119" fmla="*/ 6171 w 21556"/>
                    <a:gd name="connsiteY2-120" fmla="*/ 8207 h 21448"/>
                    <a:gd name="connsiteX3-121" fmla="*/ 7562 w 21556"/>
                    <a:gd name="connsiteY3-122" fmla="*/ 9835 h 21448"/>
                    <a:gd name="connsiteX4-123" fmla="*/ 7792 w 21556"/>
                    <a:gd name="connsiteY4-124" fmla="*/ 10440 h 21448"/>
                    <a:gd name="connsiteX5-125" fmla="*/ 7572 w 21556"/>
                    <a:gd name="connsiteY5-126" fmla="*/ 11485 h 21448"/>
                    <a:gd name="connsiteX6-127" fmla="*/ 6171 w 21556"/>
                    <a:gd name="connsiteY6-128" fmla="*/ 13216 h 21448"/>
                    <a:gd name="connsiteX7-129" fmla="*/ 4141 w 21556"/>
                    <a:gd name="connsiteY7-130" fmla="*/ 15706 h 21448"/>
                    <a:gd name="connsiteX8-131" fmla="*/ 81 w 21556"/>
                    <a:gd name="connsiteY8-132" fmla="*/ 20687 h 21448"/>
                    <a:gd name="connsiteX9-133" fmla="*/ 81 w 21556"/>
                    <a:gd name="connsiteY9-134" fmla="*/ 21291 h 21448"/>
                    <a:gd name="connsiteX10-135" fmla="*/ 392 w 21556"/>
                    <a:gd name="connsiteY10-136" fmla="*/ 21440 h 21448"/>
                    <a:gd name="connsiteX11-137" fmla="*/ 12498 w 21556"/>
                    <a:gd name="connsiteY11-138" fmla="*/ 21440 h 21448"/>
                    <a:gd name="connsiteX12-139" fmla="*/ 13012 w 21556"/>
                    <a:gd name="connsiteY12-140" fmla="*/ 21345 h 21448"/>
                    <a:gd name="connsiteX13-141" fmla="*/ 13507 w 21556"/>
                    <a:gd name="connsiteY13-142" fmla="*/ 20986 h 21448"/>
                    <a:gd name="connsiteX14-143" fmla="*/ 13992 w 21556"/>
                    <a:gd name="connsiteY14-144" fmla="*/ 20491 h 21448"/>
                    <a:gd name="connsiteX15-145" fmla="*/ 17966 w 21556"/>
                    <a:gd name="connsiteY15-146" fmla="*/ 15587 h 21448"/>
                    <a:gd name="connsiteX16-147" fmla="*/ 19953 w 21556"/>
                    <a:gd name="connsiteY16-148" fmla="*/ 13135 h 21448"/>
                    <a:gd name="connsiteX17-149" fmla="*/ 20946 w 21556"/>
                    <a:gd name="connsiteY17-150" fmla="*/ 11909 h 21448"/>
                    <a:gd name="connsiteX18-151" fmla="*/ 21404 w 21556"/>
                    <a:gd name="connsiteY18-152" fmla="*/ 11320 h 21448"/>
                    <a:gd name="connsiteX19-153" fmla="*/ 21553 w 21556"/>
                    <a:gd name="connsiteY19-154" fmla="*/ 10582 h 21448"/>
                    <a:gd name="connsiteX20-155" fmla="*/ 21354 w 21556"/>
                    <a:gd name="connsiteY20-156" fmla="*/ 9964 h 21448"/>
                    <a:gd name="connsiteX21-157" fmla="*/ 20946 w 21556"/>
                    <a:gd name="connsiteY21-158" fmla="*/ 9454 h 21448"/>
                    <a:gd name="connsiteX22-159" fmla="*/ 19953 w 21556"/>
                    <a:gd name="connsiteY22-160" fmla="*/ 8224 h 21448"/>
                    <a:gd name="connsiteX23-161" fmla="*/ 17966 w 21556"/>
                    <a:gd name="connsiteY23-162" fmla="*/ 5765 h 21448"/>
                    <a:gd name="connsiteX24-163" fmla="*/ 13992 w 21556"/>
                    <a:gd name="connsiteY24-164" fmla="*/ 847 h 21448"/>
                    <a:gd name="connsiteX25-165" fmla="*/ 13507 w 21556"/>
                    <a:gd name="connsiteY25-166" fmla="*/ 359 h 21448"/>
                    <a:gd name="connsiteX26-167" fmla="*/ 13012 w 21556"/>
                    <a:gd name="connsiteY26-168" fmla="*/ 0 h 21448"/>
                    <a:gd name="connsiteX0-169" fmla="*/ 13507 w 21556"/>
                    <a:gd name="connsiteY0-170" fmla="*/ 289 h 21378"/>
                    <a:gd name="connsiteX1-171" fmla="*/ 4141 w 21556"/>
                    <a:gd name="connsiteY1-172" fmla="*/ 5618 h 21378"/>
                    <a:gd name="connsiteX2-173" fmla="*/ 6171 w 21556"/>
                    <a:gd name="connsiteY2-174" fmla="*/ 8137 h 21378"/>
                    <a:gd name="connsiteX3-175" fmla="*/ 7562 w 21556"/>
                    <a:gd name="connsiteY3-176" fmla="*/ 9765 h 21378"/>
                    <a:gd name="connsiteX4-177" fmla="*/ 7792 w 21556"/>
                    <a:gd name="connsiteY4-178" fmla="*/ 10370 h 21378"/>
                    <a:gd name="connsiteX5-179" fmla="*/ 7572 w 21556"/>
                    <a:gd name="connsiteY5-180" fmla="*/ 11415 h 21378"/>
                    <a:gd name="connsiteX6-181" fmla="*/ 6171 w 21556"/>
                    <a:gd name="connsiteY6-182" fmla="*/ 13146 h 21378"/>
                    <a:gd name="connsiteX7-183" fmla="*/ 4141 w 21556"/>
                    <a:gd name="connsiteY7-184" fmla="*/ 15636 h 21378"/>
                    <a:gd name="connsiteX8-185" fmla="*/ 81 w 21556"/>
                    <a:gd name="connsiteY8-186" fmla="*/ 20617 h 21378"/>
                    <a:gd name="connsiteX9-187" fmla="*/ 81 w 21556"/>
                    <a:gd name="connsiteY9-188" fmla="*/ 21221 h 21378"/>
                    <a:gd name="connsiteX10-189" fmla="*/ 392 w 21556"/>
                    <a:gd name="connsiteY10-190" fmla="*/ 21370 h 21378"/>
                    <a:gd name="connsiteX11-191" fmla="*/ 12498 w 21556"/>
                    <a:gd name="connsiteY11-192" fmla="*/ 21370 h 21378"/>
                    <a:gd name="connsiteX12-193" fmla="*/ 13012 w 21556"/>
                    <a:gd name="connsiteY12-194" fmla="*/ 21275 h 21378"/>
                    <a:gd name="connsiteX13-195" fmla="*/ 13507 w 21556"/>
                    <a:gd name="connsiteY13-196" fmla="*/ 20916 h 21378"/>
                    <a:gd name="connsiteX14-197" fmla="*/ 13992 w 21556"/>
                    <a:gd name="connsiteY14-198" fmla="*/ 20421 h 21378"/>
                    <a:gd name="connsiteX15-199" fmla="*/ 17966 w 21556"/>
                    <a:gd name="connsiteY15-200" fmla="*/ 15517 h 21378"/>
                    <a:gd name="connsiteX16-201" fmla="*/ 19953 w 21556"/>
                    <a:gd name="connsiteY16-202" fmla="*/ 13065 h 21378"/>
                    <a:gd name="connsiteX17-203" fmla="*/ 20946 w 21556"/>
                    <a:gd name="connsiteY17-204" fmla="*/ 11839 h 21378"/>
                    <a:gd name="connsiteX18-205" fmla="*/ 21404 w 21556"/>
                    <a:gd name="connsiteY18-206" fmla="*/ 11250 h 21378"/>
                    <a:gd name="connsiteX19-207" fmla="*/ 21553 w 21556"/>
                    <a:gd name="connsiteY19-208" fmla="*/ 10512 h 21378"/>
                    <a:gd name="connsiteX20-209" fmla="*/ 21354 w 21556"/>
                    <a:gd name="connsiteY20-210" fmla="*/ 9894 h 21378"/>
                    <a:gd name="connsiteX21-211" fmla="*/ 20946 w 21556"/>
                    <a:gd name="connsiteY21-212" fmla="*/ 9384 h 21378"/>
                    <a:gd name="connsiteX22-213" fmla="*/ 19953 w 21556"/>
                    <a:gd name="connsiteY22-214" fmla="*/ 8154 h 21378"/>
                    <a:gd name="connsiteX23-215" fmla="*/ 17966 w 21556"/>
                    <a:gd name="connsiteY23-216" fmla="*/ 5695 h 21378"/>
                    <a:gd name="connsiteX24-217" fmla="*/ 13992 w 21556"/>
                    <a:gd name="connsiteY24-218" fmla="*/ 777 h 21378"/>
                    <a:gd name="connsiteX25-219" fmla="*/ 13507 w 21556"/>
                    <a:gd name="connsiteY25-220" fmla="*/ 289 h 21378"/>
                    <a:gd name="connsiteX0-221" fmla="*/ 13992 w 21556"/>
                    <a:gd name="connsiteY0-222" fmla="*/ 1 h 20602"/>
                    <a:gd name="connsiteX1-223" fmla="*/ 4141 w 21556"/>
                    <a:gd name="connsiteY1-224" fmla="*/ 4842 h 20602"/>
                    <a:gd name="connsiteX2-225" fmla="*/ 6171 w 21556"/>
                    <a:gd name="connsiteY2-226" fmla="*/ 7361 h 20602"/>
                    <a:gd name="connsiteX3-227" fmla="*/ 7562 w 21556"/>
                    <a:gd name="connsiteY3-228" fmla="*/ 8989 h 20602"/>
                    <a:gd name="connsiteX4-229" fmla="*/ 7792 w 21556"/>
                    <a:gd name="connsiteY4-230" fmla="*/ 9594 h 20602"/>
                    <a:gd name="connsiteX5-231" fmla="*/ 7572 w 21556"/>
                    <a:gd name="connsiteY5-232" fmla="*/ 10639 h 20602"/>
                    <a:gd name="connsiteX6-233" fmla="*/ 6171 w 21556"/>
                    <a:gd name="connsiteY6-234" fmla="*/ 12370 h 20602"/>
                    <a:gd name="connsiteX7-235" fmla="*/ 4141 w 21556"/>
                    <a:gd name="connsiteY7-236" fmla="*/ 14860 h 20602"/>
                    <a:gd name="connsiteX8-237" fmla="*/ 81 w 21556"/>
                    <a:gd name="connsiteY8-238" fmla="*/ 19841 h 20602"/>
                    <a:gd name="connsiteX9-239" fmla="*/ 81 w 21556"/>
                    <a:gd name="connsiteY9-240" fmla="*/ 20445 h 20602"/>
                    <a:gd name="connsiteX10-241" fmla="*/ 392 w 21556"/>
                    <a:gd name="connsiteY10-242" fmla="*/ 20594 h 20602"/>
                    <a:gd name="connsiteX11-243" fmla="*/ 12498 w 21556"/>
                    <a:gd name="connsiteY11-244" fmla="*/ 20594 h 20602"/>
                    <a:gd name="connsiteX12-245" fmla="*/ 13012 w 21556"/>
                    <a:gd name="connsiteY12-246" fmla="*/ 20499 h 20602"/>
                    <a:gd name="connsiteX13-247" fmla="*/ 13507 w 21556"/>
                    <a:gd name="connsiteY13-248" fmla="*/ 20140 h 20602"/>
                    <a:gd name="connsiteX14-249" fmla="*/ 13992 w 21556"/>
                    <a:gd name="connsiteY14-250" fmla="*/ 19645 h 20602"/>
                    <a:gd name="connsiteX15-251" fmla="*/ 17966 w 21556"/>
                    <a:gd name="connsiteY15-252" fmla="*/ 14741 h 20602"/>
                    <a:gd name="connsiteX16-253" fmla="*/ 19953 w 21556"/>
                    <a:gd name="connsiteY16-254" fmla="*/ 12289 h 20602"/>
                    <a:gd name="connsiteX17-255" fmla="*/ 20946 w 21556"/>
                    <a:gd name="connsiteY17-256" fmla="*/ 11063 h 20602"/>
                    <a:gd name="connsiteX18-257" fmla="*/ 21404 w 21556"/>
                    <a:gd name="connsiteY18-258" fmla="*/ 10474 h 20602"/>
                    <a:gd name="connsiteX19-259" fmla="*/ 21553 w 21556"/>
                    <a:gd name="connsiteY19-260" fmla="*/ 9736 h 20602"/>
                    <a:gd name="connsiteX20-261" fmla="*/ 21354 w 21556"/>
                    <a:gd name="connsiteY20-262" fmla="*/ 9118 h 20602"/>
                    <a:gd name="connsiteX21-263" fmla="*/ 20946 w 21556"/>
                    <a:gd name="connsiteY21-264" fmla="*/ 8608 h 20602"/>
                    <a:gd name="connsiteX22-265" fmla="*/ 19953 w 21556"/>
                    <a:gd name="connsiteY22-266" fmla="*/ 7378 h 20602"/>
                    <a:gd name="connsiteX23-267" fmla="*/ 17966 w 21556"/>
                    <a:gd name="connsiteY23-268" fmla="*/ 4919 h 20602"/>
                    <a:gd name="connsiteX24-269" fmla="*/ 13992 w 21556"/>
                    <a:gd name="connsiteY24-270" fmla="*/ 1 h 20602"/>
                    <a:gd name="connsiteX0-271" fmla="*/ 17966 w 21556"/>
                    <a:gd name="connsiteY0-272" fmla="*/ 77 h 15760"/>
                    <a:gd name="connsiteX1-273" fmla="*/ 4141 w 21556"/>
                    <a:gd name="connsiteY1-274" fmla="*/ 0 h 15760"/>
                    <a:gd name="connsiteX2-275" fmla="*/ 6171 w 21556"/>
                    <a:gd name="connsiteY2-276" fmla="*/ 2519 h 15760"/>
                    <a:gd name="connsiteX3-277" fmla="*/ 7562 w 21556"/>
                    <a:gd name="connsiteY3-278" fmla="*/ 4147 h 15760"/>
                    <a:gd name="connsiteX4-279" fmla="*/ 7792 w 21556"/>
                    <a:gd name="connsiteY4-280" fmla="*/ 4752 h 15760"/>
                    <a:gd name="connsiteX5-281" fmla="*/ 7572 w 21556"/>
                    <a:gd name="connsiteY5-282" fmla="*/ 5797 h 15760"/>
                    <a:gd name="connsiteX6-283" fmla="*/ 6171 w 21556"/>
                    <a:gd name="connsiteY6-284" fmla="*/ 7528 h 15760"/>
                    <a:gd name="connsiteX7-285" fmla="*/ 4141 w 21556"/>
                    <a:gd name="connsiteY7-286" fmla="*/ 10018 h 15760"/>
                    <a:gd name="connsiteX8-287" fmla="*/ 81 w 21556"/>
                    <a:gd name="connsiteY8-288" fmla="*/ 14999 h 15760"/>
                    <a:gd name="connsiteX9-289" fmla="*/ 81 w 21556"/>
                    <a:gd name="connsiteY9-290" fmla="*/ 15603 h 15760"/>
                    <a:gd name="connsiteX10-291" fmla="*/ 392 w 21556"/>
                    <a:gd name="connsiteY10-292" fmla="*/ 15752 h 15760"/>
                    <a:gd name="connsiteX11-293" fmla="*/ 12498 w 21556"/>
                    <a:gd name="connsiteY11-294" fmla="*/ 15752 h 15760"/>
                    <a:gd name="connsiteX12-295" fmla="*/ 13012 w 21556"/>
                    <a:gd name="connsiteY12-296" fmla="*/ 15657 h 15760"/>
                    <a:gd name="connsiteX13-297" fmla="*/ 13507 w 21556"/>
                    <a:gd name="connsiteY13-298" fmla="*/ 15298 h 15760"/>
                    <a:gd name="connsiteX14-299" fmla="*/ 13992 w 21556"/>
                    <a:gd name="connsiteY14-300" fmla="*/ 14803 h 15760"/>
                    <a:gd name="connsiteX15-301" fmla="*/ 17966 w 21556"/>
                    <a:gd name="connsiteY15-302" fmla="*/ 9899 h 15760"/>
                    <a:gd name="connsiteX16-303" fmla="*/ 19953 w 21556"/>
                    <a:gd name="connsiteY16-304" fmla="*/ 7447 h 15760"/>
                    <a:gd name="connsiteX17-305" fmla="*/ 20946 w 21556"/>
                    <a:gd name="connsiteY17-306" fmla="*/ 6221 h 15760"/>
                    <a:gd name="connsiteX18-307" fmla="*/ 21404 w 21556"/>
                    <a:gd name="connsiteY18-308" fmla="*/ 5632 h 15760"/>
                    <a:gd name="connsiteX19-309" fmla="*/ 21553 w 21556"/>
                    <a:gd name="connsiteY19-310" fmla="*/ 4894 h 15760"/>
                    <a:gd name="connsiteX20-311" fmla="*/ 21354 w 21556"/>
                    <a:gd name="connsiteY20-312" fmla="*/ 4276 h 15760"/>
                    <a:gd name="connsiteX21-313" fmla="*/ 20946 w 21556"/>
                    <a:gd name="connsiteY21-314" fmla="*/ 3766 h 15760"/>
                    <a:gd name="connsiteX22-315" fmla="*/ 19953 w 21556"/>
                    <a:gd name="connsiteY22-316" fmla="*/ 2536 h 15760"/>
                    <a:gd name="connsiteX23-317" fmla="*/ 17966 w 21556"/>
                    <a:gd name="connsiteY23-318" fmla="*/ 77 h 15760"/>
                    <a:gd name="connsiteX0-319" fmla="*/ 17966 w 21556"/>
                    <a:gd name="connsiteY0-320" fmla="*/ 0 h 15683"/>
                    <a:gd name="connsiteX1-321" fmla="*/ 6171 w 21556"/>
                    <a:gd name="connsiteY1-322" fmla="*/ 2442 h 15683"/>
                    <a:gd name="connsiteX2-323" fmla="*/ 7562 w 21556"/>
                    <a:gd name="connsiteY2-324" fmla="*/ 4070 h 15683"/>
                    <a:gd name="connsiteX3-325" fmla="*/ 7792 w 21556"/>
                    <a:gd name="connsiteY3-326" fmla="*/ 4675 h 15683"/>
                    <a:gd name="connsiteX4-327" fmla="*/ 7572 w 21556"/>
                    <a:gd name="connsiteY4-328" fmla="*/ 5720 h 15683"/>
                    <a:gd name="connsiteX5-329" fmla="*/ 6171 w 21556"/>
                    <a:gd name="connsiteY5-330" fmla="*/ 7451 h 15683"/>
                    <a:gd name="connsiteX6-331" fmla="*/ 4141 w 21556"/>
                    <a:gd name="connsiteY6-332" fmla="*/ 9941 h 15683"/>
                    <a:gd name="connsiteX7-333" fmla="*/ 81 w 21556"/>
                    <a:gd name="connsiteY7-334" fmla="*/ 14922 h 15683"/>
                    <a:gd name="connsiteX8-335" fmla="*/ 81 w 21556"/>
                    <a:gd name="connsiteY8-336" fmla="*/ 15526 h 15683"/>
                    <a:gd name="connsiteX9-337" fmla="*/ 392 w 21556"/>
                    <a:gd name="connsiteY9-338" fmla="*/ 15675 h 15683"/>
                    <a:gd name="connsiteX10-339" fmla="*/ 12498 w 21556"/>
                    <a:gd name="connsiteY10-340" fmla="*/ 15675 h 15683"/>
                    <a:gd name="connsiteX11-341" fmla="*/ 13012 w 21556"/>
                    <a:gd name="connsiteY11-342" fmla="*/ 15580 h 15683"/>
                    <a:gd name="connsiteX12-343" fmla="*/ 13507 w 21556"/>
                    <a:gd name="connsiteY12-344" fmla="*/ 15221 h 15683"/>
                    <a:gd name="connsiteX13-345" fmla="*/ 13992 w 21556"/>
                    <a:gd name="connsiteY13-346" fmla="*/ 14726 h 15683"/>
                    <a:gd name="connsiteX14-347" fmla="*/ 17966 w 21556"/>
                    <a:gd name="connsiteY14-348" fmla="*/ 9822 h 15683"/>
                    <a:gd name="connsiteX15-349" fmla="*/ 19953 w 21556"/>
                    <a:gd name="connsiteY15-350" fmla="*/ 7370 h 15683"/>
                    <a:gd name="connsiteX16-351" fmla="*/ 20946 w 21556"/>
                    <a:gd name="connsiteY16-352" fmla="*/ 6144 h 15683"/>
                    <a:gd name="connsiteX17-353" fmla="*/ 21404 w 21556"/>
                    <a:gd name="connsiteY17-354" fmla="*/ 5555 h 15683"/>
                    <a:gd name="connsiteX18-355" fmla="*/ 21553 w 21556"/>
                    <a:gd name="connsiteY18-356" fmla="*/ 4817 h 15683"/>
                    <a:gd name="connsiteX19-357" fmla="*/ 21354 w 21556"/>
                    <a:gd name="connsiteY19-358" fmla="*/ 4199 h 15683"/>
                    <a:gd name="connsiteX20-359" fmla="*/ 20946 w 21556"/>
                    <a:gd name="connsiteY20-360" fmla="*/ 3689 h 15683"/>
                    <a:gd name="connsiteX21-361" fmla="*/ 19953 w 21556"/>
                    <a:gd name="connsiteY21-362" fmla="*/ 2459 h 15683"/>
                    <a:gd name="connsiteX22-363" fmla="*/ 17966 w 21556"/>
                    <a:gd name="connsiteY22-364" fmla="*/ 0 h 15683"/>
                    <a:gd name="connsiteX0-365" fmla="*/ 17966 w 21556"/>
                    <a:gd name="connsiteY0-366" fmla="*/ 0 h 15683"/>
                    <a:gd name="connsiteX1-367" fmla="*/ 7562 w 21556"/>
                    <a:gd name="connsiteY1-368" fmla="*/ 4070 h 15683"/>
                    <a:gd name="connsiteX2-369" fmla="*/ 7792 w 21556"/>
                    <a:gd name="connsiteY2-370" fmla="*/ 4675 h 15683"/>
                    <a:gd name="connsiteX3-371" fmla="*/ 7572 w 21556"/>
                    <a:gd name="connsiteY3-372" fmla="*/ 5720 h 15683"/>
                    <a:gd name="connsiteX4-373" fmla="*/ 6171 w 21556"/>
                    <a:gd name="connsiteY4-374" fmla="*/ 7451 h 15683"/>
                    <a:gd name="connsiteX5-375" fmla="*/ 4141 w 21556"/>
                    <a:gd name="connsiteY5-376" fmla="*/ 9941 h 15683"/>
                    <a:gd name="connsiteX6-377" fmla="*/ 81 w 21556"/>
                    <a:gd name="connsiteY6-378" fmla="*/ 14922 h 15683"/>
                    <a:gd name="connsiteX7-379" fmla="*/ 81 w 21556"/>
                    <a:gd name="connsiteY7-380" fmla="*/ 15526 h 15683"/>
                    <a:gd name="connsiteX8-381" fmla="*/ 392 w 21556"/>
                    <a:gd name="connsiteY8-382" fmla="*/ 15675 h 15683"/>
                    <a:gd name="connsiteX9-383" fmla="*/ 12498 w 21556"/>
                    <a:gd name="connsiteY9-384" fmla="*/ 15675 h 15683"/>
                    <a:gd name="connsiteX10-385" fmla="*/ 13012 w 21556"/>
                    <a:gd name="connsiteY10-386" fmla="*/ 15580 h 15683"/>
                    <a:gd name="connsiteX11-387" fmla="*/ 13507 w 21556"/>
                    <a:gd name="connsiteY11-388" fmla="*/ 15221 h 15683"/>
                    <a:gd name="connsiteX12-389" fmla="*/ 13992 w 21556"/>
                    <a:gd name="connsiteY12-390" fmla="*/ 14726 h 15683"/>
                    <a:gd name="connsiteX13-391" fmla="*/ 17966 w 21556"/>
                    <a:gd name="connsiteY13-392" fmla="*/ 9822 h 15683"/>
                    <a:gd name="connsiteX14-393" fmla="*/ 19953 w 21556"/>
                    <a:gd name="connsiteY14-394" fmla="*/ 7370 h 15683"/>
                    <a:gd name="connsiteX15-395" fmla="*/ 20946 w 21556"/>
                    <a:gd name="connsiteY15-396" fmla="*/ 6144 h 15683"/>
                    <a:gd name="connsiteX16-397" fmla="*/ 21404 w 21556"/>
                    <a:gd name="connsiteY16-398" fmla="*/ 5555 h 15683"/>
                    <a:gd name="connsiteX17-399" fmla="*/ 21553 w 21556"/>
                    <a:gd name="connsiteY17-400" fmla="*/ 4817 h 15683"/>
                    <a:gd name="connsiteX18-401" fmla="*/ 21354 w 21556"/>
                    <a:gd name="connsiteY18-402" fmla="*/ 4199 h 15683"/>
                    <a:gd name="connsiteX19-403" fmla="*/ 20946 w 21556"/>
                    <a:gd name="connsiteY19-404" fmla="*/ 3689 h 15683"/>
                    <a:gd name="connsiteX20-405" fmla="*/ 19953 w 21556"/>
                    <a:gd name="connsiteY20-406" fmla="*/ 2459 h 15683"/>
                    <a:gd name="connsiteX21-407" fmla="*/ 17966 w 21556"/>
                    <a:gd name="connsiteY21-408" fmla="*/ 0 h 15683"/>
                    <a:gd name="connsiteX0-409" fmla="*/ 19953 w 21556"/>
                    <a:gd name="connsiteY0-410" fmla="*/ 0 h 13224"/>
                    <a:gd name="connsiteX1-411" fmla="*/ 7562 w 21556"/>
                    <a:gd name="connsiteY1-412" fmla="*/ 1611 h 13224"/>
                    <a:gd name="connsiteX2-413" fmla="*/ 7792 w 21556"/>
                    <a:gd name="connsiteY2-414" fmla="*/ 2216 h 13224"/>
                    <a:gd name="connsiteX3-415" fmla="*/ 7572 w 21556"/>
                    <a:gd name="connsiteY3-416" fmla="*/ 3261 h 13224"/>
                    <a:gd name="connsiteX4-417" fmla="*/ 6171 w 21556"/>
                    <a:gd name="connsiteY4-418" fmla="*/ 4992 h 13224"/>
                    <a:gd name="connsiteX5-419" fmla="*/ 4141 w 21556"/>
                    <a:gd name="connsiteY5-420" fmla="*/ 7482 h 13224"/>
                    <a:gd name="connsiteX6-421" fmla="*/ 81 w 21556"/>
                    <a:gd name="connsiteY6-422" fmla="*/ 12463 h 13224"/>
                    <a:gd name="connsiteX7-423" fmla="*/ 81 w 21556"/>
                    <a:gd name="connsiteY7-424" fmla="*/ 13067 h 13224"/>
                    <a:gd name="connsiteX8-425" fmla="*/ 392 w 21556"/>
                    <a:gd name="connsiteY8-426" fmla="*/ 13216 h 13224"/>
                    <a:gd name="connsiteX9-427" fmla="*/ 12498 w 21556"/>
                    <a:gd name="connsiteY9-428" fmla="*/ 13216 h 13224"/>
                    <a:gd name="connsiteX10-429" fmla="*/ 13012 w 21556"/>
                    <a:gd name="connsiteY10-430" fmla="*/ 13121 h 13224"/>
                    <a:gd name="connsiteX11-431" fmla="*/ 13507 w 21556"/>
                    <a:gd name="connsiteY11-432" fmla="*/ 12762 h 13224"/>
                    <a:gd name="connsiteX12-433" fmla="*/ 13992 w 21556"/>
                    <a:gd name="connsiteY12-434" fmla="*/ 12267 h 13224"/>
                    <a:gd name="connsiteX13-435" fmla="*/ 17966 w 21556"/>
                    <a:gd name="connsiteY13-436" fmla="*/ 7363 h 13224"/>
                    <a:gd name="connsiteX14-437" fmla="*/ 19953 w 21556"/>
                    <a:gd name="connsiteY14-438" fmla="*/ 4911 h 13224"/>
                    <a:gd name="connsiteX15-439" fmla="*/ 20946 w 21556"/>
                    <a:gd name="connsiteY15-440" fmla="*/ 3685 h 13224"/>
                    <a:gd name="connsiteX16-441" fmla="*/ 21404 w 21556"/>
                    <a:gd name="connsiteY16-442" fmla="*/ 3096 h 13224"/>
                    <a:gd name="connsiteX17-443" fmla="*/ 21553 w 21556"/>
                    <a:gd name="connsiteY17-444" fmla="*/ 2358 h 13224"/>
                    <a:gd name="connsiteX18-445" fmla="*/ 21354 w 21556"/>
                    <a:gd name="connsiteY18-446" fmla="*/ 1740 h 13224"/>
                    <a:gd name="connsiteX19-447" fmla="*/ 20946 w 21556"/>
                    <a:gd name="connsiteY19-448" fmla="*/ 1230 h 13224"/>
                    <a:gd name="connsiteX20-449" fmla="*/ 19953 w 21556"/>
                    <a:gd name="connsiteY20-450" fmla="*/ 0 h 13224"/>
                    <a:gd name="connsiteX0-451" fmla="*/ 19953 w 21556"/>
                    <a:gd name="connsiteY0-452" fmla="*/ 0 h 13224"/>
                    <a:gd name="connsiteX1-453" fmla="*/ 7562 w 21556"/>
                    <a:gd name="connsiteY1-454" fmla="*/ 1611 h 13224"/>
                    <a:gd name="connsiteX2-455" fmla="*/ 7792 w 21556"/>
                    <a:gd name="connsiteY2-456" fmla="*/ 2216 h 13224"/>
                    <a:gd name="connsiteX3-457" fmla="*/ 7613 w 21556"/>
                    <a:gd name="connsiteY3-458" fmla="*/ 1590 h 13224"/>
                    <a:gd name="connsiteX4-459" fmla="*/ 7572 w 21556"/>
                    <a:gd name="connsiteY4-460" fmla="*/ 3261 h 13224"/>
                    <a:gd name="connsiteX5-461" fmla="*/ 6171 w 21556"/>
                    <a:gd name="connsiteY5-462" fmla="*/ 4992 h 13224"/>
                    <a:gd name="connsiteX6-463" fmla="*/ 4141 w 21556"/>
                    <a:gd name="connsiteY6-464" fmla="*/ 7482 h 13224"/>
                    <a:gd name="connsiteX7-465" fmla="*/ 81 w 21556"/>
                    <a:gd name="connsiteY7-466" fmla="*/ 12463 h 13224"/>
                    <a:gd name="connsiteX8-467" fmla="*/ 81 w 21556"/>
                    <a:gd name="connsiteY8-468" fmla="*/ 13067 h 13224"/>
                    <a:gd name="connsiteX9-469" fmla="*/ 392 w 21556"/>
                    <a:gd name="connsiteY9-470" fmla="*/ 13216 h 13224"/>
                    <a:gd name="connsiteX10-471" fmla="*/ 12498 w 21556"/>
                    <a:gd name="connsiteY10-472" fmla="*/ 13216 h 13224"/>
                    <a:gd name="connsiteX11-473" fmla="*/ 13012 w 21556"/>
                    <a:gd name="connsiteY11-474" fmla="*/ 13121 h 13224"/>
                    <a:gd name="connsiteX12-475" fmla="*/ 13507 w 21556"/>
                    <a:gd name="connsiteY12-476" fmla="*/ 12762 h 13224"/>
                    <a:gd name="connsiteX13-477" fmla="*/ 13992 w 21556"/>
                    <a:gd name="connsiteY13-478" fmla="*/ 12267 h 13224"/>
                    <a:gd name="connsiteX14-479" fmla="*/ 17966 w 21556"/>
                    <a:gd name="connsiteY14-480" fmla="*/ 7363 h 13224"/>
                    <a:gd name="connsiteX15-481" fmla="*/ 19953 w 21556"/>
                    <a:gd name="connsiteY15-482" fmla="*/ 4911 h 13224"/>
                    <a:gd name="connsiteX16-483" fmla="*/ 20946 w 21556"/>
                    <a:gd name="connsiteY16-484" fmla="*/ 3685 h 13224"/>
                    <a:gd name="connsiteX17-485" fmla="*/ 21404 w 21556"/>
                    <a:gd name="connsiteY17-486" fmla="*/ 3096 h 13224"/>
                    <a:gd name="connsiteX18-487" fmla="*/ 21553 w 21556"/>
                    <a:gd name="connsiteY18-488" fmla="*/ 2358 h 13224"/>
                    <a:gd name="connsiteX19-489" fmla="*/ 21354 w 21556"/>
                    <a:gd name="connsiteY19-490" fmla="*/ 1740 h 13224"/>
                    <a:gd name="connsiteX20-491" fmla="*/ 20946 w 21556"/>
                    <a:gd name="connsiteY20-492" fmla="*/ 1230 h 13224"/>
                    <a:gd name="connsiteX21-493" fmla="*/ 19953 w 21556"/>
                    <a:gd name="connsiteY21-494" fmla="*/ 0 h 13224"/>
                    <a:gd name="connsiteX0-495" fmla="*/ 19953 w 21556"/>
                    <a:gd name="connsiteY0-496" fmla="*/ 0 h 13224"/>
                    <a:gd name="connsiteX1-497" fmla="*/ 7562 w 21556"/>
                    <a:gd name="connsiteY1-498" fmla="*/ 1611 h 13224"/>
                    <a:gd name="connsiteX2-499" fmla="*/ 7792 w 21556"/>
                    <a:gd name="connsiteY2-500" fmla="*/ 2216 h 13224"/>
                    <a:gd name="connsiteX3-501" fmla="*/ 7572 w 21556"/>
                    <a:gd name="connsiteY3-502" fmla="*/ 3261 h 13224"/>
                    <a:gd name="connsiteX4-503" fmla="*/ 6171 w 21556"/>
                    <a:gd name="connsiteY4-504" fmla="*/ 4992 h 13224"/>
                    <a:gd name="connsiteX5-505" fmla="*/ 4141 w 21556"/>
                    <a:gd name="connsiteY5-506" fmla="*/ 7482 h 13224"/>
                    <a:gd name="connsiteX6-507" fmla="*/ 81 w 21556"/>
                    <a:gd name="connsiteY6-508" fmla="*/ 12463 h 13224"/>
                    <a:gd name="connsiteX7-509" fmla="*/ 81 w 21556"/>
                    <a:gd name="connsiteY7-510" fmla="*/ 13067 h 13224"/>
                    <a:gd name="connsiteX8-511" fmla="*/ 392 w 21556"/>
                    <a:gd name="connsiteY8-512" fmla="*/ 13216 h 13224"/>
                    <a:gd name="connsiteX9-513" fmla="*/ 12498 w 21556"/>
                    <a:gd name="connsiteY9-514" fmla="*/ 13216 h 13224"/>
                    <a:gd name="connsiteX10-515" fmla="*/ 13012 w 21556"/>
                    <a:gd name="connsiteY10-516" fmla="*/ 13121 h 13224"/>
                    <a:gd name="connsiteX11-517" fmla="*/ 13507 w 21556"/>
                    <a:gd name="connsiteY11-518" fmla="*/ 12762 h 13224"/>
                    <a:gd name="connsiteX12-519" fmla="*/ 13992 w 21556"/>
                    <a:gd name="connsiteY12-520" fmla="*/ 12267 h 13224"/>
                    <a:gd name="connsiteX13-521" fmla="*/ 17966 w 21556"/>
                    <a:gd name="connsiteY13-522" fmla="*/ 7363 h 13224"/>
                    <a:gd name="connsiteX14-523" fmla="*/ 19953 w 21556"/>
                    <a:gd name="connsiteY14-524" fmla="*/ 4911 h 13224"/>
                    <a:gd name="connsiteX15-525" fmla="*/ 20946 w 21556"/>
                    <a:gd name="connsiteY15-526" fmla="*/ 3685 h 13224"/>
                    <a:gd name="connsiteX16-527" fmla="*/ 21404 w 21556"/>
                    <a:gd name="connsiteY16-528" fmla="*/ 3096 h 13224"/>
                    <a:gd name="connsiteX17-529" fmla="*/ 21553 w 21556"/>
                    <a:gd name="connsiteY17-530" fmla="*/ 2358 h 13224"/>
                    <a:gd name="connsiteX18-531" fmla="*/ 21354 w 21556"/>
                    <a:gd name="connsiteY18-532" fmla="*/ 1740 h 13224"/>
                    <a:gd name="connsiteX19-533" fmla="*/ 20946 w 21556"/>
                    <a:gd name="connsiteY19-534" fmla="*/ 1230 h 13224"/>
                    <a:gd name="connsiteX20-535" fmla="*/ 19953 w 21556"/>
                    <a:gd name="connsiteY20-536" fmla="*/ 0 h 13224"/>
                    <a:gd name="connsiteX0-537" fmla="*/ 19953 w 21556"/>
                    <a:gd name="connsiteY0-538" fmla="*/ 0 h 13224"/>
                    <a:gd name="connsiteX1-539" fmla="*/ 7792 w 21556"/>
                    <a:gd name="connsiteY1-540" fmla="*/ 2216 h 13224"/>
                    <a:gd name="connsiteX2-541" fmla="*/ 7572 w 21556"/>
                    <a:gd name="connsiteY2-542" fmla="*/ 3261 h 13224"/>
                    <a:gd name="connsiteX3-543" fmla="*/ 6171 w 21556"/>
                    <a:gd name="connsiteY3-544" fmla="*/ 4992 h 13224"/>
                    <a:gd name="connsiteX4-545" fmla="*/ 4141 w 21556"/>
                    <a:gd name="connsiteY4-546" fmla="*/ 7482 h 13224"/>
                    <a:gd name="connsiteX5-547" fmla="*/ 81 w 21556"/>
                    <a:gd name="connsiteY5-548" fmla="*/ 12463 h 13224"/>
                    <a:gd name="connsiteX6-549" fmla="*/ 81 w 21556"/>
                    <a:gd name="connsiteY6-550" fmla="*/ 13067 h 13224"/>
                    <a:gd name="connsiteX7-551" fmla="*/ 392 w 21556"/>
                    <a:gd name="connsiteY7-552" fmla="*/ 13216 h 13224"/>
                    <a:gd name="connsiteX8-553" fmla="*/ 12498 w 21556"/>
                    <a:gd name="connsiteY8-554" fmla="*/ 13216 h 13224"/>
                    <a:gd name="connsiteX9-555" fmla="*/ 13012 w 21556"/>
                    <a:gd name="connsiteY9-556" fmla="*/ 13121 h 13224"/>
                    <a:gd name="connsiteX10-557" fmla="*/ 13507 w 21556"/>
                    <a:gd name="connsiteY10-558" fmla="*/ 12762 h 13224"/>
                    <a:gd name="connsiteX11-559" fmla="*/ 13992 w 21556"/>
                    <a:gd name="connsiteY11-560" fmla="*/ 12267 h 13224"/>
                    <a:gd name="connsiteX12-561" fmla="*/ 17966 w 21556"/>
                    <a:gd name="connsiteY12-562" fmla="*/ 7363 h 13224"/>
                    <a:gd name="connsiteX13-563" fmla="*/ 19953 w 21556"/>
                    <a:gd name="connsiteY13-564" fmla="*/ 4911 h 13224"/>
                    <a:gd name="connsiteX14-565" fmla="*/ 20946 w 21556"/>
                    <a:gd name="connsiteY14-566" fmla="*/ 3685 h 13224"/>
                    <a:gd name="connsiteX15-567" fmla="*/ 21404 w 21556"/>
                    <a:gd name="connsiteY15-568" fmla="*/ 3096 h 13224"/>
                    <a:gd name="connsiteX16-569" fmla="*/ 21553 w 21556"/>
                    <a:gd name="connsiteY16-570" fmla="*/ 2358 h 13224"/>
                    <a:gd name="connsiteX17-571" fmla="*/ 21354 w 21556"/>
                    <a:gd name="connsiteY17-572" fmla="*/ 1740 h 13224"/>
                    <a:gd name="connsiteX18-573" fmla="*/ 20946 w 21556"/>
                    <a:gd name="connsiteY18-574" fmla="*/ 1230 h 13224"/>
                    <a:gd name="connsiteX19-575" fmla="*/ 19953 w 21556"/>
                    <a:gd name="connsiteY19-576" fmla="*/ 0 h 13224"/>
                    <a:gd name="connsiteX0-577" fmla="*/ 20946 w 21556"/>
                    <a:gd name="connsiteY0-578" fmla="*/ 0 h 11994"/>
                    <a:gd name="connsiteX1-579" fmla="*/ 7792 w 21556"/>
                    <a:gd name="connsiteY1-580" fmla="*/ 986 h 11994"/>
                    <a:gd name="connsiteX2-581" fmla="*/ 7572 w 21556"/>
                    <a:gd name="connsiteY2-582" fmla="*/ 2031 h 11994"/>
                    <a:gd name="connsiteX3-583" fmla="*/ 6171 w 21556"/>
                    <a:gd name="connsiteY3-584" fmla="*/ 3762 h 11994"/>
                    <a:gd name="connsiteX4-585" fmla="*/ 4141 w 21556"/>
                    <a:gd name="connsiteY4-586" fmla="*/ 6252 h 11994"/>
                    <a:gd name="connsiteX5-587" fmla="*/ 81 w 21556"/>
                    <a:gd name="connsiteY5-588" fmla="*/ 11233 h 11994"/>
                    <a:gd name="connsiteX6-589" fmla="*/ 81 w 21556"/>
                    <a:gd name="connsiteY6-590" fmla="*/ 11837 h 11994"/>
                    <a:gd name="connsiteX7-591" fmla="*/ 392 w 21556"/>
                    <a:gd name="connsiteY7-592" fmla="*/ 11986 h 11994"/>
                    <a:gd name="connsiteX8-593" fmla="*/ 12498 w 21556"/>
                    <a:gd name="connsiteY8-594" fmla="*/ 11986 h 11994"/>
                    <a:gd name="connsiteX9-595" fmla="*/ 13012 w 21556"/>
                    <a:gd name="connsiteY9-596" fmla="*/ 11891 h 11994"/>
                    <a:gd name="connsiteX10-597" fmla="*/ 13507 w 21556"/>
                    <a:gd name="connsiteY10-598" fmla="*/ 11532 h 11994"/>
                    <a:gd name="connsiteX11-599" fmla="*/ 13992 w 21556"/>
                    <a:gd name="connsiteY11-600" fmla="*/ 11037 h 11994"/>
                    <a:gd name="connsiteX12-601" fmla="*/ 17966 w 21556"/>
                    <a:gd name="connsiteY12-602" fmla="*/ 6133 h 11994"/>
                    <a:gd name="connsiteX13-603" fmla="*/ 19953 w 21556"/>
                    <a:gd name="connsiteY13-604" fmla="*/ 3681 h 11994"/>
                    <a:gd name="connsiteX14-605" fmla="*/ 20946 w 21556"/>
                    <a:gd name="connsiteY14-606" fmla="*/ 2455 h 11994"/>
                    <a:gd name="connsiteX15-607" fmla="*/ 21404 w 21556"/>
                    <a:gd name="connsiteY15-608" fmla="*/ 1866 h 11994"/>
                    <a:gd name="connsiteX16-609" fmla="*/ 21553 w 21556"/>
                    <a:gd name="connsiteY16-610" fmla="*/ 1128 h 11994"/>
                    <a:gd name="connsiteX17-611" fmla="*/ 21354 w 21556"/>
                    <a:gd name="connsiteY17-612" fmla="*/ 510 h 11994"/>
                    <a:gd name="connsiteX18-613" fmla="*/ 20946 w 21556"/>
                    <a:gd name="connsiteY18-614" fmla="*/ 0 h 11994"/>
                    <a:gd name="connsiteX0-615" fmla="*/ 21354 w 21556"/>
                    <a:gd name="connsiteY0-616" fmla="*/ 0 h 11484"/>
                    <a:gd name="connsiteX1-617" fmla="*/ 7792 w 21556"/>
                    <a:gd name="connsiteY1-618" fmla="*/ 476 h 11484"/>
                    <a:gd name="connsiteX2-619" fmla="*/ 7572 w 21556"/>
                    <a:gd name="connsiteY2-620" fmla="*/ 1521 h 11484"/>
                    <a:gd name="connsiteX3-621" fmla="*/ 6171 w 21556"/>
                    <a:gd name="connsiteY3-622" fmla="*/ 3252 h 11484"/>
                    <a:gd name="connsiteX4-623" fmla="*/ 4141 w 21556"/>
                    <a:gd name="connsiteY4-624" fmla="*/ 5742 h 11484"/>
                    <a:gd name="connsiteX5-625" fmla="*/ 81 w 21556"/>
                    <a:gd name="connsiteY5-626" fmla="*/ 10723 h 11484"/>
                    <a:gd name="connsiteX6-627" fmla="*/ 81 w 21556"/>
                    <a:gd name="connsiteY6-628" fmla="*/ 11327 h 11484"/>
                    <a:gd name="connsiteX7-629" fmla="*/ 392 w 21556"/>
                    <a:gd name="connsiteY7-630" fmla="*/ 11476 h 11484"/>
                    <a:gd name="connsiteX8-631" fmla="*/ 12498 w 21556"/>
                    <a:gd name="connsiteY8-632" fmla="*/ 11476 h 11484"/>
                    <a:gd name="connsiteX9-633" fmla="*/ 13012 w 21556"/>
                    <a:gd name="connsiteY9-634" fmla="*/ 11381 h 11484"/>
                    <a:gd name="connsiteX10-635" fmla="*/ 13507 w 21556"/>
                    <a:gd name="connsiteY10-636" fmla="*/ 11022 h 11484"/>
                    <a:gd name="connsiteX11-637" fmla="*/ 13992 w 21556"/>
                    <a:gd name="connsiteY11-638" fmla="*/ 10527 h 11484"/>
                    <a:gd name="connsiteX12-639" fmla="*/ 17966 w 21556"/>
                    <a:gd name="connsiteY12-640" fmla="*/ 5623 h 11484"/>
                    <a:gd name="connsiteX13-641" fmla="*/ 19953 w 21556"/>
                    <a:gd name="connsiteY13-642" fmla="*/ 3171 h 11484"/>
                    <a:gd name="connsiteX14-643" fmla="*/ 20946 w 21556"/>
                    <a:gd name="connsiteY14-644" fmla="*/ 1945 h 11484"/>
                    <a:gd name="connsiteX15-645" fmla="*/ 21404 w 21556"/>
                    <a:gd name="connsiteY15-646" fmla="*/ 1356 h 11484"/>
                    <a:gd name="connsiteX16-647" fmla="*/ 21553 w 21556"/>
                    <a:gd name="connsiteY16-648" fmla="*/ 618 h 11484"/>
                    <a:gd name="connsiteX17-649" fmla="*/ 21354 w 21556"/>
                    <a:gd name="connsiteY17-650" fmla="*/ 0 h 11484"/>
                    <a:gd name="connsiteX0-651" fmla="*/ 21553 w 21556"/>
                    <a:gd name="connsiteY0-652" fmla="*/ 206 h 11072"/>
                    <a:gd name="connsiteX1-653" fmla="*/ 7792 w 21556"/>
                    <a:gd name="connsiteY1-654" fmla="*/ 64 h 11072"/>
                    <a:gd name="connsiteX2-655" fmla="*/ 7572 w 21556"/>
                    <a:gd name="connsiteY2-656" fmla="*/ 1109 h 11072"/>
                    <a:gd name="connsiteX3-657" fmla="*/ 6171 w 21556"/>
                    <a:gd name="connsiteY3-658" fmla="*/ 2840 h 11072"/>
                    <a:gd name="connsiteX4-659" fmla="*/ 4141 w 21556"/>
                    <a:gd name="connsiteY4-660" fmla="*/ 5330 h 11072"/>
                    <a:gd name="connsiteX5-661" fmla="*/ 81 w 21556"/>
                    <a:gd name="connsiteY5-662" fmla="*/ 10311 h 11072"/>
                    <a:gd name="connsiteX6-663" fmla="*/ 81 w 21556"/>
                    <a:gd name="connsiteY6-664" fmla="*/ 10915 h 11072"/>
                    <a:gd name="connsiteX7-665" fmla="*/ 392 w 21556"/>
                    <a:gd name="connsiteY7-666" fmla="*/ 11064 h 11072"/>
                    <a:gd name="connsiteX8-667" fmla="*/ 12498 w 21556"/>
                    <a:gd name="connsiteY8-668" fmla="*/ 11064 h 11072"/>
                    <a:gd name="connsiteX9-669" fmla="*/ 13012 w 21556"/>
                    <a:gd name="connsiteY9-670" fmla="*/ 10969 h 11072"/>
                    <a:gd name="connsiteX10-671" fmla="*/ 13507 w 21556"/>
                    <a:gd name="connsiteY10-672" fmla="*/ 10610 h 11072"/>
                    <a:gd name="connsiteX11-673" fmla="*/ 13992 w 21556"/>
                    <a:gd name="connsiteY11-674" fmla="*/ 10115 h 11072"/>
                    <a:gd name="connsiteX12-675" fmla="*/ 17966 w 21556"/>
                    <a:gd name="connsiteY12-676" fmla="*/ 5211 h 11072"/>
                    <a:gd name="connsiteX13-677" fmla="*/ 19953 w 21556"/>
                    <a:gd name="connsiteY13-678" fmla="*/ 2759 h 11072"/>
                    <a:gd name="connsiteX14-679" fmla="*/ 20946 w 21556"/>
                    <a:gd name="connsiteY14-680" fmla="*/ 1533 h 11072"/>
                    <a:gd name="connsiteX15-681" fmla="*/ 21404 w 21556"/>
                    <a:gd name="connsiteY15-682" fmla="*/ 944 h 11072"/>
                    <a:gd name="connsiteX16-683" fmla="*/ 21553 w 21556"/>
                    <a:gd name="connsiteY16-684" fmla="*/ 206 h 110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chemeClr val="accent1"/>
                </a:solidFill>
                <a:ln>
                  <a:noFill/>
                </a:ln>
                <a:effectLst/>
              </p:spPr>
              <p:txBody>
                <a:bodyPr wrap="square" lIns="91440" tIns="45720" rIns="91440" bIns="45720" anchor="ctr">
                  <a:normAutofit/>
                </a:bodyPr>
                <a:lstStyle/>
                <a:p>
                  <a:endParaRPr lang="en-US" sz="900">
                    <a:cs typeface="+mn-ea"/>
                    <a:sym typeface="+mn-lt"/>
                  </a:endParaRPr>
                </a:p>
              </p:txBody>
            </p:sp>
            <p:sp>
              <p:nvSpPr>
                <p:cNvPr id="42" name="îsḻïdè"/>
                <p:cNvSpPr/>
                <p:nvPr/>
              </p:nvSpPr>
              <p:spPr bwMode="auto">
                <a:xfrm flipV="1">
                  <a:off x="7768474"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1" fmla="*/ 12498 w 21556"/>
                    <a:gd name="connsiteY0-2" fmla="*/ 3 h 21546"/>
                    <a:gd name="connsiteX1-3" fmla="*/ 81 w 21556"/>
                    <a:gd name="connsiteY1-4" fmla="*/ 749 h 21546"/>
                    <a:gd name="connsiteX2-5" fmla="*/ 4141 w 21556"/>
                    <a:gd name="connsiteY2-6" fmla="*/ 5786 h 21546"/>
                    <a:gd name="connsiteX3-7" fmla="*/ 6171 w 21556"/>
                    <a:gd name="connsiteY3-8" fmla="*/ 8305 h 21546"/>
                    <a:gd name="connsiteX4-9" fmla="*/ 7562 w 21556"/>
                    <a:gd name="connsiteY4-10" fmla="*/ 9933 h 21546"/>
                    <a:gd name="connsiteX5-11" fmla="*/ 7792 w 21556"/>
                    <a:gd name="connsiteY5-12" fmla="*/ 10538 h 21546"/>
                    <a:gd name="connsiteX6-13" fmla="*/ 7572 w 21556"/>
                    <a:gd name="connsiteY6-14" fmla="*/ 11583 h 21546"/>
                    <a:gd name="connsiteX7-15" fmla="*/ 6171 w 21556"/>
                    <a:gd name="connsiteY7-16" fmla="*/ 13314 h 21546"/>
                    <a:gd name="connsiteX8-17" fmla="*/ 4141 w 21556"/>
                    <a:gd name="connsiteY8-18" fmla="*/ 15804 h 21546"/>
                    <a:gd name="connsiteX9-19" fmla="*/ 81 w 21556"/>
                    <a:gd name="connsiteY9-20" fmla="*/ 20785 h 21546"/>
                    <a:gd name="connsiteX10-21" fmla="*/ 81 w 21556"/>
                    <a:gd name="connsiteY10-22" fmla="*/ 21389 h 21546"/>
                    <a:gd name="connsiteX11-23" fmla="*/ 392 w 21556"/>
                    <a:gd name="connsiteY11-24" fmla="*/ 21538 h 21546"/>
                    <a:gd name="connsiteX12-25" fmla="*/ 12498 w 21556"/>
                    <a:gd name="connsiteY12-26" fmla="*/ 21538 h 21546"/>
                    <a:gd name="connsiteX13-27" fmla="*/ 13012 w 21556"/>
                    <a:gd name="connsiteY13-28" fmla="*/ 21443 h 21546"/>
                    <a:gd name="connsiteX14-29" fmla="*/ 13507 w 21556"/>
                    <a:gd name="connsiteY14-30" fmla="*/ 21084 h 21546"/>
                    <a:gd name="connsiteX15-31" fmla="*/ 13992 w 21556"/>
                    <a:gd name="connsiteY15-32" fmla="*/ 20589 h 21546"/>
                    <a:gd name="connsiteX16-33" fmla="*/ 17966 w 21556"/>
                    <a:gd name="connsiteY16-34" fmla="*/ 15685 h 21546"/>
                    <a:gd name="connsiteX17-35" fmla="*/ 19953 w 21556"/>
                    <a:gd name="connsiteY17-36" fmla="*/ 13233 h 21546"/>
                    <a:gd name="connsiteX18-37" fmla="*/ 20946 w 21556"/>
                    <a:gd name="connsiteY18-38" fmla="*/ 12007 h 21546"/>
                    <a:gd name="connsiteX19-39" fmla="*/ 21404 w 21556"/>
                    <a:gd name="connsiteY19-40" fmla="*/ 11418 h 21546"/>
                    <a:gd name="connsiteX20-41" fmla="*/ 21553 w 21556"/>
                    <a:gd name="connsiteY20-42" fmla="*/ 10680 h 21546"/>
                    <a:gd name="connsiteX21-43" fmla="*/ 21354 w 21556"/>
                    <a:gd name="connsiteY21-44" fmla="*/ 10062 h 21546"/>
                    <a:gd name="connsiteX22-45" fmla="*/ 20946 w 21556"/>
                    <a:gd name="connsiteY22-46" fmla="*/ 9552 h 21546"/>
                    <a:gd name="connsiteX23-47" fmla="*/ 19953 w 21556"/>
                    <a:gd name="connsiteY23-48" fmla="*/ 8322 h 21546"/>
                    <a:gd name="connsiteX24-49" fmla="*/ 17966 w 21556"/>
                    <a:gd name="connsiteY24-50" fmla="*/ 5863 h 21546"/>
                    <a:gd name="connsiteX25-51" fmla="*/ 13992 w 21556"/>
                    <a:gd name="connsiteY25-52" fmla="*/ 945 h 21546"/>
                    <a:gd name="connsiteX26-53" fmla="*/ 13507 w 21556"/>
                    <a:gd name="connsiteY26-54" fmla="*/ 457 h 21546"/>
                    <a:gd name="connsiteX27-55" fmla="*/ 13012 w 21556"/>
                    <a:gd name="connsiteY27-56" fmla="*/ 98 h 21546"/>
                    <a:gd name="connsiteX28-57" fmla="*/ 12498 w 21556"/>
                    <a:gd name="connsiteY28-58" fmla="*/ 3 h 21546"/>
                    <a:gd name="connsiteX0-59" fmla="*/ 12498 w 21556"/>
                    <a:gd name="connsiteY0-60" fmla="*/ 3 h 21546"/>
                    <a:gd name="connsiteX1-61" fmla="*/ 4141 w 21556"/>
                    <a:gd name="connsiteY1-62" fmla="*/ 5786 h 21546"/>
                    <a:gd name="connsiteX2-63" fmla="*/ 6171 w 21556"/>
                    <a:gd name="connsiteY2-64" fmla="*/ 8305 h 21546"/>
                    <a:gd name="connsiteX3-65" fmla="*/ 7562 w 21556"/>
                    <a:gd name="connsiteY3-66" fmla="*/ 9933 h 21546"/>
                    <a:gd name="connsiteX4-67" fmla="*/ 7792 w 21556"/>
                    <a:gd name="connsiteY4-68" fmla="*/ 10538 h 21546"/>
                    <a:gd name="connsiteX5-69" fmla="*/ 7572 w 21556"/>
                    <a:gd name="connsiteY5-70" fmla="*/ 11583 h 21546"/>
                    <a:gd name="connsiteX6-71" fmla="*/ 6171 w 21556"/>
                    <a:gd name="connsiteY6-72" fmla="*/ 13314 h 21546"/>
                    <a:gd name="connsiteX7-73" fmla="*/ 4141 w 21556"/>
                    <a:gd name="connsiteY7-74" fmla="*/ 15804 h 21546"/>
                    <a:gd name="connsiteX8-75" fmla="*/ 81 w 21556"/>
                    <a:gd name="connsiteY8-76" fmla="*/ 20785 h 21546"/>
                    <a:gd name="connsiteX9-77" fmla="*/ 81 w 21556"/>
                    <a:gd name="connsiteY9-78" fmla="*/ 21389 h 21546"/>
                    <a:gd name="connsiteX10-79" fmla="*/ 392 w 21556"/>
                    <a:gd name="connsiteY10-80" fmla="*/ 21538 h 21546"/>
                    <a:gd name="connsiteX11-81" fmla="*/ 12498 w 21556"/>
                    <a:gd name="connsiteY11-82" fmla="*/ 21538 h 21546"/>
                    <a:gd name="connsiteX12-83" fmla="*/ 13012 w 21556"/>
                    <a:gd name="connsiteY12-84" fmla="*/ 21443 h 21546"/>
                    <a:gd name="connsiteX13-85" fmla="*/ 13507 w 21556"/>
                    <a:gd name="connsiteY13-86" fmla="*/ 21084 h 21546"/>
                    <a:gd name="connsiteX14-87" fmla="*/ 13992 w 21556"/>
                    <a:gd name="connsiteY14-88" fmla="*/ 20589 h 21546"/>
                    <a:gd name="connsiteX15-89" fmla="*/ 17966 w 21556"/>
                    <a:gd name="connsiteY15-90" fmla="*/ 15685 h 21546"/>
                    <a:gd name="connsiteX16-91" fmla="*/ 19953 w 21556"/>
                    <a:gd name="connsiteY16-92" fmla="*/ 13233 h 21546"/>
                    <a:gd name="connsiteX17-93" fmla="*/ 20946 w 21556"/>
                    <a:gd name="connsiteY17-94" fmla="*/ 12007 h 21546"/>
                    <a:gd name="connsiteX18-95" fmla="*/ 21404 w 21556"/>
                    <a:gd name="connsiteY18-96" fmla="*/ 11418 h 21546"/>
                    <a:gd name="connsiteX19-97" fmla="*/ 21553 w 21556"/>
                    <a:gd name="connsiteY19-98" fmla="*/ 10680 h 21546"/>
                    <a:gd name="connsiteX20-99" fmla="*/ 21354 w 21556"/>
                    <a:gd name="connsiteY20-100" fmla="*/ 10062 h 21546"/>
                    <a:gd name="connsiteX21-101" fmla="*/ 20946 w 21556"/>
                    <a:gd name="connsiteY21-102" fmla="*/ 9552 h 21546"/>
                    <a:gd name="connsiteX22-103" fmla="*/ 19953 w 21556"/>
                    <a:gd name="connsiteY22-104" fmla="*/ 8322 h 21546"/>
                    <a:gd name="connsiteX23-105" fmla="*/ 17966 w 21556"/>
                    <a:gd name="connsiteY23-106" fmla="*/ 5863 h 21546"/>
                    <a:gd name="connsiteX24-107" fmla="*/ 13992 w 21556"/>
                    <a:gd name="connsiteY24-108" fmla="*/ 945 h 21546"/>
                    <a:gd name="connsiteX25-109" fmla="*/ 13507 w 21556"/>
                    <a:gd name="connsiteY25-110" fmla="*/ 457 h 21546"/>
                    <a:gd name="connsiteX26-111" fmla="*/ 13012 w 21556"/>
                    <a:gd name="connsiteY26-112" fmla="*/ 98 h 21546"/>
                    <a:gd name="connsiteX27-113" fmla="*/ 12498 w 21556"/>
                    <a:gd name="connsiteY27-114" fmla="*/ 3 h 21546"/>
                    <a:gd name="connsiteX0-115" fmla="*/ 13012 w 21556"/>
                    <a:gd name="connsiteY0-116" fmla="*/ 0 h 21448"/>
                    <a:gd name="connsiteX1-117" fmla="*/ 4141 w 21556"/>
                    <a:gd name="connsiteY1-118" fmla="*/ 5688 h 21448"/>
                    <a:gd name="connsiteX2-119" fmla="*/ 6171 w 21556"/>
                    <a:gd name="connsiteY2-120" fmla="*/ 8207 h 21448"/>
                    <a:gd name="connsiteX3-121" fmla="*/ 7562 w 21556"/>
                    <a:gd name="connsiteY3-122" fmla="*/ 9835 h 21448"/>
                    <a:gd name="connsiteX4-123" fmla="*/ 7792 w 21556"/>
                    <a:gd name="connsiteY4-124" fmla="*/ 10440 h 21448"/>
                    <a:gd name="connsiteX5-125" fmla="*/ 7572 w 21556"/>
                    <a:gd name="connsiteY5-126" fmla="*/ 11485 h 21448"/>
                    <a:gd name="connsiteX6-127" fmla="*/ 6171 w 21556"/>
                    <a:gd name="connsiteY6-128" fmla="*/ 13216 h 21448"/>
                    <a:gd name="connsiteX7-129" fmla="*/ 4141 w 21556"/>
                    <a:gd name="connsiteY7-130" fmla="*/ 15706 h 21448"/>
                    <a:gd name="connsiteX8-131" fmla="*/ 81 w 21556"/>
                    <a:gd name="connsiteY8-132" fmla="*/ 20687 h 21448"/>
                    <a:gd name="connsiteX9-133" fmla="*/ 81 w 21556"/>
                    <a:gd name="connsiteY9-134" fmla="*/ 21291 h 21448"/>
                    <a:gd name="connsiteX10-135" fmla="*/ 392 w 21556"/>
                    <a:gd name="connsiteY10-136" fmla="*/ 21440 h 21448"/>
                    <a:gd name="connsiteX11-137" fmla="*/ 12498 w 21556"/>
                    <a:gd name="connsiteY11-138" fmla="*/ 21440 h 21448"/>
                    <a:gd name="connsiteX12-139" fmla="*/ 13012 w 21556"/>
                    <a:gd name="connsiteY12-140" fmla="*/ 21345 h 21448"/>
                    <a:gd name="connsiteX13-141" fmla="*/ 13507 w 21556"/>
                    <a:gd name="connsiteY13-142" fmla="*/ 20986 h 21448"/>
                    <a:gd name="connsiteX14-143" fmla="*/ 13992 w 21556"/>
                    <a:gd name="connsiteY14-144" fmla="*/ 20491 h 21448"/>
                    <a:gd name="connsiteX15-145" fmla="*/ 17966 w 21556"/>
                    <a:gd name="connsiteY15-146" fmla="*/ 15587 h 21448"/>
                    <a:gd name="connsiteX16-147" fmla="*/ 19953 w 21556"/>
                    <a:gd name="connsiteY16-148" fmla="*/ 13135 h 21448"/>
                    <a:gd name="connsiteX17-149" fmla="*/ 20946 w 21556"/>
                    <a:gd name="connsiteY17-150" fmla="*/ 11909 h 21448"/>
                    <a:gd name="connsiteX18-151" fmla="*/ 21404 w 21556"/>
                    <a:gd name="connsiteY18-152" fmla="*/ 11320 h 21448"/>
                    <a:gd name="connsiteX19-153" fmla="*/ 21553 w 21556"/>
                    <a:gd name="connsiteY19-154" fmla="*/ 10582 h 21448"/>
                    <a:gd name="connsiteX20-155" fmla="*/ 21354 w 21556"/>
                    <a:gd name="connsiteY20-156" fmla="*/ 9964 h 21448"/>
                    <a:gd name="connsiteX21-157" fmla="*/ 20946 w 21556"/>
                    <a:gd name="connsiteY21-158" fmla="*/ 9454 h 21448"/>
                    <a:gd name="connsiteX22-159" fmla="*/ 19953 w 21556"/>
                    <a:gd name="connsiteY22-160" fmla="*/ 8224 h 21448"/>
                    <a:gd name="connsiteX23-161" fmla="*/ 17966 w 21556"/>
                    <a:gd name="connsiteY23-162" fmla="*/ 5765 h 21448"/>
                    <a:gd name="connsiteX24-163" fmla="*/ 13992 w 21556"/>
                    <a:gd name="connsiteY24-164" fmla="*/ 847 h 21448"/>
                    <a:gd name="connsiteX25-165" fmla="*/ 13507 w 21556"/>
                    <a:gd name="connsiteY25-166" fmla="*/ 359 h 21448"/>
                    <a:gd name="connsiteX26-167" fmla="*/ 13012 w 21556"/>
                    <a:gd name="connsiteY26-168" fmla="*/ 0 h 21448"/>
                    <a:gd name="connsiteX0-169" fmla="*/ 13507 w 21556"/>
                    <a:gd name="connsiteY0-170" fmla="*/ 289 h 21378"/>
                    <a:gd name="connsiteX1-171" fmla="*/ 4141 w 21556"/>
                    <a:gd name="connsiteY1-172" fmla="*/ 5618 h 21378"/>
                    <a:gd name="connsiteX2-173" fmla="*/ 6171 w 21556"/>
                    <a:gd name="connsiteY2-174" fmla="*/ 8137 h 21378"/>
                    <a:gd name="connsiteX3-175" fmla="*/ 7562 w 21556"/>
                    <a:gd name="connsiteY3-176" fmla="*/ 9765 h 21378"/>
                    <a:gd name="connsiteX4-177" fmla="*/ 7792 w 21556"/>
                    <a:gd name="connsiteY4-178" fmla="*/ 10370 h 21378"/>
                    <a:gd name="connsiteX5-179" fmla="*/ 7572 w 21556"/>
                    <a:gd name="connsiteY5-180" fmla="*/ 11415 h 21378"/>
                    <a:gd name="connsiteX6-181" fmla="*/ 6171 w 21556"/>
                    <a:gd name="connsiteY6-182" fmla="*/ 13146 h 21378"/>
                    <a:gd name="connsiteX7-183" fmla="*/ 4141 w 21556"/>
                    <a:gd name="connsiteY7-184" fmla="*/ 15636 h 21378"/>
                    <a:gd name="connsiteX8-185" fmla="*/ 81 w 21556"/>
                    <a:gd name="connsiteY8-186" fmla="*/ 20617 h 21378"/>
                    <a:gd name="connsiteX9-187" fmla="*/ 81 w 21556"/>
                    <a:gd name="connsiteY9-188" fmla="*/ 21221 h 21378"/>
                    <a:gd name="connsiteX10-189" fmla="*/ 392 w 21556"/>
                    <a:gd name="connsiteY10-190" fmla="*/ 21370 h 21378"/>
                    <a:gd name="connsiteX11-191" fmla="*/ 12498 w 21556"/>
                    <a:gd name="connsiteY11-192" fmla="*/ 21370 h 21378"/>
                    <a:gd name="connsiteX12-193" fmla="*/ 13012 w 21556"/>
                    <a:gd name="connsiteY12-194" fmla="*/ 21275 h 21378"/>
                    <a:gd name="connsiteX13-195" fmla="*/ 13507 w 21556"/>
                    <a:gd name="connsiteY13-196" fmla="*/ 20916 h 21378"/>
                    <a:gd name="connsiteX14-197" fmla="*/ 13992 w 21556"/>
                    <a:gd name="connsiteY14-198" fmla="*/ 20421 h 21378"/>
                    <a:gd name="connsiteX15-199" fmla="*/ 17966 w 21556"/>
                    <a:gd name="connsiteY15-200" fmla="*/ 15517 h 21378"/>
                    <a:gd name="connsiteX16-201" fmla="*/ 19953 w 21556"/>
                    <a:gd name="connsiteY16-202" fmla="*/ 13065 h 21378"/>
                    <a:gd name="connsiteX17-203" fmla="*/ 20946 w 21556"/>
                    <a:gd name="connsiteY17-204" fmla="*/ 11839 h 21378"/>
                    <a:gd name="connsiteX18-205" fmla="*/ 21404 w 21556"/>
                    <a:gd name="connsiteY18-206" fmla="*/ 11250 h 21378"/>
                    <a:gd name="connsiteX19-207" fmla="*/ 21553 w 21556"/>
                    <a:gd name="connsiteY19-208" fmla="*/ 10512 h 21378"/>
                    <a:gd name="connsiteX20-209" fmla="*/ 21354 w 21556"/>
                    <a:gd name="connsiteY20-210" fmla="*/ 9894 h 21378"/>
                    <a:gd name="connsiteX21-211" fmla="*/ 20946 w 21556"/>
                    <a:gd name="connsiteY21-212" fmla="*/ 9384 h 21378"/>
                    <a:gd name="connsiteX22-213" fmla="*/ 19953 w 21556"/>
                    <a:gd name="connsiteY22-214" fmla="*/ 8154 h 21378"/>
                    <a:gd name="connsiteX23-215" fmla="*/ 17966 w 21556"/>
                    <a:gd name="connsiteY23-216" fmla="*/ 5695 h 21378"/>
                    <a:gd name="connsiteX24-217" fmla="*/ 13992 w 21556"/>
                    <a:gd name="connsiteY24-218" fmla="*/ 777 h 21378"/>
                    <a:gd name="connsiteX25-219" fmla="*/ 13507 w 21556"/>
                    <a:gd name="connsiteY25-220" fmla="*/ 289 h 21378"/>
                    <a:gd name="connsiteX0-221" fmla="*/ 13992 w 21556"/>
                    <a:gd name="connsiteY0-222" fmla="*/ 1 h 20602"/>
                    <a:gd name="connsiteX1-223" fmla="*/ 4141 w 21556"/>
                    <a:gd name="connsiteY1-224" fmla="*/ 4842 h 20602"/>
                    <a:gd name="connsiteX2-225" fmla="*/ 6171 w 21556"/>
                    <a:gd name="connsiteY2-226" fmla="*/ 7361 h 20602"/>
                    <a:gd name="connsiteX3-227" fmla="*/ 7562 w 21556"/>
                    <a:gd name="connsiteY3-228" fmla="*/ 8989 h 20602"/>
                    <a:gd name="connsiteX4-229" fmla="*/ 7792 w 21556"/>
                    <a:gd name="connsiteY4-230" fmla="*/ 9594 h 20602"/>
                    <a:gd name="connsiteX5-231" fmla="*/ 7572 w 21556"/>
                    <a:gd name="connsiteY5-232" fmla="*/ 10639 h 20602"/>
                    <a:gd name="connsiteX6-233" fmla="*/ 6171 w 21556"/>
                    <a:gd name="connsiteY6-234" fmla="*/ 12370 h 20602"/>
                    <a:gd name="connsiteX7-235" fmla="*/ 4141 w 21556"/>
                    <a:gd name="connsiteY7-236" fmla="*/ 14860 h 20602"/>
                    <a:gd name="connsiteX8-237" fmla="*/ 81 w 21556"/>
                    <a:gd name="connsiteY8-238" fmla="*/ 19841 h 20602"/>
                    <a:gd name="connsiteX9-239" fmla="*/ 81 w 21556"/>
                    <a:gd name="connsiteY9-240" fmla="*/ 20445 h 20602"/>
                    <a:gd name="connsiteX10-241" fmla="*/ 392 w 21556"/>
                    <a:gd name="connsiteY10-242" fmla="*/ 20594 h 20602"/>
                    <a:gd name="connsiteX11-243" fmla="*/ 12498 w 21556"/>
                    <a:gd name="connsiteY11-244" fmla="*/ 20594 h 20602"/>
                    <a:gd name="connsiteX12-245" fmla="*/ 13012 w 21556"/>
                    <a:gd name="connsiteY12-246" fmla="*/ 20499 h 20602"/>
                    <a:gd name="connsiteX13-247" fmla="*/ 13507 w 21556"/>
                    <a:gd name="connsiteY13-248" fmla="*/ 20140 h 20602"/>
                    <a:gd name="connsiteX14-249" fmla="*/ 13992 w 21556"/>
                    <a:gd name="connsiteY14-250" fmla="*/ 19645 h 20602"/>
                    <a:gd name="connsiteX15-251" fmla="*/ 17966 w 21556"/>
                    <a:gd name="connsiteY15-252" fmla="*/ 14741 h 20602"/>
                    <a:gd name="connsiteX16-253" fmla="*/ 19953 w 21556"/>
                    <a:gd name="connsiteY16-254" fmla="*/ 12289 h 20602"/>
                    <a:gd name="connsiteX17-255" fmla="*/ 20946 w 21556"/>
                    <a:gd name="connsiteY17-256" fmla="*/ 11063 h 20602"/>
                    <a:gd name="connsiteX18-257" fmla="*/ 21404 w 21556"/>
                    <a:gd name="connsiteY18-258" fmla="*/ 10474 h 20602"/>
                    <a:gd name="connsiteX19-259" fmla="*/ 21553 w 21556"/>
                    <a:gd name="connsiteY19-260" fmla="*/ 9736 h 20602"/>
                    <a:gd name="connsiteX20-261" fmla="*/ 21354 w 21556"/>
                    <a:gd name="connsiteY20-262" fmla="*/ 9118 h 20602"/>
                    <a:gd name="connsiteX21-263" fmla="*/ 20946 w 21556"/>
                    <a:gd name="connsiteY21-264" fmla="*/ 8608 h 20602"/>
                    <a:gd name="connsiteX22-265" fmla="*/ 19953 w 21556"/>
                    <a:gd name="connsiteY22-266" fmla="*/ 7378 h 20602"/>
                    <a:gd name="connsiteX23-267" fmla="*/ 17966 w 21556"/>
                    <a:gd name="connsiteY23-268" fmla="*/ 4919 h 20602"/>
                    <a:gd name="connsiteX24-269" fmla="*/ 13992 w 21556"/>
                    <a:gd name="connsiteY24-270" fmla="*/ 1 h 20602"/>
                    <a:gd name="connsiteX0-271" fmla="*/ 17966 w 21556"/>
                    <a:gd name="connsiteY0-272" fmla="*/ 77 h 15760"/>
                    <a:gd name="connsiteX1-273" fmla="*/ 4141 w 21556"/>
                    <a:gd name="connsiteY1-274" fmla="*/ 0 h 15760"/>
                    <a:gd name="connsiteX2-275" fmla="*/ 6171 w 21556"/>
                    <a:gd name="connsiteY2-276" fmla="*/ 2519 h 15760"/>
                    <a:gd name="connsiteX3-277" fmla="*/ 7562 w 21556"/>
                    <a:gd name="connsiteY3-278" fmla="*/ 4147 h 15760"/>
                    <a:gd name="connsiteX4-279" fmla="*/ 7792 w 21556"/>
                    <a:gd name="connsiteY4-280" fmla="*/ 4752 h 15760"/>
                    <a:gd name="connsiteX5-281" fmla="*/ 7572 w 21556"/>
                    <a:gd name="connsiteY5-282" fmla="*/ 5797 h 15760"/>
                    <a:gd name="connsiteX6-283" fmla="*/ 6171 w 21556"/>
                    <a:gd name="connsiteY6-284" fmla="*/ 7528 h 15760"/>
                    <a:gd name="connsiteX7-285" fmla="*/ 4141 w 21556"/>
                    <a:gd name="connsiteY7-286" fmla="*/ 10018 h 15760"/>
                    <a:gd name="connsiteX8-287" fmla="*/ 81 w 21556"/>
                    <a:gd name="connsiteY8-288" fmla="*/ 14999 h 15760"/>
                    <a:gd name="connsiteX9-289" fmla="*/ 81 w 21556"/>
                    <a:gd name="connsiteY9-290" fmla="*/ 15603 h 15760"/>
                    <a:gd name="connsiteX10-291" fmla="*/ 392 w 21556"/>
                    <a:gd name="connsiteY10-292" fmla="*/ 15752 h 15760"/>
                    <a:gd name="connsiteX11-293" fmla="*/ 12498 w 21556"/>
                    <a:gd name="connsiteY11-294" fmla="*/ 15752 h 15760"/>
                    <a:gd name="connsiteX12-295" fmla="*/ 13012 w 21556"/>
                    <a:gd name="connsiteY12-296" fmla="*/ 15657 h 15760"/>
                    <a:gd name="connsiteX13-297" fmla="*/ 13507 w 21556"/>
                    <a:gd name="connsiteY13-298" fmla="*/ 15298 h 15760"/>
                    <a:gd name="connsiteX14-299" fmla="*/ 13992 w 21556"/>
                    <a:gd name="connsiteY14-300" fmla="*/ 14803 h 15760"/>
                    <a:gd name="connsiteX15-301" fmla="*/ 17966 w 21556"/>
                    <a:gd name="connsiteY15-302" fmla="*/ 9899 h 15760"/>
                    <a:gd name="connsiteX16-303" fmla="*/ 19953 w 21556"/>
                    <a:gd name="connsiteY16-304" fmla="*/ 7447 h 15760"/>
                    <a:gd name="connsiteX17-305" fmla="*/ 20946 w 21556"/>
                    <a:gd name="connsiteY17-306" fmla="*/ 6221 h 15760"/>
                    <a:gd name="connsiteX18-307" fmla="*/ 21404 w 21556"/>
                    <a:gd name="connsiteY18-308" fmla="*/ 5632 h 15760"/>
                    <a:gd name="connsiteX19-309" fmla="*/ 21553 w 21556"/>
                    <a:gd name="connsiteY19-310" fmla="*/ 4894 h 15760"/>
                    <a:gd name="connsiteX20-311" fmla="*/ 21354 w 21556"/>
                    <a:gd name="connsiteY20-312" fmla="*/ 4276 h 15760"/>
                    <a:gd name="connsiteX21-313" fmla="*/ 20946 w 21556"/>
                    <a:gd name="connsiteY21-314" fmla="*/ 3766 h 15760"/>
                    <a:gd name="connsiteX22-315" fmla="*/ 19953 w 21556"/>
                    <a:gd name="connsiteY22-316" fmla="*/ 2536 h 15760"/>
                    <a:gd name="connsiteX23-317" fmla="*/ 17966 w 21556"/>
                    <a:gd name="connsiteY23-318" fmla="*/ 77 h 15760"/>
                    <a:gd name="connsiteX0-319" fmla="*/ 17966 w 21556"/>
                    <a:gd name="connsiteY0-320" fmla="*/ 0 h 15683"/>
                    <a:gd name="connsiteX1-321" fmla="*/ 6171 w 21556"/>
                    <a:gd name="connsiteY1-322" fmla="*/ 2442 h 15683"/>
                    <a:gd name="connsiteX2-323" fmla="*/ 7562 w 21556"/>
                    <a:gd name="connsiteY2-324" fmla="*/ 4070 h 15683"/>
                    <a:gd name="connsiteX3-325" fmla="*/ 7792 w 21556"/>
                    <a:gd name="connsiteY3-326" fmla="*/ 4675 h 15683"/>
                    <a:gd name="connsiteX4-327" fmla="*/ 7572 w 21556"/>
                    <a:gd name="connsiteY4-328" fmla="*/ 5720 h 15683"/>
                    <a:gd name="connsiteX5-329" fmla="*/ 6171 w 21556"/>
                    <a:gd name="connsiteY5-330" fmla="*/ 7451 h 15683"/>
                    <a:gd name="connsiteX6-331" fmla="*/ 4141 w 21556"/>
                    <a:gd name="connsiteY6-332" fmla="*/ 9941 h 15683"/>
                    <a:gd name="connsiteX7-333" fmla="*/ 81 w 21556"/>
                    <a:gd name="connsiteY7-334" fmla="*/ 14922 h 15683"/>
                    <a:gd name="connsiteX8-335" fmla="*/ 81 w 21556"/>
                    <a:gd name="connsiteY8-336" fmla="*/ 15526 h 15683"/>
                    <a:gd name="connsiteX9-337" fmla="*/ 392 w 21556"/>
                    <a:gd name="connsiteY9-338" fmla="*/ 15675 h 15683"/>
                    <a:gd name="connsiteX10-339" fmla="*/ 12498 w 21556"/>
                    <a:gd name="connsiteY10-340" fmla="*/ 15675 h 15683"/>
                    <a:gd name="connsiteX11-341" fmla="*/ 13012 w 21556"/>
                    <a:gd name="connsiteY11-342" fmla="*/ 15580 h 15683"/>
                    <a:gd name="connsiteX12-343" fmla="*/ 13507 w 21556"/>
                    <a:gd name="connsiteY12-344" fmla="*/ 15221 h 15683"/>
                    <a:gd name="connsiteX13-345" fmla="*/ 13992 w 21556"/>
                    <a:gd name="connsiteY13-346" fmla="*/ 14726 h 15683"/>
                    <a:gd name="connsiteX14-347" fmla="*/ 17966 w 21556"/>
                    <a:gd name="connsiteY14-348" fmla="*/ 9822 h 15683"/>
                    <a:gd name="connsiteX15-349" fmla="*/ 19953 w 21556"/>
                    <a:gd name="connsiteY15-350" fmla="*/ 7370 h 15683"/>
                    <a:gd name="connsiteX16-351" fmla="*/ 20946 w 21556"/>
                    <a:gd name="connsiteY16-352" fmla="*/ 6144 h 15683"/>
                    <a:gd name="connsiteX17-353" fmla="*/ 21404 w 21556"/>
                    <a:gd name="connsiteY17-354" fmla="*/ 5555 h 15683"/>
                    <a:gd name="connsiteX18-355" fmla="*/ 21553 w 21556"/>
                    <a:gd name="connsiteY18-356" fmla="*/ 4817 h 15683"/>
                    <a:gd name="connsiteX19-357" fmla="*/ 21354 w 21556"/>
                    <a:gd name="connsiteY19-358" fmla="*/ 4199 h 15683"/>
                    <a:gd name="connsiteX20-359" fmla="*/ 20946 w 21556"/>
                    <a:gd name="connsiteY20-360" fmla="*/ 3689 h 15683"/>
                    <a:gd name="connsiteX21-361" fmla="*/ 19953 w 21556"/>
                    <a:gd name="connsiteY21-362" fmla="*/ 2459 h 15683"/>
                    <a:gd name="connsiteX22-363" fmla="*/ 17966 w 21556"/>
                    <a:gd name="connsiteY22-364" fmla="*/ 0 h 15683"/>
                    <a:gd name="connsiteX0-365" fmla="*/ 17966 w 21556"/>
                    <a:gd name="connsiteY0-366" fmla="*/ 0 h 15683"/>
                    <a:gd name="connsiteX1-367" fmla="*/ 7562 w 21556"/>
                    <a:gd name="connsiteY1-368" fmla="*/ 4070 h 15683"/>
                    <a:gd name="connsiteX2-369" fmla="*/ 7792 w 21556"/>
                    <a:gd name="connsiteY2-370" fmla="*/ 4675 h 15683"/>
                    <a:gd name="connsiteX3-371" fmla="*/ 7572 w 21556"/>
                    <a:gd name="connsiteY3-372" fmla="*/ 5720 h 15683"/>
                    <a:gd name="connsiteX4-373" fmla="*/ 6171 w 21556"/>
                    <a:gd name="connsiteY4-374" fmla="*/ 7451 h 15683"/>
                    <a:gd name="connsiteX5-375" fmla="*/ 4141 w 21556"/>
                    <a:gd name="connsiteY5-376" fmla="*/ 9941 h 15683"/>
                    <a:gd name="connsiteX6-377" fmla="*/ 81 w 21556"/>
                    <a:gd name="connsiteY6-378" fmla="*/ 14922 h 15683"/>
                    <a:gd name="connsiteX7-379" fmla="*/ 81 w 21556"/>
                    <a:gd name="connsiteY7-380" fmla="*/ 15526 h 15683"/>
                    <a:gd name="connsiteX8-381" fmla="*/ 392 w 21556"/>
                    <a:gd name="connsiteY8-382" fmla="*/ 15675 h 15683"/>
                    <a:gd name="connsiteX9-383" fmla="*/ 12498 w 21556"/>
                    <a:gd name="connsiteY9-384" fmla="*/ 15675 h 15683"/>
                    <a:gd name="connsiteX10-385" fmla="*/ 13012 w 21556"/>
                    <a:gd name="connsiteY10-386" fmla="*/ 15580 h 15683"/>
                    <a:gd name="connsiteX11-387" fmla="*/ 13507 w 21556"/>
                    <a:gd name="connsiteY11-388" fmla="*/ 15221 h 15683"/>
                    <a:gd name="connsiteX12-389" fmla="*/ 13992 w 21556"/>
                    <a:gd name="connsiteY12-390" fmla="*/ 14726 h 15683"/>
                    <a:gd name="connsiteX13-391" fmla="*/ 17966 w 21556"/>
                    <a:gd name="connsiteY13-392" fmla="*/ 9822 h 15683"/>
                    <a:gd name="connsiteX14-393" fmla="*/ 19953 w 21556"/>
                    <a:gd name="connsiteY14-394" fmla="*/ 7370 h 15683"/>
                    <a:gd name="connsiteX15-395" fmla="*/ 20946 w 21556"/>
                    <a:gd name="connsiteY15-396" fmla="*/ 6144 h 15683"/>
                    <a:gd name="connsiteX16-397" fmla="*/ 21404 w 21556"/>
                    <a:gd name="connsiteY16-398" fmla="*/ 5555 h 15683"/>
                    <a:gd name="connsiteX17-399" fmla="*/ 21553 w 21556"/>
                    <a:gd name="connsiteY17-400" fmla="*/ 4817 h 15683"/>
                    <a:gd name="connsiteX18-401" fmla="*/ 21354 w 21556"/>
                    <a:gd name="connsiteY18-402" fmla="*/ 4199 h 15683"/>
                    <a:gd name="connsiteX19-403" fmla="*/ 20946 w 21556"/>
                    <a:gd name="connsiteY19-404" fmla="*/ 3689 h 15683"/>
                    <a:gd name="connsiteX20-405" fmla="*/ 19953 w 21556"/>
                    <a:gd name="connsiteY20-406" fmla="*/ 2459 h 15683"/>
                    <a:gd name="connsiteX21-407" fmla="*/ 17966 w 21556"/>
                    <a:gd name="connsiteY21-408" fmla="*/ 0 h 15683"/>
                    <a:gd name="connsiteX0-409" fmla="*/ 19953 w 21556"/>
                    <a:gd name="connsiteY0-410" fmla="*/ 0 h 13224"/>
                    <a:gd name="connsiteX1-411" fmla="*/ 7562 w 21556"/>
                    <a:gd name="connsiteY1-412" fmla="*/ 1611 h 13224"/>
                    <a:gd name="connsiteX2-413" fmla="*/ 7792 w 21556"/>
                    <a:gd name="connsiteY2-414" fmla="*/ 2216 h 13224"/>
                    <a:gd name="connsiteX3-415" fmla="*/ 7572 w 21556"/>
                    <a:gd name="connsiteY3-416" fmla="*/ 3261 h 13224"/>
                    <a:gd name="connsiteX4-417" fmla="*/ 6171 w 21556"/>
                    <a:gd name="connsiteY4-418" fmla="*/ 4992 h 13224"/>
                    <a:gd name="connsiteX5-419" fmla="*/ 4141 w 21556"/>
                    <a:gd name="connsiteY5-420" fmla="*/ 7482 h 13224"/>
                    <a:gd name="connsiteX6-421" fmla="*/ 81 w 21556"/>
                    <a:gd name="connsiteY6-422" fmla="*/ 12463 h 13224"/>
                    <a:gd name="connsiteX7-423" fmla="*/ 81 w 21556"/>
                    <a:gd name="connsiteY7-424" fmla="*/ 13067 h 13224"/>
                    <a:gd name="connsiteX8-425" fmla="*/ 392 w 21556"/>
                    <a:gd name="connsiteY8-426" fmla="*/ 13216 h 13224"/>
                    <a:gd name="connsiteX9-427" fmla="*/ 12498 w 21556"/>
                    <a:gd name="connsiteY9-428" fmla="*/ 13216 h 13224"/>
                    <a:gd name="connsiteX10-429" fmla="*/ 13012 w 21556"/>
                    <a:gd name="connsiteY10-430" fmla="*/ 13121 h 13224"/>
                    <a:gd name="connsiteX11-431" fmla="*/ 13507 w 21556"/>
                    <a:gd name="connsiteY11-432" fmla="*/ 12762 h 13224"/>
                    <a:gd name="connsiteX12-433" fmla="*/ 13992 w 21556"/>
                    <a:gd name="connsiteY12-434" fmla="*/ 12267 h 13224"/>
                    <a:gd name="connsiteX13-435" fmla="*/ 17966 w 21556"/>
                    <a:gd name="connsiteY13-436" fmla="*/ 7363 h 13224"/>
                    <a:gd name="connsiteX14-437" fmla="*/ 19953 w 21556"/>
                    <a:gd name="connsiteY14-438" fmla="*/ 4911 h 13224"/>
                    <a:gd name="connsiteX15-439" fmla="*/ 20946 w 21556"/>
                    <a:gd name="connsiteY15-440" fmla="*/ 3685 h 13224"/>
                    <a:gd name="connsiteX16-441" fmla="*/ 21404 w 21556"/>
                    <a:gd name="connsiteY16-442" fmla="*/ 3096 h 13224"/>
                    <a:gd name="connsiteX17-443" fmla="*/ 21553 w 21556"/>
                    <a:gd name="connsiteY17-444" fmla="*/ 2358 h 13224"/>
                    <a:gd name="connsiteX18-445" fmla="*/ 21354 w 21556"/>
                    <a:gd name="connsiteY18-446" fmla="*/ 1740 h 13224"/>
                    <a:gd name="connsiteX19-447" fmla="*/ 20946 w 21556"/>
                    <a:gd name="connsiteY19-448" fmla="*/ 1230 h 13224"/>
                    <a:gd name="connsiteX20-449" fmla="*/ 19953 w 21556"/>
                    <a:gd name="connsiteY20-450" fmla="*/ 0 h 13224"/>
                    <a:gd name="connsiteX0-451" fmla="*/ 19953 w 21556"/>
                    <a:gd name="connsiteY0-452" fmla="*/ 0 h 13224"/>
                    <a:gd name="connsiteX1-453" fmla="*/ 7562 w 21556"/>
                    <a:gd name="connsiteY1-454" fmla="*/ 1611 h 13224"/>
                    <a:gd name="connsiteX2-455" fmla="*/ 7792 w 21556"/>
                    <a:gd name="connsiteY2-456" fmla="*/ 2216 h 13224"/>
                    <a:gd name="connsiteX3-457" fmla="*/ 7613 w 21556"/>
                    <a:gd name="connsiteY3-458" fmla="*/ 1590 h 13224"/>
                    <a:gd name="connsiteX4-459" fmla="*/ 7572 w 21556"/>
                    <a:gd name="connsiteY4-460" fmla="*/ 3261 h 13224"/>
                    <a:gd name="connsiteX5-461" fmla="*/ 6171 w 21556"/>
                    <a:gd name="connsiteY5-462" fmla="*/ 4992 h 13224"/>
                    <a:gd name="connsiteX6-463" fmla="*/ 4141 w 21556"/>
                    <a:gd name="connsiteY6-464" fmla="*/ 7482 h 13224"/>
                    <a:gd name="connsiteX7-465" fmla="*/ 81 w 21556"/>
                    <a:gd name="connsiteY7-466" fmla="*/ 12463 h 13224"/>
                    <a:gd name="connsiteX8-467" fmla="*/ 81 w 21556"/>
                    <a:gd name="connsiteY8-468" fmla="*/ 13067 h 13224"/>
                    <a:gd name="connsiteX9-469" fmla="*/ 392 w 21556"/>
                    <a:gd name="connsiteY9-470" fmla="*/ 13216 h 13224"/>
                    <a:gd name="connsiteX10-471" fmla="*/ 12498 w 21556"/>
                    <a:gd name="connsiteY10-472" fmla="*/ 13216 h 13224"/>
                    <a:gd name="connsiteX11-473" fmla="*/ 13012 w 21556"/>
                    <a:gd name="connsiteY11-474" fmla="*/ 13121 h 13224"/>
                    <a:gd name="connsiteX12-475" fmla="*/ 13507 w 21556"/>
                    <a:gd name="connsiteY12-476" fmla="*/ 12762 h 13224"/>
                    <a:gd name="connsiteX13-477" fmla="*/ 13992 w 21556"/>
                    <a:gd name="connsiteY13-478" fmla="*/ 12267 h 13224"/>
                    <a:gd name="connsiteX14-479" fmla="*/ 17966 w 21556"/>
                    <a:gd name="connsiteY14-480" fmla="*/ 7363 h 13224"/>
                    <a:gd name="connsiteX15-481" fmla="*/ 19953 w 21556"/>
                    <a:gd name="connsiteY15-482" fmla="*/ 4911 h 13224"/>
                    <a:gd name="connsiteX16-483" fmla="*/ 20946 w 21556"/>
                    <a:gd name="connsiteY16-484" fmla="*/ 3685 h 13224"/>
                    <a:gd name="connsiteX17-485" fmla="*/ 21404 w 21556"/>
                    <a:gd name="connsiteY17-486" fmla="*/ 3096 h 13224"/>
                    <a:gd name="connsiteX18-487" fmla="*/ 21553 w 21556"/>
                    <a:gd name="connsiteY18-488" fmla="*/ 2358 h 13224"/>
                    <a:gd name="connsiteX19-489" fmla="*/ 21354 w 21556"/>
                    <a:gd name="connsiteY19-490" fmla="*/ 1740 h 13224"/>
                    <a:gd name="connsiteX20-491" fmla="*/ 20946 w 21556"/>
                    <a:gd name="connsiteY20-492" fmla="*/ 1230 h 13224"/>
                    <a:gd name="connsiteX21-493" fmla="*/ 19953 w 21556"/>
                    <a:gd name="connsiteY21-494" fmla="*/ 0 h 13224"/>
                    <a:gd name="connsiteX0-495" fmla="*/ 19953 w 21556"/>
                    <a:gd name="connsiteY0-496" fmla="*/ 0 h 13224"/>
                    <a:gd name="connsiteX1-497" fmla="*/ 7562 w 21556"/>
                    <a:gd name="connsiteY1-498" fmla="*/ 1611 h 13224"/>
                    <a:gd name="connsiteX2-499" fmla="*/ 7792 w 21556"/>
                    <a:gd name="connsiteY2-500" fmla="*/ 2216 h 13224"/>
                    <a:gd name="connsiteX3-501" fmla="*/ 7572 w 21556"/>
                    <a:gd name="connsiteY3-502" fmla="*/ 3261 h 13224"/>
                    <a:gd name="connsiteX4-503" fmla="*/ 6171 w 21556"/>
                    <a:gd name="connsiteY4-504" fmla="*/ 4992 h 13224"/>
                    <a:gd name="connsiteX5-505" fmla="*/ 4141 w 21556"/>
                    <a:gd name="connsiteY5-506" fmla="*/ 7482 h 13224"/>
                    <a:gd name="connsiteX6-507" fmla="*/ 81 w 21556"/>
                    <a:gd name="connsiteY6-508" fmla="*/ 12463 h 13224"/>
                    <a:gd name="connsiteX7-509" fmla="*/ 81 w 21556"/>
                    <a:gd name="connsiteY7-510" fmla="*/ 13067 h 13224"/>
                    <a:gd name="connsiteX8-511" fmla="*/ 392 w 21556"/>
                    <a:gd name="connsiteY8-512" fmla="*/ 13216 h 13224"/>
                    <a:gd name="connsiteX9-513" fmla="*/ 12498 w 21556"/>
                    <a:gd name="connsiteY9-514" fmla="*/ 13216 h 13224"/>
                    <a:gd name="connsiteX10-515" fmla="*/ 13012 w 21556"/>
                    <a:gd name="connsiteY10-516" fmla="*/ 13121 h 13224"/>
                    <a:gd name="connsiteX11-517" fmla="*/ 13507 w 21556"/>
                    <a:gd name="connsiteY11-518" fmla="*/ 12762 h 13224"/>
                    <a:gd name="connsiteX12-519" fmla="*/ 13992 w 21556"/>
                    <a:gd name="connsiteY12-520" fmla="*/ 12267 h 13224"/>
                    <a:gd name="connsiteX13-521" fmla="*/ 17966 w 21556"/>
                    <a:gd name="connsiteY13-522" fmla="*/ 7363 h 13224"/>
                    <a:gd name="connsiteX14-523" fmla="*/ 19953 w 21556"/>
                    <a:gd name="connsiteY14-524" fmla="*/ 4911 h 13224"/>
                    <a:gd name="connsiteX15-525" fmla="*/ 20946 w 21556"/>
                    <a:gd name="connsiteY15-526" fmla="*/ 3685 h 13224"/>
                    <a:gd name="connsiteX16-527" fmla="*/ 21404 w 21556"/>
                    <a:gd name="connsiteY16-528" fmla="*/ 3096 h 13224"/>
                    <a:gd name="connsiteX17-529" fmla="*/ 21553 w 21556"/>
                    <a:gd name="connsiteY17-530" fmla="*/ 2358 h 13224"/>
                    <a:gd name="connsiteX18-531" fmla="*/ 21354 w 21556"/>
                    <a:gd name="connsiteY18-532" fmla="*/ 1740 h 13224"/>
                    <a:gd name="connsiteX19-533" fmla="*/ 20946 w 21556"/>
                    <a:gd name="connsiteY19-534" fmla="*/ 1230 h 13224"/>
                    <a:gd name="connsiteX20-535" fmla="*/ 19953 w 21556"/>
                    <a:gd name="connsiteY20-536" fmla="*/ 0 h 13224"/>
                    <a:gd name="connsiteX0-537" fmla="*/ 19953 w 21556"/>
                    <a:gd name="connsiteY0-538" fmla="*/ 0 h 13224"/>
                    <a:gd name="connsiteX1-539" fmla="*/ 7792 w 21556"/>
                    <a:gd name="connsiteY1-540" fmla="*/ 2216 h 13224"/>
                    <a:gd name="connsiteX2-541" fmla="*/ 7572 w 21556"/>
                    <a:gd name="connsiteY2-542" fmla="*/ 3261 h 13224"/>
                    <a:gd name="connsiteX3-543" fmla="*/ 6171 w 21556"/>
                    <a:gd name="connsiteY3-544" fmla="*/ 4992 h 13224"/>
                    <a:gd name="connsiteX4-545" fmla="*/ 4141 w 21556"/>
                    <a:gd name="connsiteY4-546" fmla="*/ 7482 h 13224"/>
                    <a:gd name="connsiteX5-547" fmla="*/ 81 w 21556"/>
                    <a:gd name="connsiteY5-548" fmla="*/ 12463 h 13224"/>
                    <a:gd name="connsiteX6-549" fmla="*/ 81 w 21556"/>
                    <a:gd name="connsiteY6-550" fmla="*/ 13067 h 13224"/>
                    <a:gd name="connsiteX7-551" fmla="*/ 392 w 21556"/>
                    <a:gd name="connsiteY7-552" fmla="*/ 13216 h 13224"/>
                    <a:gd name="connsiteX8-553" fmla="*/ 12498 w 21556"/>
                    <a:gd name="connsiteY8-554" fmla="*/ 13216 h 13224"/>
                    <a:gd name="connsiteX9-555" fmla="*/ 13012 w 21556"/>
                    <a:gd name="connsiteY9-556" fmla="*/ 13121 h 13224"/>
                    <a:gd name="connsiteX10-557" fmla="*/ 13507 w 21556"/>
                    <a:gd name="connsiteY10-558" fmla="*/ 12762 h 13224"/>
                    <a:gd name="connsiteX11-559" fmla="*/ 13992 w 21556"/>
                    <a:gd name="connsiteY11-560" fmla="*/ 12267 h 13224"/>
                    <a:gd name="connsiteX12-561" fmla="*/ 17966 w 21556"/>
                    <a:gd name="connsiteY12-562" fmla="*/ 7363 h 13224"/>
                    <a:gd name="connsiteX13-563" fmla="*/ 19953 w 21556"/>
                    <a:gd name="connsiteY13-564" fmla="*/ 4911 h 13224"/>
                    <a:gd name="connsiteX14-565" fmla="*/ 20946 w 21556"/>
                    <a:gd name="connsiteY14-566" fmla="*/ 3685 h 13224"/>
                    <a:gd name="connsiteX15-567" fmla="*/ 21404 w 21556"/>
                    <a:gd name="connsiteY15-568" fmla="*/ 3096 h 13224"/>
                    <a:gd name="connsiteX16-569" fmla="*/ 21553 w 21556"/>
                    <a:gd name="connsiteY16-570" fmla="*/ 2358 h 13224"/>
                    <a:gd name="connsiteX17-571" fmla="*/ 21354 w 21556"/>
                    <a:gd name="connsiteY17-572" fmla="*/ 1740 h 13224"/>
                    <a:gd name="connsiteX18-573" fmla="*/ 20946 w 21556"/>
                    <a:gd name="connsiteY18-574" fmla="*/ 1230 h 13224"/>
                    <a:gd name="connsiteX19-575" fmla="*/ 19953 w 21556"/>
                    <a:gd name="connsiteY19-576" fmla="*/ 0 h 13224"/>
                    <a:gd name="connsiteX0-577" fmla="*/ 20946 w 21556"/>
                    <a:gd name="connsiteY0-578" fmla="*/ 0 h 11994"/>
                    <a:gd name="connsiteX1-579" fmla="*/ 7792 w 21556"/>
                    <a:gd name="connsiteY1-580" fmla="*/ 986 h 11994"/>
                    <a:gd name="connsiteX2-581" fmla="*/ 7572 w 21556"/>
                    <a:gd name="connsiteY2-582" fmla="*/ 2031 h 11994"/>
                    <a:gd name="connsiteX3-583" fmla="*/ 6171 w 21556"/>
                    <a:gd name="connsiteY3-584" fmla="*/ 3762 h 11994"/>
                    <a:gd name="connsiteX4-585" fmla="*/ 4141 w 21556"/>
                    <a:gd name="connsiteY4-586" fmla="*/ 6252 h 11994"/>
                    <a:gd name="connsiteX5-587" fmla="*/ 81 w 21556"/>
                    <a:gd name="connsiteY5-588" fmla="*/ 11233 h 11994"/>
                    <a:gd name="connsiteX6-589" fmla="*/ 81 w 21556"/>
                    <a:gd name="connsiteY6-590" fmla="*/ 11837 h 11994"/>
                    <a:gd name="connsiteX7-591" fmla="*/ 392 w 21556"/>
                    <a:gd name="connsiteY7-592" fmla="*/ 11986 h 11994"/>
                    <a:gd name="connsiteX8-593" fmla="*/ 12498 w 21556"/>
                    <a:gd name="connsiteY8-594" fmla="*/ 11986 h 11994"/>
                    <a:gd name="connsiteX9-595" fmla="*/ 13012 w 21556"/>
                    <a:gd name="connsiteY9-596" fmla="*/ 11891 h 11994"/>
                    <a:gd name="connsiteX10-597" fmla="*/ 13507 w 21556"/>
                    <a:gd name="connsiteY10-598" fmla="*/ 11532 h 11994"/>
                    <a:gd name="connsiteX11-599" fmla="*/ 13992 w 21556"/>
                    <a:gd name="connsiteY11-600" fmla="*/ 11037 h 11994"/>
                    <a:gd name="connsiteX12-601" fmla="*/ 17966 w 21556"/>
                    <a:gd name="connsiteY12-602" fmla="*/ 6133 h 11994"/>
                    <a:gd name="connsiteX13-603" fmla="*/ 19953 w 21556"/>
                    <a:gd name="connsiteY13-604" fmla="*/ 3681 h 11994"/>
                    <a:gd name="connsiteX14-605" fmla="*/ 20946 w 21556"/>
                    <a:gd name="connsiteY14-606" fmla="*/ 2455 h 11994"/>
                    <a:gd name="connsiteX15-607" fmla="*/ 21404 w 21556"/>
                    <a:gd name="connsiteY15-608" fmla="*/ 1866 h 11994"/>
                    <a:gd name="connsiteX16-609" fmla="*/ 21553 w 21556"/>
                    <a:gd name="connsiteY16-610" fmla="*/ 1128 h 11994"/>
                    <a:gd name="connsiteX17-611" fmla="*/ 21354 w 21556"/>
                    <a:gd name="connsiteY17-612" fmla="*/ 510 h 11994"/>
                    <a:gd name="connsiteX18-613" fmla="*/ 20946 w 21556"/>
                    <a:gd name="connsiteY18-614" fmla="*/ 0 h 11994"/>
                    <a:gd name="connsiteX0-615" fmla="*/ 21354 w 21556"/>
                    <a:gd name="connsiteY0-616" fmla="*/ 0 h 11484"/>
                    <a:gd name="connsiteX1-617" fmla="*/ 7792 w 21556"/>
                    <a:gd name="connsiteY1-618" fmla="*/ 476 h 11484"/>
                    <a:gd name="connsiteX2-619" fmla="*/ 7572 w 21556"/>
                    <a:gd name="connsiteY2-620" fmla="*/ 1521 h 11484"/>
                    <a:gd name="connsiteX3-621" fmla="*/ 6171 w 21556"/>
                    <a:gd name="connsiteY3-622" fmla="*/ 3252 h 11484"/>
                    <a:gd name="connsiteX4-623" fmla="*/ 4141 w 21556"/>
                    <a:gd name="connsiteY4-624" fmla="*/ 5742 h 11484"/>
                    <a:gd name="connsiteX5-625" fmla="*/ 81 w 21556"/>
                    <a:gd name="connsiteY5-626" fmla="*/ 10723 h 11484"/>
                    <a:gd name="connsiteX6-627" fmla="*/ 81 w 21556"/>
                    <a:gd name="connsiteY6-628" fmla="*/ 11327 h 11484"/>
                    <a:gd name="connsiteX7-629" fmla="*/ 392 w 21556"/>
                    <a:gd name="connsiteY7-630" fmla="*/ 11476 h 11484"/>
                    <a:gd name="connsiteX8-631" fmla="*/ 12498 w 21556"/>
                    <a:gd name="connsiteY8-632" fmla="*/ 11476 h 11484"/>
                    <a:gd name="connsiteX9-633" fmla="*/ 13012 w 21556"/>
                    <a:gd name="connsiteY9-634" fmla="*/ 11381 h 11484"/>
                    <a:gd name="connsiteX10-635" fmla="*/ 13507 w 21556"/>
                    <a:gd name="connsiteY10-636" fmla="*/ 11022 h 11484"/>
                    <a:gd name="connsiteX11-637" fmla="*/ 13992 w 21556"/>
                    <a:gd name="connsiteY11-638" fmla="*/ 10527 h 11484"/>
                    <a:gd name="connsiteX12-639" fmla="*/ 17966 w 21556"/>
                    <a:gd name="connsiteY12-640" fmla="*/ 5623 h 11484"/>
                    <a:gd name="connsiteX13-641" fmla="*/ 19953 w 21556"/>
                    <a:gd name="connsiteY13-642" fmla="*/ 3171 h 11484"/>
                    <a:gd name="connsiteX14-643" fmla="*/ 20946 w 21556"/>
                    <a:gd name="connsiteY14-644" fmla="*/ 1945 h 11484"/>
                    <a:gd name="connsiteX15-645" fmla="*/ 21404 w 21556"/>
                    <a:gd name="connsiteY15-646" fmla="*/ 1356 h 11484"/>
                    <a:gd name="connsiteX16-647" fmla="*/ 21553 w 21556"/>
                    <a:gd name="connsiteY16-648" fmla="*/ 618 h 11484"/>
                    <a:gd name="connsiteX17-649" fmla="*/ 21354 w 21556"/>
                    <a:gd name="connsiteY17-650" fmla="*/ 0 h 11484"/>
                    <a:gd name="connsiteX0-651" fmla="*/ 21553 w 21556"/>
                    <a:gd name="connsiteY0-652" fmla="*/ 206 h 11072"/>
                    <a:gd name="connsiteX1-653" fmla="*/ 7792 w 21556"/>
                    <a:gd name="connsiteY1-654" fmla="*/ 64 h 11072"/>
                    <a:gd name="connsiteX2-655" fmla="*/ 7572 w 21556"/>
                    <a:gd name="connsiteY2-656" fmla="*/ 1109 h 11072"/>
                    <a:gd name="connsiteX3-657" fmla="*/ 6171 w 21556"/>
                    <a:gd name="connsiteY3-658" fmla="*/ 2840 h 11072"/>
                    <a:gd name="connsiteX4-659" fmla="*/ 4141 w 21556"/>
                    <a:gd name="connsiteY4-660" fmla="*/ 5330 h 11072"/>
                    <a:gd name="connsiteX5-661" fmla="*/ 81 w 21556"/>
                    <a:gd name="connsiteY5-662" fmla="*/ 10311 h 11072"/>
                    <a:gd name="connsiteX6-663" fmla="*/ 81 w 21556"/>
                    <a:gd name="connsiteY6-664" fmla="*/ 10915 h 11072"/>
                    <a:gd name="connsiteX7-665" fmla="*/ 392 w 21556"/>
                    <a:gd name="connsiteY7-666" fmla="*/ 11064 h 11072"/>
                    <a:gd name="connsiteX8-667" fmla="*/ 12498 w 21556"/>
                    <a:gd name="connsiteY8-668" fmla="*/ 11064 h 11072"/>
                    <a:gd name="connsiteX9-669" fmla="*/ 13012 w 21556"/>
                    <a:gd name="connsiteY9-670" fmla="*/ 10969 h 11072"/>
                    <a:gd name="connsiteX10-671" fmla="*/ 13507 w 21556"/>
                    <a:gd name="connsiteY10-672" fmla="*/ 10610 h 11072"/>
                    <a:gd name="connsiteX11-673" fmla="*/ 13992 w 21556"/>
                    <a:gd name="connsiteY11-674" fmla="*/ 10115 h 11072"/>
                    <a:gd name="connsiteX12-675" fmla="*/ 17966 w 21556"/>
                    <a:gd name="connsiteY12-676" fmla="*/ 5211 h 11072"/>
                    <a:gd name="connsiteX13-677" fmla="*/ 19953 w 21556"/>
                    <a:gd name="connsiteY13-678" fmla="*/ 2759 h 11072"/>
                    <a:gd name="connsiteX14-679" fmla="*/ 20946 w 21556"/>
                    <a:gd name="connsiteY14-680" fmla="*/ 1533 h 11072"/>
                    <a:gd name="connsiteX15-681" fmla="*/ 21404 w 21556"/>
                    <a:gd name="connsiteY15-682" fmla="*/ 944 h 11072"/>
                    <a:gd name="connsiteX16-683" fmla="*/ 21553 w 21556"/>
                    <a:gd name="connsiteY16-684" fmla="*/ 206 h 110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chemeClr val="accent1">
                    <a:alpha val="70000"/>
                  </a:schemeClr>
                </a:solidFill>
                <a:ln>
                  <a:noFill/>
                </a:ln>
                <a:effectLst/>
              </p:spPr>
              <p:txBody>
                <a:bodyPr wrap="square" lIns="91440" tIns="45720" rIns="91440" bIns="45720" anchor="ctr">
                  <a:normAutofit/>
                </a:bodyPr>
                <a:lstStyle/>
                <a:p>
                  <a:endParaRPr lang="en-US" sz="900">
                    <a:cs typeface="+mn-ea"/>
                    <a:sym typeface="+mn-lt"/>
                  </a:endParaRPr>
                </a:p>
              </p:txBody>
            </p:sp>
          </p:grpSp>
          <p:sp>
            <p:nvSpPr>
              <p:cNvPr id="16" name="îşḻíḍé"/>
              <p:cNvSpPr/>
              <p:nvPr/>
            </p:nvSpPr>
            <p:spPr bwMode="auto">
              <a:xfrm>
                <a:off x="1592862" y="2961790"/>
                <a:ext cx="640356" cy="607052"/>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2E2E2E">
                  <a:alpha val="80000"/>
                </a:srgbClr>
              </a:solidFill>
              <a:ln>
                <a:noFill/>
              </a:ln>
              <a:effectLst/>
            </p:spPr>
            <p:txBody>
              <a:bodyPr wrap="square" lIns="91440" tIns="45720" rIns="91440" bIns="45720" anchor="ctr">
                <a:normAutofit/>
              </a:bodyPr>
              <a:lstStyle/>
              <a:p>
                <a:endParaRPr lang="en-US" sz="900">
                  <a:cs typeface="+mn-ea"/>
                  <a:sym typeface="+mn-lt"/>
                </a:endParaRPr>
              </a:p>
            </p:txBody>
          </p:sp>
          <p:sp>
            <p:nvSpPr>
              <p:cNvPr id="17" name="î$liḋê"/>
              <p:cNvSpPr/>
              <p:nvPr/>
            </p:nvSpPr>
            <p:spPr bwMode="auto">
              <a:xfrm>
                <a:off x="1184377" y="2961790"/>
                <a:ext cx="640356" cy="607052"/>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2E2E2E">
                  <a:alpha val="60000"/>
                </a:srgbClr>
              </a:solidFill>
              <a:ln>
                <a:noFill/>
              </a:ln>
              <a:effectLst/>
            </p:spPr>
            <p:txBody>
              <a:bodyPr wrap="square" lIns="91440" tIns="45720" rIns="91440" bIns="45720" anchor="ctr">
                <a:normAutofit/>
              </a:bodyPr>
              <a:lstStyle/>
              <a:p>
                <a:endParaRPr lang="en-US" sz="900">
                  <a:cs typeface="+mn-ea"/>
                  <a:sym typeface="+mn-lt"/>
                </a:endParaRPr>
              </a:p>
            </p:txBody>
          </p:sp>
          <p:grpSp>
            <p:nvGrpSpPr>
              <p:cNvPr id="19" name="íşļïḋè"/>
              <p:cNvGrpSpPr/>
              <p:nvPr/>
            </p:nvGrpSpPr>
            <p:grpSpPr>
              <a:xfrm>
                <a:off x="775895" y="3173556"/>
                <a:ext cx="621610" cy="183523"/>
                <a:chOff x="2710657" y="1989591"/>
                <a:chExt cx="500063" cy="147638"/>
              </a:xfrm>
            </p:grpSpPr>
            <p:sp>
              <p:nvSpPr>
                <p:cNvPr id="38" name="îŝlïďé"/>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chemeClr val="bg1">
                    <a:lumMod val="75000"/>
                    <a:alpha val="60000"/>
                  </a:schemeClr>
                </a:solidFill>
                <a:ln>
                  <a:noFill/>
                </a:ln>
                <a:effectLst/>
              </p:spPr>
              <p:txBody>
                <a:bodyPr wrap="square" lIns="91440" tIns="45720" rIns="91440" bIns="45720" anchor="ctr">
                  <a:normAutofit fontScale="25000" lnSpcReduction="20000"/>
                </a:bodyPr>
                <a:lstStyle/>
                <a:p>
                  <a:endParaRPr lang="en-US" sz="900">
                    <a:cs typeface="+mn-ea"/>
                    <a:sym typeface="+mn-lt"/>
                  </a:endParaRPr>
                </a:p>
              </p:txBody>
            </p:sp>
            <p:sp>
              <p:nvSpPr>
                <p:cNvPr id="39" name="íṣḷiḋê"/>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chemeClr val="bg1">
                    <a:lumMod val="85000"/>
                    <a:alpha val="80000"/>
                  </a:schemeClr>
                </a:solidFill>
                <a:ln>
                  <a:noFill/>
                </a:ln>
                <a:effectLst/>
              </p:spPr>
              <p:txBody>
                <a:bodyPr wrap="square" lIns="91440" tIns="45720" rIns="91440" bIns="45720" anchor="ctr">
                  <a:normAutofit fontScale="25000" lnSpcReduction="20000"/>
                </a:bodyPr>
                <a:lstStyle/>
                <a:p>
                  <a:endParaRPr lang="en-US" sz="900">
                    <a:cs typeface="+mn-ea"/>
                    <a:sym typeface="+mn-lt"/>
                  </a:endParaRPr>
                </a:p>
              </p:txBody>
            </p:sp>
            <p:sp>
              <p:nvSpPr>
                <p:cNvPr id="40" name="íṧ1íďê"/>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chemeClr val="bg1">
                    <a:lumMod val="85000"/>
                    <a:alpha val="50000"/>
                  </a:schemeClr>
                </a:solidFill>
                <a:ln>
                  <a:noFill/>
                </a:ln>
                <a:effectLst/>
              </p:spPr>
              <p:txBody>
                <a:bodyPr wrap="square" lIns="91440" tIns="45720" rIns="91440" bIns="45720" anchor="ctr">
                  <a:normAutofit fontScale="25000" lnSpcReduction="20000"/>
                </a:bodyPr>
                <a:lstStyle/>
                <a:p>
                  <a:endParaRPr lang="en-US" sz="900">
                    <a:cs typeface="+mn-ea"/>
                    <a:sym typeface="+mn-lt"/>
                  </a:endParaRPr>
                </a:p>
              </p:txBody>
            </p:sp>
          </p:grpSp>
          <p:grpSp>
            <p:nvGrpSpPr>
              <p:cNvPr id="22" name="îšľïḑè"/>
              <p:cNvGrpSpPr/>
              <p:nvPr/>
            </p:nvGrpSpPr>
            <p:grpSpPr>
              <a:xfrm>
                <a:off x="1999376" y="2960914"/>
                <a:ext cx="1075433" cy="607820"/>
                <a:chOff x="2501167" y="1747497"/>
                <a:chExt cx="865148" cy="631034"/>
              </a:xfrm>
              <a:solidFill>
                <a:schemeClr val="accent1"/>
              </a:solidFill>
            </p:grpSpPr>
            <p:sp>
              <p:nvSpPr>
                <p:cNvPr id="36" name="îŝḷiḋè"/>
                <p:cNvSpPr/>
                <p:nvPr/>
              </p:nvSpPr>
              <p:spPr bwMode="auto">
                <a:xfrm>
                  <a:off x="2501167"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1" fmla="*/ 12498 w 21556"/>
                    <a:gd name="connsiteY0-2" fmla="*/ 3 h 21546"/>
                    <a:gd name="connsiteX1-3" fmla="*/ 81 w 21556"/>
                    <a:gd name="connsiteY1-4" fmla="*/ 749 h 21546"/>
                    <a:gd name="connsiteX2-5" fmla="*/ 4141 w 21556"/>
                    <a:gd name="connsiteY2-6" fmla="*/ 5786 h 21546"/>
                    <a:gd name="connsiteX3-7" fmla="*/ 6171 w 21556"/>
                    <a:gd name="connsiteY3-8" fmla="*/ 8305 h 21546"/>
                    <a:gd name="connsiteX4-9" fmla="*/ 7562 w 21556"/>
                    <a:gd name="connsiteY4-10" fmla="*/ 9933 h 21546"/>
                    <a:gd name="connsiteX5-11" fmla="*/ 7792 w 21556"/>
                    <a:gd name="connsiteY5-12" fmla="*/ 10538 h 21546"/>
                    <a:gd name="connsiteX6-13" fmla="*/ 7572 w 21556"/>
                    <a:gd name="connsiteY6-14" fmla="*/ 11583 h 21546"/>
                    <a:gd name="connsiteX7-15" fmla="*/ 6171 w 21556"/>
                    <a:gd name="connsiteY7-16" fmla="*/ 13314 h 21546"/>
                    <a:gd name="connsiteX8-17" fmla="*/ 4141 w 21556"/>
                    <a:gd name="connsiteY8-18" fmla="*/ 15804 h 21546"/>
                    <a:gd name="connsiteX9-19" fmla="*/ 81 w 21556"/>
                    <a:gd name="connsiteY9-20" fmla="*/ 20785 h 21546"/>
                    <a:gd name="connsiteX10-21" fmla="*/ 81 w 21556"/>
                    <a:gd name="connsiteY10-22" fmla="*/ 21389 h 21546"/>
                    <a:gd name="connsiteX11-23" fmla="*/ 392 w 21556"/>
                    <a:gd name="connsiteY11-24" fmla="*/ 21538 h 21546"/>
                    <a:gd name="connsiteX12-25" fmla="*/ 12498 w 21556"/>
                    <a:gd name="connsiteY12-26" fmla="*/ 21538 h 21546"/>
                    <a:gd name="connsiteX13-27" fmla="*/ 13012 w 21556"/>
                    <a:gd name="connsiteY13-28" fmla="*/ 21443 h 21546"/>
                    <a:gd name="connsiteX14-29" fmla="*/ 13507 w 21556"/>
                    <a:gd name="connsiteY14-30" fmla="*/ 21084 h 21546"/>
                    <a:gd name="connsiteX15-31" fmla="*/ 13992 w 21556"/>
                    <a:gd name="connsiteY15-32" fmla="*/ 20589 h 21546"/>
                    <a:gd name="connsiteX16-33" fmla="*/ 17966 w 21556"/>
                    <a:gd name="connsiteY16-34" fmla="*/ 15685 h 21546"/>
                    <a:gd name="connsiteX17-35" fmla="*/ 19953 w 21556"/>
                    <a:gd name="connsiteY17-36" fmla="*/ 13233 h 21546"/>
                    <a:gd name="connsiteX18-37" fmla="*/ 20946 w 21556"/>
                    <a:gd name="connsiteY18-38" fmla="*/ 12007 h 21546"/>
                    <a:gd name="connsiteX19-39" fmla="*/ 21404 w 21556"/>
                    <a:gd name="connsiteY19-40" fmla="*/ 11418 h 21546"/>
                    <a:gd name="connsiteX20-41" fmla="*/ 21553 w 21556"/>
                    <a:gd name="connsiteY20-42" fmla="*/ 10680 h 21546"/>
                    <a:gd name="connsiteX21-43" fmla="*/ 21354 w 21556"/>
                    <a:gd name="connsiteY21-44" fmla="*/ 10062 h 21546"/>
                    <a:gd name="connsiteX22-45" fmla="*/ 20946 w 21556"/>
                    <a:gd name="connsiteY22-46" fmla="*/ 9552 h 21546"/>
                    <a:gd name="connsiteX23-47" fmla="*/ 19953 w 21556"/>
                    <a:gd name="connsiteY23-48" fmla="*/ 8322 h 21546"/>
                    <a:gd name="connsiteX24-49" fmla="*/ 17966 w 21556"/>
                    <a:gd name="connsiteY24-50" fmla="*/ 5863 h 21546"/>
                    <a:gd name="connsiteX25-51" fmla="*/ 13992 w 21556"/>
                    <a:gd name="connsiteY25-52" fmla="*/ 945 h 21546"/>
                    <a:gd name="connsiteX26-53" fmla="*/ 13507 w 21556"/>
                    <a:gd name="connsiteY26-54" fmla="*/ 457 h 21546"/>
                    <a:gd name="connsiteX27-55" fmla="*/ 13012 w 21556"/>
                    <a:gd name="connsiteY27-56" fmla="*/ 98 h 21546"/>
                    <a:gd name="connsiteX28-57" fmla="*/ 12498 w 21556"/>
                    <a:gd name="connsiteY28-58" fmla="*/ 3 h 21546"/>
                    <a:gd name="connsiteX0-59" fmla="*/ 12498 w 21556"/>
                    <a:gd name="connsiteY0-60" fmla="*/ 3 h 21546"/>
                    <a:gd name="connsiteX1-61" fmla="*/ 4141 w 21556"/>
                    <a:gd name="connsiteY1-62" fmla="*/ 5786 h 21546"/>
                    <a:gd name="connsiteX2-63" fmla="*/ 6171 w 21556"/>
                    <a:gd name="connsiteY2-64" fmla="*/ 8305 h 21546"/>
                    <a:gd name="connsiteX3-65" fmla="*/ 7562 w 21556"/>
                    <a:gd name="connsiteY3-66" fmla="*/ 9933 h 21546"/>
                    <a:gd name="connsiteX4-67" fmla="*/ 7792 w 21556"/>
                    <a:gd name="connsiteY4-68" fmla="*/ 10538 h 21546"/>
                    <a:gd name="connsiteX5-69" fmla="*/ 7572 w 21556"/>
                    <a:gd name="connsiteY5-70" fmla="*/ 11583 h 21546"/>
                    <a:gd name="connsiteX6-71" fmla="*/ 6171 w 21556"/>
                    <a:gd name="connsiteY6-72" fmla="*/ 13314 h 21546"/>
                    <a:gd name="connsiteX7-73" fmla="*/ 4141 w 21556"/>
                    <a:gd name="connsiteY7-74" fmla="*/ 15804 h 21546"/>
                    <a:gd name="connsiteX8-75" fmla="*/ 81 w 21556"/>
                    <a:gd name="connsiteY8-76" fmla="*/ 20785 h 21546"/>
                    <a:gd name="connsiteX9-77" fmla="*/ 81 w 21556"/>
                    <a:gd name="connsiteY9-78" fmla="*/ 21389 h 21546"/>
                    <a:gd name="connsiteX10-79" fmla="*/ 392 w 21556"/>
                    <a:gd name="connsiteY10-80" fmla="*/ 21538 h 21546"/>
                    <a:gd name="connsiteX11-81" fmla="*/ 12498 w 21556"/>
                    <a:gd name="connsiteY11-82" fmla="*/ 21538 h 21546"/>
                    <a:gd name="connsiteX12-83" fmla="*/ 13012 w 21556"/>
                    <a:gd name="connsiteY12-84" fmla="*/ 21443 h 21546"/>
                    <a:gd name="connsiteX13-85" fmla="*/ 13507 w 21556"/>
                    <a:gd name="connsiteY13-86" fmla="*/ 21084 h 21546"/>
                    <a:gd name="connsiteX14-87" fmla="*/ 13992 w 21556"/>
                    <a:gd name="connsiteY14-88" fmla="*/ 20589 h 21546"/>
                    <a:gd name="connsiteX15-89" fmla="*/ 17966 w 21556"/>
                    <a:gd name="connsiteY15-90" fmla="*/ 15685 h 21546"/>
                    <a:gd name="connsiteX16-91" fmla="*/ 19953 w 21556"/>
                    <a:gd name="connsiteY16-92" fmla="*/ 13233 h 21546"/>
                    <a:gd name="connsiteX17-93" fmla="*/ 20946 w 21556"/>
                    <a:gd name="connsiteY17-94" fmla="*/ 12007 h 21546"/>
                    <a:gd name="connsiteX18-95" fmla="*/ 21404 w 21556"/>
                    <a:gd name="connsiteY18-96" fmla="*/ 11418 h 21546"/>
                    <a:gd name="connsiteX19-97" fmla="*/ 21553 w 21556"/>
                    <a:gd name="connsiteY19-98" fmla="*/ 10680 h 21546"/>
                    <a:gd name="connsiteX20-99" fmla="*/ 21354 w 21556"/>
                    <a:gd name="connsiteY20-100" fmla="*/ 10062 h 21546"/>
                    <a:gd name="connsiteX21-101" fmla="*/ 20946 w 21556"/>
                    <a:gd name="connsiteY21-102" fmla="*/ 9552 h 21546"/>
                    <a:gd name="connsiteX22-103" fmla="*/ 19953 w 21556"/>
                    <a:gd name="connsiteY22-104" fmla="*/ 8322 h 21546"/>
                    <a:gd name="connsiteX23-105" fmla="*/ 17966 w 21556"/>
                    <a:gd name="connsiteY23-106" fmla="*/ 5863 h 21546"/>
                    <a:gd name="connsiteX24-107" fmla="*/ 13992 w 21556"/>
                    <a:gd name="connsiteY24-108" fmla="*/ 945 h 21546"/>
                    <a:gd name="connsiteX25-109" fmla="*/ 13507 w 21556"/>
                    <a:gd name="connsiteY25-110" fmla="*/ 457 h 21546"/>
                    <a:gd name="connsiteX26-111" fmla="*/ 13012 w 21556"/>
                    <a:gd name="connsiteY26-112" fmla="*/ 98 h 21546"/>
                    <a:gd name="connsiteX27-113" fmla="*/ 12498 w 21556"/>
                    <a:gd name="connsiteY27-114" fmla="*/ 3 h 21546"/>
                    <a:gd name="connsiteX0-115" fmla="*/ 13012 w 21556"/>
                    <a:gd name="connsiteY0-116" fmla="*/ 0 h 21448"/>
                    <a:gd name="connsiteX1-117" fmla="*/ 4141 w 21556"/>
                    <a:gd name="connsiteY1-118" fmla="*/ 5688 h 21448"/>
                    <a:gd name="connsiteX2-119" fmla="*/ 6171 w 21556"/>
                    <a:gd name="connsiteY2-120" fmla="*/ 8207 h 21448"/>
                    <a:gd name="connsiteX3-121" fmla="*/ 7562 w 21556"/>
                    <a:gd name="connsiteY3-122" fmla="*/ 9835 h 21448"/>
                    <a:gd name="connsiteX4-123" fmla="*/ 7792 w 21556"/>
                    <a:gd name="connsiteY4-124" fmla="*/ 10440 h 21448"/>
                    <a:gd name="connsiteX5-125" fmla="*/ 7572 w 21556"/>
                    <a:gd name="connsiteY5-126" fmla="*/ 11485 h 21448"/>
                    <a:gd name="connsiteX6-127" fmla="*/ 6171 w 21556"/>
                    <a:gd name="connsiteY6-128" fmla="*/ 13216 h 21448"/>
                    <a:gd name="connsiteX7-129" fmla="*/ 4141 w 21556"/>
                    <a:gd name="connsiteY7-130" fmla="*/ 15706 h 21448"/>
                    <a:gd name="connsiteX8-131" fmla="*/ 81 w 21556"/>
                    <a:gd name="connsiteY8-132" fmla="*/ 20687 h 21448"/>
                    <a:gd name="connsiteX9-133" fmla="*/ 81 w 21556"/>
                    <a:gd name="connsiteY9-134" fmla="*/ 21291 h 21448"/>
                    <a:gd name="connsiteX10-135" fmla="*/ 392 w 21556"/>
                    <a:gd name="connsiteY10-136" fmla="*/ 21440 h 21448"/>
                    <a:gd name="connsiteX11-137" fmla="*/ 12498 w 21556"/>
                    <a:gd name="connsiteY11-138" fmla="*/ 21440 h 21448"/>
                    <a:gd name="connsiteX12-139" fmla="*/ 13012 w 21556"/>
                    <a:gd name="connsiteY12-140" fmla="*/ 21345 h 21448"/>
                    <a:gd name="connsiteX13-141" fmla="*/ 13507 w 21556"/>
                    <a:gd name="connsiteY13-142" fmla="*/ 20986 h 21448"/>
                    <a:gd name="connsiteX14-143" fmla="*/ 13992 w 21556"/>
                    <a:gd name="connsiteY14-144" fmla="*/ 20491 h 21448"/>
                    <a:gd name="connsiteX15-145" fmla="*/ 17966 w 21556"/>
                    <a:gd name="connsiteY15-146" fmla="*/ 15587 h 21448"/>
                    <a:gd name="connsiteX16-147" fmla="*/ 19953 w 21556"/>
                    <a:gd name="connsiteY16-148" fmla="*/ 13135 h 21448"/>
                    <a:gd name="connsiteX17-149" fmla="*/ 20946 w 21556"/>
                    <a:gd name="connsiteY17-150" fmla="*/ 11909 h 21448"/>
                    <a:gd name="connsiteX18-151" fmla="*/ 21404 w 21556"/>
                    <a:gd name="connsiteY18-152" fmla="*/ 11320 h 21448"/>
                    <a:gd name="connsiteX19-153" fmla="*/ 21553 w 21556"/>
                    <a:gd name="connsiteY19-154" fmla="*/ 10582 h 21448"/>
                    <a:gd name="connsiteX20-155" fmla="*/ 21354 w 21556"/>
                    <a:gd name="connsiteY20-156" fmla="*/ 9964 h 21448"/>
                    <a:gd name="connsiteX21-157" fmla="*/ 20946 w 21556"/>
                    <a:gd name="connsiteY21-158" fmla="*/ 9454 h 21448"/>
                    <a:gd name="connsiteX22-159" fmla="*/ 19953 w 21556"/>
                    <a:gd name="connsiteY22-160" fmla="*/ 8224 h 21448"/>
                    <a:gd name="connsiteX23-161" fmla="*/ 17966 w 21556"/>
                    <a:gd name="connsiteY23-162" fmla="*/ 5765 h 21448"/>
                    <a:gd name="connsiteX24-163" fmla="*/ 13992 w 21556"/>
                    <a:gd name="connsiteY24-164" fmla="*/ 847 h 21448"/>
                    <a:gd name="connsiteX25-165" fmla="*/ 13507 w 21556"/>
                    <a:gd name="connsiteY25-166" fmla="*/ 359 h 21448"/>
                    <a:gd name="connsiteX26-167" fmla="*/ 13012 w 21556"/>
                    <a:gd name="connsiteY26-168" fmla="*/ 0 h 21448"/>
                    <a:gd name="connsiteX0-169" fmla="*/ 13507 w 21556"/>
                    <a:gd name="connsiteY0-170" fmla="*/ 289 h 21378"/>
                    <a:gd name="connsiteX1-171" fmla="*/ 4141 w 21556"/>
                    <a:gd name="connsiteY1-172" fmla="*/ 5618 h 21378"/>
                    <a:gd name="connsiteX2-173" fmla="*/ 6171 w 21556"/>
                    <a:gd name="connsiteY2-174" fmla="*/ 8137 h 21378"/>
                    <a:gd name="connsiteX3-175" fmla="*/ 7562 w 21556"/>
                    <a:gd name="connsiteY3-176" fmla="*/ 9765 h 21378"/>
                    <a:gd name="connsiteX4-177" fmla="*/ 7792 w 21556"/>
                    <a:gd name="connsiteY4-178" fmla="*/ 10370 h 21378"/>
                    <a:gd name="connsiteX5-179" fmla="*/ 7572 w 21556"/>
                    <a:gd name="connsiteY5-180" fmla="*/ 11415 h 21378"/>
                    <a:gd name="connsiteX6-181" fmla="*/ 6171 w 21556"/>
                    <a:gd name="connsiteY6-182" fmla="*/ 13146 h 21378"/>
                    <a:gd name="connsiteX7-183" fmla="*/ 4141 w 21556"/>
                    <a:gd name="connsiteY7-184" fmla="*/ 15636 h 21378"/>
                    <a:gd name="connsiteX8-185" fmla="*/ 81 w 21556"/>
                    <a:gd name="connsiteY8-186" fmla="*/ 20617 h 21378"/>
                    <a:gd name="connsiteX9-187" fmla="*/ 81 w 21556"/>
                    <a:gd name="connsiteY9-188" fmla="*/ 21221 h 21378"/>
                    <a:gd name="connsiteX10-189" fmla="*/ 392 w 21556"/>
                    <a:gd name="connsiteY10-190" fmla="*/ 21370 h 21378"/>
                    <a:gd name="connsiteX11-191" fmla="*/ 12498 w 21556"/>
                    <a:gd name="connsiteY11-192" fmla="*/ 21370 h 21378"/>
                    <a:gd name="connsiteX12-193" fmla="*/ 13012 w 21556"/>
                    <a:gd name="connsiteY12-194" fmla="*/ 21275 h 21378"/>
                    <a:gd name="connsiteX13-195" fmla="*/ 13507 w 21556"/>
                    <a:gd name="connsiteY13-196" fmla="*/ 20916 h 21378"/>
                    <a:gd name="connsiteX14-197" fmla="*/ 13992 w 21556"/>
                    <a:gd name="connsiteY14-198" fmla="*/ 20421 h 21378"/>
                    <a:gd name="connsiteX15-199" fmla="*/ 17966 w 21556"/>
                    <a:gd name="connsiteY15-200" fmla="*/ 15517 h 21378"/>
                    <a:gd name="connsiteX16-201" fmla="*/ 19953 w 21556"/>
                    <a:gd name="connsiteY16-202" fmla="*/ 13065 h 21378"/>
                    <a:gd name="connsiteX17-203" fmla="*/ 20946 w 21556"/>
                    <a:gd name="connsiteY17-204" fmla="*/ 11839 h 21378"/>
                    <a:gd name="connsiteX18-205" fmla="*/ 21404 w 21556"/>
                    <a:gd name="connsiteY18-206" fmla="*/ 11250 h 21378"/>
                    <a:gd name="connsiteX19-207" fmla="*/ 21553 w 21556"/>
                    <a:gd name="connsiteY19-208" fmla="*/ 10512 h 21378"/>
                    <a:gd name="connsiteX20-209" fmla="*/ 21354 w 21556"/>
                    <a:gd name="connsiteY20-210" fmla="*/ 9894 h 21378"/>
                    <a:gd name="connsiteX21-211" fmla="*/ 20946 w 21556"/>
                    <a:gd name="connsiteY21-212" fmla="*/ 9384 h 21378"/>
                    <a:gd name="connsiteX22-213" fmla="*/ 19953 w 21556"/>
                    <a:gd name="connsiteY22-214" fmla="*/ 8154 h 21378"/>
                    <a:gd name="connsiteX23-215" fmla="*/ 17966 w 21556"/>
                    <a:gd name="connsiteY23-216" fmla="*/ 5695 h 21378"/>
                    <a:gd name="connsiteX24-217" fmla="*/ 13992 w 21556"/>
                    <a:gd name="connsiteY24-218" fmla="*/ 777 h 21378"/>
                    <a:gd name="connsiteX25-219" fmla="*/ 13507 w 21556"/>
                    <a:gd name="connsiteY25-220" fmla="*/ 289 h 21378"/>
                    <a:gd name="connsiteX0-221" fmla="*/ 13992 w 21556"/>
                    <a:gd name="connsiteY0-222" fmla="*/ 1 h 20602"/>
                    <a:gd name="connsiteX1-223" fmla="*/ 4141 w 21556"/>
                    <a:gd name="connsiteY1-224" fmla="*/ 4842 h 20602"/>
                    <a:gd name="connsiteX2-225" fmla="*/ 6171 w 21556"/>
                    <a:gd name="connsiteY2-226" fmla="*/ 7361 h 20602"/>
                    <a:gd name="connsiteX3-227" fmla="*/ 7562 w 21556"/>
                    <a:gd name="connsiteY3-228" fmla="*/ 8989 h 20602"/>
                    <a:gd name="connsiteX4-229" fmla="*/ 7792 w 21556"/>
                    <a:gd name="connsiteY4-230" fmla="*/ 9594 h 20602"/>
                    <a:gd name="connsiteX5-231" fmla="*/ 7572 w 21556"/>
                    <a:gd name="connsiteY5-232" fmla="*/ 10639 h 20602"/>
                    <a:gd name="connsiteX6-233" fmla="*/ 6171 w 21556"/>
                    <a:gd name="connsiteY6-234" fmla="*/ 12370 h 20602"/>
                    <a:gd name="connsiteX7-235" fmla="*/ 4141 w 21556"/>
                    <a:gd name="connsiteY7-236" fmla="*/ 14860 h 20602"/>
                    <a:gd name="connsiteX8-237" fmla="*/ 81 w 21556"/>
                    <a:gd name="connsiteY8-238" fmla="*/ 19841 h 20602"/>
                    <a:gd name="connsiteX9-239" fmla="*/ 81 w 21556"/>
                    <a:gd name="connsiteY9-240" fmla="*/ 20445 h 20602"/>
                    <a:gd name="connsiteX10-241" fmla="*/ 392 w 21556"/>
                    <a:gd name="connsiteY10-242" fmla="*/ 20594 h 20602"/>
                    <a:gd name="connsiteX11-243" fmla="*/ 12498 w 21556"/>
                    <a:gd name="connsiteY11-244" fmla="*/ 20594 h 20602"/>
                    <a:gd name="connsiteX12-245" fmla="*/ 13012 w 21556"/>
                    <a:gd name="connsiteY12-246" fmla="*/ 20499 h 20602"/>
                    <a:gd name="connsiteX13-247" fmla="*/ 13507 w 21556"/>
                    <a:gd name="connsiteY13-248" fmla="*/ 20140 h 20602"/>
                    <a:gd name="connsiteX14-249" fmla="*/ 13992 w 21556"/>
                    <a:gd name="connsiteY14-250" fmla="*/ 19645 h 20602"/>
                    <a:gd name="connsiteX15-251" fmla="*/ 17966 w 21556"/>
                    <a:gd name="connsiteY15-252" fmla="*/ 14741 h 20602"/>
                    <a:gd name="connsiteX16-253" fmla="*/ 19953 w 21556"/>
                    <a:gd name="connsiteY16-254" fmla="*/ 12289 h 20602"/>
                    <a:gd name="connsiteX17-255" fmla="*/ 20946 w 21556"/>
                    <a:gd name="connsiteY17-256" fmla="*/ 11063 h 20602"/>
                    <a:gd name="connsiteX18-257" fmla="*/ 21404 w 21556"/>
                    <a:gd name="connsiteY18-258" fmla="*/ 10474 h 20602"/>
                    <a:gd name="connsiteX19-259" fmla="*/ 21553 w 21556"/>
                    <a:gd name="connsiteY19-260" fmla="*/ 9736 h 20602"/>
                    <a:gd name="connsiteX20-261" fmla="*/ 21354 w 21556"/>
                    <a:gd name="connsiteY20-262" fmla="*/ 9118 h 20602"/>
                    <a:gd name="connsiteX21-263" fmla="*/ 20946 w 21556"/>
                    <a:gd name="connsiteY21-264" fmla="*/ 8608 h 20602"/>
                    <a:gd name="connsiteX22-265" fmla="*/ 19953 w 21556"/>
                    <a:gd name="connsiteY22-266" fmla="*/ 7378 h 20602"/>
                    <a:gd name="connsiteX23-267" fmla="*/ 17966 w 21556"/>
                    <a:gd name="connsiteY23-268" fmla="*/ 4919 h 20602"/>
                    <a:gd name="connsiteX24-269" fmla="*/ 13992 w 21556"/>
                    <a:gd name="connsiteY24-270" fmla="*/ 1 h 20602"/>
                    <a:gd name="connsiteX0-271" fmla="*/ 17966 w 21556"/>
                    <a:gd name="connsiteY0-272" fmla="*/ 77 h 15760"/>
                    <a:gd name="connsiteX1-273" fmla="*/ 4141 w 21556"/>
                    <a:gd name="connsiteY1-274" fmla="*/ 0 h 15760"/>
                    <a:gd name="connsiteX2-275" fmla="*/ 6171 w 21556"/>
                    <a:gd name="connsiteY2-276" fmla="*/ 2519 h 15760"/>
                    <a:gd name="connsiteX3-277" fmla="*/ 7562 w 21556"/>
                    <a:gd name="connsiteY3-278" fmla="*/ 4147 h 15760"/>
                    <a:gd name="connsiteX4-279" fmla="*/ 7792 w 21556"/>
                    <a:gd name="connsiteY4-280" fmla="*/ 4752 h 15760"/>
                    <a:gd name="connsiteX5-281" fmla="*/ 7572 w 21556"/>
                    <a:gd name="connsiteY5-282" fmla="*/ 5797 h 15760"/>
                    <a:gd name="connsiteX6-283" fmla="*/ 6171 w 21556"/>
                    <a:gd name="connsiteY6-284" fmla="*/ 7528 h 15760"/>
                    <a:gd name="connsiteX7-285" fmla="*/ 4141 w 21556"/>
                    <a:gd name="connsiteY7-286" fmla="*/ 10018 h 15760"/>
                    <a:gd name="connsiteX8-287" fmla="*/ 81 w 21556"/>
                    <a:gd name="connsiteY8-288" fmla="*/ 14999 h 15760"/>
                    <a:gd name="connsiteX9-289" fmla="*/ 81 w 21556"/>
                    <a:gd name="connsiteY9-290" fmla="*/ 15603 h 15760"/>
                    <a:gd name="connsiteX10-291" fmla="*/ 392 w 21556"/>
                    <a:gd name="connsiteY10-292" fmla="*/ 15752 h 15760"/>
                    <a:gd name="connsiteX11-293" fmla="*/ 12498 w 21556"/>
                    <a:gd name="connsiteY11-294" fmla="*/ 15752 h 15760"/>
                    <a:gd name="connsiteX12-295" fmla="*/ 13012 w 21556"/>
                    <a:gd name="connsiteY12-296" fmla="*/ 15657 h 15760"/>
                    <a:gd name="connsiteX13-297" fmla="*/ 13507 w 21556"/>
                    <a:gd name="connsiteY13-298" fmla="*/ 15298 h 15760"/>
                    <a:gd name="connsiteX14-299" fmla="*/ 13992 w 21556"/>
                    <a:gd name="connsiteY14-300" fmla="*/ 14803 h 15760"/>
                    <a:gd name="connsiteX15-301" fmla="*/ 17966 w 21556"/>
                    <a:gd name="connsiteY15-302" fmla="*/ 9899 h 15760"/>
                    <a:gd name="connsiteX16-303" fmla="*/ 19953 w 21556"/>
                    <a:gd name="connsiteY16-304" fmla="*/ 7447 h 15760"/>
                    <a:gd name="connsiteX17-305" fmla="*/ 20946 w 21556"/>
                    <a:gd name="connsiteY17-306" fmla="*/ 6221 h 15760"/>
                    <a:gd name="connsiteX18-307" fmla="*/ 21404 w 21556"/>
                    <a:gd name="connsiteY18-308" fmla="*/ 5632 h 15760"/>
                    <a:gd name="connsiteX19-309" fmla="*/ 21553 w 21556"/>
                    <a:gd name="connsiteY19-310" fmla="*/ 4894 h 15760"/>
                    <a:gd name="connsiteX20-311" fmla="*/ 21354 w 21556"/>
                    <a:gd name="connsiteY20-312" fmla="*/ 4276 h 15760"/>
                    <a:gd name="connsiteX21-313" fmla="*/ 20946 w 21556"/>
                    <a:gd name="connsiteY21-314" fmla="*/ 3766 h 15760"/>
                    <a:gd name="connsiteX22-315" fmla="*/ 19953 w 21556"/>
                    <a:gd name="connsiteY22-316" fmla="*/ 2536 h 15760"/>
                    <a:gd name="connsiteX23-317" fmla="*/ 17966 w 21556"/>
                    <a:gd name="connsiteY23-318" fmla="*/ 77 h 15760"/>
                    <a:gd name="connsiteX0-319" fmla="*/ 17966 w 21556"/>
                    <a:gd name="connsiteY0-320" fmla="*/ 0 h 15683"/>
                    <a:gd name="connsiteX1-321" fmla="*/ 6171 w 21556"/>
                    <a:gd name="connsiteY1-322" fmla="*/ 2442 h 15683"/>
                    <a:gd name="connsiteX2-323" fmla="*/ 7562 w 21556"/>
                    <a:gd name="connsiteY2-324" fmla="*/ 4070 h 15683"/>
                    <a:gd name="connsiteX3-325" fmla="*/ 7792 w 21556"/>
                    <a:gd name="connsiteY3-326" fmla="*/ 4675 h 15683"/>
                    <a:gd name="connsiteX4-327" fmla="*/ 7572 w 21556"/>
                    <a:gd name="connsiteY4-328" fmla="*/ 5720 h 15683"/>
                    <a:gd name="connsiteX5-329" fmla="*/ 6171 w 21556"/>
                    <a:gd name="connsiteY5-330" fmla="*/ 7451 h 15683"/>
                    <a:gd name="connsiteX6-331" fmla="*/ 4141 w 21556"/>
                    <a:gd name="connsiteY6-332" fmla="*/ 9941 h 15683"/>
                    <a:gd name="connsiteX7-333" fmla="*/ 81 w 21556"/>
                    <a:gd name="connsiteY7-334" fmla="*/ 14922 h 15683"/>
                    <a:gd name="connsiteX8-335" fmla="*/ 81 w 21556"/>
                    <a:gd name="connsiteY8-336" fmla="*/ 15526 h 15683"/>
                    <a:gd name="connsiteX9-337" fmla="*/ 392 w 21556"/>
                    <a:gd name="connsiteY9-338" fmla="*/ 15675 h 15683"/>
                    <a:gd name="connsiteX10-339" fmla="*/ 12498 w 21556"/>
                    <a:gd name="connsiteY10-340" fmla="*/ 15675 h 15683"/>
                    <a:gd name="connsiteX11-341" fmla="*/ 13012 w 21556"/>
                    <a:gd name="connsiteY11-342" fmla="*/ 15580 h 15683"/>
                    <a:gd name="connsiteX12-343" fmla="*/ 13507 w 21556"/>
                    <a:gd name="connsiteY12-344" fmla="*/ 15221 h 15683"/>
                    <a:gd name="connsiteX13-345" fmla="*/ 13992 w 21556"/>
                    <a:gd name="connsiteY13-346" fmla="*/ 14726 h 15683"/>
                    <a:gd name="connsiteX14-347" fmla="*/ 17966 w 21556"/>
                    <a:gd name="connsiteY14-348" fmla="*/ 9822 h 15683"/>
                    <a:gd name="connsiteX15-349" fmla="*/ 19953 w 21556"/>
                    <a:gd name="connsiteY15-350" fmla="*/ 7370 h 15683"/>
                    <a:gd name="connsiteX16-351" fmla="*/ 20946 w 21556"/>
                    <a:gd name="connsiteY16-352" fmla="*/ 6144 h 15683"/>
                    <a:gd name="connsiteX17-353" fmla="*/ 21404 w 21556"/>
                    <a:gd name="connsiteY17-354" fmla="*/ 5555 h 15683"/>
                    <a:gd name="connsiteX18-355" fmla="*/ 21553 w 21556"/>
                    <a:gd name="connsiteY18-356" fmla="*/ 4817 h 15683"/>
                    <a:gd name="connsiteX19-357" fmla="*/ 21354 w 21556"/>
                    <a:gd name="connsiteY19-358" fmla="*/ 4199 h 15683"/>
                    <a:gd name="connsiteX20-359" fmla="*/ 20946 w 21556"/>
                    <a:gd name="connsiteY20-360" fmla="*/ 3689 h 15683"/>
                    <a:gd name="connsiteX21-361" fmla="*/ 19953 w 21556"/>
                    <a:gd name="connsiteY21-362" fmla="*/ 2459 h 15683"/>
                    <a:gd name="connsiteX22-363" fmla="*/ 17966 w 21556"/>
                    <a:gd name="connsiteY22-364" fmla="*/ 0 h 15683"/>
                    <a:gd name="connsiteX0-365" fmla="*/ 17966 w 21556"/>
                    <a:gd name="connsiteY0-366" fmla="*/ 0 h 15683"/>
                    <a:gd name="connsiteX1-367" fmla="*/ 7562 w 21556"/>
                    <a:gd name="connsiteY1-368" fmla="*/ 4070 h 15683"/>
                    <a:gd name="connsiteX2-369" fmla="*/ 7792 w 21556"/>
                    <a:gd name="connsiteY2-370" fmla="*/ 4675 h 15683"/>
                    <a:gd name="connsiteX3-371" fmla="*/ 7572 w 21556"/>
                    <a:gd name="connsiteY3-372" fmla="*/ 5720 h 15683"/>
                    <a:gd name="connsiteX4-373" fmla="*/ 6171 w 21556"/>
                    <a:gd name="connsiteY4-374" fmla="*/ 7451 h 15683"/>
                    <a:gd name="connsiteX5-375" fmla="*/ 4141 w 21556"/>
                    <a:gd name="connsiteY5-376" fmla="*/ 9941 h 15683"/>
                    <a:gd name="connsiteX6-377" fmla="*/ 81 w 21556"/>
                    <a:gd name="connsiteY6-378" fmla="*/ 14922 h 15683"/>
                    <a:gd name="connsiteX7-379" fmla="*/ 81 w 21556"/>
                    <a:gd name="connsiteY7-380" fmla="*/ 15526 h 15683"/>
                    <a:gd name="connsiteX8-381" fmla="*/ 392 w 21556"/>
                    <a:gd name="connsiteY8-382" fmla="*/ 15675 h 15683"/>
                    <a:gd name="connsiteX9-383" fmla="*/ 12498 w 21556"/>
                    <a:gd name="connsiteY9-384" fmla="*/ 15675 h 15683"/>
                    <a:gd name="connsiteX10-385" fmla="*/ 13012 w 21556"/>
                    <a:gd name="connsiteY10-386" fmla="*/ 15580 h 15683"/>
                    <a:gd name="connsiteX11-387" fmla="*/ 13507 w 21556"/>
                    <a:gd name="connsiteY11-388" fmla="*/ 15221 h 15683"/>
                    <a:gd name="connsiteX12-389" fmla="*/ 13992 w 21556"/>
                    <a:gd name="connsiteY12-390" fmla="*/ 14726 h 15683"/>
                    <a:gd name="connsiteX13-391" fmla="*/ 17966 w 21556"/>
                    <a:gd name="connsiteY13-392" fmla="*/ 9822 h 15683"/>
                    <a:gd name="connsiteX14-393" fmla="*/ 19953 w 21556"/>
                    <a:gd name="connsiteY14-394" fmla="*/ 7370 h 15683"/>
                    <a:gd name="connsiteX15-395" fmla="*/ 20946 w 21556"/>
                    <a:gd name="connsiteY15-396" fmla="*/ 6144 h 15683"/>
                    <a:gd name="connsiteX16-397" fmla="*/ 21404 w 21556"/>
                    <a:gd name="connsiteY16-398" fmla="*/ 5555 h 15683"/>
                    <a:gd name="connsiteX17-399" fmla="*/ 21553 w 21556"/>
                    <a:gd name="connsiteY17-400" fmla="*/ 4817 h 15683"/>
                    <a:gd name="connsiteX18-401" fmla="*/ 21354 w 21556"/>
                    <a:gd name="connsiteY18-402" fmla="*/ 4199 h 15683"/>
                    <a:gd name="connsiteX19-403" fmla="*/ 20946 w 21556"/>
                    <a:gd name="connsiteY19-404" fmla="*/ 3689 h 15683"/>
                    <a:gd name="connsiteX20-405" fmla="*/ 19953 w 21556"/>
                    <a:gd name="connsiteY20-406" fmla="*/ 2459 h 15683"/>
                    <a:gd name="connsiteX21-407" fmla="*/ 17966 w 21556"/>
                    <a:gd name="connsiteY21-408" fmla="*/ 0 h 15683"/>
                    <a:gd name="connsiteX0-409" fmla="*/ 19953 w 21556"/>
                    <a:gd name="connsiteY0-410" fmla="*/ 0 h 13224"/>
                    <a:gd name="connsiteX1-411" fmla="*/ 7562 w 21556"/>
                    <a:gd name="connsiteY1-412" fmla="*/ 1611 h 13224"/>
                    <a:gd name="connsiteX2-413" fmla="*/ 7792 w 21556"/>
                    <a:gd name="connsiteY2-414" fmla="*/ 2216 h 13224"/>
                    <a:gd name="connsiteX3-415" fmla="*/ 7572 w 21556"/>
                    <a:gd name="connsiteY3-416" fmla="*/ 3261 h 13224"/>
                    <a:gd name="connsiteX4-417" fmla="*/ 6171 w 21556"/>
                    <a:gd name="connsiteY4-418" fmla="*/ 4992 h 13224"/>
                    <a:gd name="connsiteX5-419" fmla="*/ 4141 w 21556"/>
                    <a:gd name="connsiteY5-420" fmla="*/ 7482 h 13224"/>
                    <a:gd name="connsiteX6-421" fmla="*/ 81 w 21556"/>
                    <a:gd name="connsiteY6-422" fmla="*/ 12463 h 13224"/>
                    <a:gd name="connsiteX7-423" fmla="*/ 81 w 21556"/>
                    <a:gd name="connsiteY7-424" fmla="*/ 13067 h 13224"/>
                    <a:gd name="connsiteX8-425" fmla="*/ 392 w 21556"/>
                    <a:gd name="connsiteY8-426" fmla="*/ 13216 h 13224"/>
                    <a:gd name="connsiteX9-427" fmla="*/ 12498 w 21556"/>
                    <a:gd name="connsiteY9-428" fmla="*/ 13216 h 13224"/>
                    <a:gd name="connsiteX10-429" fmla="*/ 13012 w 21556"/>
                    <a:gd name="connsiteY10-430" fmla="*/ 13121 h 13224"/>
                    <a:gd name="connsiteX11-431" fmla="*/ 13507 w 21556"/>
                    <a:gd name="connsiteY11-432" fmla="*/ 12762 h 13224"/>
                    <a:gd name="connsiteX12-433" fmla="*/ 13992 w 21556"/>
                    <a:gd name="connsiteY12-434" fmla="*/ 12267 h 13224"/>
                    <a:gd name="connsiteX13-435" fmla="*/ 17966 w 21556"/>
                    <a:gd name="connsiteY13-436" fmla="*/ 7363 h 13224"/>
                    <a:gd name="connsiteX14-437" fmla="*/ 19953 w 21556"/>
                    <a:gd name="connsiteY14-438" fmla="*/ 4911 h 13224"/>
                    <a:gd name="connsiteX15-439" fmla="*/ 20946 w 21556"/>
                    <a:gd name="connsiteY15-440" fmla="*/ 3685 h 13224"/>
                    <a:gd name="connsiteX16-441" fmla="*/ 21404 w 21556"/>
                    <a:gd name="connsiteY16-442" fmla="*/ 3096 h 13224"/>
                    <a:gd name="connsiteX17-443" fmla="*/ 21553 w 21556"/>
                    <a:gd name="connsiteY17-444" fmla="*/ 2358 h 13224"/>
                    <a:gd name="connsiteX18-445" fmla="*/ 21354 w 21556"/>
                    <a:gd name="connsiteY18-446" fmla="*/ 1740 h 13224"/>
                    <a:gd name="connsiteX19-447" fmla="*/ 20946 w 21556"/>
                    <a:gd name="connsiteY19-448" fmla="*/ 1230 h 13224"/>
                    <a:gd name="connsiteX20-449" fmla="*/ 19953 w 21556"/>
                    <a:gd name="connsiteY20-450" fmla="*/ 0 h 13224"/>
                    <a:gd name="connsiteX0-451" fmla="*/ 19953 w 21556"/>
                    <a:gd name="connsiteY0-452" fmla="*/ 0 h 13224"/>
                    <a:gd name="connsiteX1-453" fmla="*/ 7562 w 21556"/>
                    <a:gd name="connsiteY1-454" fmla="*/ 1611 h 13224"/>
                    <a:gd name="connsiteX2-455" fmla="*/ 7792 w 21556"/>
                    <a:gd name="connsiteY2-456" fmla="*/ 2216 h 13224"/>
                    <a:gd name="connsiteX3-457" fmla="*/ 7613 w 21556"/>
                    <a:gd name="connsiteY3-458" fmla="*/ 1590 h 13224"/>
                    <a:gd name="connsiteX4-459" fmla="*/ 7572 w 21556"/>
                    <a:gd name="connsiteY4-460" fmla="*/ 3261 h 13224"/>
                    <a:gd name="connsiteX5-461" fmla="*/ 6171 w 21556"/>
                    <a:gd name="connsiteY5-462" fmla="*/ 4992 h 13224"/>
                    <a:gd name="connsiteX6-463" fmla="*/ 4141 w 21556"/>
                    <a:gd name="connsiteY6-464" fmla="*/ 7482 h 13224"/>
                    <a:gd name="connsiteX7-465" fmla="*/ 81 w 21556"/>
                    <a:gd name="connsiteY7-466" fmla="*/ 12463 h 13224"/>
                    <a:gd name="connsiteX8-467" fmla="*/ 81 w 21556"/>
                    <a:gd name="connsiteY8-468" fmla="*/ 13067 h 13224"/>
                    <a:gd name="connsiteX9-469" fmla="*/ 392 w 21556"/>
                    <a:gd name="connsiteY9-470" fmla="*/ 13216 h 13224"/>
                    <a:gd name="connsiteX10-471" fmla="*/ 12498 w 21556"/>
                    <a:gd name="connsiteY10-472" fmla="*/ 13216 h 13224"/>
                    <a:gd name="connsiteX11-473" fmla="*/ 13012 w 21556"/>
                    <a:gd name="connsiteY11-474" fmla="*/ 13121 h 13224"/>
                    <a:gd name="connsiteX12-475" fmla="*/ 13507 w 21556"/>
                    <a:gd name="connsiteY12-476" fmla="*/ 12762 h 13224"/>
                    <a:gd name="connsiteX13-477" fmla="*/ 13992 w 21556"/>
                    <a:gd name="connsiteY13-478" fmla="*/ 12267 h 13224"/>
                    <a:gd name="connsiteX14-479" fmla="*/ 17966 w 21556"/>
                    <a:gd name="connsiteY14-480" fmla="*/ 7363 h 13224"/>
                    <a:gd name="connsiteX15-481" fmla="*/ 19953 w 21556"/>
                    <a:gd name="connsiteY15-482" fmla="*/ 4911 h 13224"/>
                    <a:gd name="connsiteX16-483" fmla="*/ 20946 w 21556"/>
                    <a:gd name="connsiteY16-484" fmla="*/ 3685 h 13224"/>
                    <a:gd name="connsiteX17-485" fmla="*/ 21404 w 21556"/>
                    <a:gd name="connsiteY17-486" fmla="*/ 3096 h 13224"/>
                    <a:gd name="connsiteX18-487" fmla="*/ 21553 w 21556"/>
                    <a:gd name="connsiteY18-488" fmla="*/ 2358 h 13224"/>
                    <a:gd name="connsiteX19-489" fmla="*/ 21354 w 21556"/>
                    <a:gd name="connsiteY19-490" fmla="*/ 1740 h 13224"/>
                    <a:gd name="connsiteX20-491" fmla="*/ 20946 w 21556"/>
                    <a:gd name="connsiteY20-492" fmla="*/ 1230 h 13224"/>
                    <a:gd name="connsiteX21-493" fmla="*/ 19953 w 21556"/>
                    <a:gd name="connsiteY21-494" fmla="*/ 0 h 13224"/>
                    <a:gd name="connsiteX0-495" fmla="*/ 19953 w 21556"/>
                    <a:gd name="connsiteY0-496" fmla="*/ 0 h 13224"/>
                    <a:gd name="connsiteX1-497" fmla="*/ 7562 w 21556"/>
                    <a:gd name="connsiteY1-498" fmla="*/ 1611 h 13224"/>
                    <a:gd name="connsiteX2-499" fmla="*/ 7792 w 21556"/>
                    <a:gd name="connsiteY2-500" fmla="*/ 2216 h 13224"/>
                    <a:gd name="connsiteX3-501" fmla="*/ 7572 w 21556"/>
                    <a:gd name="connsiteY3-502" fmla="*/ 3261 h 13224"/>
                    <a:gd name="connsiteX4-503" fmla="*/ 6171 w 21556"/>
                    <a:gd name="connsiteY4-504" fmla="*/ 4992 h 13224"/>
                    <a:gd name="connsiteX5-505" fmla="*/ 4141 w 21556"/>
                    <a:gd name="connsiteY5-506" fmla="*/ 7482 h 13224"/>
                    <a:gd name="connsiteX6-507" fmla="*/ 81 w 21556"/>
                    <a:gd name="connsiteY6-508" fmla="*/ 12463 h 13224"/>
                    <a:gd name="connsiteX7-509" fmla="*/ 81 w 21556"/>
                    <a:gd name="connsiteY7-510" fmla="*/ 13067 h 13224"/>
                    <a:gd name="connsiteX8-511" fmla="*/ 392 w 21556"/>
                    <a:gd name="connsiteY8-512" fmla="*/ 13216 h 13224"/>
                    <a:gd name="connsiteX9-513" fmla="*/ 12498 w 21556"/>
                    <a:gd name="connsiteY9-514" fmla="*/ 13216 h 13224"/>
                    <a:gd name="connsiteX10-515" fmla="*/ 13012 w 21556"/>
                    <a:gd name="connsiteY10-516" fmla="*/ 13121 h 13224"/>
                    <a:gd name="connsiteX11-517" fmla="*/ 13507 w 21556"/>
                    <a:gd name="connsiteY11-518" fmla="*/ 12762 h 13224"/>
                    <a:gd name="connsiteX12-519" fmla="*/ 13992 w 21556"/>
                    <a:gd name="connsiteY12-520" fmla="*/ 12267 h 13224"/>
                    <a:gd name="connsiteX13-521" fmla="*/ 17966 w 21556"/>
                    <a:gd name="connsiteY13-522" fmla="*/ 7363 h 13224"/>
                    <a:gd name="connsiteX14-523" fmla="*/ 19953 w 21556"/>
                    <a:gd name="connsiteY14-524" fmla="*/ 4911 h 13224"/>
                    <a:gd name="connsiteX15-525" fmla="*/ 20946 w 21556"/>
                    <a:gd name="connsiteY15-526" fmla="*/ 3685 h 13224"/>
                    <a:gd name="connsiteX16-527" fmla="*/ 21404 w 21556"/>
                    <a:gd name="connsiteY16-528" fmla="*/ 3096 h 13224"/>
                    <a:gd name="connsiteX17-529" fmla="*/ 21553 w 21556"/>
                    <a:gd name="connsiteY17-530" fmla="*/ 2358 h 13224"/>
                    <a:gd name="connsiteX18-531" fmla="*/ 21354 w 21556"/>
                    <a:gd name="connsiteY18-532" fmla="*/ 1740 h 13224"/>
                    <a:gd name="connsiteX19-533" fmla="*/ 20946 w 21556"/>
                    <a:gd name="connsiteY19-534" fmla="*/ 1230 h 13224"/>
                    <a:gd name="connsiteX20-535" fmla="*/ 19953 w 21556"/>
                    <a:gd name="connsiteY20-536" fmla="*/ 0 h 13224"/>
                    <a:gd name="connsiteX0-537" fmla="*/ 19953 w 21556"/>
                    <a:gd name="connsiteY0-538" fmla="*/ 0 h 13224"/>
                    <a:gd name="connsiteX1-539" fmla="*/ 7792 w 21556"/>
                    <a:gd name="connsiteY1-540" fmla="*/ 2216 h 13224"/>
                    <a:gd name="connsiteX2-541" fmla="*/ 7572 w 21556"/>
                    <a:gd name="connsiteY2-542" fmla="*/ 3261 h 13224"/>
                    <a:gd name="connsiteX3-543" fmla="*/ 6171 w 21556"/>
                    <a:gd name="connsiteY3-544" fmla="*/ 4992 h 13224"/>
                    <a:gd name="connsiteX4-545" fmla="*/ 4141 w 21556"/>
                    <a:gd name="connsiteY4-546" fmla="*/ 7482 h 13224"/>
                    <a:gd name="connsiteX5-547" fmla="*/ 81 w 21556"/>
                    <a:gd name="connsiteY5-548" fmla="*/ 12463 h 13224"/>
                    <a:gd name="connsiteX6-549" fmla="*/ 81 w 21556"/>
                    <a:gd name="connsiteY6-550" fmla="*/ 13067 h 13224"/>
                    <a:gd name="connsiteX7-551" fmla="*/ 392 w 21556"/>
                    <a:gd name="connsiteY7-552" fmla="*/ 13216 h 13224"/>
                    <a:gd name="connsiteX8-553" fmla="*/ 12498 w 21556"/>
                    <a:gd name="connsiteY8-554" fmla="*/ 13216 h 13224"/>
                    <a:gd name="connsiteX9-555" fmla="*/ 13012 w 21556"/>
                    <a:gd name="connsiteY9-556" fmla="*/ 13121 h 13224"/>
                    <a:gd name="connsiteX10-557" fmla="*/ 13507 w 21556"/>
                    <a:gd name="connsiteY10-558" fmla="*/ 12762 h 13224"/>
                    <a:gd name="connsiteX11-559" fmla="*/ 13992 w 21556"/>
                    <a:gd name="connsiteY11-560" fmla="*/ 12267 h 13224"/>
                    <a:gd name="connsiteX12-561" fmla="*/ 17966 w 21556"/>
                    <a:gd name="connsiteY12-562" fmla="*/ 7363 h 13224"/>
                    <a:gd name="connsiteX13-563" fmla="*/ 19953 w 21556"/>
                    <a:gd name="connsiteY13-564" fmla="*/ 4911 h 13224"/>
                    <a:gd name="connsiteX14-565" fmla="*/ 20946 w 21556"/>
                    <a:gd name="connsiteY14-566" fmla="*/ 3685 h 13224"/>
                    <a:gd name="connsiteX15-567" fmla="*/ 21404 w 21556"/>
                    <a:gd name="connsiteY15-568" fmla="*/ 3096 h 13224"/>
                    <a:gd name="connsiteX16-569" fmla="*/ 21553 w 21556"/>
                    <a:gd name="connsiteY16-570" fmla="*/ 2358 h 13224"/>
                    <a:gd name="connsiteX17-571" fmla="*/ 21354 w 21556"/>
                    <a:gd name="connsiteY17-572" fmla="*/ 1740 h 13224"/>
                    <a:gd name="connsiteX18-573" fmla="*/ 20946 w 21556"/>
                    <a:gd name="connsiteY18-574" fmla="*/ 1230 h 13224"/>
                    <a:gd name="connsiteX19-575" fmla="*/ 19953 w 21556"/>
                    <a:gd name="connsiteY19-576" fmla="*/ 0 h 13224"/>
                    <a:gd name="connsiteX0-577" fmla="*/ 20946 w 21556"/>
                    <a:gd name="connsiteY0-578" fmla="*/ 0 h 11994"/>
                    <a:gd name="connsiteX1-579" fmla="*/ 7792 w 21556"/>
                    <a:gd name="connsiteY1-580" fmla="*/ 986 h 11994"/>
                    <a:gd name="connsiteX2-581" fmla="*/ 7572 w 21556"/>
                    <a:gd name="connsiteY2-582" fmla="*/ 2031 h 11994"/>
                    <a:gd name="connsiteX3-583" fmla="*/ 6171 w 21556"/>
                    <a:gd name="connsiteY3-584" fmla="*/ 3762 h 11994"/>
                    <a:gd name="connsiteX4-585" fmla="*/ 4141 w 21556"/>
                    <a:gd name="connsiteY4-586" fmla="*/ 6252 h 11994"/>
                    <a:gd name="connsiteX5-587" fmla="*/ 81 w 21556"/>
                    <a:gd name="connsiteY5-588" fmla="*/ 11233 h 11994"/>
                    <a:gd name="connsiteX6-589" fmla="*/ 81 w 21556"/>
                    <a:gd name="connsiteY6-590" fmla="*/ 11837 h 11994"/>
                    <a:gd name="connsiteX7-591" fmla="*/ 392 w 21556"/>
                    <a:gd name="connsiteY7-592" fmla="*/ 11986 h 11994"/>
                    <a:gd name="connsiteX8-593" fmla="*/ 12498 w 21556"/>
                    <a:gd name="connsiteY8-594" fmla="*/ 11986 h 11994"/>
                    <a:gd name="connsiteX9-595" fmla="*/ 13012 w 21556"/>
                    <a:gd name="connsiteY9-596" fmla="*/ 11891 h 11994"/>
                    <a:gd name="connsiteX10-597" fmla="*/ 13507 w 21556"/>
                    <a:gd name="connsiteY10-598" fmla="*/ 11532 h 11994"/>
                    <a:gd name="connsiteX11-599" fmla="*/ 13992 w 21556"/>
                    <a:gd name="connsiteY11-600" fmla="*/ 11037 h 11994"/>
                    <a:gd name="connsiteX12-601" fmla="*/ 17966 w 21556"/>
                    <a:gd name="connsiteY12-602" fmla="*/ 6133 h 11994"/>
                    <a:gd name="connsiteX13-603" fmla="*/ 19953 w 21556"/>
                    <a:gd name="connsiteY13-604" fmla="*/ 3681 h 11994"/>
                    <a:gd name="connsiteX14-605" fmla="*/ 20946 w 21556"/>
                    <a:gd name="connsiteY14-606" fmla="*/ 2455 h 11994"/>
                    <a:gd name="connsiteX15-607" fmla="*/ 21404 w 21556"/>
                    <a:gd name="connsiteY15-608" fmla="*/ 1866 h 11994"/>
                    <a:gd name="connsiteX16-609" fmla="*/ 21553 w 21556"/>
                    <a:gd name="connsiteY16-610" fmla="*/ 1128 h 11994"/>
                    <a:gd name="connsiteX17-611" fmla="*/ 21354 w 21556"/>
                    <a:gd name="connsiteY17-612" fmla="*/ 510 h 11994"/>
                    <a:gd name="connsiteX18-613" fmla="*/ 20946 w 21556"/>
                    <a:gd name="connsiteY18-614" fmla="*/ 0 h 11994"/>
                    <a:gd name="connsiteX0-615" fmla="*/ 21354 w 21556"/>
                    <a:gd name="connsiteY0-616" fmla="*/ 0 h 11484"/>
                    <a:gd name="connsiteX1-617" fmla="*/ 7792 w 21556"/>
                    <a:gd name="connsiteY1-618" fmla="*/ 476 h 11484"/>
                    <a:gd name="connsiteX2-619" fmla="*/ 7572 w 21556"/>
                    <a:gd name="connsiteY2-620" fmla="*/ 1521 h 11484"/>
                    <a:gd name="connsiteX3-621" fmla="*/ 6171 w 21556"/>
                    <a:gd name="connsiteY3-622" fmla="*/ 3252 h 11484"/>
                    <a:gd name="connsiteX4-623" fmla="*/ 4141 w 21556"/>
                    <a:gd name="connsiteY4-624" fmla="*/ 5742 h 11484"/>
                    <a:gd name="connsiteX5-625" fmla="*/ 81 w 21556"/>
                    <a:gd name="connsiteY5-626" fmla="*/ 10723 h 11484"/>
                    <a:gd name="connsiteX6-627" fmla="*/ 81 w 21556"/>
                    <a:gd name="connsiteY6-628" fmla="*/ 11327 h 11484"/>
                    <a:gd name="connsiteX7-629" fmla="*/ 392 w 21556"/>
                    <a:gd name="connsiteY7-630" fmla="*/ 11476 h 11484"/>
                    <a:gd name="connsiteX8-631" fmla="*/ 12498 w 21556"/>
                    <a:gd name="connsiteY8-632" fmla="*/ 11476 h 11484"/>
                    <a:gd name="connsiteX9-633" fmla="*/ 13012 w 21556"/>
                    <a:gd name="connsiteY9-634" fmla="*/ 11381 h 11484"/>
                    <a:gd name="connsiteX10-635" fmla="*/ 13507 w 21556"/>
                    <a:gd name="connsiteY10-636" fmla="*/ 11022 h 11484"/>
                    <a:gd name="connsiteX11-637" fmla="*/ 13992 w 21556"/>
                    <a:gd name="connsiteY11-638" fmla="*/ 10527 h 11484"/>
                    <a:gd name="connsiteX12-639" fmla="*/ 17966 w 21556"/>
                    <a:gd name="connsiteY12-640" fmla="*/ 5623 h 11484"/>
                    <a:gd name="connsiteX13-641" fmla="*/ 19953 w 21556"/>
                    <a:gd name="connsiteY13-642" fmla="*/ 3171 h 11484"/>
                    <a:gd name="connsiteX14-643" fmla="*/ 20946 w 21556"/>
                    <a:gd name="connsiteY14-644" fmla="*/ 1945 h 11484"/>
                    <a:gd name="connsiteX15-645" fmla="*/ 21404 w 21556"/>
                    <a:gd name="connsiteY15-646" fmla="*/ 1356 h 11484"/>
                    <a:gd name="connsiteX16-647" fmla="*/ 21553 w 21556"/>
                    <a:gd name="connsiteY16-648" fmla="*/ 618 h 11484"/>
                    <a:gd name="connsiteX17-649" fmla="*/ 21354 w 21556"/>
                    <a:gd name="connsiteY17-650" fmla="*/ 0 h 11484"/>
                    <a:gd name="connsiteX0-651" fmla="*/ 21553 w 21556"/>
                    <a:gd name="connsiteY0-652" fmla="*/ 206 h 11072"/>
                    <a:gd name="connsiteX1-653" fmla="*/ 7792 w 21556"/>
                    <a:gd name="connsiteY1-654" fmla="*/ 64 h 11072"/>
                    <a:gd name="connsiteX2-655" fmla="*/ 7572 w 21556"/>
                    <a:gd name="connsiteY2-656" fmla="*/ 1109 h 11072"/>
                    <a:gd name="connsiteX3-657" fmla="*/ 6171 w 21556"/>
                    <a:gd name="connsiteY3-658" fmla="*/ 2840 h 11072"/>
                    <a:gd name="connsiteX4-659" fmla="*/ 4141 w 21556"/>
                    <a:gd name="connsiteY4-660" fmla="*/ 5330 h 11072"/>
                    <a:gd name="connsiteX5-661" fmla="*/ 81 w 21556"/>
                    <a:gd name="connsiteY5-662" fmla="*/ 10311 h 11072"/>
                    <a:gd name="connsiteX6-663" fmla="*/ 81 w 21556"/>
                    <a:gd name="connsiteY6-664" fmla="*/ 10915 h 11072"/>
                    <a:gd name="connsiteX7-665" fmla="*/ 392 w 21556"/>
                    <a:gd name="connsiteY7-666" fmla="*/ 11064 h 11072"/>
                    <a:gd name="connsiteX8-667" fmla="*/ 12498 w 21556"/>
                    <a:gd name="connsiteY8-668" fmla="*/ 11064 h 11072"/>
                    <a:gd name="connsiteX9-669" fmla="*/ 13012 w 21556"/>
                    <a:gd name="connsiteY9-670" fmla="*/ 10969 h 11072"/>
                    <a:gd name="connsiteX10-671" fmla="*/ 13507 w 21556"/>
                    <a:gd name="connsiteY10-672" fmla="*/ 10610 h 11072"/>
                    <a:gd name="connsiteX11-673" fmla="*/ 13992 w 21556"/>
                    <a:gd name="connsiteY11-674" fmla="*/ 10115 h 11072"/>
                    <a:gd name="connsiteX12-675" fmla="*/ 17966 w 21556"/>
                    <a:gd name="connsiteY12-676" fmla="*/ 5211 h 11072"/>
                    <a:gd name="connsiteX13-677" fmla="*/ 19953 w 21556"/>
                    <a:gd name="connsiteY13-678" fmla="*/ 2759 h 11072"/>
                    <a:gd name="connsiteX14-679" fmla="*/ 20946 w 21556"/>
                    <a:gd name="connsiteY14-680" fmla="*/ 1533 h 11072"/>
                    <a:gd name="connsiteX15-681" fmla="*/ 21404 w 21556"/>
                    <a:gd name="connsiteY15-682" fmla="*/ 944 h 11072"/>
                    <a:gd name="connsiteX16-683" fmla="*/ 21553 w 21556"/>
                    <a:gd name="connsiteY16-684" fmla="*/ 206 h 110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2E2E2E"/>
                </a:solidFill>
                <a:ln>
                  <a:noFill/>
                </a:ln>
                <a:effectLst/>
              </p:spPr>
              <p:txBody>
                <a:bodyPr wrap="square" lIns="91440" tIns="45720" rIns="91440" bIns="45720" anchor="ctr">
                  <a:normAutofit/>
                </a:bodyPr>
                <a:lstStyle/>
                <a:p>
                  <a:endParaRPr lang="en-US" sz="900">
                    <a:cs typeface="+mn-ea"/>
                    <a:sym typeface="+mn-lt"/>
                  </a:endParaRPr>
                </a:p>
              </p:txBody>
            </p:sp>
            <p:sp>
              <p:nvSpPr>
                <p:cNvPr id="37" name="íṣļídé"/>
                <p:cNvSpPr/>
                <p:nvPr/>
              </p:nvSpPr>
              <p:spPr bwMode="auto">
                <a:xfrm flipV="1">
                  <a:off x="2501167"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1" fmla="*/ 12498 w 21556"/>
                    <a:gd name="connsiteY0-2" fmla="*/ 3 h 21546"/>
                    <a:gd name="connsiteX1-3" fmla="*/ 81 w 21556"/>
                    <a:gd name="connsiteY1-4" fmla="*/ 749 h 21546"/>
                    <a:gd name="connsiteX2-5" fmla="*/ 4141 w 21556"/>
                    <a:gd name="connsiteY2-6" fmla="*/ 5786 h 21546"/>
                    <a:gd name="connsiteX3-7" fmla="*/ 6171 w 21556"/>
                    <a:gd name="connsiteY3-8" fmla="*/ 8305 h 21546"/>
                    <a:gd name="connsiteX4-9" fmla="*/ 7562 w 21556"/>
                    <a:gd name="connsiteY4-10" fmla="*/ 9933 h 21546"/>
                    <a:gd name="connsiteX5-11" fmla="*/ 7792 w 21556"/>
                    <a:gd name="connsiteY5-12" fmla="*/ 10538 h 21546"/>
                    <a:gd name="connsiteX6-13" fmla="*/ 7572 w 21556"/>
                    <a:gd name="connsiteY6-14" fmla="*/ 11583 h 21546"/>
                    <a:gd name="connsiteX7-15" fmla="*/ 6171 w 21556"/>
                    <a:gd name="connsiteY7-16" fmla="*/ 13314 h 21546"/>
                    <a:gd name="connsiteX8-17" fmla="*/ 4141 w 21556"/>
                    <a:gd name="connsiteY8-18" fmla="*/ 15804 h 21546"/>
                    <a:gd name="connsiteX9-19" fmla="*/ 81 w 21556"/>
                    <a:gd name="connsiteY9-20" fmla="*/ 20785 h 21546"/>
                    <a:gd name="connsiteX10-21" fmla="*/ 81 w 21556"/>
                    <a:gd name="connsiteY10-22" fmla="*/ 21389 h 21546"/>
                    <a:gd name="connsiteX11-23" fmla="*/ 392 w 21556"/>
                    <a:gd name="connsiteY11-24" fmla="*/ 21538 h 21546"/>
                    <a:gd name="connsiteX12-25" fmla="*/ 12498 w 21556"/>
                    <a:gd name="connsiteY12-26" fmla="*/ 21538 h 21546"/>
                    <a:gd name="connsiteX13-27" fmla="*/ 13012 w 21556"/>
                    <a:gd name="connsiteY13-28" fmla="*/ 21443 h 21546"/>
                    <a:gd name="connsiteX14-29" fmla="*/ 13507 w 21556"/>
                    <a:gd name="connsiteY14-30" fmla="*/ 21084 h 21546"/>
                    <a:gd name="connsiteX15-31" fmla="*/ 13992 w 21556"/>
                    <a:gd name="connsiteY15-32" fmla="*/ 20589 h 21546"/>
                    <a:gd name="connsiteX16-33" fmla="*/ 17966 w 21556"/>
                    <a:gd name="connsiteY16-34" fmla="*/ 15685 h 21546"/>
                    <a:gd name="connsiteX17-35" fmla="*/ 19953 w 21556"/>
                    <a:gd name="connsiteY17-36" fmla="*/ 13233 h 21546"/>
                    <a:gd name="connsiteX18-37" fmla="*/ 20946 w 21556"/>
                    <a:gd name="connsiteY18-38" fmla="*/ 12007 h 21546"/>
                    <a:gd name="connsiteX19-39" fmla="*/ 21404 w 21556"/>
                    <a:gd name="connsiteY19-40" fmla="*/ 11418 h 21546"/>
                    <a:gd name="connsiteX20-41" fmla="*/ 21553 w 21556"/>
                    <a:gd name="connsiteY20-42" fmla="*/ 10680 h 21546"/>
                    <a:gd name="connsiteX21-43" fmla="*/ 21354 w 21556"/>
                    <a:gd name="connsiteY21-44" fmla="*/ 10062 h 21546"/>
                    <a:gd name="connsiteX22-45" fmla="*/ 20946 w 21556"/>
                    <a:gd name="connsiteY22-46" fmla="*/ 9552 h 21546"/>
                    <a:gd name="connsiteX23-47" fmla="*/ 19953 w 21556"/>
                    <a:gd name="connsiteY23-48" fmla="*/ 8322 h 21546"/>
                    <a:gd name="connsiteX24-49" fmla="*/ 17966 w 21556"/>
                    <a:gd name="connsiteY24-50" fmla="*/ 5863 h 21546"/>
                    <a:gd name="connsiteX25-51" fmla="*/ 13992 w 21556"/>
                    <a:gd name="connsiteY25-52" fmla="*/ 945 h 21546"/>
                    <a:gd name="connsiteX26-53" fmla="*/ 13507 w 21556"/>
                    <a:gd name="connsiteY26-54" fmla="*/ 457 h 21546"/>
                    <a:gd name="connsiteX27-55" fmla="*/ 13012 w 21556"/>
                    <a:gd name="connsiteY27-56" fmla="*/ 98 h 21546"/>
                    <a:gd name="connsiteX28-57" fmla="*/ 12498 w 21556"/>
                    <a:gd name="connsiteY28-58" fmla="*/ 3 h 21546"/>
                    <a:gd name="connsiteX0-59" fmla="*/ 12498 w 21556"/>
                    <a:gd name="connsiteY0-60" fmla="*/ 3 h 21546"/>
                    <a:gd name="connsiteX1-61" fmla="*/ 4141 w 21556"/>
                    <a:gd name="connsiteY1-62" fmla="*/ 5786 h 21546"/>
                    <a:gd name="connsiteX2-63" fmla="*/ 6171 w 21556"/>
                    <a:gd name="connsiteY2-64" fmla="*/ 8305 h 21546"/>
                    <a:gd name="connsiteX3-65" fmla="*/ 7562 w 21556"/>
                    <a:gd name="connsiteY3-66" fmla="*/ 9933 h 21546"/>
                    <a:gd name="connsiteX4-67" fmla="*/ 7792 w 21556"/>
                    <a:gd name="connsiteY4-68" fmla="*/ 10538 h 21546"/>
                    <a:gd name="connsiteX5-69" fmla="*/ 7572 w 21556"/>
                    <a:gd name="connsiteY5-70" fmla="*/ 11583 h 21546"/>
                    <a:gd name="connsiteX6-71" fmla="*/ 6171 w 21556"/>
                    <a:gd name="connsiteY6-72" fmla="*/ 13314 h 21546"/>
                    <a:gd name="connsiteX7-73" fmla="*/ 4141 w 21556"/>
                    <a:gd name="connsiteY7-74" fmla="*/ 15804 h 21546"/>
                    <a:gd name="connsiteX8-75" fmla="*/ 81 w 21556"/>
                    <a:gd name="connsiteY8-76" fmla="*/ 20785 h 21546"/>
                    <a:gd name="connsiteX9-77" fmla="*/ 81 w 21556"/>
                    <a:gd name="connsiteY9-78" fmla="*/ 21389 h 21546"/>
                    <a:gd name="connsiteX10-79" fmla="*/ 392 w 21556"/>
                    <a:gd name="connsiteY10-80" fmla="*/ 21538 h 21546"/>
                    <a:gd name="connsiteX11-81" fmla="*/ 12498 w 21556"/>
                    <a:gd name="connsiteY11-82" fmla="*/ 21538 h 21546"/>
                    <a:gd name="connsiteX12-83" fmla="*/ 13012 w 21556"/>
                    <a:gd name="connsiteY12-84" fmla="*/ 21443 h 21546"/>
                    <a:gd name="connsiteX13-85" fmla="*/ 13507 w 21556"/>
                    <a:gd name="connsiteY13-86" fmla="*/ 21084 h 21546"/>
                    <a:gd name="connsiteX14-87" fmla="*/ 13992 w 21556"/>
                    <a:gd name="connsiteY14-88" fmla="*/ 20589 h 21546"/>
                    <a:gd name="connsiteX15-89" fmla="*/ 17966 w 21556"/>
                    <a:gd name="connsiteY15-90" fmla="*/ 15685 h 21546"/>
                    <a:gd name="connsiteX16-91" fmla="*/ 19953 w 21556"/>
                    <a:gd name="connsiteY16-92" fmla="*/ 13233 h 21546"/>
                    <a:gd name="connsiteX17-93" fmla="*/ 20946 w 21556"/>
                    <a:gd name="connsiteY17-94" fmla="*/ 12007 h 21546"/>
                    <a:gd name="connsiteX18-95" fmla="*/ 21404 w 21556"/>
                    <a:gd name="connsiteY18-96" fmla="*/ 11418 h 21546"/>
                    <a:gd name="connsiteX19-97" fmla="*/ 21553 w 21556"/>
                    <a:gd name="connsiteY19-98" fmla="*/ 10680 h 21546"/>
                    <a:gd name="connsiteX20-99" fmla="*/ 21354 w 21556"/>
                    <a:gd name="connsiteY20-100" fmla="*/ 10062 h 21546"/>
                    <a:gd name="connsiteX21-101" fmla="*/ 20946 w 21556"/>
                    <a:gd name="connsiteY21-102" fmla="*/ 9552 h 21546"/>
                    <a:gd name="connsiteX22-103" fmla="*/ 19953 w 21556"/>
                    <a:gd name="connsiteY22-104" fmla="*/ 8322 h 21546"/>
                    <a:gd name="connsiteX23-105" fmla="*/ 17966 w 21556"/>
                    <a:gd name="connsiteY23-106" fmla="*/ 5863 h 21546"/>
                    <a:gd name="connsiteX24-107" fmla="*/ 13992 w 21556"/>
                    <a:gd name="connsiteY24-108" fmla="*/ 945 h 21546"/>
                    <a:gd name="connsiteX25-109" fmla="*/ 13507 w 21556"/>
                    <a:gd name="connsiteY25-110" fmla="*/ 457 h 21546"/>
                    <a:gd name="connsiteX26-111" fmla="*/ 13012 w 21556"/>
                    <a:gd name="connsiteY26-112" fmla="*/ 98 h 21546"/>
                    <a:gd name="connsiteX27-113" fmla="*/ 12498 w 21556"/>
                    <a:gd name="connsiteY27-114" fmla="*/ 3 h 21546"/>
                    <a:gd name="connsiteX0-115" fmla="*/ 13012 w 21556"/>
                    <a:gd name="connsiteY0-116" fmla="*/ 0 h 21448"/>
                    <a:gd name="connsiteX1-117" fmla="*/ 4141 w 21556"/>
                    <a:gd name="connsiteY1-118" fmla="*/ 5688 h 21448"/>
                    <a:gd name="connsiteX2-119" fmla="*/ 6171 w 21556"/>
                    <a:gd name="connsiteY2-120" fmla="*/ 8207 h 21448"/>
                    <a:gd name="connsiteX3-121" fmla="*/ 7562 w 21556"/>
                    <a:gd name="connsiteY3-122" fmla="*/ 9835 h 21448"/>
                    <a:gd name="connsiteX4-123" fmla="*/ 7792 w 21556"/>
                    <a:gd name="connsiteY4-124" fmla="*/ 10440 h 21448"/>
                    <a:gd name="connsiteX5-125" fmla="*/ 7572 w 21556"/>
                    <a:gd name="connsiteY5-126" fmla="*/ 11485 h 21448"/>
                    <a:gd name="connsiteX6-127" fmla="*/ 6171 w 21556"/>
                    <a:gd name="connsiteY6-128" fmla="*/ 13216 h 21448"/>
                    <a:gd name="connsiteX7-129" fmla="*/ 4141 w 21556"/>
                    <a:gd name="connsiteY7-130" fmla="*/ 15706 h 21448"/>
                    <a:gd name="connsiteX8-131" fmla="*/ 81 w 21556"/>
                    <a:gd name="connsiteY8-132" fmla="*/ 20687 h 21448"/>
                    <a:gd name="connsiteX9-133" fmla="*/ 81 w 21556"/>
                    <a:gd name="connsiteY9-134" fmla="*/ 21291 h 21448"/>
                    <a:gd name="connsiteX10-135" fmla="*/ 392 w 21556"/>
                    <a:gd name="connsiteY10-136" fmla="*/ 21440 h 21448"/>
                    <a:gd name="connsiteX11-137" fmla="*/ 12498 w 21556"/>
                    <a:gd name="connsiteY11-138" fmla="*/ 21440 h 21448"/>
                    <a:gd name="connsiteX12-139" fmla="*/ 13012 w 21556"/>
                    <a:gd name="connsiteY12-140" fmla="*/ 21345 h 21448"/>
                    <a:gd name="connsiteX13-141" fmla="*/ 13507 w 21556"/>
                    <a:gd name="connsiteY13-142" fmla="*/ 20986 h 21448"/>
                    <a:gd name="connsiteX14-143" fmla="*/ 13992 w 21556"/>
                    <a:gd name="connsiteY14-144" fmla="*/ 20491 h 21448"/>
                    <a:gd name="connsiteX15-145" fmla="*/ 17966 w 21556"/>
                    <a:gd name="connsiteY15-146" fmla="*/ 15587 h 21448"/>
                    <a:gd name="connsiteX16-147" fmla="*/ 19953 w 21556"/>
                    <a:gd name="connsiteY16-148" fmla="*/ 13135 h 21448"/>
                    <a:gd name="connsiteX17-149" fmla="*/ 20946 w 21556"/>
                    <a:gd name="connsiteY17-150" fmla="*/ 11909 h 21448"/>
                    <a:gd name="connsiteX18-151" fmla="*/ 21404 w 21556"/>
                    <a:gd name="connsiteY18-152" fmla="*/ 11320 h 21448"/>
                    <a:gd name="connsiteX19-153" fmla="*/ 21553 w 21556"/>
                    <a:gd name="connsiteY19-154" fmla="*/ 10582 h 21448"/>
                    <a:gd name="connsiteX20-155" fmla="*/ 21354 w 21556"/>
                    <a:gd name="connsiteY20-156" fmla="*/ 9964 h 21448"/>
                    <a:gd name="connsiteX21-157" fmla="*/ 20946 w 21556"/>
                    <a:gd name="connsiteY21-158" fmla="*/ 9454 h 21448"/>
                    <a:gd name="connsiteX22-159" fmla="*/ 19953 w 21556"/>
                    <a:gd name="connsiteY22-160" fmla="*/ 8224 h 21448"/>
                    <a:gd name="connsiteX23-161" fmla="*/ 17966 w 21556"/>
                    <a:gd name="connsiteY23-162" fmla="*/ 5765 h 21448"/>
                    <a:gd name="connsiteX24-163" fmla="*/ 13992 w 21556"/>
                    <a:gd name="connsiteY24-164" fmla="*/ 847 h 21448"/>
                    <a:gd name="connsiteX25-165" fmla="*/ 13507 w 21556"/>
                    <a:gd name="connsiteY25-166" fmla="*/ 359 h 21448"/>
                    <a:gd name="connsiteX26-167" fmla="*/ 13012 w 21556"/>
                    <a:gd name="connsiteY26-168" fmla="*/ 0 h 21448"/>
                    <a:gd name="connsiteX0-169" fmla="*/ 13507 w 21556"/>
                    <a:gd name="connsiteY0-170" fmla="*/ 289 h 21378"/>
                    <a:gd name="connsiteX1-171" fmla="*/ 4141 w 21556"/>
                    <a:gd name="connsiteY1-172" fmla="*/ 5618 h 21378"/>
                    <a:gd name="connsiteX2-173" fmla="*/ 6171 w 21556"/>
                    <a:gd name="connsiteY2-174" fmla="*/ 8137 h 21378"/>
                    <a:gd name="connsiteX3-175" fmla="*/ 7562 w 21556"/>
                    <a:gd name="connsiteY3-176" fmla="*/ 9765 h 21378"/>
                    <a:gd name="connsiteX4-177" fmla="*/ 7792 w 21556"/>
                    <a:gd name="connsiteY4-178" fmla="*/ 10370 h 21378"/>
                    <a:gd name="connsiteX5-179" fmla="*/ 7572 w 21556"/>
                    <a:gd name="connsiteY5-180" fmla="*/ 11415 h 21378"/>
                    <a:gd name="connsiteX6-181" fmla="*/ 6171 w 21556"/>
                    <a:gd name="connsiteY6-182" fmla="*/ 13146 h 21378"/>
                    <a:gd name="connsiteX7-183" fmla="*/ 4141 w 21556"/>
                    <a:gd name="connsiteY7-184" fmla="*/ 15636 h 21378"/>
                    <a:gd name="connsiteX8-185" fmla="*/ 81 w 21556"/>
                    <a:gd name="connsiteY8-186" fmla="*/ 20617 h 21378"/>
                    <a:gd name="connsiteX9-187" fmla="*/ 81 w 21556"/>
                    <a:gd name="connsiteY9-188" fmla="*/ 21221 h 21378"/>
                    <a:gd name="connsiteX10-189" fmla="*/ 392 w 21556"/>
                    <a:gd name="connsiteY10-190" fmla="*/ 21370 h 21378"/>
                    <a:gd name="connsiteX11-191" fmla="*/ 12498 w 21556"/>
                    <a:gd name="connsiteY11-192" fmla="*/ 21370 h 21378"/>
                    <a:gd name="connsiteX12-193" fmla="*/ 13012 w 21556"/>
                    <a:gd name="connsiteY12-194" fmla="*/ 21275 h 21378"/>
                    <a:gd name="connsiteX13-195" fmla="*/ 13507 w 21556"/>
                    <a:gd name="connsiteY13-196" fmla="*/ 20916 h 21378"/>
                    <a:gd name="connsiteX14-197" fmla="*/ 13992 w 21556"/>
                    <a:gd name="connsiteY14-198" fmla="*/ 20421 h 21378"/>
                    <a:gd name="connsiteX15-199" fmla="*/ 17966 w 21556"/>
                    <a:gd name="connsiteY15-200" fmla="*/ 15517 h 21378"/>
                    <a:gd name="connsiteX16-201" fmla="*/ 19953 w 21556"/>
                    <a:gd name="connsiteY16-202" fmla="*/ 13065 h 21378"/>
                    <a:gd name="connsiteX17-203" fmla="*/ 20946 w 21556"/>
                    <a:gd name="connsiteY17-204" fmla="*/ 11839 h 21378"/>
                    <a:gd name="connsiteX18-205" fmla="*/ 21404 w 21556"/>
                    <a:gd name="connsiteY18-206" fmla="*/ 11250 h 21378"/>
                    <a:gd name="connsiteX19-207" fmla="*/ 21553 w 21556"/>
                    <a:gd name="connsiteY19-208" fmla="*/ 10512 h 21378"/>
                    <a:gd name="connsiteX20-209" fmla="*/ 21354 w 21556"/>
                    <a:gd name="connsiteY20-210" fmla="*/ 9894 h 21378"/>
                    <a:gd name="connsiteX21-211" fmla="*/ 20946 w 21556"/>
                    <a:gd name="connsiteY21-212" fmla="*/ 9384 h 21378"/>
                    <a:gd name="connsiteX22-213" fmla="*/ 19953 w 21556"/>
                    <a:gd name="connsiteY22-214" fmla="*/ 8154 h 21378"/>
                    <a:gd name="connsiteX23-215" fmla="*/ 17966 w 21556"/>
                    <a:gd name="connsiteY23-216" fmla="*/ 5695 h 21378"/>
                    <a:gd name="connsiteX24-217" fmla="*/ 13992 w 21556"/>
                    <a:gd name="connsiteY24-218" fmla="*/ 777 h 21378"/>
                    <a:gd name="connsiteX25-219" fmla="*/ 13507 w 21556"/>
                    <a:gd name="connsiteY25-220" fmla="*/ 289 h 21378"/>
                    <a:gd name="connsiteX0-221" fmla="*/ 13992 w 21556"/>
                    <a:gd name="connsiteY0-222" fmla="*/ 1 h 20602"/>
                    <a:gd name="connsiteX1-223" fmla="*/ 4141 w 21556"/>
                    <a:gd name="connsiteY1-224" fmla="*/ 4842 h 20602"/>
                    <a:gd name="connsiteX2-225" fmla="*/ 6171 w 21556"/>
                    <a:gd name="connsiteY2-226" fmla="*/ 7361 h 20602"/>
                    <a:gd name="connsiteX3-227" fmla="*/ 7562 w 21556"/>
                    <a:gd name="connsiteY3-228" fmla="*/ 8989 h 20602"/>
                    <a:gd name="connsiteX4-229" fmla="*/ 7792 w 21556"/>
                    <a:gd name="connsiteY4-230" fmla="*/ 9594 h 20602"/>
                    <a:gd name="connsiteX5-231" fmla="*/ 7572 w 21556"/>
                    <a:gd name="connsiteY5-232" fmla="*/ 10639 h 20602"/>
                    <a:gd name="connsiteX6-233" fmla="*/ 6171 w 21556"/>
                    <a:gd name="connsiteY6-234" fmla="*/ 12370 h 20602"/>
                    <a:gd name="connsiteX7-235" fmla="*/ 4141 w 21556"/>
                    <a:gd name="connsiteY7-236" fmla="*/ 14860 h 20602"/>
                    <a:gd name="connsiteX8-237" fmla="*/ 81 w 21556"/>
                    <a:gd name="connsiteY8-238" fmla="*/ 19841 h 20602"/>
                    <a:gd name="connsiteX9-239" fmla="*/ 81 w 21556"/>
                    <a:gd name="connsiteY9-240" fmla="*/ 20445 h 20602"/>
                    <a:gd name="connsiteX10-241" fmla="*/ 392 w 21556"/>
                    <a:gd name="connsiteY10-242" fmla="*/ 20594 h 20602"/>
                    <a:gd name="connsiteX11-243" fmla="*/ 12498 w 21556"/>
                    <a:gd name="connsiteY11-244" fmla="*/ 20594 h 20602"/>
                    <a:gd name="connsiteX12-245" fmla="*/ 13012 w 21556"/>
                    <a:gd name="connsiteY12-246" fmla="*/ 20499 h 20602"/>
                    <a:gd name="connsiteX13-247" fmla="*/ 13507 w 21556"/>
                    <a:gd name="connsiteY13-248" fmla="*/ 20140 h 20602"/>
                    <a:gd name="connsiteX14-249" fmla="*/ 13992 w 21556"/>
                    <a:gd name="connsiteY14-250" fmla="*/ 19645 h 20602"/>
                    <a:gd name="connsiteX15-251" fmla="*/ 17966 w 21556"/>
                    <a:gd name="connsiteY15-252" fmla="*/ 14741 h 20602"/>
                    <a:gd name="connsiteX16-253" fmla="*/ 19953 w 21556"/>
                    <a:gd name="connsiteY16-254" fmla="*/ 12289 h 20602"/>
                    <a:gd name="connsiteX17-255" fmla="*/ 20946 w 21556"/>
                    <a:gd name="connsiteY17-256" fmla="*/ 11063 h 20602"/>
                    <a:gd name="connsiteX18-257" fmla="*/ 21404 w 21556"/>
                    <a:gd name="connsiteY18-258" fmla="*/ 10474 h 20602"/>
                    <a:gd name="connsiteX19-259" fmla="*/ 21553 w 21556"/>
                    <a:gd name="connsiteY19-260" fmla="*/ 9736 h 20602"/>
                    <a:gd name="connsiteX20-261" fmla="*/ 21354 w 21556"/>
                    <a:gd name="connsiteY20-262" fmla="*/ 9118 h 20602"/>
                    <a:gd name="connsiteX21-263" fmla="*/ 20946 w 21556"/>
                    <a:gd name="connsiteY21-264" fmla="*/ 8608 h 20602"/>
                    <a:gd name="connsiteX22-265" fmla="*/ 19953 w 21556"/>
                    <a:gd name="connsiteY22-266" fmla="*/ 7378 h 20602"/>
                    <a:gd name="connsiteX23-267" fmla="*/ 17966 w 21556"/>
                    <a:gd name="connsiteY23-268" fmla="*/ 4919 h 20602"/>
                    <a:gd name="connsiteX24-269" fmla="*/ 13992 w 21556"/>
                    <a:gd name="connsiteY24-270" fmla="*/ 1 h 20602"/>
                    <a:gd name="connsiteX0-271" fmla="*/ 17966 w 21556"/>
                    <a:gd name="connsiteY0-272" fmla="*/ 77 h 15760"/>
                    <a:gd name="connsiteX1-273" fmla="*/ 4141 w 21556"/>
                    <a:gd name="connsiteY1-274" fmla="*/ 0 h 15760"/>
                    <a:gd name="connsiteX2-275" fmla="*/ 6171 w 21556"/>
                    <a:gd name="connsiteY2-276" fmla="*/ 2519 h 15760"/>
                    <a:gd name="connsiteX3-277" fmla="*/ 7562 w 21556"/>
                    <a:gd name="connsiteY3-278" fmla="*/ 4147 h 15760"/>
                    <a:gd name="connsiteX4-279" fmla="*/ 7792 w 21556"/>
                    <a:gd name="connsiteY4-280" fmla="*/ 4752 h 15760"/>
                    <a:gd name="connsiteX5-281" fmla="*/ 7572 w 21556"/>
                    <a:gd name="connsiteY5-282" fmla="*/ 5797 h 15760"/>
                    <a:gd name="connsiteX6-283" fmla="*/ 6171 w 21556"/>
                    <a:gd name="connsiteY6-284" fmla="*/ 7528 h 15760"/>
                    <a:gd name="connsiteX7-285" fmla="*/ 4141 w 21556"/>
                    <a:gd name="connsiteY7-286" fmla="*/ 10018 h 15760"/>
                    <a:gd name="connsiteX8-287" fmla="*/ 81 w 21556"/>
                    <a:gd name="connsiteY8-288" fmla="*/ 14999 h 15760"/>
                    <a:gd name="connsiteX9-289" fmla="*/ 81 w 21556"/>
                    <a:gd name="connsiteY9-290" fmla="*/ 15603 h 15760"/>
                    <a:gd name="connsiteX10-291" fmla="*/ 392 w 21556"/>
                    <a:gd name="connsiteY10-292" fmla="*/ 15752 h 15760"/>
                    <a:gd name="connsiteX11-293" fmla="*/ 12498 w 21556"/>
                    <a:gd name="connsiteY11-294" fmla="*/ 15752 h 15760"/>
                    <a:gd name="connsiteX12-295" fmla="*/ 13012 w 21556"/>
                    <a:gd name="connsiteY12-296" fmla="*/ 15657 h 15760"/>
                    <a:gd name="connsiteX13-297" fmla="*/ 13507 w 21556"/>
                    <a:gd name="connsiteY13-298" fmla="*/ 15298 h 15760"/>
                    <a:gd name="connsiteX14-299" fmla="*/ 13992 w 21556"/>
                    <a:gd name="connsiteY14-300" fmla="*/ 14803 h 15760"/>
                    <a:gd name="connsiteX15-301" fmla="*/ 17966 w 21556"/>
                    <a:gd name="connsiteY15-302" fmla="*/ 9899 h 15760"/>
                    <a:gd name="connsiteX16-303" fmla="*/ 19953 w 21556"/>
                    <a:gd name="connsiteY16-304" fmla="*/ 7447 h 15760"/>
                    <a:gd name="connsiteX17-305" fmla="*/ 20946 w 21556"/>
                    <a:gd name="connsiteY17-306" fmla="*/ 6221 h 15760"/>
                    <a:gd name="connsiteX18-307" fmla="*/ 21404 w 21556"/>
                    <a:gd name="connsiteY18-308" fmla="*/ 5632 h 15760"/>
                    <a:gd name="connsiteX19-309" fmla="*/ 21553 w 21556"/>
                    <a:gd name="connsiteY19-310" fmla="*/ 4894 h 15760"/>
                    <a:gd name="connsiteX20-311" fmla="*/ 21354 w 21556"/>
                    <a:gd name="connsiteY20-312" fmla="*/ 4276 h 15760"/>
                    <a:gd name="connsiteX21-313" fmla="*/ 20946 w 21556"/>
                    <a:gd name="connsiteY21-314" fmla="*/ 3766 h 15760"/>
                    <a:gd name="connsiteX22-315" fmla="*/ 19953 w 21556"/>
                    <a:gd name="connsiteY22-316" fmla="*/ 2536 h 15760"/>
                    <a:gd name="connsiteX23-317" fmla="*/ 17966 w 21556"/>
                    <a:gd name="connsiteY23-318" fmla="*/ 77 h 15760"/>
                    <a:gd name="connsiteX0-319" fmla="*/ 17966 w 21556"/>
                    <a:gd name="connsiteY0-320" fmla="*/ 0 h 15683"/>
                    <a:gd name="connsiteX1-321" fmla="*/ 6171 w 21556"/>
                    <a:gd name="connsiteY1-322" fmla="*/ 2442 h 15683"/>
                    <a:gd name="connsiteX2-323" fmla="*/ 7562 w 21556"/>
                    <a:gd name="connsiteY2-324" fmla="*/ 4070 h 15683"/>
                    <a:gd name="connsiteX3-325" fmla="*/ 7792 w 21556"/>
                    <a:gd name="connsiteY3-326" fmla="*/ 4675 h 15683"/>
                    <a:gd name="connsiteX4-327" fmla="*/ 7572 w 21556"/>
                    <a:gd name="connsiteY4-328" fmla="*/ 5720 h 15683"/>
                    <a:gd name="connsiteX5-329" fmla="*/ 6171 w 21556"/>
                    <a:gd name="connsiteY5-330" fmla="*/ 7451 h 15683"/>
                    <a:gd name="connsiteX6-331" fmla="*/ 4141 w 21556"/>
                    <a:gd name="connsiteY6-332" fmla="*/ 9941 h 15683"/>
                    <a:gd name="connsiteX7-333" fmla="*/ 81 w 21556"/>
                    <a:gd name="connsiteY7-334" fmla="*/ 14922 h 15683"/>
                    <a:gd name="connsiteX8-335" fmla="*/ 81 w 21556"/>
                    <a:gd name="connsiteY8-336" fmla="*/ 15526 h 15683"/>
                    <a:gd name="connsiteX9-337" fmla="*/ 392 w 21556"/>
                    <a:gd name="connsiteY9-338" fmla="*/ 15675 h 15683"/>
                    <a:gd name="connsiteX10-339" fmla="*/ 12498 w 21556"/>
                    <a:gd name="connsiteY10-340" fmla="*/ 15675 h 15683"/>
                    <a:gd name="connsiteX11-341" fmla="*/ 13012 w 21556"/>
                    <a:gd name="connsiteY11-342" fmla="*/ 15580 h 15683"/>
                    <a:gd name="connsiteX12-343" fmla="*/ 13507 w 21556"/>
                    <a:gd name="connsiteY12-344" fmla="*/ 15221 h 15683"/>
                    <a:gd name="connsiteX13-345" fmla="*/ 13992 w 21556"/>
                    <a:gd name="connsiteY13-346" fmla="*/ 14726 h 15683"/>
                    <a:gd name="connsiteX14-347" fmla="*/ 17966 w 21556"/>
                    <a:gd name="connsiteY14-348" fmla="*/ 9822 h 15683"/>
                    <a:gd name="connsiteX15-349" fmla="*/ 19953 w 21556"/>
                    <a:gd name="connsiteY15-350" fmla="*/ 7370 h 15683"/>
                    <a:gd name="connsiteX16-351" fmla="*/ 20946 w 21556"/>
                    <a:gd name="connsiteY16-352" fmla="*/ 6144 h 15683"/>
                    <a:gd name="connsiteX17-353" fmla="*/ 21404 w 21556"/>
                    <a:gd name="connsiteY17-354" fmla="*/ 5555 h 15683"/>
                    <a:gd name="connsiteX18-355" fmla="*/ 21553 w 21556"/>
                    <a:gd name="connsiteY18-356" fmla="*/ 4817 h 15683"/>
                    <a:gd name="connsiteX19-357" fmla="*/ 21354 w 21556"/>
                    <a:gd name="connsiteY19-358" fmla="*/ 4199 h 15683"/>
                    <a:gd name="connsiteX20-359" fmla="*/ 20946 w 21556"/>
                    <a:gd name="connsiteY20-360" fmla="*/ 3689 h 15683"/>
                    <a:gd name="connsiteX21-361" fmla="*/ 19953 w 21556"/>
                    <a:gd name="connsiteY21-362" fmla="*/ 2459 h 15683"/>
                    <a:gd name="connsiteX22-363" fmla="*/ 17966 w 21556"/>
                    <a:gd name="connsiteY22-364" fmla="*/ 0 h 15683"/>
                    <a:gd name="connsiteX0-365" fmla="*/ 17966 w 21556"/>
                    <a:gd name="connsiteY0-366" fmla="*/ 0 h 15683"/>
                    <a:gd name="connsiteX1-367" fmla="*/ 7562 w 21556"/>
                    <a:gd name="connsiteY1-368" fmla="*/ 4070 h 15683"/>
                    <a:gd name="connsiteX2-369" fmla="*/ 7792 w 21556"/>
                    <a:gd name="connsiteY2-370" fmla="*/ 4675 h 15683"/>
                    <a:gd name="connsiteX3-371" fmla="*/ 7572 w 21556"/>
                    <a:gd name="connsiteY3-372" fmla="*/ 5720 h 15683"/>
                    <a:gd name="connsiteX4-373" fmla="*/ 6171 w 21556"/>
                    <a:gd name="connsiteY4-374" fmla="*/ 7451 h 15683"/>
                    <a:gd name="connsiteX5-375" fmla="*/ 4141 w 21556"/>
                    <a:gd name="connsiteY5-376" fmla="*/ 9941 h 15683"/>
                    <a:gd name="connsiteX6-377" fmla="*/ 81 w 21556"/>
                    <a:gd name="connsiteY6-378" fmla="*/ 14922 h 15683"/>
                    <a:gd name="connsiteX7-379" fmla="*/ 81 w 21556"/>
                    <a:gd name="connsiteY7-380" fmla="*/ 15526 h 15683"/>
                    <a:gd name="connsiteX8-381" fmla="*/ 392 w 21556"/>
                    <a:gd name="connsiteY8-382" fmla="*/ 15675 h 15683"/>
                    <a:gd name="connsiteX9-383" fmla="*/ 12498 w 21556"/>
                    <a:gd name="connsiteY9-384" fmla="*/ 15675 h 15683"/>
                    <a:gd name="connsiteX10-385" fmla="*/ 13012 w 21556"/>
                    <a:gd name="connsiteY10-386" fmla="*/ 15580 h 15683"/>
                    <a:gd name="connsiteX11-387" fmla="*/ 13507 w 21556"/>
                    <a:gd name="connsiteY11-388" fmla="*/ 15221 h 15683"/>
                    <a:gd name="connsiteX12-389" fmla="*/ 13992 w 21556"/>
                    <a:gd name="connsiteY12-390" fmla="*/ 14726 h 15683"/>
                    <a:gd name="connsiteX13-391" fmla="*/ 17966 w 21556"/>
                    <a:gd name="connsiteY13-392" fmla="*/ 9822 h 15683"/>
                    <a:gd name="connsiteX14-393" fmla="*/ 19953 w 21556"/>
                    <a:gd name="connsiteY14-394" fmla="*/ 7370 h 15683"/>
                    <a:gd name="connsiteX15-395" fmla="*/ 20946 w 21556"/>
                    <a:gd name="connsiteY15-396" fmla="*/ 6144 h 15683"/>
                    <a:gd name="connsiteX16-397" fmla="*/ 21404 w 21556"/>
                    <a:gd name="connsiteY16-398" fmla="*/ 5555 h 15683"/>
                    <a:gd name="connsiteX17-399" fmla="*/ 21553 w 21556"/>
                    <a:gd name="connsiteY17-400" fmla="*/ 4817 h 15683"/>
                    <a:gd name="connsiteX18-401" fmla="*/ 21354 w 21556"/>
                    <a:gd name="connsiteY18-402" fmla="*/ 4199 h 15683"/>
                    <a:gd name="connsiteX19-403" fmla="*/ 20946 w 21556"/>
                    <a:gd name="connsiteY19-404" fmla="*/ 3689 h 15683"/>
                    <a:gd name="connsiteX20-405" fmla="*/ 19953 w 21556"/>
                    <a:gd name="connsiteY20-406" fmla="*/ 2459 h 15683"/>
                    <a:gd name="connsiteX21-407" fmla="*/ 17966 w 21556"/>
                    <a:gd name="connsiteY21-408" fmla="*/ 0 h 15683"/>
                    <a:gd name="connsiteX0-409" fmla="*/ 19953 w 21556"/>
                    <a:gd name="connsiteY0-410" fmla="*/ 0 h 13224"/>
                    <a:gd name="connsiteX1-411" fmla="*/ 7562 w 21556"/>
                    <a:gd name="connsiteY1-412" fmla="*/ 1611 h 13224"/>
                    <a:gd name="connsiteX2-413" fmla="*/ 7792 w 21556"/>
                    <a:gd name="connsiteY2-414" fmla="*/ 2216 h 13224"/>
                    <a:gd name="connsiteX3-415" fmla="*/ 7572 w 21556"/>
                    <a:gd name="connsiteY3-416" fmla="*/ 3261 h 13224"/>
                    <a:gd name="connsiteX4-417" fmla="*/ 6171 w 21556"/>
                    <a:gd name="connsiteY4-418" fmla="*/ 4992 h 13224"/>
                    <a:gd name="connsiteX5-419" fmla="*/ 4141 w 21556"/>
                    <a:gd name="connsiteY5-420" fmla="*/ 7482 h 13224"/>
                    <a:gd name="connsiteX6-421" fmla="*/ 81 w 21556"/>
                    <a:gd name="connsiteY6-422" fmla="*/ 12463 h 13224"/>
                    <a:gd name="connsiteX7-423" fmla="*/ 81 w 21556"/>
                    <a:gd name="connsiteY7-424" fmla="*/ 13067 h 13224"/>
                    <a:gd name="connsiteX8-425" fmla="*/ 392 w 21556"/>
                    <a:gd name="connsiteY8-426" fmla="*/ 13216 h 13224"/>
                    <a:gd name="connsiteX9-427" fmla="*/ 12498 w 21556"/>
                    <a:gd name="connsiteY9-428" fmla="*/ 13216 h 13224"/>
                    <a:gd name="connsiteX10-429" fmla="*/ 13012 w 21556"/>
                    <a:gd name="connsiteY10-430" fmla="*/ 13121 h 13224"/>
                    <a:gd name="connsiteX11-431" fmla="*/ 13507 w 21556"/>
                    <a:gd name="connsiteY11-432" fmla="*/ 12762 h 13224"/>
                    <a:gd name="connsiteX12-433" fmla="*/ 13992 w 21556"/>
                    <a:gd name="connsiteY12-434" fmla="*/ 12267 h 13224"/>
                    <a:gd name="connsiteX13-435" fmla="*/ 17966 w 21556"/>
                    <a:gd name="connsiteY13-436" fmla="*/ 7363 h 13224"/>
                    <a:gd name="connsiteX14-437" fmla="*/ 19953 w 21556"/>
                    <a:gd name="connsiteY14-438" fmla="*/ 4911 h 13224"/>
                    <a:gd name="connsiteX15-439" fmla="*/ 20946 w 21556"/>
                    <a:gd name="connsiteY15-440" fmla="*/ 3685 h 13224"/>
                    <a:gd name="connsiteX16-441" fmla="*/ 21404 w 21556"/>
                    <a:gd name="connsiteY16-442" fmla="*/ 3096 h 13224"/>
                    <a:gd name="connsiteX17-443" fmla="*/ 21553 w 21556"/>
                    <a:gd name="connsiteY17-444" fmla="*/ 2358 h 13224"/>
                    <a:gd name="connsiteX18-445" fmla="*/ 21354 w 21556"/>
                    <a:gd name="connsiteY18-446" fmla="*/ 1740 h 13224"/>
                    <a:gd name="connsiteX19-447" fmla="*/ 20946 w 21556"/>
                    <a:gd name="connsiteY19-448" fmla="*/ 1230 h 13224"/>
                    <a:gd name="connsiteX20-449" fmla="*/ 19953 w 21556"/>
                    <a:gd name="connsiteY20-450" fmla="*/ 0 h 13224"/>
                    <a:gd name="connsiteX0-451" fmla="*/ 19953 w 21556"/>
                    <a:gd name="connsiteY0-452" fmla="*/ 0 h 13224"/>
                    <a:gd name="connsiteX1-453" fmla="*/ 7562 w 21556"/>
                    <a:gd name="connsiteY1-454" fmla="*/ 1611 h 13224"/>
                    <a:gd name="connsiteX2-455" fmla="*/ 7792 w 21556"/>
                    <a:gd name="connsiteY2-456" fmla="*/ 2216 h 13224"/>
                    <a:gd name="connsiteX3-457" fmla="*/ 7613 w 21556"/>
                    <a:gd name="connsiteY3-458" fmla="*/ 1590 h 13224"/>
                    <a:gd name="connsiteX4-459" fmla="*/ 7572 w 21556"/>
                    <a:gd name="connsiteY4-460" fmla="*/ 3261 h 13224"/>
                    <a:gd name="connsiteX5-461" fmla="*/ 6171 w 21556"/>
                    <a:gd name="connsiteY5-462" fmla="*/ 4992 h 13224"/>
                    <a:gd name="connsiteX6-463" fmla="*/ 4141 w 21556"/>
                    <a:gd name="connsiteY6-464" fmla="*/ 7482 h 13224"/>
                    <a:gd name="connsiteX7-465" fmla="*/ 81 w 21556"/>
                    <a:gd name="connsiteY7-466" fmla="*/ 12463 h 13224"/>
                    <a:gd name="connsiteX8-467" fmla="*/ 81 w 21556"/>
                    <a:gd name="connsiteY8-468" fmla="*/ 13067 h 13224"/>
                    <a:gd name="connsiteX9-469" fmla="*/ 392 w 21556"/>
                    <a:gd name="connsiteY9-470" fmla="*/ 13216 h 13224"/>
                    <a:gd name="connsiteX10-471" fmla="*/ 12498 w 21556"/>
                    <a:gd name="connsiteY10-472" fmla="*/ 13216 h 13224"/>
                    <a:gd name="connsiteX11-473" fmla="*/ 13012 w 21556"/>
                    <a:gd name="connsiteY11-474" fmla="*/ 13121 h 13224"/>
                    <a:gd name="connsiteX12-475" fmla="*/ 13507 w 21556"/>
                    <a:gd name="connsiteY12-476" fmla="*/ 12762 h 13224"/>
                    <a:gd name="connsiteX13-477" fmla="*/ 13992 w 21556"/>
                    <a:gd name="connsiteY13-478" fmla="*/ 12267 h 13224"/>
                    <a:gd name="connsiteX14-479" fmla="*/ 17966 w 21556"/>
                    <a:gd name="connsiteY14-480" fmla="*/ 7363 h 13224"/>
                    <a:gd name="connsiteX15-481" fmla="*/ 19953 w 21556"/>
                    <a:gd name="connsiteY15-482" fmla="*/ 4911 h 13224"/>
                    <a:gd name="connsiteX16-483" fmla="*/ 20946 w 21556"/>
                    <a:gd name="connsiteY16-484" fmla="*/ 3685 h 13224"/>
                    <a:gd name="connsiteX17-485" fmla="*/ 21404 w 21556"/>
                    <a:gd name="connsiteY17-486" fmla="*/ 3096 h 13224"/>
                    <a:gd name="connsiteX18-487" fmla="*/ 21553 w 21556"/>
                    <a:gd name="connsiteY18-488" fmla="*/ 2358 h 13224"/>
                    <a:gd name="connsiteX19-489" fmla="*/ 21354 w 21556"/>
                    <a:gd name="connsiteY19-490" fmla="*/ 1740 h 13224"/>
                    <a:gd name="connsiteX20-491" fmla="*/ 20946 w 21556"/>
                    <a:gd name="connsiteY20-492" fmla="*/ 1230 h 13224"/>
                    <a:gd name="connsiteX21-493" fmla="*/ 19953 w 21556"/>
                    <a:gd name="connsiteY21-494" fmla="*/ 0 h 13224"/>
                    <a:gd name="connsiteX0-495" fmla="*/ 19953 w 21556"/>
                    <a:gd name="connsiteY0-496" fmla="*/ 0 h 13224"/>
                    <a:gd name="connsiteX1-497" fmla="*/ 7562 w 21556"/>
                    <a:gd name="connsiteY1-498" fmla="*/ 1611 h 13224"/>
                    <a:gd name="connsiteX2-499" fmla="*/ 7792 w 21556"/>
                    <a:gd name="connsiteY2-500" fmla="*/ 2216 h 13224"/>
                    <a:gd name="connsiteX3-501" fmla="*/ 7572 w 21556"/>
                    <a:gd name="connsiteY3-502" fmla="*/ 3261 h 13224"/>
                    <a:gd name="connsiteX4-503" fmla="*/ 6171 w 21556"/>
                    <a:gd name="connsiteY4-504" fmla="*/ 4992 h 13224"/>
                    <a:gd name="connsiteX5-505" fmla="*/ 4141 w 21556"/>
                    <a:gd name="connsiteY5-506" fmla="*/ 7482 h 13224"/>
                    <a:gd name="connsiteX6-507" fmla="*/ 81 w 21556"/>
                    <a:gd name="connsiteY6-508" fmla="*/ 12463 h 13224"/>
                    <a:gd name="connsiteX7-509" fmla="*/ 81 w 21556"/>
                    <a:gd name="connsiteY7-510" fmla="*/ 13067 h 13224"/>
                    <a:gd name="connsiteX8-511" fmla="*/ 392 w 21556"/>
                    <a:gd name="connsiteY8-512" fmla="*/ 13216 h 13224"/>
                    <a:gd name="connsiteX9-513" fmla="*/ 12498 w 21556"/>
                    <a:gd name="connsiteY9-514" fmla="*/ 13216 h 13224"/>
                    <a:gd name="connsiteX10-515" fmla="*/ 13012 w 21556"/>
                    <a:gd name="connsiteY10-516" fmla="*/ 13121 h 13224"/>
                    <a:gd name="connsiteX11-517" fmla="*/ 13507 w 21556"/>
                    <a:gd name="connsiteY11-518" fmla="*/ 12762 h 13224"/>
                    <a:gd name="connsiteX12-519" fmla="*/ 13992 w 21556"/>
                    <a:gd name="connsiteY12-520" fmla="*/ 12267 h 13224"/>
                    <a:gd name="connsiteX13-521" fmla="*/ 17966 w 21556"/>
                    <a:gd name="connsiteY13-522" fmla="*/ 7363 h 13224"/>
                    <a:gd name="connsiteX14-523" fmla="*/ 19953 w 21556"/>
                    <a:gd name="connsiteY14-524" fmla="*/ 4911 h 13224"/>
                    <a:gd name="connsiteX15-525" fmla="*/ 20946 w 21556"/>
                    <a:gd name="connsiteY15-526" fmla="*/ 3685 h 13224"/>
                    <a:gd name="connsiteX16-527" fmla="*/ 21404 w 21556"/>
                    <a:gd name="connsiteY16-528" fmla="*/ 3096 h 13224"/>
                    <a:gd name="connsiteX17-529" fmla="*/ 21553 w 21556"/>
                    <a:gd name="connsiteY17-530" fmla="*/ 2358 h 13224"/>
                    <a:gd name="connsiteX18-531" fmla="*/ 21354 w 21556"/>
                    <a:gd name="connsiteY18-532" fmla="*/ 1740 h 13224"/>
                    <a:gd name="connsiteX19-533" fmla="*/ 20946 w 21556"/>
                    <a:gd name="connsiteY19-534" fmla="*/ 1230 h 13224"/>
                    <a:gd name="connsiteX20-535" fmla="*/ 19953 w 21556"/>
                    <a:gd name="connsiteY20-536" fmla="*/ 0 h 13224"/>
                    <a:gd name="connsiteX0-537" fmla="*/ 19953 w 21556"/>
                    <a:gd name="connsiteY0-538" fmla="*/ 0 h 13224"/>
                    <a:gd name="connsiteX1-539" fmla="*/ 7792 w 21556"/>
                    <a:gd name="connsiteY1-540" fmla="*/ 2216 h 13224"/>
                    <a:gd name="connsiteX2-541" fmla="*/ 7572 w 21556"/>
                    <a:gd name="connsiteY2-542" fmla="*/ 3261 h 13224"/>
                    <a:gd name="connsiteX3-543" fmla="*/ 6171 w 21556"/>
                    <a:gd name="connsiteY3-544" fmla="*/ 4992 h 13224"/>
                    <a:gd name="connsiteX4-545" fmla="*/ 4141 w 21556"/>
                    <a:gd name="connsiteY4-546" fmla="*/ 7482 h 13224"/>
                    <a:gd name="connsiteX5-547" fmla="*/ 81 w 21556"/>
                    <a:gd name="connsiteY5-548" fmla="*/ 12463 h 13224"/>
                    <a:gd name="connsiteX6-549" fmla="*/ 81 w 21556"/>
                    <a:gd name="connsiteY6-550" fmla="*/ 13067 h 13224"/>
                    <a:gd name="connsiteX7-551" fmla="*/ 392 w 21556"/>
                    <a:gd name="connsiteY7-552" fmla="*/ 13216 h 13224"/>
                    <a:gd name="connsiteX8-553" fmla="*/ 12498 w 21556"/>
                    <a:gd name="connsiteY8-554" fmla="*/ 13216 h 13224"/>
                    <a:gd name="connsiteX9-555" fmla="*/ 13012 w 21556"/>
                    <a:gd name="connsiteY9-556" fmla="*/ 13121 h 13224"/>
                    <a:gd name="connsiteX10-557" fmla="*/ 13507 w 21556"/>
                    <a:gd name="connsiteY10-558" fmla="*/ 12762 h 13224"/>
                    <a:gd name="connsiteX11-559" fmla="*/ 13992 w 21556"/>
                    <a:gd name="connsiteY11-560" fmla="*/ 12267 h 13224"/>
                    <a:gd name="connsiteX12-561" fmla="*/ 17966 w 21556"/>
                    <a:gd name="connsiteY12-562" fmla="*/ 7363 h 13224"/>
                    <a:gd name="connsiteX13-563" fmla="*/ 19953 w 21556"/>
                    <a:gd name="connsiteY13-564" fmla="*/ 4911 h 13224"/>
                    <a:gd name="connsiteX14-565" fmla="*/ 20946 w 21556"/>
                    <a:gd name="connsiteY14-566" fmla="*/ 3685 h 13224"/>
                    <a:gd name="connsiteX15-567" fmla="*/ 21404 w 21556"/>
                    <a:gd name="connsiteY15-568" fmla="*/ 3096 h 13224"/>
                    <a:gd name="connsiteX16-569" fmla="*/ 21553 w 21556"/>
                    <a:gd name="connsiteY16-570" fmla="*/ 2358 h 13224"/>
                    <a:gd name="connsiteX17-571" fmla="*/ 21354 w 21556"/>
                    <a:gd name="connsiteY17-572" fmla="*/ 1740 h 13224"/>
                    <a:gd name="connsiteX18-573" fmla="*/ 20946 w 21556"/>
                    <a:gd name="connsiteY18-574" fmla="*/ 1230 h 13224"/>
                    <a:gd name="connsiteX19-575" fmla="*/ 19953 w 21556"/>
                    <a:gd name="connsiteY19-576" fmla="*/ 0 h 13224"/>
                    <a:gd name="connsiteX0-577" fmla="*/ 20946 w 21556"/>
                    <a:gd name="connsiteY0-578" fmla="*/ 0 h 11994"/>
                    <a:gd name="connsiteX1-579" fmla="*/ 7792 w 21556"/>
                    <a:gd name="connsiteY1-580" fmla="*/ 986 h 11994"/>
                    <a:gd name="connsiteX2-581" fmla="*/ 7572 w 21556"/>
                    <a:gd name="connsiteY2-582" fmla="*/ 2031 h 11994"/>
                    <a:gd name="connsiteX3-583" fmla="*/ 6171 w 21556"/>
                    <a:gd name="connsiteY3-584" fmla="*/ 3762 h 11994"/>
                    <a:gd name="connsiteX4-585" fmla="*/ 4141 w 21556"/>
                    <a:gd name="connsiteY4-586" fmla="*/ 6252 h 11994"/>
                    <a:gd name="connsiteX5-587" fmla="*/ 81 w 21556"/>
                    <a:gd name="connsiteY5-588" fmla="*/ 11233 h 11994"/>
                    <a:gd name="connsiteX6-589" fmla="*/ 81 w 21556"/>
                    <a:gd name="connsiteY6-590" fmla="*/ 11837 h 11994"/>
                    <a:gd name="connsiteX7-591" fmla="*/ 392 w 21556"/>
                    <a:gd name="connsiteY7-592" fmla="*/ 11986 h 11994"/>
                    <a:gd name="connsiteX8-593" fmla="*/ 12498 w 21556"/>
                    <a:gd name="connsiteY8-594" fmla="*/ 11986 h 11994"/>
                    <a:gd name="connsiteX9-595" fmla="*/ 13012 w 21556"/>
                    <a:gd name="connsiteY9-596" fmla="*/ 11891 h 11994"/>
                    <a:gd name="connsiteX10-597" fmla="*/ 13507 w 21556"/>
                    <a:gd name="connsiteY10-598" fmla="*/ 11532 h 11994"/>
                    <a:gd name="connsiteX11-599" fmla="*/ 13992 w 21556"/>
                    <a:gd name="connsiteY11-600" fmla="*/ 11037 h 11994"/>
                    <a:gd name="connsiteX12-601" fmla="*/ 17966 w 21556"/>
                    <a:gd name="connsiteY12-602" fmla="*/ 6133 h 11994"/>
                    <a:gd name="connsiteX13-603" fmla="*/ 19953 w 21556"/>
                    <a:gd name="connsiteY13-604" fmla="*/ 3681 h 11994"/>
                    <a:gd name="connsiteX14-605" fmla="*/ 20946 w 21556"/>
                    <a:gd name="connsiteY14-606" fmla="*/ 2455 h 11994"/>
                    <a:gd name="connsiteX15-607" fmla="*/ 21404 w 21556"/>
                    <a:gd name="connsiteY15-608" fmla="*/ 1866 h 11994"/>
                    <a:gd name="connsiteX16-609" fmla="*/ 21553 w 21556"/>
                    <a:gd name="connsiteY16-610" fmla="*/ 1128 h 11994"/>
                    <a:gd name="connsiteX17-611" fmla="*/ 21354 w 21556"/>
                    <a:gd name="connsiteY17-612" fmla="*/ 510 h 11994"/>
                    <a:gd name="connsiteX18-613" fmla="*/ 20946 w 21556"/>
                    <a:gd name="connsiteY18-614" fmla="*/ 0 h 11994"/>
                    <a:gd name="connsiteX0-615" fmla="*/ 21354 w 21556"/>
                    <a:gd name="connsiteY0-616" fmla="*/ 0 h 11484"/>
                    <a:gd name="connsiteX1-617" fmla="*/ 7792 w 21556"/>
                    <a:gd name="connsiteY1-618" fmla="*/ 476 h 11484"/>
                    <a:gd name="connsiteX2-619" fmla="*/ 7572 w 21556"/>
                    <a:gd name="connsiteY2-620" fmla="*/ 1521 h 11484"/>
                    <a:gd name="connsiteX3-621" fmla="*/ 6171 w 21556"/>
                    <a:gd name="connsiteY3-622" fmla="*/ 3252 h 11484"/>
                    <a:gd name="connsiteX4-623" fmla="*/ 4141 w 21556"/>
                    <a:gd name="connsiteY4-624" fmla="*/ 5742 h 11484"/>
                    <a:gd name="connsiteX5-625" fmla="*/ 81 w 21556"/>
                    <a:gd name="connsiteY5-626" fmla="*/ 10723 h 11484"/>
                    <a:gd name="connsiteX6-627" fmla="*/ 81 w 21556"/>
                    <a:gd name="connsiteY6-628" fmla="*/ 11327 h 11484"/>
                    <a:gd name="connsiteX7-629" fmla="*/ 392 w 21556"/>
                    <a:gd name="connsiteY7-630" fmla="*/ 11476 h 11484"/>
                    <a:gd name="connsiteX8-631" fmla="*/ 12498 w 21556"/>
                    <a:gd name="connsiteY8-632" fmla="*/ 11476 h 11484"/>
                    <a:gd name="connsiteX9-633" fmla="*/ 13012 w 21556"/>
                    <a:gd name="connsiteY9-634" fmla="*/ 11381 h 11484"/>
                    <a:gd name="connsiteX10-635" fmla="*/ 13507 w 21556"/>
                    <a:gd name="connsiteY10-636" fmla="*/ 11022 h 11484"/>
                    <a:gd name="connsiteX11-637" fmla="*/ 13992 w 21556"/>
                    <a:gd name="connsiteY11-638" fmla="*/ 10527 h 11484"/>
                    <a:gd name="connsiteX12-639" fmla="*/ 17966 w 21556"/>
                    <a:gd name="connsiteY12-640" fmla="*/ 5623 h 11484"/>
                    <a:gd name="connsiteX13-641" fmla="*/ 19953 w 21556"/>
                    <a:gd name="connsiteY13-642" fmla="*/ 3171 h 11484"/>
                    <a:gd name="connsiteX14-643" fmla="*/ 20946 w 21556"/>
                    <a:gd name="connsiteY14-644" fmla="*/ 1945 h 11484"/>
                    <a:gd name="connsiteX15-645" fmla="*/ 21404 w 21556"/>
                    <a:gd name="connsiteY15-646" fmla="*/ 1356 h 11484"/>
                    <a:gd name="connsiteX16-647" fmla="*/ 21553 w 21556"/>
                    <a:gd name="connsiteY16-648" fmla="*/ 618 h 11484"/>
                    <a:gd name="connsiteX17-649" fmla="*/ 21354 w 21556"/>
                    <a:gd name="connsiteY17-650" fmla="*/ 0 h 11484"/>
                    <a:gd name="connsiteX0-651" fmla="*/ 21553 w 21556"/>
                    <a:gd name="connsiteY0-652" fmla="*/ 206 h 11072"/>
                    <a:gd name="connsiteX1-653" fmla="*/ 7792 w 21556"/>
                    <a:gd name="connsiteY1-654" fmla="*/ 64 h 11072"/>
                    <a:gd name="connsiteX2-655" fmla="*/ 7572 w 21556"/>
                    <a:gd name="connsiteY2-656" fmla="*/ 1109 h 11072"/>
                    <a:gd name="connsiteX3-657" fmla="*/ 6171 w 21556"/>
                    <a:gd name="connsiteY3-658" fmla="*/ 2840 h 11072"/>
                    <a:gd name="connsiteX4-659" fmla="*/ 4141 w 21556"/>
                    <a:gd name="connsiteY4-660" fmla="*/ 5330 h 11072"/>
                    <a:gd name="connsiteX5-661" fmla="*/ 81 w 21556"/>
                    <a:gd name="connsiteY5-662" fmla="*/ 10311 h 11072"/>
                    <a:gd name="connsiteX6-663" fmla="*/ 81 w 21556"/>
                    <a:gd name="connsiteY6-664" fmla="*/ 10915 h 11072"/>
                    <a:gd name="connsiteX7-665" fmla="*/ 392 w 21556"/>
                    <a:gd name="connsiteY7-666" fmla="*/ 11064 h 11072"/>
                    <a:gd name="connsiteX8-667" fmla="*/ 12498 w 21556"/>
                    <a:gd name="connsiteY8-668" fmla="*/ 11064 h 11072"/>
                    <a:gd name="connsiteX9-669" fmla="*/ 13012 w 21556"/>
                    <a:gd name="connsiteY9-670" fmla="*/ 10969 h 11072"/>
                    <a:gd name="connsiteX10-671" fmla="*/ 13507 w 21556"/>
                    <a:gd name="connsiteY10-672" fmla="*/ 10610 h 11072"/>
                    <a:gd name="connsiteX11-673" fmla="*/ 13992 w 21556"/>
                    <a:gd name="connsiteY11-674" fmla="*/ 10115 h 11072"/>
                    <a:gd name="connsiteX12-675" fmla="*/ 17966 w 21556"/>
                    <a:gd name="connsiteY12-676" fmla="*/ 5211 h 11072"/>
                    <a:gd name="connsiteX13-677" fmla="*/ 19953 w 21556"/>
                    <a:gd name="connsiteY13-678" fmla="*/ 2759 h 11072"/>
                    <a:gd name="connsiteX14-679" fmla="*/ 20946 w 21556"/>
                    <a:gd name="connsiteY14-680" fmla="*/ 1533 h 11072"/>
                    <a:gd name="connsiteX15-681" fmla="*/ 21404 w 21556"/>
                    <a:gd name="connsiteY15-682" fmla="*/ 944 h 11072"/>
                    <a:gd name="connsiteX16-683" fmla="*/ 21553 w 21556"/>
                    <a:gd name="connsiteY16-684" fmla="*/ 206 h 110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2E2E2E">
                    <a:alpha val="70000"/>
                  </a:srgbClr>
                </a:solidFill>
                <a:ln>
                  <a:noFill/>
                </a:ln>
                <a:effectLst/>
              </p:spPr>
              <p:txBody>
                <a:bodyPr wrap="square" lIns="91440" tIns="45720" rIns="91440" bIns="45720" anchor="ctr">
                  <a:normAutofit/>
                </a:bodyPr>
                <a:lstStyle/>
                <a:p>
                  <a:endParaRPr lang="en-US" sz="900">
                    <a:cs typeface="+mn-ea"/>
                    <a:sym typeface="+mn-lt"/>
                  </a:endParaRPr>
                </a:p>
              </p:txBody>
            </p:sp>
          </p:grpSp>
          <p:grpSp>
            <p:nvGrpSpPr>
              <p:cNvPr id="23" name="íşlïḋè"/>
              <p:cNvGrpSpPr/>
              <p:nvPr/>
            </p:nvGrpSpPr>
            <p:grpSpPr>
              <a:xfrm>
                <a:off x="4527818" y="2960914"/>
                <a:ext cx="1075433" cy="607820"/>
                <a:chOff x="3692188" y="1747497"/>
                <a:chExt cx="865148" cy="631034"/>
              </a:xfrm>
            </p:grpSpPr>
            <p:sp>
              <p:nvSpPr>
                <p:cNvPr id="34" name="íṩḷidè"/>
                <p:cNvSpPr/>
                <p:nvPr/>
              </p:nvSpPr>
              <p:spPr bwMode="auto">
                <a:xfrm>
                  <a:off x="3692188"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1" fmla="*/ 12498 w 21556"/>
                    <a:gd name="connsiteY0-2" fmla="*/ 3 h 21546"/>
                    <a:gd name="connsiteX1-3" fmla="*/ 81 w 21556"/>
                    <a:gd name="connsiteY1-4" fmla="*/ 749 h 21546"/>
                    <a:gd name="connsiteX2-5" fmla="*/ 4141 w 21556"/>
                    <a:gd name="connsiteY2-6" fmla="*/ 5786 h 21546"/>
                    <a:gd name="connsiteX3-7" fmla="*/ 6171 w 21556"/>
                    <a:gd name="connsiteY3-8" fmla="*/ 8305 h 21546"/>
                    <a:gd name="connsiteX4-9" fmla="*/ 7562 w 21556"/>
                    <a:gd name="connsiteY4-10" fmla="*/ 9933 h 21546"/>
                    <a:gd name="connsiteX5-11" fmla="*/ 7792 w 21556"/>
                    <a:gd name="connsiteY5-12" fmla="*/ 10538 h 21546"/>
                    <a:gd name="connsiteX6-13" fmla="*/ 7572 w 21556"/>
                    <a:gd name="connsiteY6-14" fmla="*/ 11583 h 21546"/>
                    <a:gd name="connsiteX7-15" fmla="*/ 6171 w 21556"/>
                    <a:gd name="connsiteY7-16" fmla="*/ 13314 h 21546"/>
                    <a:gd name="connsiteX8-17" fmla="*/ 4141 w 21556"/>
                    <a:gd name="connsiteY8-18" fmla="*/ 15804 h 21546"/>
                    <a:gd name="connsiteX9-19" fmla="*/ 81 w 21556"/>
                    <a:gd name="connsiteY9-20" fmla="*/ 20785 h 21546"/>
                    <a:gd name="connsiteX10-21" fmla="*/ 81 w 21556"/>
                    <a:gd name="connsiteY10-22" fmla="*/ 21389 h 21546"/>
                    <a:gd name="connsiteX11-23" fmla="*/ 392 w 21556"/>
                    <a:gd name="connsiteY11-24" fmla="*/ 21538 h 21546"/>
                    <a:gd name="connsiteX12-25" fmla="*/ 12498 w 21556"/>
                    <a:gd name="connsiteY12-26" fmla="*/ 21538 h 21546"/>
                    <a:gd name="connsiteX13-27" fmla="*/ 13012 w 21556"/>
                    <a:gd name="connsiteY13-28" fmla="*/ 21443 h 21546"/>
                    <a:gd name="connsiteX14-29" fmla="*/ 13507 w 21556"/>
                    <a:gd name="connsiteY14-30" fmla="*/ 21084 h 21546"/>
                    <a:gd name="connsiteX15-31" fmla="*/ 13992 w 21556"/>
                    <a:gd name="connsiteY15-32" fmla="*/ 20589 h 21546"/>
                    <a:gd name="connsiteX16-33" fmla="*/ 17966 w 21556"/>
                    <a:gd name="connsiteY16-34" fmla="*/ 15685 h 21546"/>
                    <a:gd name="connsiteX17-35" fmla="*/ 19953 w 21556"/>
                    <a:gd name="connsiteY17-36" fmla="*/ 13233 h 21546"/>
                    <a:gd name="connsiteX18-37" fmla="*/ 20946 w 21556"/>
                    <a:gd name="connsiteY18-38" fmla="*/ 12007 h 21546"/>
                    <a:gd name="connsiteX19-39" fmla="*/ 21404 w 21556"/>
                    <a:gd name="connsiteY19-40" fmla="*/ 11418 h 21546"/>
                    <a:gd name="connsiteX20-41" fmla="*/ 21553 w 21556"/>
                    <a:gd name="connsiteY20-42" fmla="*/ 10680 h 21546"/>
                    <a:gd name="connsiteX21-43" fmla="*/ 21354 w 21556"/>
                    <a:gd name="connsiteY21-44" fmla="*/ 10062 h 21546"/>
                    <a:gd name="connsiteX22-45" fmla="*/ 20946 w 21556"/>
                    <a:gd name="connsiteY22-46" fmla="*/ 9552 h 21546"/>
                    <a:gd name="connsiteX23-47" fmla="*/ 19953 w 21556"/>
                    <a:gd name="connsiteY23-48" fmla="*/ 8322 h 21546"/>
                    <a:gd name="connsiteX24-49" fmla="*/ 17966 w 21556"/>
                    <a:gd name="connsiteY24-50" fmla="*/ 5863 h 21546"/>
                    <a:gd name="connsiteX25-51" fmla="*/ 13992 w 21556"/>
                    <a:gd name="connsiteY25-52" fmla="*/ 945 h 21546"/>
                    <a:gd name="connsiteX26-53" fmla="*/ 13507 w 21556"/>
                    <a:gd name="connsiteY26-54" fmla="*/ 457 h 21546"/>
                    <a:gd name="connsiteX27-55" fmla="*/ 13012 w 21556"/>
                    <a:gd name="connsiteY27-56" fmla="*/ 98 h 21546"/>
                    <a:gd name="connsiteX28-57" fmla="*/ 12498 w 21556"/>
                    <a:gd name="connsiteY28-58" fmla="*/ 3 h 21546"/>
                    <a:gd name="connsiteX0-59" fmla="*/ 12498 w 21556"/>
                    <a:gd name="connsiteY0-60" fmla="*/ 3 h 21546"/>
                    <a:gd name="connsiteX1-61" fmla="*/ 4141 w 21556"/>
                    <a:gd name="connsiteY1-62" fmla="*/ 5786 h 21546"/>
                    <a:gd name="connsiteX2-63" fmla="*/ 6171 w 21556"/>
                    <a:gd name="connsiteY2-64" fmla="*/ 8305 h 21546"/>
                    <a:gd name="connsiteX3-65" fmla="*/ 7562 w 21556"/>
                    <a:gd name="connsiteY3-66" fmla="*/ 9933 h 21546"/>
                    <a:gd name="connsiteX4-67" fmla="*/ 7792 w 21556"/>
                    <a:gd name="connsiteY4-68" fmla="*/ 10538 h 21546"/>
                    <a:gd name="connsiteX5-69" fmla="*/ 7572 w 21556"/>
                    <a:gd name="connsiteY5-70" fmla="*/ 11583 h 21546"/>
                    <a:gd name="connsiteX6-71" fmla="*/ 6171 w 21556"/>
                    <a:gd name="connsiteY6-72" fmla="*/ 13314 h 21546"/>
                    <a:gd name="connsiteX7-73" fmla="*/ 4141 w 21556"/>
                    <a:gd name="connsiteY7-74" fmla="*/ 15804 h 21546"/>
                    <a:gd name="connsiteX8-75" fmla="*/ 81 w 21556"/>
                    <a:gd name="connsiteY8-76" fmla="*/ 20785 h 21546"/>
                    <a:gd name="connsiteX9-77" fmla="*/ 81 w 21556"/>
                    <a:gd name="connsiteY9-78" fmla="*/ 21389 h 21546"/>
                    <a:gd name="connsiteX10-79" fmla="*/ 392 w 21556"/>
                    <a:gd name="connsiteY10-80" fmla="*/ 21538 h 21546"/>
                    <a:gd name="connsiteX11-81" fmla="*/ 12498 w 21556"/>
                    <a:gd name="connsiteY11-82" fmla="*/ 21538 h 21546"/>
                    <a:gd name="connsiteX12-83" fmla="*/ 13012 w 21556"/>
                    <a:gd name="connsiteY12-84" fmla="*/ 21443 h 21546"/>
                    <a:gd name="connsiteX13-85" fmla="*/ 13507 w 21556"/>
                    <a:gd name="connsiteY13-86" fmla="*/ 21084 h 21546"/>
                    <a:gd name="connsiteX14-87" fmla="*/ 13992 w 21556"/>
                    <a:gd name="connsiteY14-88" fmla="*/ 20589 h 21546"/>
                    <a:gd name="connsiteX15-89" fmla="*/ 17966 w 21556"/>
                    <a:gd name="connsiteY15-90" fmla="*/ 15685 h 21546"/>
                    <a:gd name="connsiteX16-91" fmla="*/ 19953 w 21556"/>
                    <a:gd name="connsiteY16-92" fmla="*/ 13233 h 21546"/>
                    <a:gd name="connsiteX17-93" fmla="*/ 20946 w 21556"/>
                    <a:gd name="connsiteY17-94" fmla="*/ 12007 h 21546"/>
                    <a:gd name="connsiteX18-95" fmla="*/ 21404 w 21556"/>
                    <a:gd name="connsiteY18-96" fmla="*/ 11418 h 21546"/>
                    <a:gd name="connsiteX19-97" fmla="*/ 21553 w 21556"/>
                    <a:gd name="connsiteY19-98" fmla="*/ 10680 h 21546"/>
                    <a:gd name="connsiteX20-99" fmla="*/ 21354 w 21556"/>
                    <a:gd name="connsiteY20-100" fmla="*/ 10062 h 21546"/>
                    <a:gd name="connsiteX21-101" fmla="*/ 20946 w 21556"/>
                    <a:gd name="connsiteY21-102" fmla="*/ 9552 h 21546"/>
                    <a:gd name="connsiteX22-103" fmla="*/ 19953 w 21556"/>
                    <a:gd name="connsiteY22-104" fmla="*/ 8322 h 21546"/>
                    <a:gd name="connsiteX23-105" fmla="*/ 17966 w 21556"/>
                    <a:gd name="connsiteY23-106" fmla="*/ 5863 h 21546"/>
                    <a:gd name="connsiteX24-107" fmla="*/ 13992 w 21556"/>
                    <a:gd name="connsiteY24-108" fmla="*/ 945 h 21546"/>
                    <a:gd name="connsiteX25-109" fmla="*/ 13507 w 21556"/>
                    <a:gd name="connsiteY25-110" fmla="*/ 457 h 21546"/>
                    <a:gd name="connsiteX26-111" fmla="*/ 13012 w 21556"/>
                    <a:gd name="connsiteY26-112" fmla="*/ 98 h 21546"/>
                    <a:gd name="connsiteX27-113" fmla="*/ 12498 w 21556"/>
                    <a:gd name="connsiteY27-114" fmla="*/ 3 h 21546"/>
                    <a:gd name="connsiteX0-115" fmla="*/ 13012 w 21556"/>
                    <a:gd name="connsiteY0-116" fmla="*/ 0 h 21448"/>
                    <a:gd name="connsiteX1-117" fmla="*/ 4141 w 21556"/>
                    <a:gd name="connsiteY1-118" fmla="*/ 5688 h 21448"/>
                    <a:gd name="connsiteX2-119" fmla="*/ 6171 w 21556"/>
                    <a:gd name="connsiteY2-120" fmla="*/ 8207 h 21448"/>
                    <a:gd name="connsiteX3-121" fmla="*/ 7562 w 21556"/>
                    <a:gd name="connsiteY3-122" fmla="*/ 9835 h 21448"/>
                    <a:gd name="connsiteX4-123" fmla="*/ 7792 w 21556"/>
                    <a:gd name="connsiteY4-124" fmla="*/ 10440 h 21448"/>
                    <a:gd name="connsiteX5-125" fmla="*/ 7572 w 21556"/>
                    <a:gd name="connsiteY5-126" fmla="*/ 11485 h 21448"/>
                    <a:gd name="connsiteX6-127" fmla="*/ 6171 w 21556"/>
                    <a:gd name="connsiteY6-128" fmla="*/ 13216 h 21448"/>
                    <a:gd name="connsiteX7-129" fmla="*/ 4141 w 21556"/>
                    <a:gd name="connsiteY7-130" fmla="*/ 15706 h 21448"/>
                    <a:gd name="connsiteX8-131" fmla="*/ 81 w 21556"/>
                    <a:gd name="connsiteY8-132" fmla="*/ 20687 h 21448"/>
                    <a:gd name="connsiteX9-133" fmla="*/ 81 w 21556"/>
                    <a:gd name="connsiteY9-134" fmla="*/ 21291 h 21448"/>
                    <a:gd name="connsiteX10-135" fmla="*/ 392 w 21556"/>
                    <a:gd name="connsiteY10-136" fmla="*/ 21440 h 21448"/>
                    <a:gd name="connsiteX11-137" fmla="*/ 12498 w 21556"/>
                    <a:gd name="connsiteY11-138" fmla="*/ 21440 h 21448"/>
                    <a:gd name="connsiteX12-139" fmla="*/ 13012 w 21556"/>
                    <a:gd name="connsiteY12-140" fmla="*/ 21345 h 21448"/>
                    <a:gd name="connsiteX13-141" fmla="*/ 13507 w 21556"/>
                    <a:gd name="connsiteY13-142" fmla="*/ 20986 h 21448"/>
                    <a:gd name="connsiteX14-143" fmla="*/ 13992 w 21556"/>
                    <a:gd name="connsiteY14-144" fmla="*/ 20491 h 21448"/>
                    <a:gd name="connsiteX15-145" fmla="*/ 17966 w 21556"/>
                    <a:gd name="connsiteY15-146" fmla="*/ 15587 h 21448"/>
                    <a:gd name="connsiteX16-147" fmla="*/ 19953 w 21556"/>
                    <a:gd name="connsiteY16-148" fmla="*/ 13135 h 21448"/>
                    <a:gd name="connsiteX17-149" fmla="*/ 20946 w 21556"/>
                    <a:gd name="connsiteY17-150" fmla="*/ 11909 h 21448"/>
                    <a:gd name="connsiteX18-151" fmla="*/ 21404 w 21556"/>
                    <a:gd name="connsiteY18-152" fmla="*/ 11320 h 21448"/>
                    <a:gd name="connsiteX19-153" fmla="*/ 21553 w 21556"/>
                    <a:gd name="connsiteY19-154" fmla="*/ 10582 h 21448"/>
                    <a:gd name="connsiteX20-155" fmla="*/ 21354 w 21556"/>
                    <a:gd name="connsiteY20-156" fmla="*/ 9964 h 21448"/>
                    <a:gd name="connsiteX21-157" fmla="*/ 20946 w 21556"/>
                    <a:gd name="connsiteY21-158" fmla="*/ 9454 h 21448"/>
                    <a:gd name="connsiteX22-159" fmla="*/ 19953 w 21556"/>
                    <a:gd name="connsiteY22-160" fmla="*/ 8224 h 21448"/>
                    <a:gd name="connsiteX23-161" fmla="*/ 17966 w 21556"/>
                    <a:gd name="connsiteY23-162" fmla="*/ 5765 h 21448"/>
                    <a:gd name="connsiteX24-163" fmla="*/ 13992 w 21556"/>
                    <a:gd name="connsiteY24-164" fmla="*/ 847 h 21448"/>
                    <a:gd name="connsiteX25-165" fmla="*/ 13507 w 21556"/>
                    <a:gd name="connsiteY25-166" fmla="*/ 359 h 21448"/>
                    <a:gd name="connsiteX26-167" fmla="*/ 13012 w 21556"/>
                    <a:gd name="connsiteY26-168" fmla="*/ 0 h 21448"/>
                    <a:gd name="connsiteX0-169" fmla="*/ 13507 w 21556"/>
                    <a:gd name="connsiteY0-170" fmla="*/ 289 h 21378"/>
                    <a:gd name="connsiteX1-171" fmla="*/ 4141 w 21556"/>
                    <a:gd name="connsiteY1-172" fmla="*/ 5618 h 21378"/>
                    <a:gd name="connsiteX2-173" fmla="*/ 6171 w 21556"/>
                    <a:gd name="connsiteY2-174" fmla="*/ 8137 h 21378"/>
                    <a:gd name="connsiteX3-175" fmla="*/ 7562 w 21556"/>
                    <a:gd name="connsiteY3-176" fmla="*/ 9765 h 21378"/>
                    <a:gd name="connsiteX4-177" fmla="*/ 7792 w 21556"/>
                    <a:gd name="connsiteY4-178" fmla="*/ 10370 h 21378"/>
                    <a:gd name="connsiteX5-179" fmla="*/ 7572 w 21556"/>
                    <a:gd name="connsiteY5-180" fmla="*/ 11415 h 21378"/>
                    <a:gd name="connsiteX6-181" fmla="*/ 6171 w 21556"/>
                    <a:gd name="connsiteY6-182" fmla="*/ 13146 h 21378"/>
                    <a:gd name="connsiteX7-183" fmla="*/ 4141 w 21556"/>
                    <a:gd name="connsiteY7-184" fmla="*/ 15636 h 21378"/>
                    <a:gd name="connsiteX8-185" fmla="*/ 81 w 21556"/>
                    <a:gd name="connsiteY8-186" fmla="*/ 20617 h 21378"/>
                    <a:gd name="connsiteX9-187" fmla="*/ 81 w 21556"/>
                    <a:gd name="connsiteY9-188" fmla="*/ 21221 h 21378"/>
                    <a:gd name="connsiteX10-189" fmla="*/ 392 w 21556"/>
                    <a:gd name="connsiteY10-190" fmla="*/ 21370 h 21378"/>
                    <a:gd name="connsiteX11-191" fmla="*/ 12498 w 21556"/>
                    <a:gd name="connsiteY11-192" fmla="*/ 21370 h 21378"/>
                    <a:gd name="connsiteX12-193" fmla="*/ 13012 w 21556"/>
                    <a:gd name="connsiteY12-194" fmla="*/ 21275 h 21378"/>
                    <a:gd name="connsiteX13-195" fmla="*/ 13507 w 21556"/>
                    <a:gd name="connsiteY13-196" fmla="*/ 20916 h 21378"/>
                    <a:gd name="connsiteX14-197" fmla="*/ 13992 w 21556"/>
                    <a:gd name="connsiteY14-198" fmla="*/ 20421 h 21378"/>
                    <a:gd name="connsiteX15-199" fmla="*/ 17966 w 21556"/>
                    <a:gd name="connsiteY15-200" fmla="*/ 15517 h 21378"/>
                    <a:gd name="connsiteX16-201" fmla="*/ 19953 w 21556"/>
                    <a:gd name="connsiteY16-202" fmla="*/ 13065 h 21378"/>
                    <a:gd name="connsiteX17-203" fmla="*/ 20946 w 21556"/>
                    <a:gd name="connsiteY17-204" fmla="*/ 11839 h 21378"/>
                    <a:gd name="connsiteX18-205" fmla="*/ 21404 w 21556"/>
                    <a:gd name="connsiteY18-206" fmla="*/ 11250 h 21378"/>
                    <a:gd name="connsiteX19-207" fmla="*/ 21553 w 21556"/>
                    <a:gd name="connsiteY19-208" fmla="*/ 10512 h 21378"/>
                    <a:gd name="connsiteX20-209" fmla="*/ 21354 w 21556"/>
                    <a:gd name="connsiteY20-210" fmla="*/ 9894 h 21378"/>
                    <a:gd name="connsiteX21-211" fmla="*/ 20946 w 21556"/>
                    <a:gd name="connsiteY21-212" fmla="*/ 9384 h 21378"/>
                    <a:gd name="connsiteX22-213" fmla="*/ 19953 w 21556"/>
                    <a:gd name="connsiteY22-214" fmla="*/ 8154 h 21378"/>
                    <a:gd name="connsiteX23-215" fmla="*/ 17966 w 21556"/>
                    <a:gd name="connsiteY23-216" fmla="*/ 5695 h 21378"/>
                    <a:gd name="connsiteX24-217" fmla="*/ 13992 w 21556"/>
                    <a:gd name="connsiteY24-218" fmla="*/ 777 h 21378"/>
                    <a:gd name="connsiteX25-219" fmla="*/ 13507 w 21556"/>
                    <a:gd name="connsiteY25-220" fmla="*/ 289 h 21378"/>
                    <a:gd name="connsiteX0-221" fmla="*/ 13992 w 21556"/>
                    <a:gd name="connsiteY0-222" fmla="*/ 1 h 20602"/>
                    <a:gd name="connsiteX1-223" fmla="*/ 4141 w 21556"/>
                    <a:gd name="connsiteY1-224" fmla="*/ 4842 h 20602"/>
                    <a:gd name="connsiteX2-225" fmla="*/ 6171 w 21556"/>
                    <a:gd name="connsiteY2-226" fmla="*/ 7361 h 20602"/>
                    <a:gd name="connsiteX3-227" fmla="*/ 7562 w 21556"/>
                    <a:gd name="connsiteY3-228" fmla="*/ 8989 h 20602"/>
                    <a:gd name="connsiteX4-229" fmla="*/ 7792 w 21556"/>
                    <a:gd name="connsiteY4-230" fmla="*/ 9594 h 20602"/>
                    <a:gd name="connsiteX5-231" fmla="*/ 7572 w 21556"/>
                    <a:gd name="connsiteY5-232" fmla="*/ 10639 h 20602"/>
                    <a:gd name="connsiteX6-233" fmla="*/ 6171 w 21556"/>
                    <a:gd name="connsiteY6-234" fmla="*/ 12370 h 20602"/>
                    <a:gd name="connsiteX7-235" fmla="*/ 4141 w 21556"/>
                    <a:gd name="connsiteY7-236" fmla="*/ 14860 h 20602"/>
                    <a:gd name="connsiteX8-237" fmla="*/ 81 w 21556"/>
                    <a:gd name="connsiteY8-238" fmla="*/ 19841 h 20602"/>
                    <a:gd name="connsiteX9-239" fmla="*/ 81 w 21556"/>
                    <a:gd name="connsiteY9-240" fmla="*/ 20445 h 20602"/>
                    <a:gd name="connsiteX10-241" fmla="*/ 392 w 21556"/>
                    <a:gd name="connsiteY10-242" fmla="*/ 20594 h 20602"/>
                    <a:gd name="connsiteX11-243" fmla="*/ 12498 w 21556"/>
                    <a:gd name="connsiteY11-244" fmla="*/ 20594 h 20602"/>
                    <a:gd name="connsiteX12-245" fmla="*/ 13012 w 21556"/>
                    <a:gd name="connsiteY12-246" fmla="*/ 20499 h 20602"/>
                    <a:gd name="connsiteX13-247" fmla="*/ 13507 w 21556"/>
                    <a:gd name="connsiteY13-248" fmla="*/ 20140 h 20602"/>
                    <a:gd name="connsiteX14-249" fmla="*/ 13992 w 21556"/>
                    <a:gd name="connsiteY14-250" fmla="*/ 19645 h 20602"/>
                    <a:gd name="connsiteX15-251" fmla="*/ 17966 w 21556"/>
                    <a:gd name="connsiteY15-252" fmla="*/ 14741 h 20602"/>
                    <a:gd name="connsiteX16-253" fmla="*/ 19953 w 21556"/>
                    <a:gd name="connsiteY16-254" fmla="*/ 12289 h 20602"/>
                    <a:gd name="connsiteX17-255" fmla="*/ 20946 w 21556"/>
                    <a:gd name="connsiteY17-256" fmla="*/ 11063 h 20602"/>
                    <a:gd name="connsiteX18-257" fmla="*/ 21404 w 21556"/>
                    <a:gd name="connsiteY18-258" fmla="*/ 10474 h 20602"/>
                    <a:gd name="connsiteX19-259" fmla="*/ 21553 w 21556"/>
                    <a:gd name="connsiteY19-260" fmla="*/ 9736 h 20602"/>
                    <a:gd name="connsiteX20-261" fmla="*/ 21354 w 21556"/>
                    <a:gd name="connsiteY20-262" fmla="*/ 9118 h 20602"/>
                    <a:gd name="connsiteX21-263" fmla="*/ 20946 w 21556"/>
                    <a:gd name="connsiteY21-264" fmla="*/ 8608 h 20602"/>
                    <a:gd name="connsiteX22-265" fmla="*/ 19953 w 21556"/>
                    <a:gd name="connsiteY22-266" fmla="*/ 7378 h 20602"/>
                    <a:gd name="connsiteX23-267" fmla="*/ 17966 w 21556"/>
                    <a:gd name="connsiteY23-268" fmla="*/ 4919 h 20602"/>
                    <a:gd name="connsiteX24-269" fmla="*/ 13992 w 21556"/>
                    <a:gd name="connsiteY24-270" fmla="*/ 1 h 20602"/>
                    <a:gd name="connsiteX0-271" fmla="*/ 17966 w 21556"/>
                    <a:gd name="connsiteY0-272" fmla="*/ 77 h 15760"/>
                    <a:gd name="connsiteX1-273" fmla="*/ 4141 w 21556"/>
                    <a:gd name="connsiteY1-274" fmla="*/ 0 h 15760"/>
                    <a:gd name="connsiteX2-275" fmla="*/ 6171 w 21556"/>
                    <a:gd name="connsiteY2-276" fmla="*/ 2519 h 15760"/>
                    <a:gd name="connsiteX3-277" fmla="*/ 7562 w 21556"/>
                    <a:gd name="connsiteY3-278" fmla="*/ 4147 h 15760"/>
                    <a:gd name="connsiteX4-279" fmla="*/ 7792 w 21556"/>
                    <a:gd name="connsiteY4-280" fmla="*/ 4752 h 15760"/>
                    <a:gd name="connsiteX5-281" fmla="*/ 7572 w 21556"/>
                    <a:gd name="connsiteY5-282" fmla="*/ 5797 h 15760"/>
                    <a:gd name="connsiteX6-283" fmla="*/ 6171 w 21556"/>
                    <a:gd name="connsiteY6-284" fmla="*/ 7528 h 15760"/>
                    <a:gd name="connsiteX7-285" fmla="*/ 4141 w 21556"/>
                    <a:gd name="connsiteY7-286" fmla="*/ 10018 h 15760"/>
                    <a:gd name="connsiteX8-287" fmla="*/ 81 w 21556"/>
                    <a:gd name="connsiteY8-288" fmla="*/ 14999 h 15760"/>
                    <a:gd name="connsiteX9-289" fmla="*/ 81 w 21556"/>
                    <a:gd name="connsiteY9-290" fmla="*/ 15603 h 15760"/>
                    <a:gd name="connsiteX10-291" fmla="*/ 392 w 21556"/>
                    <a:gd name="connsiteY10-292" fmla="*/ 15752 h 15760"/>
                    <a:gd name="connsiteX11-293" fmla="*/ 12498 w 21556"/>
                    <a:gd name="connsiteY11-294" fmla="*/ 15752 h 15760"/>
                    <a:gd name="connsiteX12-295" fmla="*/ 13012 w 21556"/>
                    <a:gd name="connsiteY12-296" fmla="*/ 15657 h 15760"/>
                    <a:gd name="connsiteX13-297" fmla="*/ 13507 w 21556"/>
                    <a:gd name="connsiteY13-298" fmla="*/ 15298 h 15760"/>
                    <a:gd name="connsiteX14-299" fmla="*/ 13992 w 21556"/>
                    <a:gd name="connsiteY14-300" fmla="*/ 14803 h 15760"/>
                    <a:gd name="connsiteX15-301" fmla="*/ 17966 w 21556"/>
                    <a:gd name="connsiteY15-302" fmla="*/ 9899 h 15760"/>
                    <a:gd name="connsiteX16-303" fmla="*/ 19953 w 21556"/>
                    <a:gd name="connsiteY16-304" fmla="*/ 7447 h 15760"/>
                    <a:gd name="connsiteX17-305" fmla="*/ 20946 w 21556"/>
                    <a:gd name="connsiteY17-306" fmla="*/ 6221 h 15760"/>
                    <a:gd name="connsiteX18-307" fmla="*/ 21404 w 21556"/>
                    <a:gd name="connsiteY18-308" fmla="*/ 5632 h 15760"/>
                    <a:gd name="connsiteX19-309" fmla="*/ 21553 w 21556"/>
                    <a:gd name="connsiteY19-310" fmla="*/ 4894 h 15760"/>
                    <a:gd name="connsiteX20-311" fmla="*/ 21354 w 21556"/>
                    <a:gd name="connsiteY20-312" fmla="*/ 4276 h 15760"/>
                    <a:gd name="connsiteX21-313" fmla="*/ 20946 w 21556"/>
                    <a:gd name="connsiteY21-314" fmla="*/ 3766 h 15760"/>
                    <a:gd name="connsiteX22-315" fmla="*/ 19953 w 21556"/>
                    <a:gd name="connsiteY22-316" fmla="*/ 2536 h 15760"/>
                    <a:gd name="connsiteX23-317" fmla="*/ 17966 w 21556"/>
                    <a:gd name="connsiteY23-318" fmla="*/ 77 h 15760"/>
                    <a:gd name="connsiteX0-319" fmla="*/ 17966 w 21556"/>
                    <a:gd name="connsiteY0-320" fmla="*/ 0 h 15683"/>
                    <a:gd name="connsiteX1-321" fmla="*/ 6171 w 21556"/>
                    <a:gd name="connsiteY1-322" fmla="*/ 2442 h 15683"/>
                    <a:gd name="connsiteX2-323" fmla="*/ 7562 w 21556"/>
                    <a:gd name="connsiteY2-324" fmla="*/ 4070 h 15683"/>
                    <a:gd name="connsiteX3-325" fmla="*/ 7792 w 21556"/>
                    <a:gd name="connsiteY3-326" fmla="*/ 4675 h 15683"/>
                    <a:gd name="connsiteX4-327" fmla="*/ 7572 w 21556"/>
                    <a:gd name="connsiteY4-328" fmla="*/ 5720 h 15683"/>
                    <a:gd name="connsiteX5-329" fmla="*/ 6171 w 21556"/>
                    <a:gd name="connsiteY5-330" fmla="*/ 7451 h 15683"/>
                    <a:gd name="connsiteX6-331" fmla="*/ 4141 w 21556"/>
                    <a:gd name="connsiteY6-332" fmla="*/ 9941 h 15683"/>
                    <a:gd name="connsiteX7-333" fmla="*/ 81 w 21556"/>
                    <a:gd name="connsiteY7-334" fmla="*/ 14922 h 15683"/>
                    <a:gd name="connsiteX8-335" fmla="*/ 81 w 21556"/>
                    <a:gd name="connsiteY8-336" fmla="*/ 15526 h 15683"/>
                    <a:gd name="connsiteX9-337" fmla="*/ 392 w 21556"/>
                    <a:gd name="connsiteY9-338" fmla="*/ 15675 h 15683"/>
                    <a:gd name="connsiteX10-339" fmla="*/ 12498 w 21556"/>
                    <a:gd name="connsiteY10-340" fmla="*/ 15675 h 15683"/>
                    <a:gd name="connsiteX11-341" fmla="*/ 13012 w 21556"/>
                    <a:gd name="connsiteY11-342" fmla="*/ 15580 h 15683"/>
                    <a:gd name="connsiteX12-343" fmla="*/ 13507 w 21556"/>
                    <a:gd name="connsiteY12-344" fmla="*/ 15221 h 15683"/>
                    <a:gd name="connsiteX13-345" fmla="*/ 13992 w 21556"/>
                    <a:gd name="connsiteY13-346" fmla="*/ 14726 h 15683"/>
                    <a:gd name="connsiteX14-347" fmla="*/ 17966 w 21556"/>
                    <a:gd name="connsiteY14-348" fmla="*/ 9822 h 15683"/>
                    <a:gd name="connsiteX15-349" fmla="*/ 19953 w 21556"/>
                    <a:gd name="connsiteY15-350" fmla="*/ 7370 h 15683"/>
                    <a:gd name="connsiteX16-351" fmla="*/ 20946 w 21556"/>
                    <a:gd name="connsiteY16-352" fmla="*/ 6144 h 15683"/>
                    <a:gd name="connsiteX17-353" fmla="*/ 21404 w 21556"/>
                    <a:gd name="connsiteY17-354" fmla="*/ 5555 h 15683"/>
                    <a:gd name="connsiteX18-355" fmla="*/ 21553 w 21556"/>
                    <a:gd name="connsiteY18-356" fmla="*/ 4817 h 15683"/>
                    <a:gd name="connsiteX19-357" fmla="*/ 21354 w 21556"/>
                    <a:gd name="connsiteY19-358" fmla="*/ 4199 h 15683"/>
                    <a:gd name="connsiteX20-359" fmla="*/ 20946 w 21556"/>
                    <a:gd name="connsiteY20-360" fmla="*/ 3689 h 15683"/>
                    <a:gd name="connsiteX21-361" fmla="*/ 19953 w 21556"/>
                    <a:gd name="connsiteY21-362" fmla="*/ 2459 h 15683"/>
                    <a:gd name="connsiteX22-363" fmla="*/ 17966 w 21556"/>
                    <a:gd name="connsiteY22-364" fmla="*/ 0 h 15683"/>
                    <a:gd name="connsiteX0-365" fmla="*/ 17966 w 21556"/>
                    <a:gd name="connsiteY0-366" fmla="*/ 0 h 15683"/>
                    <a:gd name="connsiteX1-367" fmla="*/ 7562 w 21556"/>
                    <a:gd name="connsiteY1-368" fmla="*/ 4070 h 15683"/>
                    <a:gd name="connsiteX2-369" fmla="*/ 7792 w 21556"/>
                    <a:gd name="connsiteY2-370" fmla="*/ 4675 h 15683"/>
                    <a:gd name="connsiteX3-371" fmla="*/ 7572 w 21556"/>
                    <a:gd name="connsiteY3-372" fmla="*/ 5720 h 15683"/>
                    <a:gd name="connsiteX4-373" fmla="*/ 6171 w 21556"/>
                    <a:gd name="connsiteY4-374" fmla="*/ 7451 h 15683"/>
                    <a:gd name="connsiteX5-375" fmla="*/ 4141 w 21556"/>
                    <a:gd name="connsiteY5-376" fmla="*/ 9941 h 15683"/>
                    <a:gd name="connsiteX6-377" fmla="*/ 81 w 21556"/>
                    <a:gd name="connsiteY6-378" fmla="*/ 14922 h 15683"/>
                    <a:gd name="connsiteX7-379" fmla="*/ 81 w 21556"/>
                    <a:gd name="connsiteY7-380" fmla="*/ 15526 h 15683"/>
                    <a:gd name="connsiteX8-381" fmla="*/ 392 w 21556"/>
                    <a:gd name="connsiteY8-382" fmla="*/ 15675 h 15683"/>
                    <a:gd name="connsiteX9-383" fmla="*/ 12498 w 21556"/>
                    <a:gd name="connsiteY9-384" fmla="*/ 15675 h 15683"/>
                    <a:gd name="connsiteX10-385" fmla="*/ 13012 w 21556"/>
                    <a:gd name="connsiteY10-386" fmla="*/ 15580 h 15683"/>
                    <a:gd name="connsiteX11-387" fmla="*/ 13507 w 21556"/>
                    <a:gd name="connsiteY11-388" fmla="*/ 15221 h 15683"/>
                    <a:gd name="connsiteX12-389" fmla="*/ 13992 w 21556"/>
                    <a:gd name="connsiteY12-390" fmla="*/ 14726 h 15683"/>
                    <a:gd name="connsiteX13-391" fmla="*/ 17966 w 21556"/>
                    <a:gd name="connsiteY13-392" fmla="*/ 9822 h 15683"/>
                    <a:gd name="connsiteX14-393" fmla="*/ 19953 w 21556"/>
                    <a:gd name="connsiteY14-394" fmla="*/ 7370 h 15683"/>
                    <a:gd name="connsiteX15-395" fmla="*/ 20946 w 21556"/>
                    <a:gd name="connsiteY15-396" fmla="*/ 6144 h 15683"/>
                    <a:gd name="connsiteX16-397" fmla="*/ 21404 w 21556"/>
                    <a:gd name="connsiteY16-398" fmla="*/ 5555 h 15683"/>
                    <a:gd name="connsiteX17-399" fmla="*/ 21553 w 21556"/>
                    <a:gd name="connsiteY17-400" fmla="*/ 4817 h 15683"/>
                    <a:gd name="connsiteX18-401" fmla="*/ 21354 w 21556"/>
                    <a:gd name="connsiteY18-402" fmla="*/ 4199 h 15683"/>
                    <a:gd name="connsiteX19-403" fmla="*/ 20946 w 21556"/>
                    <a:gd name="connsiteY19-404" fmla="*/ 3689 h 15683"/>
                    <a:gd name="connsiteX20-405" fmla="*/ 19953 w 21556"/>
                    <a:gd name="connsiteY20-406" fmla="*/ 2459 h 15683"/>
                    <a:gd name="connsiteX21-407" fmla="*/ 17966 w 21556"/>
                    <a:gd name="connsiteY21-408" fmla="*/ 0 h 15683"/>
                    <a:gd name="connsiteX0-409" fmla="*/ 19953 w 21556"/>
                    <a:gd name="connsiteY0-410" fmla="*/ 0 h 13224"/>
                    <a:gd name="connsiteX1-411" fmla="*/ 7562 w 21556"/>
                    <a:gd name="connsiteY1-412" fmla="*/ 1611 h 13224"/>
                    <a:gd name="connsiteX2-413" fmla="*/ 7792 w 21556"/>
                    <a:gd name="connsiteY2-414" fmla="*/ 2216 h 13224"/>
                    <a:gd name="connsiteX3-415" fmla="*/ 7572 w 21556"/>
                    <a:gd name="connsiteY3-416" fmla="*/ 3261 h 13224"/>
                    <a:gd name="connsiteX4-417" fmla="*/ 6171 w 21556"/>
                    <a:gd name="connsiteY4-418" fmla="*/ 4992 h 13224"/>
                    <a:gd name="connsiteX5-419" fmla="*/ 4141 w 21556"/>
                    <a:gd name="connsiteY5-420" fmla="*/ 7482 h 13224"/>
                    <a:gd name="connsiteX6-421" fmla="*/ 81 w 21556"/>
                    <a:gd name="connsiteY6-422" fmla="*/ 12463 h 13224"/>
                    <a:gd name="connsiteX7-423" fmla="*/ 81 w 21556"/>
                    <a:gd name="connsiteY7-424" fmla="*/ 13067 h 13224"/>
                    <a:gd name="connsiteX8-425" fmla="*/ 392 w 21556"/>
                    <a:gd name="connsiteY8-426" fmla="*/ 13216 h 13224"/>
                    <a:gd name="connsiteX9-427" fmla="*/ 12498 w 21556"/>
                    <a:gd name="connsiteY9-428" fmla="*/ 13216 h 13224"/>
                    <a:gd name="connsiteX10-429" fmla="*/ 13012 w 21556"/>
                    <a:gd name="connsiteY10-430" fmla="*/ 13121 h 13224"/>
                    <a:gd name="connsiteX11-431" fmla="*/ 13507 w 21556"/>
                    <a:gd name="connsiteY11-432" fmla="*/ 12762 h 13224"/>
                    <a:gd name="connsiteX12-433" fmla="*/ 13992 w 21556"/>
                    <a:gd name="connsiteY12-434" fmla="*/ 12267 h 13224"/>
                    <a:gd name="connsiteX13-435" fmla="*/ 17966 w 21556"/>
                    <a:gd name="connsiteY13-436" fmla="*/ 7363 h 13224"/>
                    <a:gd name="connsiteX14-437" fmla="*/ 19953 w 21556"/>
                    <a:gd name="connsiteY14-438" fmla="*/ 4911 h 13224"/>
                    <a:gd name="connsiteX15-439" fmla="*/ 20946 w 21556"/>
                    <a:gd name="connsiteY15-440" fmla="*/ 3685 h 13224"/>
                    <a:gd name="connsiteX16-441" fmla="*/ 21404 w 21556"/>
                    <a:gd name="connsiteY16-442" fmla="*/ 3096 h 13224"/>
                    <a:gd name="connsiteX17-443" fmla="*/ 21553 w 21556"/>
                    <a:gd name="connsiteY17-444" fmla="*/ 2358 h 13224"/>
                    <a:gd name="connsiteX18-445" fmla="*/ 21354 w 21556"/>
                    <a:gd name="connsiteY18-446" fmla="*/ 1740 h 13224"/>
                    <a:gd name="connsiteX19-447" fmla="*/ 20946 w 21556"/>
                    <a:gd name="connsiteY19-448" fmla="*/ 1230 h 13224"/>
                    <a:gd name="connsiteX20-449" fmla="*/ 19953 w 21556"/>
                    <a:gd name="connsiteY20-450" fmla="*/ 0 h 13224"/>
                    <a:gd name="connsiteX0-451" fmla="*/ 19953 w 21556"/>
                    <a:gd name="connsiteY0-452" fmla="*/ 0 h 13224"/>
                    <a:gd name="connsiteX1-453" fmla="*/ 7562 w 21556"/>
                    <a:gd name="connsiteY1-454" fmla="*/ 1611 h 13224"/>
                    <a:gd name="connsiteX2-455" fmla="*/ 7792 w 21556"/>
                    <a:gd name="connsiteY2-456" fmla="*/ 2216 h 13224"/>
                    <a:gd name="connsiteX3-457" fmla="*/ 7613 w 21556"/>
                    <a:gd name="connsiteY3-458" fmla="*/ 1590 h 13224"/>
                    <a:gd name="connsiteX4-459" fmla="*/ 7572 w 21556"/>
                    <a:gd name="connsiteY4-460" fmla="*/ 3261 h 13224"/>
                    <a:gd name="connsiteX5-461" fmla="*/ 6171 w 21556"/>
                    <a:gd name="connsiteY5-462" fmla="*/ 4992 h 13224"/>
                    <a:gd name="connsiteX6-463" fmla="*/ 4141 w 21556"/>
                    <a:gd name="connsiteY6-464" fmla="*/ 7482 h 13224"/>
                    <a:gd name="connsiteX7-465" fmla="*/ 81 w 21556"/>
                    <a:gd name="connsiteY7-466" fmla="*/ 12463 h 13224"/>
                    <a:gd name="connsiteX8-467" fmla="*/ 81 w 21556"/>
                    <a:gd name="connsiteY8-468" fmla="*/ 13067 h 13224"/>
                    <a:gd name="connsiteX9-469" fmla="*/ 392 w 21556"/>
                    <a:gd name="connsiteY9-470" fmla="*/ 13216 h 13224"/>
                    <a:gd name="connsiteX10-471" fmla="*/ 12498 w 21556"/>
                    <a:gd name="connsiteY10-472" fmla="*/ 13216 h 13224"/>
                    <a:gd name="connsiteX11-473" fmla="*/ 13012 w 21556"/>
                    <a:gd name="connsiteY11-474" fmla="*/ 13121 h 13224"/>
                    <a:gd name="connsiteX12-475" fmla="*/ 13507 w 21556"/>
                    <a:gd name="connsiteY12-476" fmla="*/ 12762 h 13224"/>
                    <a:gd name="connsiteX13-477" fmla="*/ 13992 w 21556"/>
                    <a:gd name="connsiteY13-478" fmla="*/ 12267 h 13224"/>
                    <a:gd name="connsiteX14-479" fmla="*/ 17966 w 21556"/>
                    <a:gd name="connsiteY14-480" fmla="*/ 7363 h 13224"/>
                    <a:gd name="connsiteX15-481" fmla="*/ 19953 w 21556"/>
                    <a:gd name="connsiteY15-482" fmla="*/ 4911 h 13224"/>
                    <a:gd name="connsiteX16-483" fmla="*/ 20946 w 21556"/>
                    <a:gd name="connsiteY16-484" fmla="*/ 3685 h 13224"/>
                    <a:gd name="connsiteX17-485" fmla="*/ 21404 w 21556"/>
                    <a:gd name="connsiteY17-486" fmla="*/ 3096 h 13224"/>
                    <a:gd name="connsiteX18-487" fmla="*/ 21553 w 21556"/>
                    <a:gd name="connsiteY18-488" fmla="*/ 2358 h 13224"/>
                    <a:gd name="connsiteX19-489" fmla="*/ 21354 w 21556"/>
                    <a:gd name="connsiteY19-490" fmla="*/ 1740 h 13224"/>
                    <a:gd name="connsiteX20-491" fmla="*/ 20946 w 21556"/>
                    <a:gd name="connsiteY20-492" fmla="*/ 1230 h 13224"/>
                    <a:gd name="connsiteX21-493" fmla="*/ 19953 w 21556"/>
                    <a:gd name="connsiteY21-494" fmla="*/ 0 h 13224"/>
                    <a:gd name="connsiteX0-495" fmla="*/ 19953 w 21556"/>
                    <a:gd name="connsiteY0-496" fmla="*/ 0 h 13224"/>
                    <a:gd name="connsiteX1-497" fmla="*/ 7562 w 21556"/>
                    <a:gd name="connsiteY1-498" fmla="*/ 1611 h 13224"/>
                    <a:gd name="connsiteX2-499" fmla="*/ 7792 w 21556"/>
                    <a:gd name="connsiteY2-500" fmla="*/ 2216 h 13224"/>
                    <a:gd name="connsiteX3-501" fmla="*/ 7572 w 21556"/>
                    <a:gd name="connsiteY3-502" fmla="*/ 3261 h 13224"/>
                    <a:gd name="connsiteX4-503" fmla="*/ 6171 w 21556"/>
                    <a:gd name="connsiteY4-504" fmla="*/ 4992 h 13224"/>
                    <a:gd name="connsiteX5-505" fmla="*/ 4141 w 21556"/>
                    <a:gd name="connsiteY5-506" fmla="*/ 7482 h 13224"/>
                    <a:gd name="connsiteX6-507" fmla="*/ 81 w 21556"/>
                    <a:gd name="connsiteY6-508" fmla="*/ 12463 h 13224"/>
                    <a:gd name="connsiteX7-509" fmla="*/ 81 w 21556"/>
                    <a:gd name="connsiteY7-510" fmla="*/ 13067 h 13224"/>
                    <a:gd name="connsiteX8-511" fmla="*/ 392 w 21556"/>
                    <a:gd name="connsiteY8-512" fmla="*/ 13216 h 13224"/>
                    <a:gd name="connsiteX9-513" fmla="*/ 12498 w 21556"/>
                    <a:gd name="connsiteY9-514" fmla="*/ 13216 h 13224"/>
                    <a:gd name="connsiteX10-515" fmla="*/ 13012 w 21556"/>
                    <a:gd name="connsiteY10-516" fmla="*/ 13121 h 13224"/>
                    <a:gd name="connsiteX11-517" fmla="*/ 13507 w 21556"/>
                    <a:gd name="connsiteY11-518" fmla="*/ 12762 h 13224"/>
                    <a:gd name="connsiteX12-519" fmla="*/ 13992 w 21556"/>
                    <a:gd name="connsiteY12-520" fmla="*/ 12267 h 13224"/>
                    <a:gd name="connsiteX13-521" fmla="*/ 17966 w 21556"/>
                    <a:gd name="connsiteY13-522" fmla="*/ 7363 h 13224"/>
                    <a:gd name="connsiteX14-523" fmla="*/ 19953 w 21556"/>
                    <a:gd name="connsiteY14-524" fmla="*/ 4911 h 13224"/>
                    <a:gd name="connsiteX15-525" fmla="*/ 20946 w 21556"/>
                    <a:gd name="connsiteY15-526" fmla="*/ 3685 h 13224"/>
                    <a:gd name="connsiteX16-527" fmla="*/ 21404 w 21556"/>
                    <a:gd name="connsiteY16-528" fmla="*/ 3096 h 13224"/>
                    <a:gd name="connsiteX17-529" fmla="*/ 21553 w 21556"/>
                    <a:gd name="connsiteY17-530" fmla="*/ 2358 h 13224"/>
                    <a:gd name="connsiteX18-531" fmla="*/ 21354 w 21556"/>
                    <a:gd name="connsiteY18-532" fmla="*/ 1740 h 13224"/>
                    <a:gd name="connsiteX19-533" fmla="*/ 20946 w 21556"/>
                    <a:gd name="connsiteY19-534" fmla="*/ 1230 h 13224"/>
                    <a:gd name="connsiteX20-535" fmla="*/ 19953 w 21556"/>
                    <a:gd name="connsiteY20-536" fmla="*/ 0 h 13224"/>
                    <a:gd name="connsiteX0-537" fmla="*/ 19953 w 21556"/>
                    <a:gd name="connsiteY0-538" fmla="*/ 0 h 13224"/>
                    <a:gd name="connsiteX1-539" fmla="*/ 7792 w 21556"/>
                    <a:gd name="connsiteY1-540" fmla="*/ 2216 h 13224"/>
                    <a:gd name="connsiteX2-541" fmla="*/ 7572 w 21556"/>
                    <a:gd name="connsiteY2-542" fmla="*/ 3261 h 13224"/>
                    <a:gd name="connsiteX3-543" fmla="*/ 6171 w 21556"/>
                    <a:gd name="connsiteY3-544" fmla="*/ 4992 h 13224"/>
                    <a:gd name="connsiteX4-545" fmla="*/ 4141 w 21556"/>
                    <a:gd name="connsiteY4-546" fmla="*/ 7482 h 13224"/>
                    <a:gd name="connsiteX5-547" fmla="*/ 81 w 21556"/>
                    <a:gd name="connsiteY5-548" fmla="*/ 12463 h 13224"/>
                    <a:gd name="connsiteX6-549" fmla="*/ 81 w 21556"/>
                    <a:gd name="connsiteY6-550" fmla="*/ 13067 h 13224"/>
                    <a:gd name="connsiteX7-551" fmla="*/ 392 w 21556"/>
                    <a:gd name="connsiteY7-552" fmla="*/ 13216 h 13224"/>
                    <a:gd name="connsiteX8-553" fmla="*/ 12498 w 21556"/>
                    <a:gd name="connsiteY8-554" fmla="*/ 13216 h 13224"/>
                    <a:gd name="connsiteX9-555" fmla="*/ 13012 w 21556"/>
                    <a:gd name="connsiteY9-556" fmla="*/ 13121 h 13224"/>
                    <a:gd name="connsiteX10-557" fmla="*/ 13507 w 21556"/>
                    <a:gd name="connsiteY10-558" fmla="*/ 12762 h 13224"/>
                    <a:gd name="connsiteX11-559" fmla="*/ 13992 w 21556"/>
                    <a:gd name="connsiteY11-560" fmla="*/ 12267 h 13224"/>
                    <a:gd name="connsiteX12-561" fmla="*/ 17966 w 21556"/>
                    <a:gd name="connsiteY12-562" fmla="*/ 7363 h 13224"/>
                    <a:gd name="connsiteX13-563" fmla="*/ 19953 w 21556"/>
                    <a:gd name="connsiteY13-564" fmla="*/ 4911 h 13224"/>
                    <a:gd name="connsiteX14-565" fmla="*/ 20946 w 21556"/>
                    <a:gd name="connsiteY14-566" fmla="*/ 3685 h 13224"/>
                    <a:gd name="connsiteX15-567" fmla="*/ 21404 w 21556"/>
                    <a:gd name="connsiteY15-568" fmla="*/ 3096 h 13224"/>
                    <a:gd name="connsiteX16-569" fmla="*/ 21553 w 21556"/>
                    <a:gd name="connsiteY16-570" fmla="*/ 2358 h 13224"/>
                    <a:gd name="connsiteX17-571" fmla="*/ 21354 w 21556"/>
                    <a:gd name="connsiteY17-572" fmla="*/ 1740 h 13224"/>
                    <a:gd name="connsiteX18-573" fmla="*/ 20946 w 21556"/>
                    <a:gd name="connsiteY18-574" fmla="*/ 1230 h 13224"/>
                    <a:gd name="connsiteX19-575" fmla="*/ 19953 w 21556"/>
                    <a:gd name="connsiteY19-576" fmla="*/ 0 h 13224"/>
                    <a:gd name="connsiteX0-577" fmla="*/ 20946 w 21556"/>
                    <a:gd name="connsiteY0-578" fmla="*/ 0 h 11994"/>
                    <a:gd name="connsiteX1-579" fmla="*/ 7792 w 21556"/>
                    <a:gd name="connsiteY1-580" fmla="*/ 986 h 11994"/>
                    <a:gd name="connsiteX2-581" fmla="*/ 7572 w 21556"/>
                    <a:gd name="connsiteY2-582" fmla="*/ 2031 h 11994"/>
                    <a:gd name="connsiteX3-583" fmla="*/ 6171 w 21556"/>
                    <a:gd name="connsiteY3-584" fmla="*/ 3762 h 11994"/>
                    <a:gd name="connsiteX4-585" fmla="*/ 4141 w 21556"/>
                    <a:gd name="connsiteY4-586" fmla="*/ 6252 h 11994"/>
                    <a:gd name="connsiteX5-587" fmla="*/ 81 w 21556"/>
                    <a:gd name="connsiteY5-588" fmla="*/ 11233 h 11994"/>
                    <a:gd name="connsiteX6-589" fmla="*/ 81 w 21556"/>
                    <a:gd name="connsiteY6-590" fmla="*/ 11837 h 11994"/>
                    <a:gd name="connsiteX7-591" fmla="*/ 392 w 21556"/>
                    <a:gd name="connsiteY7-592" fmla="*/ 11986 h 11994"/>
                    <a:gd name="connsiteX8-593" fmla="*/ 12498 w 21556"/>
                    <a:gd name="connsiteY8-594" fmla="*/ 11986 h 11994"/>
                    <a:gd name="connsiteX9-595" fmla="*/ 13012 w 21556"/>
                    <a:gd name="connsiteY9-596" fmla="*/ 11891 h 11994"/>
                    <a:gd name="connsiteX10-597" fmla="*/ 13507 w 21556"/>
                    <a:gd name="connsiteY10-598" fmla="*/ 11532 h 11994"/>
                    <a:gd name="connsiteX11-599" fmla="*/ 13992 w 21556"/>
                    <a:gd name="connsiteY11-600" fmla="*/ 11037 h 11994"/>
                    <a:gd name="connsiteX12-601" fmla="*/ 17966 w 21556"/>
                    <a:gd name="connsiteY12-602" fmla="*/ 6133 h 11994"/>
                    <a:gd name="connsiteX13-603" fmla="*/ 19953 w 21556"/>
                    <a:gd name="connsiteY13-604" fmla="*/ 3681 h 11994"/>
                    <a:gd name="connsiteX14-605" fmla="*/ 20946 w 21556"/>
                    <a:gd name="connsiteY14-606" fmla="*/ 2455 h 11994"/>
                    <a:gd name="connsiteX15-607" fmla="*/ 21404 w 21556"/>
                    <a:gd name="connsiteY15-608" fmla="*/ 1866 h 11994"/>
                    <a:gd name="connsiteX16-609" fmla="*/ 21553 w 21556"/>
                    <a:gd name="connsiteY16-610" fmla="*/ 1128 h 11994"/>
                    <a:gd name="connsiteX17-611" fmla="*/ 21354 w 21556"/>
                    <a:gd name="connsiteY17-612" fmla="*/ 510 h 11994"/>
                    <a:gd name="connsiteX18-613" fmla="*/ 20946 w 21556"/>
                    <a:gd name="connsiteY18-614" fmla="*/ 0 h 11994"/>
                    <a:gd name="connsiteX0-615" fmla="*/ 21354 w 21556"/>
                    <a:gd name="connsiteY0-616" fmla="*/ 0 h 11484"/>
                    <a:gd name="connsiteX1-617" fmla="*/ 7792 w 21556"/>
                    <a:gd name="connsiteY1-618" fmla="*/ 476 h 11484"/>
                    <a:gd name="connsiteX2-619" fmla="*/ 7572 w 21556"/>
                    <a:gd name="connsiteY2-620" fmla="*/ 1521 h 11484"/>
                    <a:gd name="connsiteX3-621" fmla="*/ 6171 w 21556"/>
                    <a:gd name="connsiteY3-622" fmla="*/ 3252 h 11484"/>
                    <a:gd name="connsiteX4-623" fmla="*/ 4141 w 21556"/>
                    <a:gd name="connsiteY4-624" fmla="*/ 5742 h 11484"/>
                    <a:gd name="connsiteX5-625" fmla="*/ 81 w 21556"/>
                    <a:gd name="connsiteY5-626" fmla="*/ 10723 h 11484"/>
                    <a:gd name="connsiteX6-627" fmla="*/ 81 w 21556"/>
                    <a:gd name="connsiteY6-628" fmla="*/ 11327 h 11484"/>
                    <a:gd name="connsiteX7-629" fmla="*/ 392 w 21556"/>
                    <a:gd name="connsiteY7-630" fmla="*/ 11476 h 11484"/>
                    <a:gd name="connsiteX8-631" fmla="*/ 12498 w 21556"/>
                    <a:gd name="connsiteY8-632" fmla="*/ 11476 h 11484"/>
                    <a:gd name="connsiteX9-633" fmla="*/ 13012 w 21556"/>
                    <a:gd name="connsiteY9-634" fmla="*/ 11381 h 11484"/>
                    <a:gd name="connsiteX10-635" fmla="*/ 13507 w 21556"/>
                    <a:gd name="connsiteY10-636" fmla="*/ 11022 h 11484"/>
                    <a:gd name="connsiteX11-637" fmla="*/ 13992 w 21556"/>
                    <a:gd name="connsiteY11-638" fmla="*/ 10527 h 11484"/>
                    <a:gd name="connsiteX12-639" fmla="*/ 17966 w 21556"/>
                    <a:gd name="connsiteY12-640" fmla="*/ 5623 h 11484"/>
                    <a:gd name="connsiteX13-641" fmla="*/ 19953 w 21556"/>
                    <a:gd name="connsiteY13-642" fmla="*/ 3171 h 11484"/>
                    <a:gd name="connsiteX14-643" fmla="*/ 20946 w 21556"/>
                    <a:gd name="connsiteY14-644" fmla="*/ 1945 h 11484"/>
                    <a:gd name="connsiteX15-645" fmla="*/ 21404 w 21556"/>
                    <a:gd name="connsiteY15-646" fmla="*/ 1356 h 11484"/>
                    <a:gd name="connsiteX16-647" fmla="*/ 21553 w 21556"/>
                    <a:gd name="connsiteY16-648" fmla="*/ 618 h 11484"/>
                    <a:gd name="connsiteX17-649" fmla="*/ 21354 w 21556"/>
                    <a:gd name="connsiteY17-650" fmla="*/ 0 h 11484"/>
                    <a:gd name="connsiteX0-651" fmla="*/ 21553 w 21556"/>
                    <a:gd name="connsiteY0-652" fmla="*/ 206 h 11072"/>
                    <a:gd name="connsiteX1-653" fmla="*/ 7792 w 21556"/>
                    <a:gd name="connsiteY1-654" fmla="*/ 64 h 11072"/>
                    <a:gd name="connsiteX2-655" fmla="*/ 7572 w 21556"/>
                    <a:gd name="connsiteY2-656" fmla="*/ 1109 h 11072"/>
                    <a:gd name="connsiteX3-657" fmla="*/ 6171 w 21556"/>
                    <a:gd name="connsiteY3-658" fmla="*/ 2840 h 11072"/>
                    <a:gd name="connsiteX4-659" fmla="*/ 4141 w 21556"/>
                    <a:gd name="connsiteY4-660" fmla="*/ 5330 h 11072"/>
                    <a:gd name="connsiteX5-661" fmla="*/ 81 w 21556"/>
                    <a:gd name="connsiteY5-662" fmla="*/ 10311 h 11072"/>
                    <a:gd name="connsiteX6-663" fmla="*/ 81 w 21556"/>
                    <a:gd name="connsiteY6-664" fmla="*/ 10915 h 11072"/>
                    <a:gd name="connsiteX7-665" fmla="*/ 392 w 21556"/>
                    <a:gd name="connsiteY7-666" fmla="*/ 11064 h 11072"/>
                    <a:gd name="connsiteX8-667" fmla="*/ 12498 w 21556"/>
                    <a:gd name="connsiteY8-668" fmla="*/ 11064 h 11072"/>
                    <a:gd name="connsiteX9-669" fmla="*/ 13012 w 21556"/>
                    <a:gd name="connsiteY9-670" fmla="*/ 10969 h 11072"/>
                    <a:gd name="connsiteX10-671" fmla="*/ 13507 w 21556"/>
                    <a:gd name="connsiteY10-672" fmla="*/ 10610 h 11072"/>
                    <a:gd name="connsiteX11-673" fmla="*/ 13992 w 21556"/>
                    <a:gd name="connsiteY11-674" fmla="*/ 10115 h 11072"/>
                    <a:gd name="connsiteX12-675" fmla="*/ 17966 w 21556"/>
                    <a:gd name="connsiteY12-676" fmla="*/ 5211 h 11072"/>
                    <a:gd name="connsiteX13-677" fmla="*/ 19953 w 21556"/>
                    <a:gd name="connsiteY13-678" fmla="*/ 2759 h 11072"/>
                    <a:gd name="connsiteX14-679" fmla="*/ 20946 w 21556"/>
                    <a:gd name="connsiteY14-680" fmla="*/ 1533 h 11072"/>
                    <a:gd name="connsiteX15-681" fmla="*/ 21404 w 21556"/>
                    <a:gd name="connsiteY15-682" fmla="*/ 944 h 11072"/>
                    <a:gd name="connsiteX16-683" fmla="*/ 21553 w 21556"/>
                    <a:gd name="connsiteY16-684" fmla="*/ 206 h 110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chemeClr val="accent1"/>
                </a:solidFill>
                <a:ln>
                  <a:noFill/>
                </a:ln>
                <a:effectLst/>
              </p:spPr>
              <p:txBody>
                <a:bodyPr wrap="square" lIns="91440" tIns="45720" rIns="91440" bIns="45720" anchor="ctr">
                  <a:normAutofit/>
                </a:bodyPr>
                <a:lstStyle/>
                <a:p>
                  <a:endParaRPr lang="en-US" sz="900">
                    <a:cs typeface="+mn-ea"/>
                    <a:sym typeface="+mn-lt"/>
                  </a:endParaRPr>
                </a:p>
              </p:txBody>
            </p:sp>
            <p:sp>
              <p:nvSpPr>
                <p:cNvPr id="35" name="iš1ídê"/>
                <p:cNvSpPr/>
                <p:nvPr/>
              </p:nvSpPr>
              <p:spPr bwMode="auto">
                <a:xfrm flipV="1">
                  <a:off x="3692188"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1" fmla="*/ 12498 w 21556"/>
                    <a:gd name="connsiteY0-2" fmla="*/ 3 h 21546"/>
                    <a:gd name="connsiteX1-3" fmla="*/ 81 w 21556"/>
                    <a:gd name="connsiteY1-4" fmla="*/ 749 h 21546"/>
                    <a:gd name="connsiteX2-5" fmla="*/ 4141 w 21556"/>
                    <a:gd name="connsiteY2-6" fmla="*/ 5786 h 21546"/>
                    <a:gd name="connsiteX3-7" fmla="*/ 6171 w 21556"/>
                    <a:gd name="connsiteY3-8" fmla="*/ 8305 h 21546"/>
                    <a:gd name="connsiteX4-9" fmla="*/ 7562 w 21556"/>
                    <a:gd name="connsiteY4-10" fmla="*/ 9933 h 21546"/>
                    <a:gd name="connsiteX5-11" fmla="*/ 7792 w 21556"/>
                    <a:gd name="connsiteY5-12" fmla="*/ 10538 h 21546"/>
                    <a:gd name="connsiteX6-13" fmla="*/ 7572 w 21556"/>
                    <a:gd name="connsiteY6-14" fmla="*/ 11583 h 21546"/>
                    <a:gd name="connsiteX7-15" fmla="*/ 6171 w 21556"/>
                    <a:gd name="connsiteY7-16" fmla="*/ 13314 h 21546"/>
                    <a:gd name="connsiteX8-17" fmla="*/ 4141 w 21556"/>
                    <a:gd name="connsiteY8-18" fmla="*/ 15804 h 21546"/>
                    <a:gd name="connsiteX9-19" fmla="*/ 81 w 21556"/>
                    <a:gd name="connsiteY9-20" fmla="*/ 20785 h 21546"/>
                    <a:gd name="connsiteX10-21" fmla="*/ 81 w 21556"/>
                    <a:gd name="connsiteY10-22" fmla="*/ 21389 h 21546"/>
                    <a:gd name="connsiteX11-23" fmla="*/ 392 w 21556"/>
                    <a:gd name="connsiteY11-24" fmla="*/ 21538 h 21546"/>
                    <a:gd name="connsiteX12-25" fmla="*/ 12498 w 21556"/>
                    <a:gd name="connsiteY12-26" fmla="*/ 21538 h 21546"/>
                    <a:gd name="connsiteX13-27" fmla="*/ 13012 w 21556"/>
                    <a:gd name="connsiteY13-28" fmla="*/ 21443 h 21546"/>
                    <a:gd name="connsiteX14-29" fmla="*/ 13507 w 21556"/>
                    <a:gd name="connsiteY14-30" fmla="*/ 21084 h 21546"/>
                    <a:gd name="connsiteX15-31" fmla="*/ 13992 w 21556"/>
                    <a:gd name="connsiteY15-32" fmla="*/ 20589 h 21546"/>
                    <a:gd name="connsiteX16-33" fmla="*/ 17966 w 21556"/>
                    <a:gd name="connsiteY16-34" fmla="*/ 15685 h 21546"/>
                    <a:gd name="connsiteX17-35" fmla="*/ 19953 w 21556"/>
                    <a:gd name="connsiteY17-36" fmla="*/ 13233 h 21546"/>
                    <a:gd name="connsiteX18-37" fmla="*/ 20946 w 21556"/>
                    <a:gd name="connsiteY18-38" fmla="*/ 12007 h 21546"/>
                    <a:gd name="connsiteX19-39" fmla="*/ 21404 w 21556"/>
                    <a:gd name="connsiteY19-40" fmla="*/ 11418 h 21546"/>
                    <a:gd name="connsiteX20-41" fmla="*/ 21553 w 21556"/>
                    <a:gd name="connsiteY20-42" fmla="*/ 10680 h 21546"/>
                    <a:gd name="connsiteX21-43" fmla="*/ 21354 w 21556"/>
                    <a:gd name="connsiteY21-44" fmla="*/ 10062 h 21546"/>
                    <a:gd name="connsiteX22-45" fmla="*/ 20946 w 21556"/>
                    <a:gd name="connsiteY22-46" fmla="*/ 9552 h 21546"/>
                    <a:gd name="connsiteX23-47" fmla="*/ 19953 w 21556"/>
                    <a:gd name="connsiteY23-48" fmla="*/ 8322 h 21546"/>
                    <a:gd name="connsiteX24-49" fmla="*/ 17966 w 21556"/>
                    <a:gd name="connsiteY24-50" fmla="*/ 5863 h 21546"/>
                    <a:gd name="connsiteX25-51" fmla="*/ 13992 w 21556"/>
                    <a:gd name="connsiteY25-52" fmla="*/ 945 h 21546"/>
                    <a:gd name="connsiteX26-53" fmla="*/ 13507 w 21556"/>
                    <a:gd name="connsiteY26-54" fmla="*/ 457 h 21546"/>
                    <a:gd name="connsiteX27-55" fmla="*/ 13012 w 21556"/>
                    <a:gd name="connsiteY27-56" fmla="*/ 98 h 21546"/>
                    <a:gd name="connsiteX28-57" fmla="*/ 12498 w 21556"/>
                    <a:gd name="connsiteY28-58" fmla="*/ 3 h 21546"/>
                    <a:gd name="connsiteX0-59" fmla="*/ 12498 w 21556"/>
                    <a:gd name="connsiteY0-60" fmla="*/ 3 h 21546"/>
                    <a:gd name="connsiteX1-61" fmla="*/ 4141 w 21556"/>
                    <a:gd name="connsiteY1-62" fmla="*/ 5786 h 21546"/>
                    <a:gd name="connsiteX2-63" fmla="*/ 6171 w 21556"/>
                    <a:gd name="connsiteY2-64" fmla="*/ 8305 h 21546"/>
                    <a:gd name="connsiteX3-65" fmla="*/ 7562 w 21556"/>
                    <a:gd name="connsiteY3-66" fmla="*/ 9933 h 21546"/>
                    <a:gd name="connsiteX4-67" fmla="*/ 7792 w 21556"/>
                    <a:gd name="connsiteY4-68" fmla="*/ 10538 h 21546"/>
                    <a:gd name="connsiteX5-69" fmla="*/ 7572 w 21556"/>
                    <a:gd name="connsiteY5-70" fmla="*/ 11583 h 21546"/>
                    <a:gd name="connsiteX6-71" fmla="*/ 6171 w 21556"/>
                    <a:gd name="connsiteY6-72" fmla="*/ 13314 h 21546"/>
                    <a:gd name="connsiteX7-73" fmla="*/ 4141 w 21556"/>
                    <a:gd name="connsiteY7-74" fmla="*/ 15804 h 21546"/>
                    <a:gd name="connsiteX8-75" fmla="*/ 81 w 21556"/>
                    <a:gd name="connsiteY8-76" fmla="*/ 20785 h 21546"/>
                    <a:gd name="connsiteX9-77" fmla="*/ 81 w 21556"/>
                    <a:gd name="connsiteY9-78" fmla="*/ 21389 h 21546"/>
                    <a:gd name="connsiteX10-79" fmla="*/ 392 w 21556"/>
                    <a:gd name="connsiteY10-80" fmla="*/ 21538 h 21546"/>
                    <a:gd name="connsiteX11-81" fmla="*/ 12498 w 21556"/>
                    <a:gd name="connsiteY11-82" fmla="*/ 21538 h 21546"/>
                    <a:gd name="connsiteX12-83" fmla="*/ 13012 w 21556"/>
                    <a:gd name="connsiteY12-84" fmla="*/ 21443 h 21546"/>
                    <a:gd name="connsiteX13-85" fmla="*/ 13507 w 21556"/>
                    <a:gd name="connsiteY13-86" fmla="*/ 21084 h 21546"/>
                    <a:gd name="connsiteX14-87" fmla="*/ 13992 w 21556"/>
                    <a:gd name="connsiteY14-88" fmla="*/ 20589 h 21546"/>
                    <a:gd name="connsiteX15-89" fmla="*/ 17966 w 21556"/>
                    <a:gd name="connsiteY15-90" fmla="*/ 15685 h 21546"/>
                    <a:gd name="connsiteX16-91" fmla="*/ 19953 w 21556"/>
                    <a:gd name="connsiteY16-92" fmla="*/ 13233 h 21546"/>
                    <a:gd name="connsiteX17-93" fmla="*/ 20946 w 21556"/>
                    <a:gd name="connsiteY17-94" fmla="*/ 12007 h 21546"/>
                    <a:gd name="connsiteX18-95" fmla="*/ 21404 w 21556"/>
                    <a:gd name="connsiteY18-96" fmla="*/ 11418 h 21546"/>
                    <a:gd name="connsiteX19-97" fmla="*/ 21553 w 21556"/>
                    <a:gd name="connsiteY19-98" fmla="*/ 10680 h 21546"/>
                    <a:gd name="connsiteX20-99" fmla="*/ 21354 w 21556"/>
                    <a:gd name="connsiteY20-100" fmla="*/ 10062 h 21546"/>
                    <a:gd name="connsiteX21-101" fmla="*/ 20946 w 21556"/>
                    <a:gd name="connsiteY21-102" fmla="*/ 9552 h 21546"/>
                    <a:gd name="connsiteX22-103" fmla="*/ 19953 w 21556"/>
                    <a:gd name="connsiteY22-104" fmla="*/ 8322 h 21546"/>
                    <a:gd name="connsiteX23-105" fmla="*/ 17966 w 21556"/>
                    <a:gd name="connsiteY23-106" fmla="*/ 5863 h 21546"/>
                    <a:gd name="connsiteX24-107" fmla="*/ 13992 w 21556"/>
                    <a:gd name="connsiteY24-108" fmla="*/ 945 h 21546"/>
                    <a:gd name="connsiteX25-109" fmla="*/ 13507 w 21556"/>
                    <a:gd name="connsiteY25-110" fmla="*/ 457 h 21546"/>
                    <a:gd name="connsiteX26-111" fmla="*/ 13012 w 21556"/>
                    <a:gd name="connsiteY26-112" fmla="*/ 98 h 21546"/>
                    <a:gd name="connsiteX27-113" fmla="*/ 12498 w 21556"/>
                    <a:gd name="connsiteY27-114" fmla="*/ 3 h 21546"/>
                    <a:gd name="connsiteX0-115" fmla="*/ 13012 w 21556"/>
                    <a:gd name="connsiteY0-116" fmla="*/ 0 h 21448"/>
                    <a:gd name="connsiteX1-117" fmla="*/ 4141 w 21556"/>
                    <a:gd name="connsiteY1-118" fmla="*/ 5688 h 21448"/>
                    <a:gd name="connsiteX2-119" fmla="*/ 6171 w 21556"/>
                    <a:gd name="connsiteY2-120" fmla="*/ 8207 h 21448"/>
                    <a:gd name="connsiteX3-121" fmla="*/ 7562 w 21556"/>
                    <a:gd name="connsiteY3-122" fmla="*/ 9835 h 21448"/>
                    <a:gd name="connsiteX4-123" fmla="*/ 7792 w 21556"/>
                    <a:gd name="connsiteY4-124" fmla="*/ 10440 h 21448"/>
                    <a:gd name="connsiteX5-125" fmla="*/ 7572 w 21556"/>
                    <a:gd name="connsiteY5-126" fmla="*/ 11485 h 21448"/>
                    <a:gd name="connsiteX6-127" fmla="*/ 6171 w 21556"/>
                    <a:gd name="connsiteY6-128" fmla="*/ 13216 h 21448"/>
                    <a:gd name="connsiteX7-129" fmla="*/ 4141 w 21556"/>
                    <a:gd name="connsiteY7-130" fmla="*/ 15706 h 21448"/>
                    <a:gd name="connsiteX8-131" fmla="*/ 81 w 21556"/>
                    <a:gd name="connsiteY8-132" fmla="*/ 20687 h 21448"/>
                    <a:gd name="connsiteX9-133" fmla="*/ 81 w 21556"/>
                    <a:gd name="connsiteY9-134" fmla="*/ 21291 h 21448"/>
                    <a:gd name="connsiteX10-135" fmla="*/ 392 w 21556"/>
                    <a:gd name="connsiteY10-136" fmla="*/ 21440 h 21448"/>
                    <a:gd name="connsiteX11-137" fmla="*/ 12498 w 21556"/>
                    <a:gd name="connsiteY11-138" fmla="*/ 21440 h 21448"/>
                    <a:gd name="connsiteX12-139" fmla="*/ 13012 w 21556"/>
                    <a:gd name="connsiteY12-140" fmla="*/ 21345 h 21448"/>
                    <a:gd name="connsiteX13-141" fmla="*/ 13507 w 21556"/>
                    <a:gd name="connsiteY13-142" fmla="*/ 20986 h 21448"/>
                    <a:gd name="connsiteX14-143" fmla="*/ 13992 w 21556"/>
                    <a:gd name="connsiteY14-144" fmla="*/ 20491 h 21448"/>
                    <a:gd name="connsiteX15-145" fmla="*/ 17966 w 21556"/>
                    <a:gd name="connsiteY15-146" fmla="*/ 15587 h 21448"/>
                    <a:gd name="connsiteX16-147" fmla="*/ 19953 w 21556"/>
                    <a:gd name="connsiteY16-148" fmla="*/ 13135 h 21448"/>
                    <a:gd name="connsiteX17-149" fmla="*/ 20946 w 21556"/>
                    <a:gd name="connsiteY17-150" fmla="*/ 11909 h 21448"/>
                    <a:gd name="connsiteX18-151" fmla="*/ 21404 w 21556"/>
                    <a:gd name="connsiteY18-152" fmla="*/ 11320 h 21448"/>
                    <a:gd name="connsiteX19-153" fmla="*/ 21553 w 21556"/>
                    <a:gd name="connsiteY19-154" fmla="*/ 10582 h 21448"/>
                    <a:gd name="connsiteX20-155" fmla="*/ 21354 w 21556"/>
                    <a:gd name="connsiteY20-156" fmla="*/ 9964 h 21448"/>
                    <a:gd name="connsiteX21-157" fmla="*/ 20946 w 21556"/>
                    <a:gd name="connsiteY21-158" fmla="*/ 9454 h 21448"/>
                    <a:gd name="connsiteX22-159" fmla="*/ 19953 w 21556"/>
                    <a:gd name="connsiteY22-160" fmla="*/ 8224 h 21448"/>
                    <a:gd name="connsiteX23-161" fmla="*/ 17966 w 21556"/>
                    <a:gd name="connsiteY23-162" fmla="*/ 5765 h 21448"/>
                    <a:gd name="connsiteX24-163" fmla="*/ 13992 w 21556"/>
                    <a:gd name="connsiteY24-164" fmla="*/ 847 h 21448"/>
                    <a:gd name="connsiteX25-165" fmla="*/ 13507 w 21556"/>
                    <a:gd name="connsiteY25-166" fmla="*/ 359 h 21448"/>
                    <a:gd name="connsiteX26-167" fmla="*/ 13012 w 21556"/>
                    <a:gd name="connsiteY26-168" fmla="*/ 0 h 21448"/>
                    <a:gd name="connsiteX0-169" fmla="*/ 13507 w 21556"/>
                    <a:gd name="connsiteY0-170" fmla="*/ 289 h 21378"/>
                    <a:gd name="connsiteX1-171" fmla="*/ 4141 w 21556"/>
                    <a:gd name="connsiteY1-172" fmla="*/ 5618 h 21378"/>
                    <a:gd name="connsiteX2-173" fmla="*/ 6171 w 21556"/>
                    <a:gd name="connsiteY2-174" fmla="*/ 8137 h 21378"/>
                    <a:gd name="connsiteX3-175" fmla="*/ 7562 w 21556"/>
                    <a:gd name="connsiteY3-176" fmla="*/ 9765 h 21378"/>
                    <a:gd name="connsiteX4-177" fmla="*/ 7792 w 21556"/>
                    <a:gd name="connsiteY4-178" fmla="*/ 10370 h 21378"/>
                    <a:gd name="connsiteX5-179" fmla="*/ 7572 w 21556"/>
                    <a:gd name="connsiteY5-180" fmla="*/ 11415 h 21378"/>
                    <a:gd name="connsiteX6-181" fmla="*/ 6171 w 21556"/>
                    <a:gd name="connsiteY6-182" fmla="*/ 13146 h 21378"/>
                    <a:gd name="connsiteX7-183" fmla="*/ 4141 w 21556"/>
                    <a:gd name="connsiteY7-184" fmla="*/ 15636 h 21378"/>
                    <a:gd name="connsiteX8-185" fmla="*/ 81 w 21556"/>
                    <a:gd name="connsiteY8-186" fmla="*/ 20617 h 21378"/>
                    <a:gd name="connsiteX9-187" fmla="*/ 81 w 21556"/>
                    <a:gd name="connsiteY9-188" fmla="*/ 21221 h 21378"/>
                    <a:gd name="connsiteX10-189" fmla="*/ 392 w 21556"/>
                    <a:gd name="connsiteY10-190" fmla="*/ 21370 h 21378"/>
                    <a:gd name="connsiteX11-191" fmla="*/ 12498 w 21556"/>
                    <a:gd name="connsiteY11-192" fmla="*/ 21370 h 21378"/>
                    <a:gd name="connsiteX12-193" fmla="*/ 13012 w 21556"/>
                    <a:gd name="connsiteY12-194" fmla="*/ 21275 h 21378"/>
                    <a:gd name="connsiteX13-195" fmla="*/ 13507 w 21556"/>
                    <a:gd name="connsiteY13-196" fmla="*/ 20916 h 21378"/>
                    <a:gd name="connsiteX14-197" fmla="*/ 13992 w 21556"/>
                    <a:gd name="connsiteY14-198" fmla="*/ 20421 h 21378"/>
                    <a:gd name="connsiteX15-199" fmla="*/ 17966 w 21556"/>
                    <a:gd name="connsiteY15-200" fmla="*/ 15517 h 21378"/>
                    <a:gd name="connsiteX16-201" fmla="*/ 19953 w 21556"/>
                    <a:gd name="connsiteY16-202" fmla="*/ 13065 h 21378"/>
                    <a:gd name="connsiteX17-203" fmla="*/ 20946 w 21556"/>
                    <a:gd name="connsiteY17-204" fmla="*/ 11839 h 21378"/>
                    <a:gd name="connsiteX18-205" fmla="*/ 21404 w 21556"/>
                    <a:gd name="connsiteY18-206" fmla="*/ 11250 h 21378"/>
                    <a:gd name="connsiteX19-207" fmla="*/ 21553 w 21556"/>
                    <a:gd name="connsiteY19-208" fmla="*/ 10512 h 21378"/>
                    <a:gd name="connsiteX20-209" fmla="*/ 21354 w 21556"/>
                    <a:gd name="connsiteY20-210" fmla="*/ 9894 h 21378"/>
                    <a:gd name="connsiteX21-211" fmla="*/ 20946 w 21556"/>
                    <a:gd name="connsiteY21-212" fmla="*/ 9384 h 21378"/>
                    <a:gd name="connsiteX22-213" fmla="*/ 19953 w 21556"/>
                    <a:gd name="connsiteY22-214" fmla="*/ 8154 h 21378"/>
                    <a:gd name="connsiteX23-215" fmla="*/ 17966 w 21556"/>
                    <a:gd name="connsiteY23-216" fmla="*/ 5695 h 21378"/>
                    <a:gd name="connsiteX24-217" fmla="*/ 13992 w 21556"/>
                    <a:gd name="connsiteY24-218" fmla="*/ 777 h 21378"/>
                    <a:gd name="connsiteX25-219" fmla="*/ 13507 w 21556"/>
                    <a:gd name="connsiteY25-220" fmla="*/ 289 h 21378"/>
                    <a:gd name="connsiteX0-221" fmla="*/ 13992 w 21556"/>
                    <a:gd name="connsiteY0-222" fmla="*/ 1 h 20602"/>
                    <a:gd name="connsiteX1-223" fmla="*/ 4141 w 21556"/>
                    <a:gd name="connsiteY1-224" fmla="*/ 4842 h 20602"/>
                    <a:gd name="connsiteX2-225" fmla="*/ 6171 w 21556"/>
                    <a:gd name="connsiteY2-226" fmla="*/ 7361 h 20602"/>
                    <a:gd name="connsiteX3-227" fmla="*/ 7562 w 21556"/>
                    <a:gd name="connsiteY3-228" fmla="*/ 8989 h 20602"/>
                    <a:gd name="connsiteX4-229" fmla="*/ 7792 w 21556"/>
                    <a:gd name="connsiteY4-230" fmla="*/ 9594 h 20602"/>
                    <a:gd name="connsiteX5-231" fmla="*/ 7572 w 21556"/>
                    <a:gd name="connsiteY5-232" fmla="*/ 10639 h 20602"/>
                    <a:gd name="connsiteX6-233" fmla="*/ 6171 w 21556"/>
                    <a:gd name="connsiteY6-234" fmla="*/ 12370 h 20602"/>
                    <a:gd name="connsiteX7-235" fmla="*/ 4141 w 21556"/>
                    <a:gd name="connsiteY7-236" fmla="*/ 14860 h 20602"/>
                    <a:gd name="connsiteX8-237" fmla="*/ 81 w 21556"/>
                    <a:gd name="connsiteY8-238" fmla="*/ 19841 h 20602"/>
                    <a:gd name="connsiteX9-239" fmla="*/ 81 w 21556"/>
                    <a:gd name="connsiteY9-240" fmla="*/ 20445 h 20602"/>
                    <a:gd name="connsiteX10-241" fmla="*/ 392 w 21556"/>
                    <a:gd name="connsiteY10-242" fmla="*/ 20594 h 20602"/>
                    <a:gd name="connsiteX11-243" fmla="*/ 12498 w 21556"/>
                    <a:gd name="connsiteY11-244" fmla="*/ 20594 h 20602"/>
                    <a:gd name="connsiteX12-245" fmla="*/ 13012 w 21556"/>
                    <a:gd name="connsiteY12-246" fmla="*/ 20499 h 20602"/>
                    <a:gd name="connsiteX13-247" fmla="*/ 13507 w 21556"/>
                    <a:gd name="connsiteY13-248" fmla="*/ 20140 h 20602"/>
                    <a:gd name="connsiteX14-249" fmla="*/ 13992 w 21556"/>
                    <a:gd name="connsiteY14-250" fmla="*/ 19645 h 20602"/>
                    <a:gd name="connsiteX15-251" fmla="*/ 17966 w 21556"/>
                    <a:gd name="connsiteY15-252" fmla="*/ 14741 h 20602"/>
                    <a:gd name="connsiteX16-253" fmla="*/ 19953 w 21556"/>
                    <a:gd name="connsiteY16-254" fmla="*/ 12289 h 20602"/>
                    <a:gd name="connsiteX17-255" fmla="*/ 20946 w 21556"/>
                    <a:gd name="connsiteY17-256" fmla="*/ 11063 h 20602"/>
                    <a:gd name="connsiteX18-257" fmla="*/ 21404 w 21556"/>
                    <a:gd name="connsiteY18-258" fmla="*/ 10474 h 20602"/>
                    <a:gd name="connsiteX19-259" fmla="*/ 21553 w 21556"/>
                    <a:gd name="connsiteY19-260" fmla="*/ 9736 h 20602"/>
                    <a:gd name="connsiteX20-261" fmla="*/ 21354 w 21556"/>
                    <a:gd name="connsiteY20-262" fmla="*/ 9118 h 20602"/>
                    <a:gd name="connsiteX21-263" fmla="*/ 20946 w 21556"/>
                    <a:gd name="connsiteY21-264" fmla="*/ 8608 h 20602"/>
                    <a:gd name="connsiteX22-265" fmla="*/ 19953 w 21556"/>
                    <a:gd name="connsiteY22-266" fmla="*/ 7378 h 20602"/>
                    <a:gd name="connsiteX23-267" fmla="*/ 17966 w 21556"/>
                    <a:gd name="connsiteY23-268" fmla="*/ 4919 h 20602"/>
                    <a:gd name="connsiteX24-269" fmla="*/ 13992 w 21556"/>
                    <a:gd name="connsiteY24-270" fmla="*/ 1 h 20602"/>
                    <a:gd name="connsiteX0-271" fmla="*/ 17966 w 21556"/>
                    <a:gd name="connsiteY0-272" fmla="*/ 77 h 15760"/>
                    <a:gd name="connsiteX1-273" fmla="*/ 4141 w 21556"/>
                    <a:gd name="connsiteY1-274" fmla="*/ 0 h 15760"/>
                    <a:gd name="connsiteX2-275" fmla="*/ 6171 w 21556"/>
                    <a:gd name="connsiteY2-276" fmla="*/ 2519 h 15760"/>
                    <a:gd name="connsiteX3-277" fmla="*/ 7562 w 21556"/>
                    <a:gd name="connsiteY3-278" fmla="*/ 4147 h 15760"/>
                    <a:gd name="connsiteX4-279" fmla="*/ 7792 w 21556"/>
                    <a:gd name="connsiteY4-280" fmla="*/ 4752 h 15760"/>
                    <a:gd name="connsiteX5-281" fmla="*/ 7572 w 21556"/>
                    <a:gd name="connsiteY5-282" fmla="*/ 5797 h 15760"/>
                    <a:gd name="connsiteX6-283" fmla="*/ 6171 w 21556"/>
                    <a:gd name="connsiteY6-284" fmla="*/ 7528 h 15760"/>
                    <a:gd name="connsiteX7-285" fmla="*/ 4141 w 21556"/>
                    <a:gd name="connsiteY7-286" fmla="*/ 10018 h 15760"/>
                    <a:gd name="connsiteX8-287" fmla="*/ 81 w 21556"/>
                    <a:gd name="connsiteY8-288" fmla="*/ 14999 h 15760"/>
                    <a:gd name="connsiteX9-289" fmla="*/ 81 w 21556"/>
                    <a:gd name="connsiteY9-290" fmla="*/ 15603 h 15760"/>
                    <a:gd name="connsiteX10-291" fmla="*/ 392 w 21556"/>
                    <a:gd name="connsiteY10-292" fmla="*/ 15752 h 15760"/>
                    <a:gd name="connsiteX11-293" fmla="*/ 12498 w 21556"/>
                    <a:gd name="connsiteY11-294" fmla="*/ 15752 h 15760"/>
                    <a:gd name="connsiteX12-295" fmla="*/ 13012 w 21556"/>
                    <a:gd name="connsiteY12-296" fmla="*/ 15657 h 15760"/>
                    <a:gd name="connsiteX13-297" fmla="*/ 13507 w 21556"/>
                    <a:gd name="connsiteY13-298" fmla="*/ 15298 h 15760"/>
                    <a:gd name="connsiteX14-299" fmla="*/ 13992 w 21556"/>
                    <a:gd name="connsiteY14-300" fmla="*/ 14803 h 15760"/>
                    <a:gd name="connsiteX15-301" fmla="*/ 17966 w 21556"/>
                    <a:gd name="connsiteY15-302" fmla="*/ 9899 h 15760"/>
                    <a:gd name="connsiteX16-303" fmla="*/ 19953 w 21556"/>
                    <a:gd name="connsiteY16-304" fmla="*/ 7447 h 15760"/>
                    <a:gd name="connsiteX17-305" fmla="*/ 20946 w 21556"/>
                    <a:gd name="connsiteY17-306" fmla="*/ 6221 h 15760"/>
                    <a:gd name="connsiteX18-307" fmla="*/ 21404 w 21556"/>
                    <a:gd name="connsiteY18-308" fmla="*/ 5632 h 15760"/>
                    <a:gd name="connsiteX19-309" fmla="*/ 21553 w 21556"/>
                    <a:gd name="connsiteY19-310" fmla="*/ 4894 h 15760"/>
                    <a:gd name="connsiteX20-311" fmla="*/ 21354 w 21556"/>
                    <a:gd name="connsiteY20-312" fmla="*/ 4276 h 15760"/>
                    <a:gd name="connsiteX21-313" fmla="*/ 20946 w 21556"/>
                    <a:gd name="connsiteY21-314" fmla="*/ 3766 h 15760"/>
                    <a:gd name="connsiteX22-315" fmla="*/ 19953 w 21556"/>
                    <a:gd name="connsiteY22-316" fmla="*/ 2536 h 15760"/>
                    <a:gd name="connsiteX23-317" fmla="*/ 17966 w 21556"/>
                    <a:gd name="connsiteY23-318" fmla="*/ 77 h 15760"/>
                    <a:gd name="connsiteX0-319" fmla="*/ 17966 w 21556"/>
                    <a:gd name="connsiteY0-320" fmla="*/ 0 h 15683"/>
                    <a:gd name="connsiteX1-321" fmla="*/ 6171 w 21556"/>
                    <a:gd name="connsiteY1-322" fmla="*/ 2442 h 15683"/>
                    <a:gd name="connsiteX2-323" fmla="*/ 7562 w 21556"/>
                    <a:gd name="connsiteY2-324" fmla="*/ 4070 h 15683"/>
                    <a:gd name="connsiteX3-325" fmla="*/ 7792 w 21556"/>
                    <a:gd name="connsiteY3-326" fmla="*/ 4675 h 15683"/>
                    <a:gd name="connsiteX4-327" fmla="*/ 7572 w 21556"/>
                    <a:gd name="connsiteY4-328" fmla="*/ 5720 h 15683"/>
                    <a:gd name="connsiteX5-329" fmla="*/ 6171 w 21556"/>
                    <a:gd name="connsiteY5-330" fmla="*/ 7451 h 15683"/>
                    <a:gd name="connsiteX6-331" fmla="*/ 4141 w 21556"/>
                    <a:gd name="connsiteY6-332" fmla="*/ 9941 h 15683"/>
                    <a:gd name="connsiteX7-333" fmla="*/ 81 w 21556"/>
                    <a:gd name="connsiteY7-334" fmla="*/ 14922 h 15683"/>
                    <a:gd name="connsiteX8-335" fmla="*/ 81 w 21556"/>
                    <a:gd name="connsiteY8-336" fmla="*/ 15526 h 15683"/>
                    <a:gd name="connsiteX9-337" fmla="*/ 392 w 21556"/>
                    <a:gd name="connsiteY9-338" fmla="*/ 15675 h 15683"/>
                    <a:gd name="connsiteX10-339" fmla="*/ 12498 w 21556"/>
                    <a:gd name="connsiteY10-340" fmla="*/ 15675 h 15683"/>
                    <a:gd name="connsiteX11-341" fmla="*/ 13012 w 21556"/>
                    <a:gd name="connsiteY11-342" fmla="*/ 15580 h 15683"/>
                    <a:gd name="connsiteX12-343" fmla="*/ 13507 w 21556"/>
                    <a:gd name="connsiteY12-344" fmla="*/ 15221 h 15683"/>
                    <a:gd name="connsiteX13-345" fmla="*/ 13992 w 21556"/>
                    <a:gd name="connsiteY13-346" fmla="*/ 14726 h 15683"/>
                    <a:gd name="connsiteX14-347" fmla="*/ 17966 w 21556"/>
                    <a:gd name="connsiteY14-348" fmla="*/ 9822 h 15683"/>
                    <a:gd name="connsiteX15-349" fmla="*/ 19953 w 21556"/>
                    <a:gd name="connsiteY15-350" fmla="*/ 7370 h 15683"/>
                    <a:gd name="connsiteX16-351" fmla="*/ 20946 w 21556"/>
                    <a:gd name="connsiteY16-352" fmla="*/ 6144 h 15683"/>
                    <a:gd name="connsiteX17-353" fmla="*/ 21404 w 21556"/>
                    <a:gd name="connsiteY17-354" fmla="*/ 5555 h 15683"/>
                    <a:gd name="connsiteX18-355" fmla="*/ 21553 w 21556"/>
                    <a:gd name="connsiteY18-356" fmla="*/ 4817 h 15683"/>
                    <a:gd name="connsiteX19-357" fmla="*/ 21354 w 21556"/>
                    <a:gd name="connsiteY19-358" fmla="*/ 4199 h 15683"/>
                    <a:gd name="connsiteX20-359" fmla="*/ 20946 w 21556"/>
                    <a:gd name="connsiteY20-360" fmla="*/ 3689 h 15683"/>
                    <a:gd name="connsiteX21-361" fmla="*/ 19953 w 21556"/>
                    <a:gd name="connsiteY21-362" fmla="*/ 2459 h 15683"/>
                    <a:gd name="connsiteX22-363" fmla="*/ 17966 w 21556"/>
                    <a:gd name="connsiteY22-364" fmla="*/ 0 h 15683"/>
                    <a:gd name="connsiteX0-365" fmla="*/ 17966 w 21556"/>
                    <a:gd name="connsiteY0-366" fmla="*/ 0 h 15683"/>
                    <a:gd name="connsiteX1-367" fmla="*/ 7562 w 21556"/>
                    <a:gd name="connsiteY1-368" fmla="*/ 4070 h 15683"/>
                    <a:gd name="connsiteX2-369" fmla="*/ 7792 w 21556"/>
                    <a:gd name="connsiteY2-370" fmla="*/ 4675 h 15683"/>
                    <a:gd name="connsiteX3-371" fmla="*/ 7572 w 21556"/>
                    <a:gd name="connsiteY3-372" fmla="*/ 5720 h 15683"/>
                    <a:gd name="connsiteX4-373" fmla="*/ 6171 w 21556"/>
                    <a:gd name="connsiteY4-374" fmla="*/ 7451 h 15683"/>
                    <a:gd name="connsiteX5-375" fmla="*/ 4141 w 21556"/>
                    <a:gd name="connsiteY5-376" fmla="*/ 9941 h 15683"/>
                    <a:gd name="connsiteX6-377" fmla="*/ 81 w 21556"/>
                    <a:gd name="connsiteY6-378" fmla="*/ 14922 h 15683"/>
                    <a:gd name="connsiteX7-379" fmla="*/ 81 w 21556"/>
                    <a:gd name="connsiteY7-380" fmla="*/ 15526 h 15683"/>
                    <a:gd name="connsiteX8-381" fmla="*/ 392 w 21556"/>
                    <a:gd name="connsiteY8-382" fmla="*/ 15675 h 15683"/>
                    <a:gd name="connsiteX9-383" fmla="*/ 12498 w 21556"/>
                    <a:gd name="connsiteY9-384" fmla="*/ 15675 h 15683"/>
                    <a:gd name="connsiteX10-385" fmla="*/ 13012 w 21556"/>
                    <a:gd name="connsiteY10-386" fmla="*/ 15580 h 15683"/>
                    <a:gd name="connsiteX11-387" fmla="*/ 13507 w 21556"/>
                    <a:gd name="connsiteY11-388" fmla="*/ 15221 h 15683"/>
                    <a:gd name="connsiteX12-389" fmla="*/ 13992 w 21556"/>
                    <a:gd name="connsiteY12-390" fmla="*/ 14726 h 15683"/>
                    <a:gd name="connsiteX13-391" fmla="*/ 17966 w 21556"/>
                    <a:gd name="connsiteY13-392" fmla="*/ 9822 h 15683"/>
                    <a:gd name="connsiteX14-393" fmla="*/ 19953 w 21556"/>
                    <a:gd name="connsiteY14-394" fmla="*/ 7370 h 15683"/>
                    <a:gd name="connsiteX15-395" fmla="*/ 20946 w 21556"/>
                    <a:gd name="connsiteY15-396" fmla="*/ 6144 h 15683"/>
                    <a:gd name="connsiteX16-397" fmla="*/ 21404 w 21556"/>
                    <a:gd name="connsiteY16-398" fmla="*/ 5555 h 15683"/>
                    <a:gd name="connsiteX17-399" fmla="*/ 21553 w 21556"/>
                    <a:gd name="connsiteY17-400" fmla="*/ 4817 h 15683"/>
                    <a:gd name="connsiteX18-401" fmla="*/ 21354 w 21556"/>
                    <a:gd name="connsiteY18-402" fmla="*/ 4199 h 15683"/>
                    <a:gd name="connsiteX19-403" fmla="*/ 20946 w 21556"/>
                    <a:gd name="connsiteY19-404" fmla="*/ 3689 h 15683"/>
                    <a:gd name="connsiteX20-405" fmla="*/ 19953 w 21556"/>
                    <a:gd name="connsiteY20-406" fmla="*/ 2459 h 15683"/>
                    <a:gd name="connsiteX21-407" fmla="*/ 17966 w 21556"/>
                    <a:gd name="connsiteY21-408" fmla="*/ 0 h 15683"/>
                    <a:gd name="connsiteX0-409" fmla="*/ 19953 w 21556"/>
                    <a:gd name="connsiteY0-410" fmla="*/ 0 h 13224"/>
                    <a:gd name="connsiteX1-411" fmla="*/ 7562 w 21556"/>
                    <a:gd name="connsiteY1-412" fmla="*/ 1611 h 13224"/>
                    <a:gd name="connsiteX2-413" fmla="*/ 7792 w 21556"/>
                    <a:gd name="connsiteY2-414" fmla="*/ 2216 h 13224"/>
                    <a:gd name="connsiteX3-415" fmla="*/ 7572 w 21556"/>
                    <a:gd name="connsiteY3-416" fmla="*/ 3261 h 13224"/>
                    <a:gd name="connsiteX4-417" fmla="*/ 6171 w 21556"/>
                    <a:gd name="connsiteY4-418" fmla="*/ 4992 h 13224"/>
                    <a:gd name="connsiteX5-419" fmla="*/ 4141 w 21556"/>
                    <a:gd name="connsiteY5-420" fmla="*/ 7482 h 13224"/>
                    <a:gd name="connsiteX6-421" fmla="*/ 81 w 21556"/>
                    <a:gd name="connsiteY6-422" fmla="*/ 12463 h 13224"/>
                    <a:gd name="connsiteX7-423" fmla="*/ 81 w 21556"/>
                    <a:gd name="connsiteY7-424" fmla="*/ 13067 h 13224"/>
                    <a:gd name="connsiteX8-425" fmla="*/ 392 w 21556"/>
                    <a:gd name="connsiteY8-426" fmla="*/ 13216 h 13224"/>
                    <a:gd name="connsiteX9-427" fmla="*/ 12498 w 21556"/>
                    <a:gd name="connsiteY9-428" fmla="*/ 13216 h 13224"/>
                    <a:gd name="connsiteX10-429" fmla="*/ 13012 w 21556"/>
                    <a:gd name="connsiteY10-430" fmla="*/ 13121 h 13224"/>
                    <a:gd name="connsiteX11-431" fmla="*/ 13507 w 21556"/>
                    <a:gd name="connsiteY11-432" fmla="*/ 12762 h 13224"/>
                    <a:gd name="connsiteX12-433" fmla="*/ 13992 w 21556"/>
                    <a:gd name="connsiteY12-434" fmla="*/ 12267 h 13224"/>
                    <a:gd name="connsiteX13-435" fmla="*/ 17966 w 21556"/>
                    <a:gd name="connsiteY13-436" fmla="*/ 7363 h 13224"/>
                    <a:gd name="connsiteX14-437" fmla="*/ 19953 w 21556"/>
                    <a:gd name="connsiteY14-438" fmla="*/ 4911 h 13224"/>
                    <a:gd name="connsiteX15-439" fmla="*/ 20946 w 21556"/>
                    <a:gd name="connsiteY15-440" fmla="*/ 3685 h 13224"/>
                    <a:gd name="connsiteX16-441" fmla="*/ 21404 w 21556"/>
                    <a:gd name="connsiteY16-442" fmla="*/ 3096 h 13224"/>
                    <a:gd name="connsiteX17-443" fmla="*/ 21553 w 21556"/>
                    <a:gd name="connsiteY17-444" fmla="*/ 2358 h 13224"/>
                    <a:gd name="connsiteX18-445" fmla="*/ 21354 w 21556"/>
                    <a:gd name="connsiteY18-446" fmla="*/ 1740 h 13224"/>
                    <a:gd name="connsiteX19-447" fmla="*/ 20946 w 21556"/>
                    <a:gd name="connsiteY19-448" fmla="*/ 1230 h 13224"/>
                    <a:gd name="connsiteX20-449" fmla="*/ 19953 w 21556"/>
                    <a:gd name="connsiteY20-450" fmla="*/ 0 h 13224"/>
                    <a:gd name="connsiteX0-451" fmla="*/ 19953 w 21556"/>
                    <a:gd name="connsiteY0-452" fmla="*/ 0 h 13224"/>
                    <a:gd name="connsiteX1-453" fmla="*/ 7562 w 21556"/>
                    <a:gd name="connsiteY1-454" fmla="*/ 1611 h 13224"/>
                    <a:gd name="connsiteX2-455" fmla="*/ 7792 w 21556"/>
                    <a:gd name="connsiteY2-456" fmla="*/ 2216 h 13224"/>
                    <a:gd name="connsiteX3-457" fmla="*/ 7613 w 21556"/>
                    <a:gd name="connsiteY3-458" fmla="*/ 1590 h 13224"/>
                    <a:gd name="connsiteX4-459" fmla="*/ 7572 w 21556"/>
                    <a:gd name="connsiteY4-460" fmla="*/ 3261 h 13224"/>
                    <a:gd name="connsiteX5-461" fmla="*/ 6171 w 21556"/>
                    <a:gd name="connsiteY5-462" fmla="*/ 4992 h 13224"/>
                    <a:gd name="connsiteX6-463" fmla="*/ 4141 w 21556"/>
                    <a:gd name="connsiteY6-464" fmla="*/ 7482 h 13224"/>
                    <a:gd name="connsiteX7-465" fmla="*/ 81 w 21556"/>
                    <a:gd name="connsiteY7-466" fmla="*/ 12463 h 13224"/>
                    <a:gd name="connsiteX8-467" fmla="*/ 81 w 21556"/>
                    <a:gd name="connsiteY8-468" fmla="*/ 13067 h 13224"/>
                    <a:gd name="connsiteX9-469" fmla="*/ 392 w 21556"/>
                    <a:gd name="connsiteY9-470" fmla="*/ 13216 h 13224"/>
                    <a:gd name="connsiteX10-471" fmla="*/ 12498 w 21556"/>
                    <a:gd name="connsiteY10-472" fmla="*/ 13216 h 13224"/>
                    <a:gd name="connsiteX11-473" fmla="*/ 13012 w 21556"/>
                    <a:gd name="connsiteY11-474" fmla="*/ 13121 h 13224"/>
                    <a:gd name="connsiteX12-475" fmla="*/ 13507 w 21556"/>
                    <a:gd name="connsiteY12-476" fmla="*/ 12762 h 13224"/>
                    <a:gd name="connsiteX13-477" fmla="*/ 13992 w 21556"/>
                    <a:gd name="connsiteY13-478" fmla="*/ 12267 h 13224"/>
                    <a:gd name="connsiteX14-479" fmla="*/ 17966 w 21556"/>
                    <a:gd name="connsiteY14-480" fmla="*/ 7363 h 13224"/>
                    <a:gd name="connsiteX15-481" fmla="*/ 19953 w 21556"/>
                    <a:gd name="connsiteY15-482" fmla="*/ 4911 h 13224"/>
                    <a:gd name="connsiteX16-483" fmla="*/ 20946 w 21556"/>
                    <a:gd name="connsiteY16-484" fmla="*/ 3685 h 13224"/>
                    <a:gd name="connsiteX17-485" fmla="*/ 21404 w 21556"/>
                    <a:gd name="connsiteY17-486" fmla="*/ 3096 h 13224"/>
                    <a:gd name="connsiteX18-487" fmla="*/ 21553 w 21556"/>
                    <a:gd name="connsiteY18-488" fmla="*/ 2358 h 13224"/>
                    <a:gd name="connsiteX19-489" fmla="*/ 21354 w 21556"/>
                    <a:gd name="connsiteY19-490" fmla="*/ 1740 h 13224"/>
                    <a:gd name="connsiteX20-491" fmla="*/ 20946 w 21556"/>
                    <a:gd name="connsiteY20-492" fmla="*/ 1230 h 13224"/>
                    <a:gd name="connsiteX21-493" fmla="*/ 19953 w 21556"/>
                    <a:gd name="connsiteY21-494" fmla="*/ 0 h 13224"/>
                    <a:gd name="connsiteX0-495" fmla="*/ 19953 w 21556"/>
                    <a:gd name="connsiteY0-496" fmla="*/ 0 h 13224"/>
                    <a:gd name="connsiteX1-497" fmla="*/ 7562 w 21556"/>
                    <a:gd name="connsiteY1-498" fmla="*/ 1611 h 13224"/>
                    <a:gd name="connsiteX2-499" fmla="*/ 7792 w 21556"/>
                    <a:gd name="connsiteY2-500" fmla="*/ 2216 h 13224"/>
                    <a:gd name="connsiteX3-501" fmla="*/ 7572 w 21556"/>
                    <a:gd name="connsiteY3-502" fmla="*/ 3261 h 13224"/>
                    <a:gd name="connsiteX4-503" fmla="*/ 6171 w 21556"/>
                    <a:gd name="connsiteY4-504" fmla="*/ 4992 h 13224"/>
                    <a:gd name="connsiteX5-505" fmla="*/ 4141 w 21556"/>
                    <a:gd name="connsiteY5-506" fmla="*/ 7482 h 13224"/>
                    <a:gd name="connsiteX6-507" fmla="*/ 81 w 21556"/>
                    <a:gd name="connsiteY6-508" fmla="*/ 12463 h 13224"/>
                    <a:gd name="connsiteX7-509" fmla="*/ 81 w 21556"/>
                    <a:gd name="connsiteY7-510" fmla="*/ 13067 h 13224"/>
                    <a:gd name="connsiteX8-511" fmla="*/ 392 w 21556"/>
                    <a:gd name="connsiteY8-512" fmla="*/ 13216 h 13224"/>
                    <a:gd name="connsiteX9-513" fmla="*/ 12498 w 21556"/>
                    <a:gd name="connsiteY9-514" fmla="*/ 13216 h 13224"/>
                    <a:gd name="connsiteX10-515" fmla="*/ 13012 w 21556"/>
                    <a:gd name="connsiteY10-516" fmla="*/ 13121 h 13224"/>
                    <a:gd name="connsiteX11-517" fmla="*/ 13507 w 21556"/>
                    <a:gd name="connsiteY11-518" fmla="*/ 12762 h 13224"/>
                    <a:gd name="connsiteX12-519" fmla="*/ 13992 w 21556"/>
                    <a:gd name="connsiteY12-520" fmla="*/ 12267 h 13224"/>
                    <a:gd name="connsiteX13-521" fmla="*/ 17966 w 21556"/>
                    <a:gd name="connsiteY13-522" fmla="*/ 7363 h 13224"/>
                    <a:gd name="connsiteX14-523" fmla="*/ 19953 w 21556"/>
                    <a:gd name="connsiteY14-524" fmla="*/ 4911 h 13224"/>
                    <a:gd name="connsiteX15-525" fmla="*/ 20946 w 21556"/>
                    <a:gd name="connsiteY15-526" fmla="*/ 3685 h 13224"/>
                    <a:gd name="connsiteX16-527" fmla="*/ 21404 w 21556"/>
                    <a:gd name="connsiteY16-528" fmla="*/ 3096 h 13224"/>
                    <a:gd name="connsiteX17-529" fmla="*/ 21553 w 21556"/>
                    <a:gd name="connsiteY17-530" fmla="*/ 2358 h 13224"/>
                    <a:gd name="connsiteX18-531" fmla="*/ 21354 w 21556"/>
                    <a:gd name="connsiteY18-532" fmla="*/ 1740 h 13224"/>
                    <a:gd name="connsiteX19-533" fmla="*/ 20946 w 21556"/>
                    <a:gd name="connsiteY19-534" fmla="*/ 1230 h 13224"/>
                    <a:gd name="connsiteX20-535" fmla="*/ 19953 w 21556"/>
                    <a:gd name="connsiteY20-536" fmla="*/ 0 h 13224"/>
                    <a:gd name="connsiteX0-537" fmla="*/ 19953 w 21556"/>
                    <a:gd name="connsiteY0-538" fmla="*/ 0 h 13224"/>
                    <a:gd name="connsiteX1-539" fmla="*/ 7792 w 21556"/>
                    <a:gd name="connsiteY1-540" fmla="*/ 2216 h 13224"/>
                    <a:gd name="connsiteX2-541" fmla="*/ 7572 w 21556"/>
                    <a:gd name="connsiteY2-542" fmla="*/ 3261 h 13224"/>
                    <a:gd name="connsiteX3-543" fmla="*/ 6171 w 21556"/>
                    <a:gd name="connsiteY3-544" fmla="*/ 4992 h 13224"/>
                    <a:gd name="connsiteX4-545" fmla="*/ 4141 w 21556"/>
                    <a:gd name="connsiteY4-546" fmla="*/ 7482 h 13224"/>
                    <a:gd name="connsiteX5-547" fmla="*/ 81 w 21556"/>
                    <a:gd name="connsiteY5-548" fmla="*/ 12463 h 13224"/>
                    <a:gd name="connsiteX6-549" fmla="*/ 81 w 21556"/>
                    <a:gd name="connsiteY6-550" fmla="*/ 13067 h 13224"/>
                    <a:gd name="connsiteX7-551" fmla="*/ 392 w 21556"/>
                    <a:gd name="connsiteY7-552" fmla="*/ 13216 h 13224"/>
                    <a:gd name="connsiteX8-553" fmla="*/ 12498 w 21556"/>
                    <a:gd name="connsiteY8-554" fmla="*/ 13216 h 13224"/>
                    <a:gd name="connsiteX9-555" fmla="*/ 13012 w 21556"/>
                    <a:gd name="connsiteY9-556" fmla="*/ 13121 h 13224"/>
                    <a:gd name="connsiteX10-557" fmla="*/ 13507 w 21556"/>
                    <a:gd name="connsiteY10-558" fmla="*/ 12762 h 13224"/>
                    <a:gd name="connsiteX11-559" fmla="*/ 13992 w 21556"/>
                    <a:gd name="connsiteY11-560" fmla="*/ 12267 h 13224"/>
                    <a:gd name="connsiteX12-561" fmla="*/ 17966 w 21556"/>
                    <a:gd name="connsiteY12-562" fmla="*/ 7363 h 13224"/>
                    <a:gd name="connsiteX13-563" fmla="*/ 19953 w 21556"/>
                    <a:gd name="connsiteY13-564" fmla="*/ 4911 h 13224"/>
                    <a:gd name="connsiteX14-565" fmla="*/ 20946 w 21556"/>
                    <a:gd name="connsiteY14-566" fmla="*/ 3685 h 13224"/>
                    <a:gd name="connsiteX15-567" fmla="*/ 21404 w 21556"/>
                    <a:gd name="connsiteY15-568" fmla="*/ 3096 h 13224"/>
                    <a:gd name="connsiteX16-569" fmla="*/ 21553 w 21556"/>
                    <a:gd name="connsiteY16-570" fmla="*/ 2358 h 13224"/>
                    <a:gd name="connsiteX17-571" fmla="*/ 21354 w 21556"/>
                    <a:gd name="connsiteY17-572" fmla="*/ 1740 h 13224"/>
                    <a:gd name="connsiteX18-573" fmla="*/ 20946 w 21556"/>
                    <a:gd name="connsiteY18-574" fmla="*/ 1230 h 13224"/>
                    <a:gd name="connsiteX19-575" fmla="*/ 19953 w 21556"/>
                    <a:gd name="connsiteY19-576" fmla="*/ 0 h 13224"/>
                    <a:gd name="connsiteX0-577" fmla="*/ 20946 w 21556"/>
                    <a:gd name="connsiteY0-578" fmla="*/ 0 h 11994"/>
                    <a:gd name="connsiteX1-579" fmla="*/ 7792 w 21556"/>
                    <a:gd name="connsiteY1-580" fmla="*/ 986 h 11994"/>
                    <a:gd name="connsiteX2-581" fmla="*/ 7572 w 21556"/>
                    <a:gd name="connsiteY2-582" fmla="*/ 2031 h 11994"/>
                    <a:gd name="connsiteX3-583" fmla="*/ 6171 w 21556"/>
                    <a:gd name="connsiteY3-584" fmla="*/ 3762 h 11994"/>
                    <a:gd name="connsiteX4-585" fmla="*/ 4141 w 21556"/>
                    <a:gd name="connsiteY4-586" fmla="*/ 6252 h 11994"/>
                    <a:gd name="connsiteX5-587" fmla="*/ 81 w 21556"/>
                    <a:gd name="connsiteY5-588" fmla="*/ 11233 h 11994"/>
                    <a:gd name="connsiteX6-589" fmla="*/ 81 w 21556"/>
                    <a:gd name="connsiteY6-590" fmla="*/ 11837 h 11994"/>
                    <a:gd name="connsiteX7-591" fmla="*/ 392 w 21556"/>
                    <a:gd name="connsiteY7-592" fmla="*/ 11986 h 11994"/>
                    <a:gd name="connsiteX8-593" fmla="*/ 12498 w 21556"/>
                    <a:gd name="connsiteY8-594" fmla="*/ 11986 h 11994"/>
                    <a:gd name="connsiteX9-595" fmla="*/ 13012 w 21556"/>
                    <a:gd name="connsiteY9-596" fmla="*/ 11891 h 11994"/>
                    <a:gd name="connsiteX10-597" fmla="*/ 13507 w 21556"/>
                    <a:gd name="connsiteY10-598" fmla="*/ 11532 h 11994"/>
                    <a:gd name="connsiteX11-599" fmla="*/ 13992 w 21556"/>
                    <a:gd name="connsiteY11-600" fmla="*/ 11037 h 11994"/>
                    <a:gd name="connsiteX12-601" fmla="*/ 17966 w 21556"/>
                    <a:gd name="connsiteY12-602" fmla="*/ 6133 h 11994"/>
                    <a:gd name="connsiteX13-603" fmla="*/ 19953 w 21556"/>
                    <a:gd name="connsiteY13-604" fmla="*/ 3681 h 11994"/>
                    <a:gd name="connsiteX14-605" fmla="*/ 20946 w 21556"/>
                    <a:gd name="connsiteY14-606" fmla="*/ 2455 h 11994"/>
                    <a:gd name="connsiteX15-607" fmla="*/ 21404 w 21556"/>
                    <a:gd name="connsiteY15-608" fmla="*/ 1866 h 11994"/>
                    <a:gd name="connsiteX16-609" fmla="*/ 21553 w 21556"/>
                    <a:gd name="connsiteY16-610" fmla="*/ 1128 h 11994"/>
                    <a:gd name="connsiteX17-611" fmla="*/ 21354 w 21556"/>
                    <a:gd name="connsiteY17-612" fmla="*/ 510 h 11994"/>
                    <a:gd name="connsiteX18-613" fmla="*/ 20946 w 21556"/>
                    <a:gd name="connsiteY18-614" fmla="*/ 0 h 11994"/>
                    <a:gd name="connsiteX0-615" fmla="*/ 21354 w 21556"/>
                    <a:gd name="connsiteY0-616" fmla="*/ 0 h 11484"/>
                    <a:gd name="connsiteX1-617" fmla="*/ 7792 w 21556"/>
                    <a:gd name="connsiteY1-618" fmla="*/ 476 h 11484"/>
                    <a:gd name="connsiteX2-619" fmla="*/ 7572 w 21556"/>
                    <a:gd name="connsiteY2-620" fmla="*/ 1521 h 11484"/>
                    <a:gd name="connsiteX3-621" fmla="*/ 6171 w 21556"/>
                    <a:gd name="connsiteY3-622" fmla="*/ 3252 h 11484"/>
                    <a:gd name="connsiteX4-623" fmla="*/ 4141 w 21556"/>
                    <a:gd name="connsiteY4-624" fmla="*/ 5742 h 11484"/>
                    <a:gd name="connsiteX5-625" fmla="*/ 81 w 21556"/>
                    <a:gd name="connsiteY5-626" fmla="*/ 10723 h 11484"/>
                    <a:gd name="connsiteX6-627" fmla="*/ 81 w 21556"/>
                    <a:gd name="connsiteY6-628" fmla="*/ 11327 h 11484"/>
                    <a:gd name="connsiteX7-629" fmla="*/ 392 w 21556"/>
                    <a:gd name="connsiteY7-630" fmla="*/ 11476 h 11484"/>
                    <a:gd name="connsiteX8-631" fmla="*/ 12498 w 21556"/>
                    <a:gd name="connsiteY8-632" fmla="*/ 11476 h 11484"/>
                    <a:gd name="connsiteX9-633" fmla="*/ 13012 w 21556"/>
                    <a:gd name="connsiteY9-634" fmla="*/ 11381 h 11484"/>
                    <a:gd name="connsiteX10-635" fmla="*/ 13507 w 21556"/>
                    <a:gd name="connsiteY10-636" fmla="*/ 11022 h 11484"/>
                    <a:gd name="connsiteX11-637" fmla="*/ 13992 w 21556"/>
                    <a:gd name="connsiteY11-638" fmla="*/ 10527 h 11484"/>
                    <a:gd name="connsiteX12-639" fmla="*/ 17966 w 21556"/>
                    <a:gd name="connsiteY12-640" fmla="*/ 5623 h 11484"/>
                    <a:gd name="connsiteX13-641" fmla="*/ 19953 w 21556"/>
                    <a:gd name="connsiteY13-642" fmla="*/ 3171 h 11484"/>
                    <a:gd name="connsiteX14-643" fmla="*/ 20946 w 21556"/>
                    <a:gd name="connsiteY14-644" fmla="*/ 1945 h 11484"/>
                    <a:gd name="connsiteX15-645" fmla="*/ 21404 w 21556"/>
                    <a:gd name="connsiteY15-646" fmla="*/ 1356 h 11484"/>
                    <a:gd name="connsiteX16-647" fmla="*/ 21553 w 21556"/>
                    <a:gd name="connsiteY16-648" fmla="*/ 618 h 11484"/>
                    <a:gd name="connsiteX17-649" fmla="*/ 21354 w 21556"/>
                    <a:gd name="connsiteY17-650" fmla="*/ 0 h 11484"/>
                    <a:gd name="connsiteX0-651" fmla="*/ 21553 w 21556"/>
                    <a:gd name="connsiteY0-652" fmla="*/ 206 h 11072"/>
                    <a:gd name="connsiteX1-653" fmla="*/ 7792 w 21556"/>
                    <a:gd name="connsiteY1-654" fmla="*/ 64 h 11072"/>
                    <a:gd name="connsiteX2-655" fmla="*/ 7572 w 21556"/>
                    <a:gd name="connsiteY2-656" fmla="*/ 1109 h 11072"/>
                    <a:gd name="connsiteX3-657" fmla="*/ 6171 w 21556"/>
                    <a:gd name="connsiteY3-658" fmla="*/ 2840 h 11072"/>
                    <a:gd name="connsiteX4-659" fmla="*/ 4141 w 21556"/>
                    <a:gd name="connsiteY4-660" fmla="*/ 5330 h 11072"/>
                    <a:gd name="connsiteX5-661" fmla="*/ 81 w 21556"/>
                    <a:gd name="connsiteY5-662" fmla="*/ 10311 h 11072"/>
                    <a:gd name="connsiteX6-663" fmla="*/ 81 w 21556"/>
                    <a:gd name="connsiteY6-664" fmla="*/ 10915 h 11072"/>
                    <a:gd name="connsiteX7-665" fmla="*/ 392 w 21556"/>
                    <a:gd name="connsiteY7-666" fmla="*/ 11064 h 11072"/>
                    <a:gd name="connsiteX8-667" fmla="*/ 12498 w 21556"/>
                    <a:gd name="connsiteY8-668" fmla="*/ 11064 h 11072"/>
                    <a:gd name="connsiteX9-669" fmla="*/ 13012 w 21556"/>
                    <a:gd name="connsiteY9-670" fmla="*/ 10969 h 11072"/>
                    <a:gd name="connsiteX10-671" fmla="*/ 13507 w 21556"/>
                    <a:gd name="connsiteY10-672" fmla="*/ 10610 h 11072"/>
                    <a:gd name="connsiteX11-673" fmla="*/ 13992 w 21556"/>
                    <a:gd name="connsiteY11-674" fmla="*/ 10115 h 11072"/>
                    <a:gd name="connsiteX12-675" fmla="*/ 17966 w 21556"/>
                    <a:gd name="connsiteY12-676" fmla="*/ 5211 h 11072"/>
                    <a:gd name="connsiteX13-677" fmla="*/ 19953 w 21556"/>
                    <a:gd name="connsiteY13-678" fmla="*/ 2759 h 11072"/>
                    <a:gd name="connsiteX14-679" fmla="*/ 20946 w 21556"/>
                    <a:gd name="connsiteY14-680" fmla="*/ 1533 h 11072"/>
                    <a:gd name="connsiteX15-681" fmla="*/ 21404 w 21556"/>
                    <a:gd name="connsiteY15-682" fmla="*/ 944 h 11072"/>
                    <a:gd name="connsiteX16-683" fmla="*/ 21553 w 21556"/>
                    <a:gd name="connsiteY16-684" fmla="*/ 206 h 110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chemeClr val="accent1">
                    <a:alpha val="70000"/>
                  </a:schemeClr>
                </a:solidFill>
                <a:ln>
                  <a:noFill/>
                </a:ln>
                <a:effectLst/>
              </p:spPr>
              <p:txBody>
                <a:bodyPr wrap="square" lIns="91440" tIns="45720" rIns="91440" bIns="45720" anchor="ctr">
                  <a:normAutofit/>
                </a:bodyPr>
                <a:lstStyle/>
                <a:p>
                  <a:endParaRPr lang="en-US" sz="900">
                    <a:cs typeface="+mn-ea"/>
                    <a:sym typeface="+mn-lt"/>
                  </a:endParaRPr>
                </a:p>
              </p:txBody>
            </p:sp>
          </p:grpSp>
          <p:sp>
            <p:nvSpPr>
              <p:cNvPr id="24" name="ïṡḻiḓè"/>
              <p:cNvSpPr/>
              <p:nvPr/>
            </p:nvSpPr>
            <p:spPr bwMode="auto">
              <a:xfrm>
                <a:off x="6656507" y="2961790"/>
                <a:ext cx="640356" cy="607052"/>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2E2E2E">
                  <a:alpha val="80000"/>
                </a:srgbClr>
              </a:solidFill>
              <a:ln>
                <a:noFill/>
              </a:ln>
              <a:effectLst/>
            </p:spPr>
            <p:txBody>
              <a:bodyPr wrap="square" lIns="91440" tIns="45720" rIns="91440" bIns="45720" anchor="ctr">
                <a:normAutofit/>
              </a:bodyPr>
              <a:lstStyle/>
              <a:p>
                <a:endParaRPr lang="en-US" sz="900" dirty="0">
                  <a:cs typeface="+mn-ea"/>
                  <a:sym typeface="+mn-lt"/>
                </a:endParaRPr>
              </a:p>
            </p:txBody>
          </p:sp>
          <p:sp>
            <p:nvSpPr>
              <p:cNvPr id="25" name="îṣliḍé"/>
              <p:cNvSpPr/>
              <p:nvPr/>
            </p:nvSpPr>
            <p:spPr bwMode="auto">
              <a:xfrm>
                <a:off x="6248021" y="2961790"/>
                <a:ext cx="640356" cy="607052"/>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2E2E2E">
                  <a:alpha val="60000"/>
                </a:srgbClr>
              </a:solidFill>
              <a:ln>
                <a:noFill/>
              </a:ln>
              <a:effectLst/>
            </p:spPr>
            <p:txBody>
              <a:bodyPr wrap="square" lIns="91440" tIns="45720" rIns="91440" bIns="45720" anchor="ctr">
                <a:normAutofit/>
              </a:bodyPr>
              <a:lstStyle/>
              <a:p>
                <a:endParaRPr lang="en-US" sz="900">
                  <a:cs typeface="+mn-ea"/>
                  <a:sym typeface="+mn-lt"/>
                </a:endParaRPr>
              </a:p>
            </p:txBody>
          </p:sp>
          <p:grpSp>
            <p:nvGrpSpPr>
              <p:cNvPr id="27" name="íṡḻíḓè"/>
              <p:cNvGrpSpPr/>
              <p:nvPr/>
            </p:nvGrpSpPr>
            <p:grpSpPr>
              <a:xfrm>
                <a:off x="5839541" y="3168832"/>
                <a:ext cx="621610" cy="183523"/>
                <a:chOff x="2710657" y="1989591"/>
                <a:chExt cx="500063" cy="147638"/>
              </a:xfrm>
            </p:grpSpPr>
            <p:sp>
              <p:nvSpPr>
                <p:cNvPr id="31" name="isľiḓê"/>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chemeClr val="bg1">
                    <a:lumMod val="75000"/>
                    <a:alpha val="60000"/>
                  </a:schemeClr>
                </a:solidFill>
                <a:ln>
                  <a:noFill/>
                </a:ln>
                <a:effectLst/>
              </p:spPr>
              <p:txBody>
                <a:bodyPr wrap="square" lIns="91440" tIns="45720" rIns="91440" bIns="45720" anchor="ctr">
                  <a:normAutofit fontScale="25000" lnSpcReduction="20000"/>
                </a:bodyPr>
                <a:lstStyle/>
                <a:p>
                  <a:endParaRPr lang="en-US" sz="900">
                    <a:cs typeface="+mn-ea"/>
                    <a:sym typeface="+mn-lt"/>
                  </a:endParaRPr>
                </a:p>
              </p:txBody>
            </p:sp>
            <p:sp>
              <p:nvSpPr>
                <p:cNvPr id="32" name="iṡļîḋê"/>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chemeClr val="bg1">
                    <a:lumMod val="85000"/>
                    <a:alpha val="80000"/>
                  </a:schemeClr>
                </a:solidFill>
                <a:ln>
                  <a:noFill/>
                </a:ln>
                <a:effectLst/>
              </p:spPr>
              <p:txBody>
                <a:bodyPr wrap="square" lIns="91440" tIns="45720" rIns="91440" bIns="45720" anchor="ctr">
                  <a:normAutofit fontScale="25000" lnSpcReduction="20000"/>
                </a:bodyPr>
                <a:lstStyle/>
                <a:p>
                  <a:endParaRPr lang="en-US" sz="900">
                    <a:cs typeface="+mn-ea"/>
                    <a:sym typeface="+mn-lt"/>
                  </a:endParaRPr>
                </a:p>
              </p:txBody>
            </p:sp>
            <p:sp>
              <p:nvSpPr>
                <p:cNvPr id="33" name="îśḷidê"/>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chemeClr val="bg1">
                    <a:lumMod val="85000"/>
                    <a:alpha val="50000"/>
                  </a:schemeClr>
                </a:solidFill>
                <a:ln>
                  <a:noFill/>
                </a:ln>
                <a:effectLst/>
              </p:spPr>
              <p:txBody>
                <a:bodyPr wrap="square" lIns="91440" tIns="45720" rIns="91440" bIns="45720" anchor="ctr">
                  <a:normAutofit fontScale="25000" lnSpcReduction="20000"/>
                </a:bodyPr>
                <a:lstStyle/>
                <a:p>
                  <a:endParaRPr lang="en-US" sz="900">
                    <a:cs typeface="+mn-ea"/>
                    <a:sym typeface="+mn-lt"/>
                  </a:endParaRPr>
                </a:p>
              </p:txBody>
            </p:sp>
          </p:grpSp>
          <p:grpSp>
            <p:nvGrpSpPr>
              <p:cNvPr id="28" name="iŝ1íḑé"/>
              <p:cNvGrpSpPr/>
              <p:nvPr/>
            </p:nvGrpSpPr>
            <p:grpSpPr>
              <a:xfrm>
                <a:off x="7063044" y="2960914"/>
                <a:ext cx="1075433" cy="607820"/>
                <a:chOff x="5731690" y="1747497"/>
                <a:chExt cx="865148" cy="631034"/>
              </a:xfrm>
            </p:grpSpPr>
            <p:sp>
              <p:nvSpPr>
                <p:cNvPr id="29" name="î$ḻiḑé"/>
                <p:cNvSpPr/>
                <p:nvPr/>
              </p:nvSpPr>
              <p:spPr bwMode="auto">
                <a:xfrm>
                  <a:off x="5731690"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1" fmla="*/ 12498 w 21556"/>
                    <a:gd name="connsiteY0-2" fmla="*/ 3 h 21546"/>
                    <a:gd name="connsiteX1-3" fmla="*/ 81 w 21556"/>
                    <a:gd name="connsiteY1-4" fmla="*/ 749 h 21546"/>
                    <a:gd name="connsiteX2-5" fmla="*/ 4141 w 21556"/>
                    <a:gd name="connsiteY2-6" fmla="*/ 5786 h 21546"/>
                    <a:gd name="connsiteX3-7" fmla="*/ 6171 w 21556"/>
                    <a:gd name="connsiteY3-8" fmla="*/ 8305 h 21546"/>
                    <a:gd name="connsiteX4-9" fmla="*/ 7562 w 21556"/>
                    <a:gd name="connsiteY4-10" fmla="*/ 9933 h 21546"/>
                    <a:gd name="connsiteX5-11" fmla="*/ 7792 w 21556"/>
                    <a:gd name="connsiteY5-12" fmla="*/ 10538 h 21546"/>
                    <a:gd name="connsiteX6-13" fmla="*/ 7572 w 21556"/>
                    <a:gd name="connsiteY6-14" fmla="*/ 11583 h 21546"/>
                    <a:gd name="connsiteX7-15" fmla="*/ 6171 w 21556"/>
                    <a:gd name="connsiteY7-16" fmla="*/ 13314 h 21546"/>
                    <a:gd name="connsiteX8-17" fmla="*/ 4141 w 21556"/>
                    <a:gd name="connsiteY8-18" fmla="*/ 15804 h 21546"/>
                    <a:gd name="connsiteX9-19" fmla="*/ 81 w 21556"/>
                    <a:gd name="connsiteY9-20" fmla="*/ 20785 h 21546"/>
                    <a:gd name="connsiteX10-21" fmla="*/ 81 w 21556"/>
                    <a:gd name="connsiteY10-22" fmla="*/ 21389 h 21546"/>
                    <a:gd name="connsiteX11-23" fmla="*/ 392 w 21556"/>
                    <a:gd name="connsiteY11-24" fmla="*/ 21538 h 21546"/>
                    <a:gd name="connsiteX12-25" fmla="*/ 12498 w 21556"/>
                    <a:gd name="connsiteY12-26" fmla="*/ 21538 h 21546"/>
                    <a:gd name="connsiteX13-27" fmla="*/ 13012 w 21556"/>
                    <a:gd name="connsiteY13-28" fmla="*/ 21443 h 21546"/>
                    <a:gd name="connsiteX14-29" fmla="*/ 13507 w 21556"/>
                    <a:gd name="connsiteY14-30" fmla="*/ 21084 h 21546"/>
                    <a:gd name="connsiteX15-31" fmla="*/ 13992 w 21556"/>
                    <a:gd name="connsiteY15-32" fmla="*/ 20589 h 21546"/>
                    <a:gd name="connsiteX16-33" fmla="*/ 17966 w 21556"/>
                    <a:gd name="connsiteY16-34" fmla="*/ 15685 h 21546"/>
                    <a:gd name="connsiteX17-35" fmla="*/ 19953 w 21556"/>
                    <a:gd name="connsiteY17-36" fmla="*/ 13233 h 21546"/>
                    <a:gd name="connsiteX18-37" fmla="*/ 20946 w 21556"/>
                    <a:gd name="connsiteY18-38" fmla="*/ 12007 h 21546"/>
                    <a:gd name="connsiteX19-39" fmla="*/ 21404 w 21556"/>
                    <a:gd name="connsiteY19-40" fmla="*/ 11418 h 21546"/>
                    <a:gd name="connsiteX20-41" fmla="*/ 21553 w 21556"/>
                    <a:gd name="connsiteY20-42" fmla="*/ 10680 h 21546"/>
                    <a:gd name="connsiteX21-43" fmla="*/ 21354 w 21556"/>
                    <a:gd name="connsiteY21-44" fmla="*/ 10062 h 21546"/>
                    <a:gd name="connsiteX22-45" fmla="*/ 20946 w 21556"/>
                    <a:gd name="connsiteY22-46" fmla="*/ 9552 h 21546"/>
                    <a:gd name="connsiteX23-47" fmla="*/ 19953 w 21556"/>
                    <a:gd name="connsiteY23-48" fmla="*/ 8322 h 21546"/>
                    <a:gd name="connsiteX24-49" fmla="*/ 17966 w 21556"/>
                    <a:gd name="connsiteY24-50" fmla="*/ 5863 h 21546"/>
                    <a:gd name="connsiteX25-51" fmla="*/ 13992 w 21556"/>
                    <a:gd name="connsiteY25-52" fmla="*/ 945 h 21546"/>
                    <a:gd name="connsiteX26-53" fmla="*/ 13507 w 21556"/>
                    <a:gd name="connsiteY26-54" fmla="*/ 457 h 21546"/>
                    <a:gd name="connsiteX27-55" fmla="*/ 13012 w 21556"/>
                    <a:gd name="connsiteY27-56" fmla="*/ 98 h 21546"/>
                    <a:gd name="connsiteX28-57" fmla="*/ 12498 w 21556"/>
                    <a:gd name="connsiteY28-58" fmla="*/ 3 h 21546"/>
                    <a:gd name="connsiteX0-59" fmla="*/ 12498 w 21556"/>
                    <a:gd name="connsiteY0-60" fmla="*/ 3 h 21546"/>
                    <a:gd name="connsiteX1-61" fmla="*/ 4141 w 21556"/>
                    <a:gd name="connsiteY1-62" fmla="*/ 5786 h 21546"/>
                    <a:gd name="connsiteX2-63" fmla="*/ 6171 w 21556"/>
                    <a:gd name="connsiteY2-64" fmla="*/ 8305 h 21546"/>
                    <a:gd name="connsiteX3-65" fmla="*/ 7562 w 21556"/>
                    <a:gd name="connsiteY3-66" fmla="*/ 9933 h 21546"/>
                    <a:gd name="connsiteX4-67" fmla="*/ 7792 w 21556"/>
                    <a:gd name="connsiteY4-68" fmla="*/ 10538 h 21546"/>
                    <a:gd name="connsiteX5-69" fmla="*/ 7572 w 21556"/>
                    <a:gd name="connsiteY5-70" fmla="*/ 11583 h 21546"/>
                    <a:gd name="connsiteX6-71" fmla="*/ 6171 w 21556"/>
                    <a:gd name="connsiteY6-72" fmla="*/ 13314 h 21546"/>
                    <a:gd name="connsiteX7-73" fmla="*/ 4141 w 21556"/>
                    <a:gd name="connsiteY7-74" fmla="*/ 15804 h 21546"/>
                    <a:gd name="connsiteX8-75" fmla="*/ 81 w 21556"/>
                    <a:gd name="connsiteY8-76" fmla="*/ 20785 h 21546"/>
                    <a:gd name="connsiteX9-77" fmla="*/ 81 w 21556"/>
                    <a:gd name="connsiteY9-78" fmla="*/ 21389 h 21546"/>
                    <a:gd name="connsiteX10-79" fmla="*/ 392 w 21556"/>
                    <a:gd name="connsiteY10-80" fmla="*/ 21538 h 21546"/>
                    <a:gd name="connsiteX11-81" fmla="*/ 12498 w 21556"/>
                    <a:gd name="connsiteY11-82" fmla="*/ 21538 h 21546"/>
                    <a:gd name="connsiteX12-83" fmla="*/ 13012 w 21556"/>
                    <a:gd name="connsiteY12-84" fmla="*/ 21443 h 21546"/>
                    <a:gd name="connsiteX13-85" fmla="*/ 13507 w 21556"/>
                    <a:gd name="connsiteY13-86" fmla="*/ 21084 h 21546"/>
                    <a:gd name="connsiteX14-87" fmla="*/ 13992 w 21556"/>
                    <a:gd name="connsiteY14-88" fmla="*/ 20589 h 21546"/>
                    <a:gd name="connsiteX15-89" fmla="*/ 17966 w 21556"/>
                    <a:gd name="connsiteY15-90" fmla="*/ 15685 h 21546"/>
                    <a:gd name="connsiteX16-91" fmla="*/ 19953 w 21556"/>
                    <a:gd name="connsiteY16-92" fmla="*/ 13233 h 21546"/>
                    <a:gd name="connsiteX17-93" fmla="*/ 20946 w 21556"/>
                    <a:gd name="connsiteY17-94" fmla="*/ 12007 h 21546"/>
                    <a:gd name="connsiteX18-95" fmla="*/ 21404 w 21556"/>
                    <a:gd name="connsiteY18-96" fmla="*/ 11418 h 21546"/>
                    <a:gd name="connsiteX19-97" fmla="*/ 21553 w 21556"/>
                    <a:gd name="connsiteY19-98" fmla="*/ 10680 h 21546"/>
                    <a:gd name="connsiteX20-99" fmla="*/ 21354 w 21556"/>
                    <a:gd name="connsiteY20-100" fmla="*/ 10062 h 21546"/>
                    <a:gd name="connsiteX21-101" fmla="*/ 20946 w 21556"/>
                    <a:gd name="connsiteY21-102" fmla="*/ 9552 h 21546"/>
                    <a:gd name="connsiteX22-103" fmla="*/ 19953 w 21556"/>
                    <a:gd name="connsiteY22-104" fmla="*/ 8322 h 21546"/>
                    <a:gd name="connsiteX23-105" fmla="*/ 17966 w 21556"/>
                    <a:gd name="connsiteY23-106" fmla="*/ 5863 h 21546"/>
                    <a:gd name="connsiteX24-107" fmla="*/ 13992 w 21556"/>
                    <a:gd name="connsiteY24-108" fmla="*/ 945 h 21546"/>
                    <a:gd name="connsiteX25-109" fmla="*/ 13507 w 21556"/>
                    <a:gd name="connsiteY25-110" fmla="*/ 457 h 21546"/>
                    <a:gd name="connsiteX26-111" fmla="*/ 13012 w 21556"/>
                    <a:gd name="connsiteY26-112" fmla="*/ 98 h 21546"/>
                    <a:gd name="connsiteX27-113" fmla="*/ 12498 w 21556"/>
                    <a:gd name="connsiteY27-114" fmla="*/ 3 h 21546"/>
                    <a:gd name="connsiteX0-115" fmla="*/ 13012 w 21556"/>
                    <a:gd name="connsiteY0-116" fmla="*/ 0 h 21448"/>
                    <a:gd name="connsiteX1-117" fmla="*/ 4141 w 21556"/>
                    <a:gd name="connsiteY1-118" fmla="*/ 5688 h 21448"/>
                    <a:gd name="connsiteX2-119" fmla="*/ 6171 w 21556"/>
                    <a:gd name="connsiteY2-120" fmla="*/ 8207 h 21448"/>
                    <a:gd name="connsiteX3-121" fmla="*/ 7562 w 21556"/>
                    <a:gd name="connsiteY3-122" fmla="*/ 9835 h 21448"/>
                    <a:gd name="connsiteX4-123" fmla="*/ 7792 w 21556"/>
                    <a:gd name="connsiteY4-124" fmla="*/ 10440 h 21448"/>
                    <a:gd name="connsiteX5-125" fmla="*/ 7572 w 21556"/>
                    <a:gd name="connsiteY5-126" fmla="*/ 11485 h 21448"/>
                    <a:gd name="connsiteX6-127" fmla="*/ 6171 w 21556"/>
                    <a:gd name="connsiteY6-128" fmla="*/ 13216 h 21448"/>
                    <a:gd name="connsiteX7-129" fmla="*/ 4141 w 21556"/>
                    <a:gd name="connsiteY7-130" fmla="*/ 15706 h 21448"/>
                    <a:gd name="connsiteX8-131" fmla="*/ 81 w 21556"/>
                    <a:gd name="connsiteY8-132" fmla="*/ 20687 h 21448"/>
                    <a:gd name="connsiteX9-133" fmla="*/ 81 w 21556"/>
                    <a:gd name="connsiteY9-134" fmla="*/ 21291 h 21448"/>
                    <a:gd name="connsiteX10-135" fmla="*/ 392 w 21556"/>
                    <a:gd name="connsiteY10-136" fmla="*/ 21440 h 21448"/>
                    <a:gd name="connsiteX11-137" fmla="*/ 12498 w 21556"/>
                    <a:gd name="connsiteY11-138" fmla="*/ 21440 h 21448"/>
                    <a:gd name="connsiteX12-139" fmla="*/ 13012 w 21556"/>
                    <a:gd name="connsiteY12-140" fmla="*/ 21345 h 21448"/>
                    <a:gd name="connsiteX13-141" fmla="*/ 13507 w 21556"/>
                    <a:gd name="connsiteY13-142" fmla="*/ 20986 h 21448"/>
                    <a:gd name="connsiteX14-143" fmla="*/ 13992 w 21556"/>
                    <a:gd name="connsiteY14-144" fmla="*/ 20491 h 21448"/>
                    <a:gd name="connsiteX15-145" fmla="*/ 17966 w 21556"/>
                    <a:gd name="connsiteY15-146" fmla="*/ 15587 h 21448"/>
                    <a:gd name="connsiteX16-147" fmla="*/ 19953 w 21556"/>
                    <a:gd name="connsiteY16-148" fmla="*/ 13135 h 21448"/>
                    <a:gd name="connsiteX17-149" fmla="*/ 20946 w 21556"/>
                    <a:gd name="connsiteY17-150" fmla="*/ 11909 h 21448"/>
                    <a:gd name="connsiteX18-151" fmla="*/ 21404 w 21556"/>
                    <a:gd name="connsiteY18-152" fmla="*/ 11320 h 21448"/>
                    <a:gd name="connsiteX19-153" fmla="*/ 21553 w 21556"/>
                    <a:gd name="connsiteY19-154" fmla="*/ 10582 h 21448"/>
                    <a:gd name="connsiteX20-155" fmla="*/ 21354 w 21556"/>
                    <a:gd name="connsiteY20-156" fmla="*/ 9964 h 21448"/>
                    <a:gd name="connsiteX21-157" fmla="*/ 20946 w 21556"/>
                    <a:gd name="connsiteY21-158" fmla="*/ 9454 h 21448"/>
                    <a:gd name="connsiteX22-159" fmla="*/ 19953 w 21556"/>
                    <a:gd name="connsiteY22-160" fmla="*/ 8224 h 21448"/>
                    <a:gd name="connsiteX23-161" fmla="*/ 17966 w 21556"/>
                    <a:gd name="connsiteY23-162" fmla="*/ 5765 h 21448"/>
                    <a:gd name="connsiteX24-163" fmla="*/ 13992 w 21556"/>
                    <a:gd name="connsiteY24-164" fmla="*/ 847 h 21448"/>
                    <a:gd name="connsiteX25-165" fmla="*/ 13507 w 21556"/>
                    <a:gd name="connsiteY25-166" fmla="*/ 359 h 21448"/>
                    <a:gd name="connsiteX26-167" fmla="*/ 13012 w 21556"/>
                    <a:gd name="connsiteY26-168" fmla="*/ 0 h 21448"/>
                    <a:gd name="connsiteX0-169" fmla="*/ 13507 w 21556"/>
                    <a:gd name="connsiteY0-170" fmla="*/ 289 h 21378"/>
                    <a:gd name="connsiteX1-171" fmla="*/ 4141 w 21556"/>
                    <a:gd name="connsiteY1-172" fmla="*/ 5618 h 21378"/>
                    <a:gd name="connsiteX2-173" fmla="*/ 6171 w 21556"/>
                    <a:gd name="connsiteY2-174" fmla="*/ 8137 h 21378"/>
                    <a:gd name="connsiteX3-175" fmla="*/ 7562 w 21556"/>
                    <a:gd name="connsiteY3-176" fmla="*/ 9765 h 21378"/>
                    <a:gd name="connsiteX4-177" fmla="*/ 7792 w 21556"/>
                    <a:gd name="connsiteY4-178" fmla="*/ 10370 h 21378"/>
                    <a:gd name="connsiteX5-179" fmla="*/ 7572 w 21556"/>
                    <a:gd name="connsiteY5-180" fmla="*/ 11415 h 21378"/>
                    <a:gd name="connsiteX6-181" fmla="*/ 6171 w 21556"/>
                    <a:gd name="connsiteY6-182" fmla="*/ 13146 h 21378"/>
                    <a:gd name="connsiteX7-183" fmla="*/ 4141 w 21556"/>
                    <a:gd name="connsiteY7-184" fmla="*/ 15636 h 21378"/>
                    <a:gd name="connsiteX8-185" fmla="*/ 81 w 21556"/>
                    <a:gd name="connsiteY8-186" fmla="*/ 20617 h 21378"/>
                    <a:gd name="connsiteX9-187" fmla="*/ 81 w 21556"/>
                    <a:gd name="connsiteY9-188" fmla="*/ 21221 h 21378"/>
                    <a:gd name="connsiteX10-189" fmla="*/ 392 w 21556"/>
                    <a:gd name="connsiteY10-190" fmla="*/ 21370 h 21378"/>
                    <a:gd name="connsiteX11-191" fmla="*/ 12498 w 21556"/>
                    <a:gd name="connsiteY11-192" fmla="*/ 21370 h 21378"/>
                    <a:gd name="connsiteX12-193" fmla="*/ 13012 w 21556"/>
                    <a:gd name="connsiteY12-194" fmla="*/ 21275 h 21378"/>
                    <a:gd name="connsiteX13-195" fmla="*/ 13507 w 21556"/>
                    <a:gd name="connsiteY13-196" fmla="*/ 20916 h 21378"/>
                    <a:gd name="connsiteX14-197" fmla="*/ 13992 w 21556"/>
                    <a:gd name="connsiteY14-198" fmla="*/ 20421 h 21378"/>
                    <a:gd name="connsiteX15-199" fmla="*/ 17966 w 21556"/>
                    <a:gd name="connsiteY15-200" fmla="*/ 15517 h 21378"/>
                    <a:gd name="connsiteX16-201" fmla="*/ 19953 w 21556"/>
                    <a:gd name="connsiteY16-202" fmla="*/ 13065 h 21378"/>
                    <a:gd name="connsiteX17-203" fmla="*/ 20946 w 21556"/>
                    <a:gd name="connsiteY17-204" fmla="*/ 11839 h 21378"/>
                    <a:gd name="connsiteX18-205" fmla="*/ 21404 w 21556"/>
                    <a:gd name="connsiteY18-206" fmla="*/ 11250 h 21378"/>
                    <a:gd name="connsiteX19-207" fmla="*/ 21553 w 21556"/>
                    <a:gd name="connsiteY19-208" fmla="*/ 10512 h 21378"/>
                    <a:gd name="connsiteX20-209" fmla="*/ 21354 w 21556"/>
                    <a:gd name="connsiteY20-210" fmla="*/ 9894 h 21378"/>
                    <a:gd name="connsiteX21-211" fmla="*/ 20946 w 21556"/>
                    <a:gd name="connsiteY21-212" fmla="*/ 9384 h 21378"/>
                    <a:gd name="connsiteX22-213" fmla="*/ 19953 w 21556"/>
                    <a:gd name="connsiteY22-214" fmla="*/ 8154 h 21378"/>
                    <a:gd name="connsiteX23-215" fmla="*/ 17966 w 21556"/>
                    <a:gd name="connsiteY23-216" fmla="*/ 5695 h 21378"/>
                    <a:gd name="connsiteX24-217" fmla="*/ 13992 w 21556"/>
                    <a:gd name="connsiteY24-218" fmla="*/ 777 h 21378"/>
                    <a:gd name="connsiteX25-219" fmla="*/ 13507 w 21556"/>
                    <a:gd name="connsiteY25-220" fmla="*/ 289 h 21378"/>
                    <a:gd name="connsiteX0-221" fmla="*/ 13992 w 21556"/>
                    <a:gd name="connsiteY0-222" fmla="*/ 1 h 20602"/>
                    <a:gd name="connsiteX1-223" fmla="*/ 4141 w 21556"/>
                    <a:gd name="connsiteY1-224" fmla="*/ 4842 h 20602"/>
                    <a:gd name="connsiteX2-225" fmla="*/ 6171 w 21556"/>
                    <a:gd name="connsiteY2-226" fmla="*/ 7361 h 20602"/>
                    <a:gd name="connsiteX3-227" fmla="*/ 7562 w 21556"/>
                    <a:gd name="connsiteY3-228" fmla="*/ 8989 h 20602"/>
                    <a:gd name="connsiteX4-229" fmla="*/ 7792 w 21556"/>
                    <a:gd name="connsiteY4-230" fmla="*/ 9594 h 20602"/>
                    <a:gd name="connsiteX5-231" fmla="*/ 7572 w 21556"/>
                    <a:gd name="connsiteY5-232" fmla="*/ 10639 h 20602"/>
                    <a:gd name="connsiteX6-233" fmla="*/ 6171 w 21556"/>
                    <a:gd name="connsiteY6-234" fmla="*/ 12370 h 20602"/>
                    <a:gd name="connsiteX7-235" fmla="*/ 4141 w 21556"/>
                    <a:gd name="connsiteY7-236" fmla="*/ 14860 h 20602"/>
                    <a:gd name="connsiteX8-237" fmla="*/ 81 w 21556"/>
                    <a:gd name="connsiteY8-238" fmla="*/ 19841 h 20602"/>
                    <a:gd name="connsiteX9-239" fmla="*/ 81 w 21556"/>
                    <a:gd name="connsiteY9-240" fmla="*/ 20445 h 20602"/>
                    <a:gd name="connsiteX10-241" fmla="*/ 392 w 21556"/>
                    <a:gd name="connsiteY10-242" fmla="*/ 20594 h 20602"/>
                    <a:gd name="connsiteX11-243" fmla="*/ 12498 w 21556"/>
                    <a:gd name="connsiteY11-244" fmla="*/ 20594 h 20602"/>
                    <a:gd name="connsiteX12-245" fmla="*/ 13012 w 21556"/>
                    <a:gd name="connsiteY12-246" fmla="*/ 20499 h 20602"/>
                    <a:gd name="connsiteX13-247" fmla="*/ 13507 w 21556"/>
                    <a:gd name="connsiteY13-248" fmla="*/ 20140 h 20602"/>
                    <a:gd name="connsiteX14-249" fmla="*/ 13992 w 21556"/>
                    <a:gd name="connsiteY14-250" fmla="*/ 19645 h 20602"/>
                    <a:gd name="connsiteX15-251" fmla="*/ 17966 w 21556"/>
                    <a:gd name="connsiteY15-252" fmla="*/ 14741 h 20602"/>
                    <a:gd name="connsiteX16-253" fmla="*/ 19953 w 21556"/>
                    <a:gd name="connsiteY16-254" fmla="*/ 12289 h 20602"/>
                    <a:gd name="connsiteX17-255" fmla="*/ 20946 w 21556"/>
                    <a:gd name="connsiteY17-256" fmla="*/ 11063 h 20602"/>
                    <a:gd name="connsiteX18-257" fmla="*/ 21404 w 21556"/>
                    <a:gd name="connsiteY18-258" fmla="*/ 10474 h 20602"/>
                    <a:gd name="connsiteX19-259" fmla="*/ 21553 w 21556"/>
                    <a:gd name="connsiteY19-260" fmla="*/ 9736 h 20602"/>
                    <a:gd name="connsiteX20-261" fmla="*/ 21354 w 21556"/>
                    <a:gd name="connsiteY20-262" fmla="*/ 9118 h 20602"/>
                    <a:gd name="connsiteX21-263" fmla="*/ 20946 w 21556"/>
                    <a:gd name="connsiteY21-264" fmla="*/ 8608 h 20602"/>
                    <a:gd name="connsiteX22-265" fmla="*/ 19953 w 21556"/>
                    <a:gd name="connsiteY22-266" fmla="*/ 7378 h 20602"/>
                    <a:gd name="connsiteX23-267" fmla="*/ 17966 w 21556"/>
                    <a:gd name="connsiteY23-268" fmla="*/ 4919 h 20602"/>
                    <a:gd name="connsiteX24-269" fmla="*/ 13992 w 21556"/>
                    <a:gd name="connsiteY24-270" fmla="*/ 1 h 20602"/>
                    <a:gd name="connsiteX0-271" fmla="*/ 17966 w 21556"/>
                    <a:gd name="connsiteY0-272" fmla="*/ 77 h 15760"/>
                    <a:gd name="connsiteX1-273" fmla="*/ 4141 w 21556"/>
                    <a:gd name="connsiteY1-274" fmla="*/ 0 h 15760"/>
                    <a:gd name="connsiteX2-275" fmla="*/ 6171 w 21556"/>
                    <a:gd name="connsiteY2-276" fmla="*/ 2519 h 15760"/>
                    <a:gd name="connsiteX3-277" fmla="*/ 7562 w 21556"/>
                    <a:gd name="connsiteY3-278" fmla="*/ 4147 h 15760"/>
                    <a:gd name="connsiteX4-279" fmla="*/ 7792 w 21556"/>
                    <a:gd name="connsiteY4-280" fmla="*/ 4752 h 15760"/>
                    <a:gd name="connsiteX5-281" fmla="*/ 7572 w 21556"/>
                    <a:gd name="connsiteY5-282" fmla="*/ 5797 h 15760"/>
                    <a:gd name="connsiteX6-283" fmla="*/ 6171 w 21556"/>
                    <a:gd name="connsiteY6-284" fmla="*/ 7528 h 15760"/>
                    <a:gd name="connsiteX7-285" fmla="*/ 4141 w 21556"/>
                    <a:gd name="connsiteY7-286" fmla="*/ 10018 h 15760"/>
                    <a:gd name="connsiteX8-287" fmla="*/ 81 w 21556"/>
                    <a:gd name="connsiteY8-288" fmla="*/ 14999 h 15760"/>
                    <a:gd name="connsiteX9-289" fmla="*/ 81 w 21556"/>
                    <a:gd name="connsiteY9-290" fmla="*/ 15603 h 15760"/>
                    <a:gd name="connsiteX10-291" fmla="*/ 392 w 21556"/>
                    <a:gd name="connsiteY10-292" fmla="*/ 15752 h 15760"/>
                    <a:gd name="connsiteX11-293" fmla="*/ 12498 w 21556"/>
                    <a:gd name="connsiteY11-294" fmla="*/ 15752 h 15760"/>
                    <a:gd name="connsiteX12-295" fmla="*/ 13012 w 21556"/>
                    <a:gd name="connsiteY12-296" fmla="*/ 15657 h 15760"/>
                    <a:gd name="connsiteX13-297" fmla="*/ 13507 w 21556"/>
                    <a:gd name="connsiteY13-298" fmla="*/ 15298 h 15760"/>
                    <a:gd name="connsiteX14-299" fmla="*/ 13992 w 21556"/>
                    <a:gd name="connsiteY14-300" fmla="*/ 14803 h 15760"/>
                    <a:gd name="connsiteX15-301" fmla="*/ 17966 w 21556"/>
                    <a:gd name="connsiteY15-302" fmla="*/ 9899 h 15760"/>
                    <a:gd name="connsiteX16-303" fmla="*/ 19953 w 21556"/>
                    <a:gd name="connsiteY16-304" fmla="*/ 7447 h 15760"/>
                    <a:gd name="connsiteX17-305" fmla="*/ 20946 w 21556"/>
                    <a:gd name="connsiteY17-306" fmla="*/ 6221 h 15760"/>
                    <a:gd name="connsiteX18-307" fmla="*/ 21404 w 21556"/>
                    <a:gd name="connsiteY18-308" fmla="*/ 5632 h 15760"/>
                    <a:gd name="connsiteX19-309" fmla="*/ 21553 w 21556"/>
                    <a:gd name="connsiteY19-310" fmla="*/ 4894 h 15760"/>
                    <a:gd name="connsiteX20-311" fmla="*/ 21354 w 21556"/>
                    <a:gd name="connsiteY20-312" fmla="*/ 4276 h 15760"/>
                    <a:gd name="connsiteX21-313" fmla="*/ 20946 w 21556"/>
                    <a:gd name="connsiteY21-314" fmla="*/ 3766 h 15760"/>
                    <a:gd name="connsiteX22-315" fmla="*/ 19953 w 21556"/>
                    <a:gd name="connsiteY22-316" fmla="*/ 2536 h 15760"/>
                    <a:gd name="connsiteX23-317" fmla="*/ 17966 w 21556"/>
                    <a:gd name="connsiteY23-318" fmla="*/ 77 h 15760"/>
                    <a:gd name="connsiteX0-319" fmla="*/ 17966 w 21556"/>
                    <a:gd name="connsiteY0-320" fmla="*/ 0 h 15683"/>
                    <a:gd name="connsiteX1-321" fmla="*/ 6171 w 21556"/>
                    <a:gd name="connsiteY1-322" fmla="*/ 2442 h 15683"/>
                    <a:gd name="connsiteX2-323" fmla="*/ 7562 w 21556"/>
                    <a:gd name="connsiteY2-324" fmla="*/ 4070 h 15683"/>
                    <a:gd name="connsiteX3-325" fmla="*/ 7792 w 21556"/>
                    <a:gd name="connsiteY3-326" fmla="*/ 4675 h 15683"/>
                    <a:gd name="connsiteX4-327" fmla="*/ 7572 w 21556"/>
                    <a:gd name="connsiteY4-328" fmla="*/ 5720 h 15683"/>
                    <a:gd name="connsiteX5-329" fmla="*/ 6171 w 21556"/>
                    <a:gd name="connsiteY5-330" fmla="*/ 7451 h 15683"/>
                    <a:gd name="connsiteX6-331" fmla="*/ 4141 w 21556"/>
                    <a:gd name="connsiteY6-332" fmla="*/ 9941 h 15683"/>
                    <a:gd name="connsiteX7-333" fmla="*/ 81 w 21556"/>
                    <a:gd name="connsiteY7-334" fmla="*/ 14922 h 15683"/>
                    <a:gd name="connsiteX8-335" fmla="*/ 81 w 21556"/>
                    <a:gd name="connsiteY8-336" fmla="*/ 15526 h 15683"/>
                    <a:gd name="connsiteX9-337" fmla="*/ 392 w 21556"/>
                    <a:gd name="connsiteY9-338" fmla="*/ 15675 h 15683"/>
                    <a:gd name="connsiteX10-339" fmla="*/ 12498 w 21556"/>
                    <a:gd name="connsiteY10-340" fmla="*/ 15675 h 15683"/>
                    <a:gd name="connsiteX11-341" fmla="*/ 13012 w 21556"/>
                    <a:gd name="connsiteY11-342" fmla="*/ 15580 h 15683"/>
                    <a:gd name="connsiteX12-343" fmla="*/ 13507 w 21556"/>
                    <a:gd name="connsiteY12-344" fmla="*/ 15221 h 15683"/>
                    <a:gd name="connsiteX13-345" fmla="*/ 13992 w 21556"/>
                    <a:gd name="connsiteY13-346" fmla="*/ 14726 h 15683"/>
                    <a:gd name="connsiteX14-347" fmla="*/ 17966 w 21556"/>
                    <a:gd name="connsiteY14-348" fmla="*/ 9822 h 15683"/>
                    <a:gd name="connsiteX15-349" fmla="*/ 19953 w 21556"/>
                    <a:gd name="connsiteY15-350" fmla="*/ 7370 h 15683"/>
                    <a:gd name="connsiteX16-351" fmla="*/ 20946 w 21556"/>
                    <a:gd name="connsiteY16-352" fmla="*/ 6144 h 15683"/>
                    <a:gd name="connsiteX17-353" fmla="*/ 21404 w 21556"/>
                    <a:gd name="connsiteY17-354" fmla="*/ 5555 h 15683"/>
                    <a:gd name="connsiteX18-355" fmla="*/ 21553 w 21556"/>
                    <a:gd name="connsiteY18-356" fmla="*/ 4817 h 15683"/>
                    <a:gd name="connsiteX19-357" fmla="*/ 21354 w 21556"/>
                    <a:gd name="connsiteY19-358" fmla="*/ 4199 h 15683"/>
                    <a:gd name="connsiteX20-359" fmla="*/ 20946 w 21556"/>
                    <a:gd name="connsiteY20-360" fmla="*/ 3689 h 15683"/>
                    <a:gd name="connsiteX21-361" fmla="*/ 19953 w 21556"/>
                    <a:gd name="connsiteY21-362" fmla="*/ 2459 h 15683"/>
                    <a:gd name="connsiteX22-363" fmla="*/ 17966 w 21556"/>
                    <a:gd name="connsiteY22-364" fmla="*/ 0 h 15683"/>
                    <a:gd name="connsiteX0-365" fmla="*/ 17966 w 21556"/>
                    <a:gd name="connsiteY0-366" fmla="*/ 0 h 15683"/>
                    <a:gd name="connsiteX1-367" fmla="*/ 7562 w 21556"/>
                    <a:gd name="connsiteY1-368" fmla="*/ 4070 h 15683"/>
                    <a:gd name="connsiteX2-369" fmla="*/ 7792 w 21556"/>
                    <a:gd name="connsiteY2-370" fmla="*/ 4675 h 15683"/>
                    <a:gd name="connsiteX3-371" fmla="*/ 7572 w 21556"/>
                    <a:gd name="connsiteY3-372" fmla="*/ 5720 h 15683"/>
                    <a:gd name="connsiteX4-373" fmla="*/ 6171 w 21556"/>
                    <a:gd name="connsiteY4-374" fmla="*/ 7451 h 15683"/>
                    <a:gd name="connsiteX5-375" fmla="*/ 4141 w 21556"/>
                    <a:gd name="connsiteY5-376" fmla="*/ 9941 h 15683"/>
                    <a:gd name="connsiteX6-377" fmla="*/ 81 w 21556"/>
                    <a:gd name="connsiteY6-378" fmla="*/ 14922 h 15683"/>
                    <a:gd name="connsiteX7-379" fmla="*/ 81 w 21556"/>
                    <a:gd name="connsiteY7-380" fmla="*/ 15526 h 15683"/>
                    <a:gd name="connsiteX8-381" fmla="*/ 392 w 21556"/>
                    <a:gd name="connsiteY8-382" fmla="*/ 15675 h 15683"/>
                    <a:gd name="connsiteX9-383" fmla="*/ 12498 w 21556"/>
                    <a:gd name="connsiteY9-384" fmla="*/ 15675 h 15683"/>
                    <a:gd name="connsiteX10-385" fmla="*/ 13012 w 21556"/>
                    <a:gd name="connsiteY10-386" fmla="*/ 15580 h 15683"/>
                    <a:gd name="connsiteX11-387" fmla="*/ 13507 w 21556"/>
                    <a:gd name="connsiteY11-388" fmla="*/ 15221 h 15683"/>
                    <a:gd name="connsiteX12-389" fmla="*/ 13992 w 21556"/>
                    <a:gd name="connsiteY12-390" fmla="*/ 14726 h 15683"/>
                    <a:gd name="connsiteX13-391" fmla="*/ 17966 w 21556"/>
                    <a:gd name="connsiteY13-392" fmla="*/ 9822 h 15683"/>
                    <a:gd name="connsiteX14-393" fmla="*/ 19953 w 21556"/>
                    <a:gd name="connsiteY14-394" fmla="*/ 7370 h 15683"/>
                    <a:gd name="connsiteX15-395" fmla="*/ 20946 w 21556"/>
                    <a:gd name="connsiteY15-396" fmla="*/ 6144 h 15683"/>
                    <a:gd name="connsiteX16-397" fmla="*/ 21404 w 21556"/>
                    <a:gd name="connsiteY16-398" fmla="*/ 5555 h 15683"/>
                    <a:gd name="connsiteX17-399" fmla="*/ 21553 w 21556"/>
                    <a:gd name="connsiteY17-400" fmla="*/ 4817 h 15683"/>
                    <a:gd name="connsiteX18-401" fmla="*/ 21354 w 21556"/>
                    <a:gd name="connsiteY18-402" fmla="*/ 4199 h 15683"/>
                    <a:gd name="connsiteX19-403" fmla="*/ 20946 w 21556"/>
                    <a:gd name="connsiteY19-404" fmla="*/ 3689 h 15683"/>
                    <a:gd name="connsiteX20-405" fmla="*/ 19953 w 21556"/>
                    <a:gd name="connsiteY20-406" fmla="*/ 2459 h 15683"/>
                    <a:gd name="connsiteX21-407" fmla="*/ 17966 w 21556"/>
                    <a:gd name="connsiteY21-408" fmla="*/ 0 h 15683"/>
                    <a:gd name="connsiteX0-409" fmla="*/ 19953 w 21556"/>
                    <a:gd name="connsiteY0-410" fmla="*/ 0 h 13224"/>
                    <a:gd name="connsiteX1-411" fmla="*/ 7562 w 21556"/>
                    <a:gd name="connsiteY1-412" fmla="*/ 1611 h 13224"/>
                    <a:gd name="connsiteX2-413" fmla="*/ 7792 w 21556"/>
                    <a:gd name="connsiteY2-414" fmla="*/ 2216 h 13224"/>
                    <a:gd name="connsiteX3-415" fmla="*/ 7572 w 21556"/>
                    <a:gd name="connsiteY3-416" fmla="*/ 3261 h 13224"/>
                    <a:gd name="connsiteX4-417" fmla="*/ 6171 w 21556"/>
                    <a:gd name="connsiteY4-418" fmla="*/ 4992 h 13224"/>
                    <a:gd name="connsiteX5-419" fmla="*/ 4141 w 21556"/>
                    <a:gd name="connsiteY5-420" fmla="*/ 7482 h 13224"/>
                    <a:gd name="connsiteX6-421" fmla="*/ 81 w 21556"/>
                    <a:gd name="connsiteY6-422" fmla="*/ 12463 h 13224"/>
                    <a:gd name="connsiteX7-423" fmla="*/ 81 w 21556"/>
                    <a:gd name="connsiteY7-424" fmla="*/ 13067 h 13224"/>
                    <a:gd name="connsiteX8-425" fmla="*/ 392 w 21556"/>
                    <a:gd name="connsiteY8-426" fmla="*/ 13216 h 13224"/>
                    <a:gd name="connsiteX9-427" fmla="*/ 12498 w 21556"/>
                    <a:gd name="connsiteY9-428" fmla="*/ 13216 h 13224"/>
                    <a:gd name="connsiteX10-429" fmla="*/ 13012 w 21556"/>
                    <a:gd name="connsiteY10-430" fmla="*/ 13121 h 13224"/>
                    <a:gd name="connsiteX11-431" fmla="*/ 13507 w 21556"/>
                    <a:gd name="connsiteY11-432" fmla="*/ 12762 h 13224"/>
                    <a:gd name="connsiteX12-433" fmla="*/ 13992 w 21556"/>
                    <a:gd name="connsiteY12-434" fmla="*/ 12267 h 13224"/>
                    <a:gd name="connsiteX13-435" fmla="*/ 17966 w 21556"/>
                    <a:gd name="connsiteY13-436" fmla="*/ 7363 h 13224"/>
                    <a:gd name="connsiteX14-437" fmla="*/ 19953 w 21556"/>
                    <a:gd name="connsiteY14-438" fmla="*/ 4911 h 13224"/>
                    <a:gd name="connsiteX15-439" fmla="*/ 20946 w 21556"/>
                    <a:gd name="connsiteY15-440" fmla="*/ 3685 h 13224"/>
                    <a:gd name="connsiteX16-441" fmla="*/ 21404 w 21556"/>
                    <a:gd name="connsiteY16-442" fmla="*/ 3096 h 13224"/>
                    <a:gd name="connsiteX17-443" fmla="*/ 21553 w 21556"/>
                    <a:gd name="connsiteY17-444" fmla="*/ 2358 h 13224"/>
                    <a:gd name="connsiteX18-445" fmla="*/ 21354 w 21556"/>
                    <a:gd name="connsiteY18-446" fmla="*/ 1740 h 13224"/>
                    <a:gd name="connsiteX19-447" fmla="*/ 20946 w 21556"/>
                    <a:gd name="connsiteY19-448" fmla="*/ 1230 h 13224"/>
                    <a:gd name="connsiteX20-449" fmla="*/ 19953 w 21556"/>
                    <a:gd name="connsiteY20-450" fmla="*/ 0 h 13224"/>
                    <a:gd name="connsiteX0-451" fmla="*/ 19953 w 21556"/>
                    <a:gd name="connsiteY0-452" fmla="*/ 0 h 13224"/>
                    <a:gd name="connsiteX1-453" fmla="*/ 7562 w 21556"/>
                    <a:gd name="connsiteY1-454" fmla="*/ 1611 h 13224"/>
                    <a:gd name="connsiteX2-455" fmla="*/ 7792 w 21556"/>
                    <a:gd name="connsiteY2-456" fmla="*/ 2216 h 13224"/>
                    <a:gd name="connsiteX3-457" fmla="*/ 7613 w 21556"/>
                    <a:gd name="connsiteY3-458" fmla="*/ 1590 h 13224"/>
                    <a:gd name="connsiteX4-459" fmla="*/ 7572 w 21556"/>
                    <a:gd name="connsiteY4-460" fmla="*/ 3261 h 13224"/>
                    <a:gd name="connsiteX5-461" fmla="*/ 6171 w 21556"/>
                    <a:gd name="connsiteY5-462" fmla="*/ 4992 h 13224"/>
                    <a:gd name="connsiteX6-463" fmla="*/ 4141 w 21556"/>
                    <a:gd name="connsiteY6-464" fmla="*/ 7482 h 13224"/>
                    <a:gd name="connsiteX7-465" fmla="*/ 81 w 21556"/>
                    <a:gd name="connsiteY7-466" fmla="*/ 12463 h 13224"/>
                    <a:gd name="connsiteX8-467" fmla="*/ 81 w 21556"/>
                    <a:gd name="connsiteY8-468" fmla="*/ 13067 h 13224"/>
                    <a:gd name="connsiteX9-469" fmla="*/ 392 w 21556"/>
                    <a:gd name="connsiteY9-470" fmla="*/ 13216 h 13224"/>
                    <a:gd name="connsiteX10-471" fmla="*/ 12498 w 21556"/>
                    <a:gd name="connsiteY10-472" fmla="*/ 13216 h 13224"/>
                    <a:gd name="connsiteX11-473" fmla="*/ 13012 w 21556"/>
                    <a:gd name="connsiteY11-474" fmla="*/ 13121 h 13224"/>
                    <a:gd name="connsiteX12-475" fmla="*/ 13507 w 21556"/>
                    <a:gd name="connsiteY12-476" fmla="*/ 12762 h 13224"/>
                    <a:gd name="connsiteX13-477" fmla="*/ 13992 w 21556"/>
                    <a:gd name="connsiteY13-478" fmla="*/ 12267 h 13224"/>
                    <a:gd name="connsiteX14-479" fmla="*/ 17966 w 21556"/>
                    <a:gd name="connsiteY14-480" fmla="*/ 7363 h 13224"/>
                    <a:gd name="connsiteX15-481" fmla="*/ 19953 w 21556"/>
                    <a:gd name="connsiteY15-482" fmla="*/ 4911 h 13224"/>
                    <a:gd name="connsiteX16-483" fmla="*/ 20946 w 21556"/>
                    <a:gd name="connsiteY16-484" fmla="*/ 3685 h 13224"/>
                    <a:gd name="connsiteX17-485" fmla="*/ 21404 w 21556"/>
                    <a:gd name="connsiteY17-486" fmla="*/ 3096 h 13224"/>
                    <a:gd name="connsiteX18-487" fmla="*/ 21553 w 21556"/>
                    <a:gd name="connsiteY18-488" fmla="*/ 2358 h 13224"/>
                    <a:gd name="connsiteX19-489" fmla="*/ 21354 w 21556"/>
                    <a:gd name="connsiteY19-490" fmla="*/ 1740 h 13224"/>
                    <a:gd name="connsiteX20-491" fmla="*/ 20946 w 21556"/>
                    <a:gd name="connsiteY20-492" fmla="*/ 1230 h 13224"/>
                    <a:gd name="connsiteX21-493" fmla="*/ 19953 w 21556"/>
                    <a:gd name="connsiteY21-494" fmla="*/ 0 h 13224"/>
                    <a:gd name="connsiteX0-495" fmla="*/ 19953 w 21556"/>
                    <a:gd name="connsiteY0-496" fmla="*/ 0 h 13224"/>
                    <a:gd name="connsiteX1-497" fmla="*/ 7562 w 21556"/>
                    <a:gd name="connsiteY1-498" fmla="*/ 1611 h 13224"/>
                    <a:gd name="connsiteX2-499" fmla="*/ 7792 w 21556"/>
                    <a:gd name="connsiteY2-500" fmla="*/ 2216 h 13224"/>
                    <a:gd name="connsiteX3-501" fmla="*/ 7572 w 21556"/>
                    <a:gd name="connsiteY3-502" fmla="*/ 3261 h 13224"/>
                    <a:gd name="connsiteX4-503" fmla="*/ 6171 w 21556"/>
                    <a:gd name="connsiteY4-504" fmla="*/ 4992 h 13224"/>
                    <a:gd name="connsiteX5-505" fmla="*/ 4141 w 21556"/>
                    <a:gd name="connsiteY5-506" fmla="*/ 7482 h 13224"/>
                    <a:gd name="connsiteX6-507" fmla="*/ 81 w 21556"/>
                    <a:gd name="connsiteY6-508" fmla="*/ 12463 h 13224"/>
                    <a:gd name="connsiteX7-509" fmla="*/ 81 w 21556"/>
                    <a:gd name="connsiteY7-510" fmla="*/ 13067 h 13224"/>
                    <a:gd name="connsiteX8-511" fmla="*/ 392 w 21556"/>
                    <a:gd name="connsiteY8-512" fmla="*/ 13216 h 13224"/>
                    <a:gd name="connsiteX9-513" fmla="*/ 12498 w 21556"/>
                    <a:gd name="connsiteY9-514" fmla="*/ 13216 h 13224"/>
                    <a:gd name="connsiteX10-515" fmla="*/ 13012 w 21556"/>
                    <a:gd name="connsiteY10-516" fmla="*/ 13121 h 13224"/>
                    <a:gd name="connsiteX11-517" fmla="*/ 13507 w 21556"/>
                    <a:gd name="connsiteY11-518" fmla="*/ 12762 h 13224"/>
                    <a:gd name="connsiteX12-519" fmla="*/ 13992 w 21556"/>
                    <a:gd name="connsiteY12-520" fmla="*/ 12267 h 13224"/>
                    <a:gd name="connsiteX13-521" fmla="*/ 17966 w 21556"/>
                    <a:gd name="connsiteY13-522" fmla="*/ 7363 h 13224"/>
                    <a:gd name="connsiteX14-523" fmla="*/ 19953 w 21556"/>
                    <a:gd name="connsiteY14-524" fmla="*/ 4911 h 13224"/>
                    <a:gd name="connsiteX15-525" fmla="*/ 20946 w 21556"/>
                    <a:gd name="connsiteY15-526" fmla="*/ 3685 h 13224"/>
                    <a:gd name="connsiteX16-527" fmla="*/ 21404 w 21556"/>
                    <a:gd name="connsiteY16-528" fmla="*/ 3096 h 13224"/>
                    <a:gd name="connsiteX17-529" fmla="*/ 21553 w 21556"/>
                    <a:gd name="connsiteY17-530" fmla="*/ 2358 h 13224"/>
                    <a:gd name="connsiteX18-531" fmla="*/ 21354 w 21556"/>
                    <a:gd name="connsiteY18-532" fmla="*/ 1740 h 13224"/>
                    <a:gd name="connsiteX19-533" fmla="*/ 20946 w 21556"/>
                    <a:gd name="connsiteY19-534" fmla="*/ 1230 h 13224"/>
                    <a:gd name="connsiteX20-535" fmla="*/ 19953 w 21556"/>
                    <a:gd name="connsiteY20-536" fmla="*/ 0 h 13224"/>
                    <a:gd name="connsiteX0-537" fmla="*/ 19953 w 21556"/>
                    <a:gd name="connsiteY0-538" fmla="*/ 0 h 13224"/>
                    <a:gd name="connsiteX1-539" fmla="*/ 7792 w 21556"/>
                    <a:gd name="connsiteY1-540" fmla="*/ 2216 h 13224"/>
                    <a:gd name="connsiteX2-541" fmla="*/ 7572 w 21556"/>
                    <a:gd name="connsiteY2-542" fmla="*/ 3261 h 13224"/>
                    <a:gd name="connsiteX3-543" fmla="*/ 6171 w 21556"/>
                    <a:gd name="connsiteY3-544" fmla="*/ 4992 h 13224"/>
                    <a:gd name="connsiteX4-545" fmla="*/ 4141 w 21556"/>
                    <a:gd name="connsiteY4-546" fmla="*/ 7482 h 13224"/>
                    <a:gd name="connsiteX5-547" fmla="*/ 81 w 21556"/>
                    <a:gd name="connsiteY5-548" fmla="*/ 12463 h 13224"/>
                    <a:gd name="connsiteX6-549" fmla="*/ 81 w 21556"/>
                    <a:gd name="connsiteY6-550" fmla="*/ 13067 h 13224"/>
                    <a:gd name="connsiteX7-551" fmla="*/ 392 w 21556"/>
                    <a:gd name="connsiteY7-552" fmla="*/ 13216 h 13224"/>
                    <a:gd name="connsiteX8-553" fmla="*/ 12498 w 21556"/>
                    <a:gd name="connsiteY8-554" fmla="*/ 13216 h 13224"/>
                    <a:gd name="connsiteX9-555" fmla="*/ 13012 w 21556"/>
                    <a:gd name="connsiteY9-556" fmla="*/ 13121 h 13224"/>
                    <a:gd name="connsiteX10-557" fmla="*/ 13507 w 21556"/>
                    <a:gd name="connsiteY10-558" fmla="*/ 12762 h 13224"/>
                    <a:gd name="connsiteX11-559" fmla="*/ 13992 w 21556"/>
                    <a:gd name="connsiteY11-560" fmla="*/ 12267 h 13224"/>
                    <a:gd name="connsiteX12-561" fmla="*/ 17966 w 21556"/>
                    <a:gd name="connsiteY12-562" fmla="*/ 7363 h 13224"/>
                    <a:gd name="connsiteX13-563" fmla="*/ 19953 w 21556"/>
                    <a:gd name="connsiteY13-564" fmla="*/ 4911 h 13224"/>
                    <a:gd name="connsiteX14-565" fmla="*/ 20946 w 21556"/>
                    <a:gd name="connsiteY14-566" fmla="*/ 3685 h 13224"/>
                    <a:gd name="connsiteX15-567" fmla="*/ 21404 w 21556"/>
                    <a:gd name="connsiteY15-568" fmla="*/ 3096 h 13224"/>
                    <a:gd name="connsiteX16-569" fmla="*/ 21553 w 21556"/>
                    <a:gd name="connsiteY16-570" fmla="*/ 2358 h 13224"/>
                    <a:gd name="connsiteX17-571" fmla="*/ 21354 w 21556"/>
                    <a:gd name="connsiteY17-572" fmla="*/ 1740 h 13224"/>
                    <a:gd name="connsiteX18-573" fmla="*/ 20946 w 21556"/>
                    <a:gd name="connsiteY18-574" fmla="*/ 1230 h 13224"/>
                    <a:gd name="connsiteX19-575" fmla="*/ 19953 w 21556"/>
                    <a:gd name="connsiteY19-576" fmla="*/ 0 h 13224"/>
                    <a:gd name="connsiteX0-577" fmla="*/ 20946 w 21556"/>
                    <a:gd name="connsiteY0-578" fmla="*/ 0 h 11994"/>
                    <a:gd name="connsiteX1-579" fmla="*/ 7792 w 21556"/>
                    <a:gd name="connsiteY1-580" fmla="*/ 986 h 11994"/>
                    <a:gd name="connsiteX2-581" fmla="*/ 7572 w 21556"/>
                    <a:gd name="connsiteY2-582" fmla="*/ 2031 h 11994"/>
                    <a:gd name="connsiteX3-583" fmla="*/ 6171 w 21556"/>
                    <a:gd name="connsiteY3-584" fmla="*/ 3762 h 11994"/>
                    <a:gd name="connsiteX4-585" fmla="*/ 4141 w 21556"/>
                    <a:gd name="connsiteY4-586" fmla="*/ 6252 h 11994"/>
                    <a:gd name="connsiteX5-587" fmla="*/ 81 w 21556"/>
                    <a:gd name="connsiteY5-588" fmla="*/ 11233 h 11994"/>
                    <a:gd name="connsiteX6-589" fmla="*/ 81 w 21556"/>
                    <a:gd name="connsiteY6-590" fmla="*/ 11837 h 11994"/>
                    <a:gd name="connsiteX7-591" fmla="*/ 392 w 21556"/>
                    <a:gd name="connsiteY7-592" fmla="*/ 11986 h 11994"/>
                    <a:gd name="connsiteX8-593" fmla="*/ 12498 w 21556"/>
                    <a:gd name="connsiteY8-594" fmla="*/ 11986 h 11994"/>
                    <a:gd name="connsiteX9-595" fmla="*/ 13012 w 21556"/>
                    <a:gd name="connsiteY9-596" fmla="*/ 11891 h 11994"/>
                    <a:gd name="connsiteX10-597" fmla="*/ 13507 w 21556"/>
                    <a:gd name="connsiteY10-598" fmla="*/ 11532 h 11994"/>
                    <a:gd name="connsiteX11-599" fmla="*/ 13992 w 21556"/>
                    <a:gd name="connsiteY11-600" fmla="*/ 11037 h 11994"/>
                    <a:gd name="connsiteX12-601" fmla="*/ 17966 w 21556"/>
                    <a:gd name="connsiteY12-602" fmla="*/ 6133 h 11994"/>
                    <a:gd name="connsiteX13-603" fmla="*/ 19953 w 21556"/>
                    <a:gd name="connsiteY13-604" fmla="*/ 3681 h 11994"/>
                    <a:gd name="connsiteX14-605" fmla="*/ 20946 w 21556"/>
                    <a:gd name="connsiteY14-606" fmla="*/ 2455 h 11994"/>
                    <a:gd name="connsiteX15-607" fmla="*/ 21404 w 21556"/>
                    <a:gd name="connsiteY15-608" fmla="*/ 1866 h 11994"/>
                    <a:gd name="connsiteX16-609" fmla="*/ 21553 w 21556"/>
                    <a:gd name="connsiteY16-610" fmla="*/ 1128 h 11994"/>
                    <a:gd name="connsiteX17-611" fmla="*/ 21354 w 21556"/>
                    <a:gd name="connsiteY17-612" fmla="*/ 510 h 11994"/>
                    <a:gd name="connsiteX18-613" fmla="*/ 20946 w 21556"/>
                    <a:gd name="connsiteY18-614" fmla="*/ 0 h 11994"/>
                    <a:gd name="connsiteX0-615" fmla="*/ 21354 w 21556"/>
                    <a:gd name="connsiteY0-616" fmla="*/ 0 h 11484"/>
                    <a:gd name="connsiteX1-617" fmla="*/ 7792 w 21556"/>
                    <a:gd name="connsiteY1-618" fmla="*/ 476 h 11484"/>
                    <a:gd name="connsiteX2-619" fmla="*/ 7572 w 21556"/>
                    <a:gd name="connsiteY2-620" fmla="*/ 1521 h 11484"/>
                    <a:gd name="connsiteX3-621" fmla="*/ 6171 w 21556"/>
                    <a:gd name="connsiteY3-622" fmla="*/ 3252 h 11484"/>
                    <a:gd name="connsiteX4-623" fmla="*/ 4141 w 21556"/>
                    <a:gd name="connsiteY4-624" fmla="*/ 5742 h 11484"/>
                    <a:gd name="connsiteX5-625" fmla="*/ 81 w 21556"/>
                    <a:gd name="connsiteY5-626" fmla="*/ 10723 h 11484"/>
                    <a:gd name="connsiteX6-627" fmla="*/ 81 w 21556"/>
                    <a:gd name="connsiteY6-628" fmla="*/ 11327 h 11484"/>
                    <a:gd name="connsiteX7-629" fmla="*/ 392 w 21556"/>
                    <a:gd name="connsiteY7-630" fmla="*/ 11476 h 11484"/>
                    <a:gd name="connsiteX8-631" fmla="*/ 12498 w 21556"/>
                    <a:gd name="connsiteY8-632" fmla="*/ 11476 h 11484"/>
                    <a:gd name="connsiteX9-633" fmla="*/ 13012 w 21556"/>
                    <a:gd name="connsiteY9-634" fmla="*/ 11381 h 11484"/>
                    <a:gd name="connsiteX10-635" fmla="*/ 13507 w 21556"/>
                    <a:gd name="connsiteY10-636" fmla="*/ 11022 h 11484"/>
                    <a:gd name="connsiteX11-637" fmla="*/ 13992 w 21556"/>
                    <a:gd name="connsiteY11-638" fmla="*/ 10527 h 11484"/>
                    <a:gd name="connsiteX12-639" fmla="*/ 17966 w 21556"/>
                    <a:gd name="connsiteY12-640" fmla="*/ 5623 h 11484"/>
                    <a:gd name="connsiteX13-641" fmla="*/ 19953 w 21556"/>
                    <a:gd name="connsiteY13-642" fmla="*/ 3171 h 11484"/>
                    <a:gd name="connsiteX14-643" fmla="*/ 20946 w 21556"/>
                    <a:gd name="connsiteY14-644" fmla="*/ 1945 h 11484"/>
                    <a:gd name="connsiteX15-645" fmla="*/ 21404 w 21556"/>
                    <a:gd name="connsiteY15-646" fmla="*/ 1356 h 11484"/>
                    <a:gd name="connsiteX16-647" fmla="*/ 21553 w 21556"/>
                    <a:gd name="connsiteY16-648" fmla="*/ 618 h 11484"/>
                    <a:gd name="connsiteX17-649" fmla="*/ 21354 w 21556"/>
                    <a:gd name="connsiteY17-650" fmla="*/ 0 h 11484"/>
                    <a:gd name="connsiteX0-651" fmla="*/ 21553 w 21556"/>
                    <a:gd name="connsiteY0-652" fmla="*/ 206 h 11072"/>
                    <a:gd name="connsiteX1-653" fmla="*/ 7792 w 21556"/>
                    <a:gd name="connsiteY1-654" fmla="*/ 64 h 11072"/>
                    <a:gd name="connsiteX2-655" fmla="*/ 7572 w 21556"/>
                    <a:gd name="connsiteY2-656" fmla="*/ 1109 h 11072"/>
                    <a:gd name="connsiteX3-657" fmla="*/ 6171 w 21556"/>
                    <a:gd name="connsiteY3-658" fmla="*/ 2840 h 11072"/>
                    <a:gd name="connsiteX4-659" fmla="*/ 4141 w 21556"/>
                    <a:gd name="connsiteY4-660" fmla="*/ 5330 h 11072"/>
                    <a:gd name="connsiteX5-661" fmla="*/ 81 w 21556"/>
                    <a:gd name="connsiteY5-662" fmla="*/ 10311 h 11072"/>
                    <a:gd name="connsiteX6-663" fmla="*/ 81 w 21556"/>
                    <a:gd name="connsiteY6-664" fmla="*/ 10915 h 11072"/>
                    <a:gd name="connsiteX7-665" fmla="*/ 392 w 21556"/>
                    <a:gd name="connsiteY7-666" fmla="*/ 11064 h 11072"/>
                    <a:gd name="connsiteX8-667" fmla="*/ 12498 w 21556"/>
                    <a:gd name="connsiteY8-668" fmla="*/ 11064 h 11072"/>
                    <a:gd name="connsiteX9-669" fmla="*/ 13012 w 21556"/>
                    <a:gd name="connsiteY9-670" fmla="*/ 10969 h 11072"/>
                    <a:gd name="connsiteX10-671" fmla="*/ 13507 w 21556"/>
                    <a:gd name="connsiteY10-672" fmla="*/ 10610 h 11072"/>
                    <a:gd name="connsiteX11-673" fmla="*/ 13992 w 21556"/>
                    <a:gd name="connsiteY11-674" fmla="*/ 10115 h 11072"/>
                    <a:gd name="connsiteX12-675" fmla="*/ 17966 w 21556"/>
                    <a:gd name="connsiteY12-676" fmla="*/ 5211 h 11072"/>
                    <a:gd name="connsiteX13-677" fmla="*/ 19953 w 21556"/>
                    <a:gd name="connsiteY13-678" fmla="*/ 2759 h 11072"/>
                    <a:gd name="connsiteX14-679" fmla="*/ 20946 w 21556"/>
                    <a:gd name="connsiteY14-680" fmla="*/ 1533 h 11072"/>
                    <a:gd name="connsiteX15-681" fmla="*/ 21404 w 21556"/>
                    <a:gd name="connsiteY15-682" fmla="*/ 944 h 11072"/>
                    <a:gd name="connsiteX16-683" fmla="*/ 21553 w 21556"/>
                    <a:gd name="connsiteY16-684" fmla="*/ 206 h 110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2E2E2E"/>
                </a:solidFill>
                <a:ln>
                  <a:noFill/>
                </a:ln>
                <a:effectLst/>
              </p:spPr>
              <p:txBody>
                <a:bodyPr wrap="square" lIns="91440" tIns="45720" rIns="91440" bIns="45720" anchor="ctr">
                  <a:normAutofit/>
                </a:bodyPr>
                <a:lstStyle/>
                <a:p>
                  <a:endParaRPr lang="en-US" sz="900">
                    <a:cs typeface="+mn-ea"/>
                    <a:sym typeface="+mn-lt"/>
                  </a:endParaRPr>
                </a:p>
              </p:txBody>
            </p:sp>
            <p:sp>
              <p:nvSpPr>
                <p:cNvPr id="30" name="iṡḻidé"/>
                <p:cNvSpPr/>
                <p:nvPr/>
              </p:nvSpPr>
              <p:spPr bwMode="auto">
                <a:xfrm flipV="1">
                  <a:off x="5731690"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1" fmla="*/ 12498 w 21556"/>
                    <a:gd name="connsiteY0-2" fmla="*/ 3 h 21546"/>
                    <a:gd name="connsiteX1-3" fmla="*/ 81 w 21556"/>
                    <a:gd name="connsiteY1-4" fmla="*/ 749 h 21546"/>
                    <a:gd name="connsiteX2-5" fmla="*/ 4141 w 21556"/>
                    <a:gd name="connsiteY2-6" fmla="*/ 5786 h 21546"/>
                    <a:gd name="connsiteX3-7" fmla="*/ 6171 w 21556"/>
                    <a:gd name="connsiteY3-8" fmla="*/ 8305 h 21546"/>
                    <a:gd name="connsiteX4-9" fmla="*/ 7562 w 21556"/>
                    <a:gd name="connsiteY4-10" fmla="*/ 9933 h 21546"/>
                    <a:gd name="connsiteX5-11" fmla="*/ 7792 w 21556"/>
                    <a:gd name="connsiteY5-12" fmla="*/ 10538 h 21546"/>
                    <a:gd name="connsiteX6-13" fmla="*/ 7572 w 21556"/>
                    <a:gd name="connsiteY6-14" fmla="*/ 11583 h 21546"/>
                    <a:gd name="connsiteX7-15" fmla="*/ 6171 w 21556"/>
                    <a:gd name="connsiteY7-16" fmla="*/ 13314 h 21546"/>
                    <a:gd name="connsiteX8-17" fmla="*/ 4141 w 21556"/>
                    <a:gd name="connsiteY8-18" fmla="*/ 15804 h 21546"/>
                    <a:gd name="connsiteX9-19" fmla="*/ 81 w 21556"/>
                    <a:gd name="connsiteY9-20" fmla="*/ 20785 h 21546"/>
                    <a:gd name="connsiteX10-21" fmla="*/ 81 w 21556"/>
                    <a:gd name="connsiteY10-22" fmla="*/ 21389 h 21546"/>
                    <a:gd name="connsiteX11-23" fmla="*/ 392 w 21556"/>
                    <a:gd name="connsiteY11-24" fmla="*/ 21538 h 21546"/>
                    <a:gd name="connsiteX12-25" fmla="*/ 12498 w 21556"/>
                    <a:gd name="connsiteY12-26" fmla="*/ 21538 h 21546"/>
                    <a:gd name="connsiteX13-27" fmla="*/ 13012 w 21556"/>
                    <a:gd name="connsiteY13-28" fmla="*/ 21443 h 21546"/>
                    <a:gd name="connsiteX14-29" fmla="*/ 13507 w 21556"/>
                    <a:gd name="connsiteY14-30" fmla="*/ 21084 h 21546"/>
                    <a:gd name="connsiteX15-31" fmla="*/ 13992 w 21556"/>
                    <a:gd name="connsiteY15-32" fmla="*/ 20589 h 21546"/>
                    <a:gd name="connsiteX16-33" fmla="*/ 17966 w 21556"/>
                    <a:gd name="connsiteY16-34" fmla="*/ 15685 h 21546"/>
                    <a:gd name="connsiteX17-35" fmla="*/ 19953 w 21556"/>
                    <a:gd name="connsiteY17-36" fmla="*/ 13233 h 21546"/>
                    <a:gd name="connsiteX18-37" fmla="*/ 20946 w 21556"/>
                    <a:gd name="connsiteY18-38" fmla="*/ 12007 h 21546"/>
                    <a:gd name="connsiteX19-39" fmla="*/ 21404 w 21556"/>
                    <a:gd name="connsiteY19-40" fmla="*/ 11418 h 21546"/>
                    <a:gd name="connsiteX20-41" fmla="*/ 21553 w 21556"/>
                    <a:gd name="connsiteY20-42" fmla="*/ 10680 h 21546"/>
                    <a:gd name="connsiteX21-43" fmla="*/ 21354 w 21556"/>
                    <a:gd name="connsiteY21-44" fmla="*/ 10062 h 21546"/>
                    <a:gd name="connsiteX22-45" fmla="*/ 20946 w 21556"/>
                    <a:gd name="connsiteY22-46" fmla="*/ 9552 h 21546"/>
                    <a:gd name="connsiteX23-47" fmla="*/ 19953 w 21556"/>
                    <a:gd name="connsiteY23-48" fmla="*/ 8322 h 21546"/>
                    <a:gd name="connsiteX24-49" fmla="*/ 17966 w 21556"/>
                    <a:gd name="connsiteY24-50" fmla="*/ 5863 h 21546"/>
                    <a:gd name="connsiteX25-51" fmla="*/ 13992 w 21556"/>
                    <a:gd name="connsiteY25-52" fmla="*/ 945 h 21546"/>
                    <a:gd name="connsiteX26-53" fmla="*/ 13507 w 21556"/>
                    <a:gd name="connsiteY26-54" fmla="*/ 457 h 21546"/>
                    <a:gd name="connsiteX27-55" fmla="*/ 13012 w 21556"/>
                    <a:gd name="connsiteY27-56" fmla="*/ 98 h 21546"/>
                    <a:gd name="connsiteX28-57" fmla="*/ 12498 w 21556"/>
                    <a:gd name="connsiteY28-58" fmla="*/ 3 h 21546"/>
                    <a:gd name="connsiteX0-59" fmla="*/ 12498 w 21556"/>
                    <a:gd name="connsiteY0-60" fmla="*/ 3 h 21546"/>
                    <a:gd name="connsiteX1-61" fmla="*/ 4141 w 21556"/>
                    <a:gd name="connsiteY1-62" fmla="*/ 5786 h 21546"/>
                    <a:gd name="connsiteX2-63" fmla="*/ 6171 w 21556"/>
                    <a:gd name="connsiteY2-64" fmla="*/ 8305 h 21546"/>
                    <a:gd name="connsiteX3-65" fmla="*/ 7562 w 21556"/>
                    <a:gd name="connsiteY3-66" fmla="*/ 9933 h 21546"/>
                    <a:gd name="connsiteX4-67" fmla="*/ 7792 w 21556"/>
                    <a:gd name="connsiteY4-68" fmla="*/ 10538 h 21546"/>
                    <a:gd name="connsiteX5-69" fmla="*/ 7572 w 21556"/>
                    <a:gd name="connsiteY5-70" fmla="*/ 11583 h 21546"/>
                    <a:gd name="connsiteX6-71" fmla="*/ 6171 w 21556"/>
                    <a:gd name="connsiteY6-72" fmla="*/ 13314 h 21546"/>
                    <a:gd name="connsiteX7-73" fmla="*/ 4141 w 21556"/>
                    <a:gd name="connsiteY7-74" fmla="*/ 15804 h 21546"/>
                    <a:gd name="connsiteX8-75" fmla="*/ 81 w 21556"/>
                    <a:gd name="connsiteY8-76" fmla="*/ 20785 h 21546"/>
                    <a:gd name="connsiteX9-77" fmla="*/ 81 w 21556"/>
                    <a:gd name="connsiteY9-78" fmla="*/ 21389 h 21546"/>
                    <a:gd name="connsiteX10-79" fmla="*/ 392 w 21556"/>
                    <a:gd name="connsiteY10-80" fmla="*/ 21538 h 21546"/>
                    <a:gd name="connsiteX11-81" fmla="*/ 12498 w 21556"/>
                    <a:gd name="connsiteY11-82" fmla="*/ 21538 h 21546"/>
                    <a:gd name="connsiteX12-83" fmla="*/ 13012 w 21556"/>
                    <a:gd name="connsiteY12-84" fmla="*/ 21443 h 21546"/>
                    <a:gd name="connsiteX13-85" fmla="*/ 13507 w 21556"/>
                    <a:gd name="connsiteY13-86" fmla="*/ 21084 h 21546"/>
                    <a:gd name="connsiteX14-87" fmla="*/ 13992 w 21556"/>
                    <a:gd name="connsiteY14-88" fmla="*/ 20589 h 21546"/>
                    <a:gd name="connsiteX15-89" fmla="*/ 17966 w 21556"/>
                    <a:gd name="connsiteY15-90" fmla="*/ 15685 h 21546"/>
                    <a:gd name="connsiteX16-91" fmla="*/ 19953 w 21556"/>
                    <a:gd name="connsiteY16-92" fmla="*/ 13233 h 21546"/>
                    <a:gd name="connsiteX17-93" fmla="*/ 20946 w 21556"/>
                    <a:gd name="connsiteY17-94" fmla="*/ 12007 h 21546"/>
                    <a:gd name="connsiteX18-95" fmla="*/ 21404 w 21556"/>
                    <a:gd name="connsiteY18-96" fmla="*/ 11418 h 21546"/>
                    <a:gd name="connsiteX19-97" fmla="*/ 21553 w 21556"/>
                    <a:gd name="connsiteY19-98" fmla="*/ 10680 h 21546"/>
                    <a:gd name="connsiteX20-99" fmla="*/ 21354 w 21556"/>
                    <a:gd name="connsiteY20-100" fmla="*/ 10062 h 21546"/>
                    <a:gd name="connsiteX21-101" fmla="*/ 20946 w 21556"/>
                    <a:gd name="connsiteY21-102" fmla="*/ 9552 h 21546"/>
                    <a:gd name="connsiteX22-103" fmla="*/ 19953 w 21556"/>
                    <a:gd name="connsiteY22-104" fmla="*/ 8322 h 21546"/>
                    <a:gd name="connsiteX23-105" fmla="*/ 17966 w 21556"/>
                    <a:gd name="connsiteY23-106" fmla="*/ 5863 h 21546"/>
                    <a:gd name="connsiteX24-107" fmla="*/ 13992 w 21556"/>
                    <a:gd name="connsiteY24-108" fmla="*/ 945 h 21546"/>
                    <a:gd name="connsiteX25-109" fmla="*/ 13507 w 21556"/>
                    <a:gd name="connsiteY25-110" fmla="*/ 457 h 21546"/>
                    <a:gd name="connsiteX26-111" fmla="*/ 13012 w 21556"/>
                    <a:gd name="connsiteY26-112" fmla="*/ 98 h 21546"/>
                    <a:gd name="connsiteX27-113" fmla="*/ 12498 w 21556"/>
                    <a:gd name="connsiteY27-114" fmla="*/ 3 h 21546"/>
                    <a:gd name="connsiteX0-115" fmla="*/ 13012 w 21556"/>
                    <a:gd name="connsiteY0-116" fmla="*/ 0 h 21448"/>
                    <a:gd name="connsiteX1-117" fmla="*/ 4141 w 21556"/>
                    <a:gd name="connsiteY1-118" fmla="*/ 5688 h 21448"/>
                    <a:gd name="connsiteX2-119" fmla="*/ 6171 w 21556"/>
                    <a:gd name="connsiteY2-120" fmla="*/ 8207 h 21448"/>
                    <a:gd name="connsiteX3-121" fmla="*/ 7562 w 21556"/>
                    <a:gd name="connsiteY3-122" fmla="*/ 9835 h 21448"/>
                    <a:gd name="connsiteX4-123" fmla="*/ 7792 w 21556"/>
                    <a:gd name="connsiteY4-124" fmla="*/ 10440 h 21448"/>
                    <a:gd name="connsiteX5-125" fmla="*/ 7572 w 21556"/>
                    <a:gd name="connsiteY5-126" fmla="*/ 11485 h 21448"/>
                    <a:gd name="connsiteX6-127" fmla="*/ 6171 w 21556"/>
                    <a:gd name="connsiteY6-128" fmla="*/ 13216 h 21448"/>
                    <a:gd name="connsiteX7-129" fmla="*/ 4141 w 21556"/>
                    <a:gd name="connsiteY7-130" fmla="*/ 15706 h 21448"/>
                    <a:gd name="connsiteX8-131" fmla="*/ 81 w 21556"/>
                    <a:gd name="connsiteY8-132" fmla="*/ 20687 h 21448"/>
                    <a:gd name="connsiteX9-133" fmla="*/ 81 w 21556"/>
                    <a:gd name="connsiteY9-134" fmla="*/ 21291 h 21448"/>
                    <a:gd name="connsiteX10-135" fmla="*/ 392 w 21556"/>
                    <a:gd name="connsiteY10-136" fmla="*/ 21440 h 21448"/>
                    <a:gd name="connsiteX11-137" fmla="*/ 12498 w 21556"/>
                    <a:gd name="connsiteY11-138" fmla="*/ 21440 h 21448"/>
                    <a:gd name="connsiteX12-139" fmla="*/ 13012 w 21556"/>
                    <a:gd name="connsiteY12-140" fmla="*/ 21345 h 21448"/>
                    <a:gd name="connsiteX13-141" fmla="*/ 13507 w 21556"/>
                    <a:gd name="connsiteY13-142" fmla="*/ 20986 h 21448"/>
                    <a:gd name="connsiteX14-143" fmla="*/ 13992 w 21556"/>
                    <a:gd name="connsiteY14-144" fmla="*/ 20491 h 21448"/>
                    <a:gd name="connsiteX15-145" fmla="*/ 17966 w 21556"/>
                    <a:gd name="connsiteY15-146" fmla="*/ 15587 h 21448"/>
                    <a:gd name="connsiteX16-147" fmla="*/ 19953 w 21556"/>
                    <a:gd name="connsiteY16-148" fmla="*/ 13135 h 21448"/>
                    <a:gd name="connsiteX17-149" fmla="*/ 20946 w 21556"/>
                    <a:gd name="connsiteY17-150" fmla="*/ 11909 h 21448"/>
                    <a:gd name="connsiteX18-151" fmla="*/ 21404 w 21556"/>
                    <a:gd name="connsiteY18-152" fmla="*/ 11320 h 21448"/>
                    <a:gd name="connsiteX19-153" fmla="*/ 21553 w 21556"/>
                    <a:gd name="connsiteY19-154" fmla="*/ 10582 h 21448"/>
                    <a:gd name="connsiteX20-155" fmla="*/ 21354 w 21556"/>
                    <a:gd name="connsiteY20-156" fmla="*/ 9964 h 21448"/>
                    <a:gd name="connsiteX21-157" fmla="*/ 20946 w 21556"/>
                    <a:gd name="connsiteY21-158" fmla="*/ 9454 h 21448"/>
                    <a:gd name="connsiteX22-159" fmla="*/ 19953 w 21556"/>
                    <a:gd name="connsiteY22-160" fmla="*/ 8224 h 21448"/>
                    <a:gd name="connsiteX23-161" fmla="*/ 17966 w 21556"/>
                    <a:gd name="connsiteY23-162" fmla="*/ 5765 h 21448"/>
                    <a:gd name="connsiteX24-163" fmla="*/ 13992 w 21556"/>
                    <a:gd name="connsiteY24-164" fmla="*/ 847 h 21448"/>
                    <a:gd name="connsiteX25-165" fmla="*/ 13507 w 21556"/>
                    <a:gd name="connsiteY25-166" fmla="*/ 359 h 21448"/>
                    <a:gd name="connsiteX26-167" fmla="*/ 13012 w 21556"/>
                    <a:gd name="connsiteY26-168" fmla="*/ 0 h 21448"/>
                    <a:gd name="connsiteX0-169" fmla="*/ 13507 w 21556"/>
                    <a:gd name="connsiteY0-170" fmla="*/ 289 h 21378"/>
                    <a:gd name="connsiteX1-171" fmla="*/ 4141 w 21556"/>
                    <a:gd name="connsiteY1-172" fmla="*/ 5618 h 21378"/>
                    <a:gd name="connsiteX2-173" fmla="*/ 6171 w 21556"/>
                    <a:gd name="connsiteY2-174" fmla="*/ 8137 h 21378"/>
                    <a:gd name="connsiteX3-175" fmla="*/ 7562 w 21556"/>
                    <a:gd name="connsiteY3-176" fmla="*/ 9765 h 21378"/>
                    <a:gd name="connsiteX4-177" fmla="*/ 7792 w 21556"/>
                    <a:gd name="connsiteY4-178" fmla="*/ 10370 h 21378"/>
                    <a:gd name="connsiteX5-179" fmla="*/ 7572 w 21556"/>
                    <a:gd name="connsiteY5-180" fmla="*/ 11415 h 21378"/>
                    <a:gd name="connsiteX6-181" fmla="*/ 6171 w 21556"/>
                    <a:gd name="connsiteY6-182" fmla="*/ 13146 h 21378"/>
                    <a:gd name="connsiteX7-183" fmla="*/ 4141 w 21556"/>
                    <a:gd name="connsiteY7-184" fmla="*/ 15636 h 21378"/>
                    <a:gd name="connsiteX8-185" fmla="*/ 81 w 21556"/>
                    <a:gd name="connsiteY8-186" fmla="*/ 20617 h 21378"/>
                    <a:gd name="connsiteX9-187" fmla="*/ 81 w 21556"/>
                    <a:gd name="connsiteY9-188" fmla="*/ 21221 h 21378"/>
                    <a:gd name="connsiteX10-189" fmla="*/ 392 w 21556"/>
                    <a:gd name="connsiteY10-190" fmla="*/ 21370 h 21378"/>
                    <a:gd name="connsiteX11-191" fmla="*/ 12498 w 21556"/>
                    <a:gd name="connsiteY11-192" fmla="*/ 21370 h 21378"/>
                    <a:gd name="connsiteX12-193" fmla="*/ 13012 w 21556"/>
                    <a:gd name="connsiteY12-194" fmla="*/ 21275 h 21378"/>
                    <a:gd name="connsiteX13-195" fmla="*/ 13507 w 21556"/>
                    <a:gd name="connsiteY13-196" fmla="*/ 20916 h 21378"/>
                    <a:gd name="connsiteX14-197" fmla="*/ 13992 w 21556"/>
                    <a:gd name="connsiteY14-198" fmla="*/ 20421 h 21378"/>
                    <a:gd name="connsiteX15-199" fmla="*/ 17966 w 21556"/>
                    <a:gd name="connsiteY15-200" fmla="*/ 15517 h 21378"/>
                    <a:gd name="connsiteX16-201" fmla="*/ 19953 w 21556"/>
                    <a:gd name="connsiteY16-202" fmla="*/ 13065 h 21378"/>
                    <a:gd name="connsiteX17-203" fmla="*/ 20946 w 21556"/>
                    <a:gd name="connsiteY17-204" fmla="*/ 11839 h 21378"/>
                    <a:gd name="connsiteX18-205" fmla="*/ 21404 w 21556"/>
                    <a:gd name="connsiteY18-206" fmla="*/ 11250 h 21378"/>
                    <a:gd name="connsiteX19-207" fmla="*/ 21553 w 21556"/>
                    <a:gd name="connsiteY19-208" fmla="*/ 10512 h 21378"/>
                    <a:gd name="connsiteX20-209" fmla="*/ 21354 w 21556"/>
                    <a:gd name="connsiteY20-210" fmla="*/ 9894 h 21378"/>
                    <a:gd name="connsiteX21-211" fmla="*/ 20946 w 21556"/>
                    <a:gd name="connsiteY21-212" fmla="*/ 9384 h 21378"/>
                    <a:gd name="connsiteX22-213" fmla="*/ 19953 w 21556"/>
                    <a:gd name="connsiteY22-214" fmla="*/ 8154 h 21378"/>
                    <a:gd name="connsiteX23-215" fmla="*/ 17966 w 21556"/>
                    <a:gd name="connsiteY23-216" fmla="*/ 5695 h 21378"/>
                    <a:gd name="connsiteX24-217" fmla="*/ 13992 w 21556"/>
                    <a:gd name="connsiteY24-218" fmla="*/ 777 h 21378"/>
                    <a:gd name="connsiteX25-219" fmla="*/ 13507 w 21556"/>
                    <a:gd name="connsiteY25-220" fmla="*/ 289 h 21378"/>
                    <a:gd name="connsiteX0-221" fmla="*/ 13992 w 21556"/>
                    <a:gd name="connsiteY0-222" fmla="*/ 1 h 20602"/>
                    <a:gd name="connsiteX1-223" fmla="*/ 4141 w 21556"/>
                    <a:gd name="connsiteY1-224" fmla="*/ 4842 h 20602"/>
                    <a:gd name="connsiteX2-225" fmla="*/ 6171 w 21556"/>
                    <a:gd name="connsiteY2-226" fmla="*/ 7361 h 20602"/>
                    <a:gd name="connsiteX3-227" fmla="*/ 7562 w 21556"/>
                    <a:gd name="connsiteY3-228" fmla="*/ 8989 h 20602"/>
                    <a:gd name="connsiteX4-229" fmla="*/ 7792 w 21556"/>
                    <a:gd name="connsiteY4-230" fmla="*/ 9594 h 20602"/>
                    <a:gd name="connsiteX5-231" fmla="*/ 7572 w 21556"/>
                    <a:gd name="connsiteY5-232" fmla="*/ 10639 h 20602"/>
                    <a:gd name="connsiteX6-233" fmla="*/ 6171 w 21556"/>
                    <a:gd name="connsiteY6-234" fmla="*/ 12370 h 20602"/>
                    <a:gd name="connsiteX7-235" fmla="*/ 4141 w 21556"/>
                    <a:gd name="connsiteY7-236" fmla="*/ 14860 h 20602"/>
                    <a:gd name="connsiteX8-237" fmla="*/ 81 w 21556"/>
                    <a:gd name="connsiteY8-238" fmla="*/ 19841 h 20602"/>
                    <a:gd name="connsiteX9-239" fmla="*/ 81 w 21556"/>
                    <a:gd name="connsiteY9-240" fmla="*/ 20445 h 20602"/>
                    <a:gd name="connsiteX10-241" fmla="*/ 392 w 21556"/>
                    <a:gd name="connsiteY10-242" fmla="*/ 20594 h 20602"/>
                    <a:gd name="connsiteX11-243" fmla="*/ 12498 w 21556"/>
                    <a:gd name="connsiteY11-244" fmla="*/ 20594 h 20602"/>
                    <a:gd name="connsiteX12-245" fmla="*/ 13012 w 21556"/>
                    <a:gd name="connsiteY12-246" fmla="*/ 20499 h 20602"/>
                    <a:gd name="connsiteX13-247" fmla="*/ 13507 w 21556"/>
                    <a:gd name="connsiteY13-248" fmla="*/ 20140 h 20602"/>
                    <a:gd name="connsiteX14-249" fmla="*/ 13992 w 21556"/>
                    <a:gd name="connsiteY14-250" fmla="*/ 19645 h 20602"/>
                    <a:gd name="connsiteX15-251" fmla="*/ 17966 w 21556"/>
                    <a:gd name="connsiteY15-252" fmla="*/ 14741 h 20602"/>
                    <a:gd name="connsiteX16-253" fmla="*/ 19953 w 21556"/>
                    <a:gd name="connsiteY16-254" fmla="*/ 12289 h 20602"/>
                    <a:gd name="connsiteX17-255" fmla="*/ 20946 w 21556"/>
                    <a:gd name="connsiteY17-256" fmla="*/ 11063 h 20602"/>
                    <a:gd name="connsiteX18-257" fmla="*/ 21404 w 21556"/>
                    <a:gd name="connsiteY18-258" fmla="*/ 10474 h 20602"/>
                    <a:gd name="connsiteX19-259" fmla="*/ 21553 w 21556"/>
                    <a:gd name="connsiteY19-260" fmla="*/ 9736 h 20602"/>
                    <a:gd name="connsiteX20-261" fmla="*/ 21354 w 21556"/>
                    <a:gd name="connsiteY20-262" fmla="*/ 9118 h 20602"/>
                    <a:gd name="connsiteX21-263" fmla="*/ 20946 w 21556"/>
                    <a:gd name="connsiteY21-264" fmla="*/ 8608 h 20602"/>
                    <a:gd name="connsiteX22-265" fmla="*/ 19953 w 21556"/>
                    <a:gd name="connsiteY22-266" fmla="*/ 7378 h 20602"/>
                    <a:gd name="connsiteX23-267" fmla="*/ 17966 w 21556"/>
                    <a:gd name="connsiteY23-268" fmla="*/ 4919 h 20602"/>
                    <a:gd name="connsiteX24-269" fmla="*/ 13992 w 21556"/>
                    <a:gd name="connsiteY24-270" fmla="*/ 1 h 20602"/>
                    <a:gd name="connsiteX0-271" fmla="*/ 17966 w 21556"/>
                    <a:gd name="connsiteY0-272" fmla="*/ 77 h 15760"/>
                    <a:gd name="connsiteX1-273" fmla="*/ 4141 w 21556"/>
                    <a:gd name="connsiteY1-274" fmla="*/ 0 h 15760"/>
                    <a:gd name="connsiteX2-275" fmla="*/ 6171 w 21556"/>
                    <a:gd name="connsiteY2-276" fmla="*/ 2519 h 15760"/>
                    <a:gd name="connsiteX3-277" fmla="*/ 7562 w 21556"/>
                    <a:gd name="connsiteY3-278" fmla="*/ 4147 h 15760"/>
                    <a:gd name="connsiteX4-279" fmla="*/ 7792 w 21556"/>
                    <a:gd name="connsiteY4-280" fmla="*/ 4752 h 15760"/>
                    <a:gd name="connsiteX5-281" fmla="*/ 7572 w 21556"/>
                    <a:gd name="connsiteY5-282" fmla="*/ 5797 h 15760"/>
                    <a:gd name="connsiteX6-283" fmla="*/ 6171 w 21556"/>
                    <a:gd name="connsiteY6-284" fmla="*/ 7528 h 15760"/>
                    <a:gd name="connsiteX7-285" fmla="*/ 4141 w 21556"/>
                    <a:gd name="connsiteY7-286" fmla="*/ 10018 h 15760"/>
                    <a:gd name="connsiteX8-287" fmla="*/ 81 w 21556"/>
                    <a:gd name="connsiteY8-288" fmla="*/ 14999 h 15760"/>
                    <a:gd name="connsiteX9-289" fmla="*/ 81 w 21556"/>
                    <a:gd name="connsiteY9-290" fmla="*/ 15603 h 15760"/>
                    <a:gd name="connsiteX10-291" fmla="*/ 392 w 21556"/>
                    <a:gd name="connsiteY10-292" fmla="*/ 15752 h 15760"/>
                    <a:gd name="connsiteX11-293" fmla="*/ 12498 w 21556"/>
                    <a:gd name="connsiteY11-294" fmla="*/ 15752 h 15760"/>
                    <a:gd name="connsiteX12-295" fmla="*/ 13012 w 21556"/>
                    <a:gd name="connsiteY12-296" fmla="*/ 15657 h 15760"/>
                    <a:gd name="connsiteX13-297" fmla="*/ 13507 w 21556"/>
                    <a:gd name="connsiteY13-298" fmla="*/ 15298 h 15760"/>
                    <a:gd name="connsiteX14-299" fmla="*/ 13992 w 21556"/>
                    <a:gd name="connsiteY14-300" fmla="*/ 14803 h 15760"/>
                    <a:gd name="connsiteX15-301" fmla="*/ 17966 w 21556"/>
                    <a:gd name="connsiteY15-302" fmla="*/ 9899 h 15760"/>
                    <a:gd name="connsiteX16-303" fmla="*/ 19953 w 21556"/>
                    <a:gd name="connsiteY16-304" fmla="*/ 7447 h 15760"/>
                    <a:gd name="connsiteX17-305" fmla="*/ 20946 w 21556"/>
                    <a:gd name="connsiteY17-306" fmla="*/ 6221 h 15760"/>
                    <a:gd name="connsiteX18-307" fmla="*/ 21404 w 21556"/>
                    <a:gd name="connsiteY18-308" fmla="*/ 5632 h 15760"/>
                    <a:gd name="connsiteX19-309" fmla="*/ 21553 w 21556"/>
                    <a:gd name="connsiteY19-310" fmla="*/ 4894 h 15760"/>
                    <a:gd name="connsiteX20-311" fmla="*/ 21354 w 21556"/>
                    <a:gd name="connsiteY20-312" fmla="*/ 4276 h 15760"/>
                    <a:gd name="connsiteX21-313" fmla="*/ 20946 w 21556"/>
                    <a:gd name="connsiteY21-314" fmla="*/ 3766 h 15760"/>
                    <a:gd name="connsiteX22-315" fmla="*/ 19953 w 21556"/>
                    <a:gd name="connsiteY22-316" fmla="*/ 2536 h 15760"/>
                    <a:gd name="connsiteX23-317" fmla="*/ 17966 w 21556"/>
                    <a:gd name="connsiteY23-318" fmla="*/ 77 h 15760"/>
                    <a:gd name="connsiteX0-319" fmla="*/ 17966 w 21556"/>
                    <a:gd name="connsiteY0-320" fmla="*/ 0 h 15683"/>
                    <a:gd name="connsiteX1-321" fmla="*/ 6171 w 21556"/>
                    <a:gd name="connsiteY1-322" fmla="*/ 2442 h 15683"/>
                    <a:gd name="connsiteX2-323" fmla="*/ 7562 w 21556"/>
                    <a:gd name="connsiteY2-324" fmla="*/ 4070 h 15683"/>
                    <a:gd name="connsiteX3-325" fmla="*/ 7792 w 21556"/>
                    <a:gd name="connsiteY3-326" fmla="*/ 4675 h 15683"/>
                    <a:gd name="connsiteX4-327" fmla="*/ 7572 w 21556"/>
                    <a:gd name="connsiteY4-328" fmla="*/ 5720 h 15683"/>
                    <a:gd name="connsiteX5-329" fmla="*/ 6171 w 21556"/>
                    <a:gd name="connsiteY5-330" fmla="*/ 7451 h 15683"/>
                    <a:gd name="connsiteX6-331" fmla="*/ 4141 w 21556"/>
                    <a:gd name="connsiteY6-332" fmla="*/ 9941 h 15683"/>
                    <a:gd name="connsiteX7-333" fmla="*/ 81 w 21556"/>
                    <a:gd name="connsiteY7-334" fmla="*/ 14922 h 15683"/>
                    <a:gd name="connsiteX8-335" fmla="*/ 81 w 21556"/>
                    <a:gd name="connsiteY8-336" fmla="*/ 15526 h 15683"/>
                    <a:gd name="connsiteX9-337" fmla="*/ 392 w 21556"/>
                    <a:gd name="connsiteY9-338" fmla="*/ 15675 h 15683"/>
                    <a:gd name="connsiteX10-339" fmla="*/ 12498 w 21556"/>
                    <a:gd name="connsiteY10-340" fmla="*/ 15675 h 15683"/>
                    <a:gd name="connsiteX11-341" fmla="*/ 13012 w 21556"/>
                    <a:gd name="connsiteY11-342" fmla="*/ 15580 h 15683"/>
                    <a:gd name="connsiteX12-343" fmla="*/ 13507 w 21556"/>
                    <a:gd name="connsiteY12-344" fmla="*/ 15221 h 15683"/>
                    <a:gd name="connsiteX13-345" fmla="*/ 13992 w 21556"/>
                    <a:gd name="connsiteY13-346" fmla="*/ 14726 h 15683"/>
                    <a:gd name="connsiteX14-347" fmla="*/ 17966 w 21556"/>
                    <a:gd name="connsiteY14-348" fmla="*/ 9822 h 15683"/>
                    <a:gd name="connsiteX15-349" fmla="*/ 19953 w 21556"/>
                    <a:gd name="connsiteY15-350" fmla="*/ 7370 h 15683"/>
                    <a:gd name="connsiteX16-351" fmla="*/ 20946 w 21556"/>
                    <a:gd name="connsiteY16-352" fmla="*/ 6144 h 15683"/>
                    <a:gd name="connsiteX17-353" fmla="*/ 21404 w 21556"/>
                    <a:gd name="connsiteY17-354" fmla="*/ 5555 h 15683"/>
                    <a:gd name="connsiteX18-355" fmla="*/ 21553 w 21556"/>
                    <a:gd name="connsiteY18-356" fmla="*/ 4817 h 15683"/>
                    <a:gd name="connsiteX19-357" fmla="*/ 21354 w 21556"/>
                    <a:gd name="connsiteY19-358" fmla="*/ 4199 h 15683"/>
                    <a:gd name="connsiteX20-359" fmla="*/ 20946 w 21556"/>
                    <a:gd name="connsiteY20-360" fmla="*/ 3689 h 15683"/>
                    <a:gd name="connsiteX21-361" fmla="*/ 19953 w 21556"/>
                    <a:gd name="connsiteY21-362" fmla="*/ 2459 h 15683"/>
                    <a:gd name="connsiteX22-363" fmla="*/ 17966 w 21556"/>
                    <a:gd name="connsiteY22-364" fmla="*/ 0 h 15683"/>
                    <a:gd name="connsiteX0-365" fmla="*/ 17966 w 21556"/>
                    <a:gd name="connsiteY0-366" fmla="*/ 0 h 15683"/>
                    <a:gd name="connsiteX1-367" fmla="*/ 7562 w 21556"/>
                    <a:gd name="connsiteY1-368" fmla="*/ 4070 h 15683"/>
                    <a:gd name="connsiteX2-369" fmla="*/ 7792 w 21556"/>
                    <a:gd name="connsiteY2-370" fmla="*/ 4675 h 15683"/>
                    <a:gd name="connsiteX3-371" fmla="*/ 7572 w 21556"/>
                    <a:gd name="connsiteY3-372" fmla="*/ 5720 h 15683"/>
                    <a:gd name="connsiteX4-373" fmla="*/ 6171 w 21556"/>
                    <a:gd name="connsiteY4-374" fmla="*/ 7451 h 15683"/>
                    <a:gd name="connsiteX5-375" fmla="*/ 4141 w 21556"/>
                    <a:gd name="connsiteY5-376" fmla="*/ 9941 h 15683"/>
                    <a:gd name="connsiteX6-377" fmla="*/ 81 w 21556"/>
                    <a:gd name="connsiteY6-378" fmla="*/ 14922 h 15683"/>
                    <a:gd name="connsiteX7-379" fmla="*/ 81 w 21556"/>
                    <a:gd name="connsiteY7-380" fmla="*/ 15526 h 15683"/>
                    <a:gd name="connsiteX8-381" fmla="*/ 392 w 21556"/>
                    <a:gd name="connsiteY8-382" fmla="*/ 15675 h 15683"/>
                    <a:gd name="connsiteX9-383" fmla="*/ 12498 w 21556"/>
                    <a:gd name="connsiteY9-384" fmla="*/ 15675 h 15683"/>
                    <a:gd name="connsiteX10-385" fmla="*/ 13012 w 21556"/>
                    <a:gd name="connsiteY10-386" fmla="*/ 15580 h 15683"/>
                    <a:gd name="connsiteX11-387" fmla="*/ 13507 w 21556"/>
                    <a:gd name="connsiteY11-388" fmla="*/ 15221 h 15683"/>
                    <a:gd name="connsiteX12-389" fmla="*/ 13992 w 21556"/>
                    <a:gd name="connsiteY12-390" fmla="*/ 14726 h 15683"/>
                    <a:gd name="connsiteX13-391" fmla="*/ 17966 w 21556"/>
                    <a:gd name="connsiteY13-392" fmla="*/ 9822 h 15683"/>
                    <a:gd name="connsiteX14-393" fmla="*/ 19953 w 21556"/>
                    <a:gd name="connsiteY14-394" fmla="*/ 7370 h 15683"/>
                    <a:gd name="connsiteX15-395" fmla="*/ 20946 w 21556"/>
                    <a:gd name="connsiteY15-396" fmla="*/ 6144 h 15683"/>
                    <a:gd name="connsiteX16-397" fmla="*/ 21404 w 21556"/>
                    <a:gd name="connsiteY16-398" fmla="*/ 5555 h 15683"/>
                    <a:gd name="connsiteX17-399" fmla="*/ 21553 w 21556"/>
                    <a:gd name="connsiteY17-400" fmla="*/ 4817 h 15683"/>
                    <a:gd name="connsiteX18-401" fmla="*/ 21354 w 21556"/>
                    <a:gd name="connsiteY18-402" fmla="*/ 4199 h 15683"/>
                    <a:gd name="connsiteX19-403" fmla="*/ 20946 w 21556"/>
                    <a:gd name="connsiteY19-404" fmla="*/ 3689 h 15683"/>
                    <a:gd name="connsiteX20-405" fmla="*/ 19953 w 21556"/>
                    <a:gd name="connsiteY20-406" fmla="*/ 2459 h 15683"/>
                    <a:gd name="connsiteX21-407" fmla="*/ 17966 w 21556"/>
                    <a:gd name="connsiteY21-408" fmla="*/ 0 h 15683"/>
                    <a:gd name="connsiteX0-409" fmla="*/ 19953 w 21556"/>
                    <a:gd name="connsiteY0-410" fmla="*/ 0 h 13224"/>
                    <a:gd name="connsiteX1-411" fmla="*/ 7562 w 21556"/>
                    <a:gd name="connsiteY1-412" fmla="*/ 1611 h 13224"/>
                    <a:gd name="connsiteX2-413" fmla="*/ 7792 w 21556"/>
                    <a:gd name="connsiteY2-414" fmla="*/ 2216 h 13224"/>
                    <a:gd name="connsiteX3-415" fmla="*/ 7572 w 21556"/>
                    <a:gd name="connsiteY3-416" fmla="*/ 3261 h 13224"/>
                    <a:gd name="connsiteX4-417" fmla="*/ 6171 w 21556"/>
                    <a:gd name="connsiteY4-418" fmla="*/ 4992 h 13224"/>
                    <a:gd name="connsiteX5-419" fmla="*/ 4141 w 21556"/>
                    <a:gd name="connsiteY5-420" fmla="*/ 7482 h 13224"/>
                    <a:gd name="connsiteX6-421" fmla="*/ 81 w 21556"/>
                    <a:gd name="connsiteY6-422" fmla="*/ 12463 h 13224"/>
                    <a:gd name="connsiteX7-423" fmla="*/ 81 w 21556"/>
                    <a:gd name="connsiteY7-424" fmla="*/ 13067 h 13224"/>
                    <a:gd name="connsiteX8-425" fmla="*/ 392 w 21556"/>
                    <a:gd name="connsiteY8-426" fmla="*/ 13216 h 13224"/>
                    <a:gd name="connsiteX9-427" fmla="*/ 12498 w 21556"/>
                    <a:gd name="connsiteY9-428" fmla="*/ 13216 h 13224"/>
                    <a:gd name="connsiteX10-429" fmla="*/ 13012 w 21556"/>
                    <a:gd name="connsiteY10-430" fmla="*/ 13121 h 13224"/>
                    <a:gd name="connsiteX11-431" fmla="*/ 13507 w 21556"/>
                    <a:gd name="connsiteY11-432" fmla="*/ 12762 h 13224"/>
                    <a:gd name="connsiteX12-433" fmla="*/ 13992 w 21556"/>
                    <a:gd name="connsiteY12-434" fmla="*/ 12267 h 13224"/>
                    <a:gd name="connsiteX13-435" fmla="*/ 17966 w 21556"/>
                    <a:gd name="connsiteY13-436" fmla="*/ 7363 h 13224"/>
                    <a:gd name="connsiteX14-437" fmla="*/ 19953 w 21556"/>
                    <a:gd name="connsiteY14-438" fmla="*/ 4911 h 13224"/>
                    <a:gd name="connsiteX15-439" fmla="*/ 20946 w 21556"/>
                    <a:gd name="connsiteY15-440" fmla="*/ 3685 h 13224"/>
                    <a:gd name="connsiteX16-441" fmla="*/ 21404 w 21556"/>
                    <a:gd name="connsiteY16-442" fmla="*/ 3096 h 13224"/>
                    <a:gd name="connsiteX17-443" fmla="*/ 21553 w 21556"/>
                    <a:gd name="connsiteY17-444" fmla="*/ 2358 h 13224"/>
                    <a:gd name="connsiteX18-445" fmla="*/ 21354 w 21556"/>
                    <a:gd name="connsiteY18-446" fmla="*/ 1740 h 13224"/>
                    <a:gd name="connsiteX19-447" fmla="*/ 20946 w 21556"/>
                    <a:gd name="connsiteY19-448" fmla="*/ 1230 h 13224"/>
                    <a:gd name="connsiteX20-449" fmla="*/ 19953 w 21556"/>
                    <a:gd name="connsiteY20-450" fmla="*/ 0 h 13224"/>
                    <a:gd name="connsiteX0-451" fmla="*/ 19953 w 21556"/>
                    <a:gd name="connsiteY0-452" fmla="*/ 0 h 13224"/>
                    <a:gd name="connsiteX1-453" fmla="*/ 7562 w 21556"/>
                    <a:gd name="connsiteY1-454" fmla="*/ 1611 h 13224"/>
                    <a:gd name="connsiteX2-455" fmla="*/ 7792 w 21556"/>
                    <a:gd name="connsiteY2-456" fmla="*/ 2216 h 13224"/>
                    <a:gd name="connsiteX3-457" fmla="*/ 7613 w 21556"/>
                    <a:gd name="connsiteY3-458" fmla="*/ 1590 h 13224"/>
                    <a:gd name="connsiteX4-459" fmla="*/ 7572 w 21556"/>
                    <a:gd name="connsiteY4-460" fmla="*/ 3261 h 13224"/>
                    <a:gd name="connsiteX5-461" fmla="*/ 6171 w 21556"/>
                    <a:gd name="connsiteY5-462" fmla="*/ 4992 h 13224"/>
                    <a:gd name="connsiteX6-463" fmla="*/ 4141 w 21556"/>
                    <a:gd name="connsiteY6-464" fmla="*/ 7482 h 13224"/>
                    <a:gd name="connsiteX7-465" fmla="*/ 81 w 21556"/>
                    <a:gd name="connsiteY7-466" fmla="*/ 12463 h 13224"/>
                    <a:gd name="connsiteX8-467" fmla="*/ 81 w 21556"/>
                    <a:gd name="connsiteY8-468" fmla="*/ 13067 h 13224"/>
                    <a:gd name="connsiteX9-469" fmla="*/ 392 w 21556"/>
                    <a:gd name="connsiteY9-470" fmla="*/ 13216 h 13224"/>
                    <a:gd name="connsiteX10-471" fmla="*/ 12498 w 21556"/>
                    <a:gd name="connsiteY10-472" fmla="*/ 13216 h 13224"/>
                    <a:gd name="connsiteX11-473" fmla="*/ 13012 w 21556"/>
                    <a:gd name="connsiteY11-474" fmla="*/ 13121 h 13224"/>
                    <a:gd name="connsiteX12-475" fmla="*/ 13507 w 21556"/>
                    <a:gd name="connsiteY12-476" fmla="*/ 12762 h 13224"/>
                    <a:gd name="connsiteX13-477" fmla="*/ 13992 w 21556"/>
                    <a:gd name="connsiteY13-478" fmla="*/ 12267 h 13224"/>
                    <a:gd name="connsiteX14-479" fmla="*/ 17966 w 21556"/>
                    <a:gd name="connsiteY14-480" fmla="*/ 7363 h 13224"/>
                    <a:gd name="connsiteX15-481" fmla="*/ 19953 w 21556"/>
                    <a:gd name="connsiteY15-482" fmla="*/ 4911 h 13224"/>
                    <a:gd name="connsiteX16-483" fmla="*/ 20946 w 21556"/>
                    <a:gd name="connsiteY16-484" fmla="*/ 3685 h 13224"/>
                    <a:gd name="connsiteX17-485" fmla="*/ 21404 w 21556"/>
                    <a:gd name="connsiteY17-486" fmla="*/ 3096 h 13224"/>
                    <a:gd name="connsiteX18-487" fmla="*/ 21553 w 21556"/>
                    <a:gd name="connsiteY18-488" fmla="*/ 2358 h 13224"/>
                    <a:gd name="connsiteX19-489" fmla="*/ 21354 w 21556"/>
                    <a:gd name="connsiteY19-490" fmla="*/ 1740 h 13224"/>
                    <a:gd name="connsiteX20-491" fmla="*/ 20946 w 21556"/>
                    <a:gd name="connsiteY20-492" fmla="*/ 1230 h 13224"/>
                    <a:gd name="connsiteX21-493" fmla="*/ 19953 w 21556"/>
                    <a:gd name="connsiteY21-494" fmla="*/ 0 h 13224"/>
                    <a:gd name="connsiteX0-495" fmla="*/ 19953 w 21556"/>
                    <a:gd name="connsiteY0-496" fmla="*/ 0 h 13224"/>
                    <a:gd name="connsiteX1-497" fmla="*/ 7562 w 21556"/>
                    <a:gd name="connsiteY1-498" fmla="*/ 1611 h 13224"/>
                    <a:gd name="connsiteX2-499" fmla="*/ 7792 w 21556"/>
                    <a:gd name="connsiteY2-500" fmla="*/ 2216 h 13224"/>
                    <a:gd name="connsiteX3-501" fmla="*/ 7572 w 21556"/>
                    <a:gd name="connsiteY3-502" fmla="*/ 3261 h 13224"/>
                    <a:gd name="connsiteX4-503" fmla="*/ 6171 w 21556"/>
                    <a:gd name="connsiteY4-504" fmla="*/ 4992 h 13224"/>
                    <a:gd name="connsiteX5-505" fmla="*/ 4141 w 21556"/>
                    <a:gd name="connsiteY5-506" fmla="*/ 7482 h 13224"/>
                    <a:gd name="connsiteX6-507" fmla="*/ 81 w 21556"/>
                    <a:gd name="connsiteY6-508" fmla="*/ 12463 h 13224"/>
                    <a:gd name="connsiteX7-509" fmla="*/ 81 w 21556"/>
                    <a:gd name="connsiteY7-510" fmla="*/ 13067 h 13224"/>
                    <a:gd name="connsiteX8-511" fmla="*/ 392 w 21556"/>
                    <a:gd name="connsiteY8-512" fmla="*/ 13216 h 13224"/>
                    <a:gd name="connsiteX9-513" fmla="*/ 12498 w 21556"/>
                    <a:gd name="connsiteY9-514" fmla="*/ 13216 h 13224"/>
                    <a:gd name="connsiteX10-515" fmla="*/ 13012 w 21556"/>
                    <a:gd name="connsiteY10-516" fmla="*/ 13121 h 13224"/>
                    <a:gd name="connsiteX11-517" fmla="*/ 13507 w 21556"/>
                    <a:gd name="connsiteY11-518" fmla="*/ 12762 h 13224"/>
                    <a:gd name="connsiteX12-519" fmla="*/ 13992 w 21556"/>
                    <a:gd name="connsiteY12-520" fmla="*/ 12267 h 13224"/>
                    <a:gd name="connsiteX13-521" fmla="*/ 17966 w 21556"/>
                    <a:gd name="connsiteY13-522" fmla="*/ 7363 h 13224"/>
                    <a:gd name="connsiteX14-523" fmla="*/ 19953 w 21556"/>
                    <a:gd name="connsiteY14-524" fmla="*/ 4911 h 13224"/>
                    <a:gd name="connsiteX15-525" fmla="*/ 20946 w 21556"/>
                    <a:gd name="connsiteY15-526" fmla="*/ 3685 h 13224"/>
                    <a:gd name="connsiteX16-527" fmla="*/ 21404 w 21556"/>
                    <a:gd name="connsiteY16-528" fmla="*/ 3096 h 13224"/>
                    <a:gd name="connsiteX17-529" fmla="*/ 21553 w 21556"/>
                    <a:gd name="connsiteY17-530" fmla="*/ 2358 h 13224"/>
                    <a:gd name="connsiteX18-531" fmla="*/ 21354 w 21556"/>
                    <a:gd name="connsiteY18-532" fmla="*/ 1740 h 13224"/>
                    <a:gd name="connsiteX19-533" fmla="*/ 20946 w 21556"/>
                    <a:gd name="connsiteY19-534" fmla="*/ 1230 h 13224"/>
                    <a:gd name="connsiteX20-535" fmla="*/ 19953 w 21556"/>
                    <a:gd name="connsiteY20-536" fmla="*/ 0 h 13224"/>
                    <a:gd name="connsiteX0-537" fmla="*/ 19953 w 21556"/>
                    <a:gd name="connsiteY0-538" fmla="*/ 0 h 13224"/>
                    <a:gd name="connsiteX1-539" fmla="*/ 7792 w 21556"/>
                    <a:gd name="connsiteY1-540" fmla="*/ 2216 h 13224"/>
                    <a:gd name="connsiteX2-541" fmla="*/ 7572 w 21556"/>
                    <a:gd name="connsiteY2-542" fmla="*/ 3261 h 13224"/>
                    <a:gd name="connsiteX3-543" fmla="*/ 6171 w 21556"/>
                    <a:gd name="connsiteY3-544" fmla="*/ 4992 h 13224"/>
                    <a:gd name="connsiteX4-545" fmla="*/ 4141 w 21556"/>
                    <a:gd name="connsiteY4-546" fmla="*/ 7482 h 13224"/>
                    <a:gd name="connsiteX5-547" fmla="*/ 81 w 21556"/>
                    <a:gd name="connsiteY5-548" fmla="*/ 12463 h 13224"/>
                    <a:gd name="connsiteX6-549" fmla="*/ 81 w 21556"/>
                    <a:gd name="connsiteY6-550" fmla="*/ 13067 h 13224"/>
                    <a:gd name="connsiteX7-551" fmla="*/ 392 w 21556"/>
                    <a:gd name="connsiteY7-552" fmla="*/ 13216 h 13224"/>
                    <a:gd name="connsiteX8-553" fmla="*/ 12498 w 21556"/>
                    <a:gd name="connsiteY8-554" fmla="*/ 13216 h 13224"/>
                    <a:gd name="connsiteX9-555" fmla="*/ 13012 w 21556"/>
                    <a:gd name="connsiteY9-556" fmla="*/ 13121 h 13224"/>
                    <a:gd name="connsiteX10-557" fmla="*/ 13507 w 21556"/>
                    <a:gd name="connsiteY10-558" fmla="*/ 12762 h 13224"/>
                    <a:gd name="connsiteX11-559" fmla="*/ 13992 w 21556"/>
                    <a:gd name="connsiteY11-560" fmla="*/ 12267 h 13224"/>
                    <a:gd name="connsiteX12-561" fmla="*/ 17966 w 21556"/>
                    <a:gd name="connsiteY12-562" fmla="*/ 7363 h 13224"/>
                    <a:gd name="connsiteX13-563" fmla="*/ 19953 w 21556"/>
                    <a:gd name="connsiteY13-564" fmla="*/ 4911 h 13224"/>
                    <a:gd name="connsiteX14-565" fmla="*/ 20946 w 21556"/>
                    <a:gd name="connsiteY14-566" fmla="*/ 3685 h 13224"/>
                    <a:gd name="connsiteX15-567" fmla="*/ 21404 w 21556"/>
                    <a:gd name="connsiteY15-568" fmla="*/ 3096 h 13224"/>
                    <a:gd name="connsiteX16-569" fmla="*/ 21553 w 21556"/>
                    <a:gd name="connsiteY16-570" fmla="*/ 2358 h 13224"/>
                    <a:gd name="connsiteX17-571" fmla="*/ 21354 w 21556"/>
                    <a:gd name="connsiteY17-572" fmla="*/ 1740 h 13224"/>
                    <a:gd name="connsiteX18-573" fmla="*/ 20946 w 21556"/>
                    <a:gd name="connsiteY18-574" fmla="*/ 1230 h 13224"/>
                    <a:gd name="connsiteX19-575" fmla="*/ 19953 w 21556"/>
                    <a:gd name="connsiteY19-576" fmla="*/ 0 h 13224"/>
                    <a:gd name="connsiteX0-577" fmla="*/ 20946 w 21556"/>
                    <a:gd name="connsiteY0-578" fmla="*/ 0 h 11994"/>
                    <a:gd name="connsiteX1-579" fmla="*/ 7792 w 21556"/>
                    <a:gd name="connsiteY1-580" fmla="*/ 986 h 11994"/>
                    <a:gd name="connsiteX2-581" fmla="*/ 7572 w 21556"/>
                    <a:gd name="connsiteY2-582" fmla="*/ 2031 h 11994"/>
                    <a:gd name="connsiteX3-583" fmla="*/ 6171 w 21556"/>
                    <a:gd name="connsiteY3-584" fmla="*/ 3762 h 11994"/>
                    <a:gd name="connsiteX4-585" fmla="*/ 4141 w 21556"/>
                    <a:gd name="connsiteY4-586" fmla="*/ 6252 h 11994"/>
                    <a:gd name="connsiteX5-587" fmla="*/ 81 w 21556"/>
                    <a:gd name="connsiteY5-588" fmla="*/ 11233 h 11994"/>
                    <a:gd name="connsiteX6-589" fmla="*/ 81 w 21556"/>
                    <a:gd name="connsiteY6-590" fmla="*/ 11837 h 11994"/>
                    <a:gd name="connsiteX7-591" fmla="*/ 392 w 21556"/>
                    <a:gd name="connsiteY7-592" fmla="*/ 11986 h 11994"/>
                    <a:gd name="connsiteX8-593" fmla="*/ 12498 w 21556"/>
                    <a:gd name="connsiteY8-594" fmla="*/ 11986 h 11994"/>
                    <a:gd name="connsiteX9-595" fmla="*/ 13012 w 21556"/>
                    <a:gd name="connsiteY9-596" fmla="*/ 11891 h 11994"/>
                    <a:gd name="connsiteX10-597" fmla="*/ 13507 w 21556"/>
                    <a:gd name="connsiteY10-598" fmla="*/ 11532 h 11994"/>
                    <a:gd name="connsiteX11-599" fmla="*/ 13992 w 21556"/>
                    <a:gd name="connsiteY11-600" fmla="*/ 11037 h 11994"/>
                    <a:gd name="connsiteX12-601" fmla="*/ 17966 w 21556"/>
                    <a:gd name="connsiteY12-602" fmla="*/ 6133 h 11994"/>
                    <a:gd name="connsiteX13-603" fmla="*/ 19953 w 21556"/>
                    <a:gd name="connsiteY13-604" fmla="*/ 3681 h 11994"/>
                    <a:gd name="connsiteX14-605" fmla="*/ 20946 w 21556"/>
                    <a:gd name="connsiteY14-606" fmla="*/ 2455 h 11994"/>
                    <a:gd name="connsiteX15-607" fmla="*/ 21404 w 21556"/>
                    <a:gd name="connsiteY15-608" fmla="*/ 1866 h 11994"/>
                    <a:gd name="connsiteX16-609" fmla="*/ 21553 w 21556"/>
                    <a:gd name="connsiteY16-610" fmla="*/ 1128 h 11994"/>
                    <a:gd name="connsiteX17-611" fmla="*/ 21354 w 21556"/>
                    <a:gd name="connsiteY17-612" fmla="*/ 510 h 11994"/>
                    <a:gd name="connsiteX18-613" fmla="*/ 20946 w 21556"/>
                    <a:gd name="connsiteY18-614" fmla="*/ 0 h 11994"/>
                    <a:gd name="connsiteX0-615" fmla="*/ 21354 w 21556"/>
                    <a:gd name="connsiteY0-616" fmla="*/ 0 h 11484"/>
                    <a:gd name="connsiteX1-617" fmla="*/ 7792 w 21556"/>
                    <a:gd name="connsiteY1-618" fmla="*/ 476 h 11484"/>
                    <a:gd name="connsiteX2-619" fmla="*/ 7572 w 21556"/>
                    <a:gd name="connsiteY2-620" fmla="*/ 1521 h 11484"/>
                    <a:gd name="connsiteX3-621" fmla="*/ 6171 w 21556"/>
                    <a:gd name="connsiteY3-622" fmla="*/ 3252 h 11484"/>
                    <a:gd name="connsiteX4-623" fmla="*/ 4141 w 21556"/>
                    <a:gd name="connsiteY4-624" fmla="*/ 5742 h 11484"/>
                    <a:gd name="connsiteX5-625" fmla="*/ 81 w 21556"/>
                    <a:gd name="connsiteY5-626" fmla="*/ 10723 h 11484"/>
                    <a:gd name="connsiteX6-627" fmla="*/ 81 w 21556"/>
                    <a:gd name="connsiteY6-628" fmla="*/ 11327 h 11484"/>
                    <a:gd name="connsiteX7-629" fmla="*/ 392 w 21556"/>
                    <a:gd name="connsiteY7-630" fmla="*/ 11476 h 11484"/>
                    <a:gd name="connsiteX8-631" fmla="*/ 12498 w 21556"/>
                    <a:gd name="connsiteY8-632" fmla="*/ 11476 h 11484"/>
                    <a:gd name="connsiteX9-633" fmla="*/ 13012 w 21556"/>
                    <a:gd name="connsiteY9-634" fmla="*/ 11381 h 11484"/>
                    <a:gd name="connsiteX10-635" fmla="*/ 13507 w 21556"/>
                    <a:gd name="connsiteY10-636" fmla="*/ 11022 h 11484"/>
                    <a:gd name="connsiteX11-637" fmla="*/ 13992 w 21556"/>
                    <a:gd name="connsiteY11-638" fmla="*/ 10527 h 11484"/>
                    <a:gd name="connsiteX12-639" fmla="*/ 17966 w 21556"/>
                    <a:gd name="connsiteY12-640" fmla="*/ 5623 h 11484"/>
                    <a:gd name="connsiteX13-641" fmla="*/ 19953 w 21556"/>
                    <a:gd name="connsiteY13-642" fmla="*/ 3171 h 11484"/>
                    <a:gd name="connsiteX14-643" fmla="*/ 20946 w 21556"/>
                    <a:gd name="connsiteY14-644" fmla="*/ 1945 h 11484"/>
                    <a:gd name="connsiteX15-645" fmla="*/ 21404 w 21556"/>
                    <a:gd name="connsiteY15-646" fmla="*/ 1356 h 11484"/>
                    <a:gd name="connsiteX16-647" fmla="*/ 21553 w 21556"/>
                    <a:gd name="connsiteY16-648" fmla="*/ 618 h 11484"/>
                    <a:gd name="connsiteX17-649" fmla="*/ 21354 w 21556"/>
                    <a:gd name="connsiteY17-650" fmla="*/ 0 h 11484"/>
                    <a:gd name="connsiteX0-651" fmla="*/ 21553 w 21556"/>
                    <a:gd name="connsiteY0-652" fmla="*/ 206 h 11072"/>
                    <a:gd name="connsiteX1-653" fmla="*/ 7792 w 21556"/>
                    <a:gd name="connsiteY1-654" fmla="*/ 64 h 11072"/>
                    <a:gd name="connsiteX2-655" fmla="*/ 7572 w 21556"/>
                    <a:gd name="connsiteY2-656" fmla="*/ 1109 h 11072"/>
                    <a:gd name="connsiteX3-657" fmla="*/ 6171 w 21556"/>
                    <a:gd name="connsiteY3-658" fmla="*/ 2840 h 11072"/>
                    <a:gd name="connsiteX4-659" fmla="*/ 4141 w 21556"/>
                    <a:gd name="connsiteY4-660" fmla="*/ 5330 h 11072"/>
                    <a:gd name="connsiteX5-661" fmla="*/ 81 w 21556"/>
                    <a:gd name="connsiteY5-662" fmla="*/ 10311 h 11072"/>
                    <a:gd name="connsiteX6-663" fmla="*/ 81 w 21556"/>
                    <a:gd name="connsiteY6-664" fmla="*/ 10915 h 11072"/>
                    <a:gd name="connsiteX7-665" fmla="*/ 392 w 21556"/>
                    <a:gd name="connsiteY7-666" fmla="*/ 11064 h 11072"/>
                    <a:gd name="connsiteX8-667" fmla="*/ 12498 w 21556"/>
                    <a:gd name="connsiteY8-668" fmla="*/ 11064 h 11072"/>
                    <a:gd name="connsiteX9-669" fmla="*/ 13012 w 21556"/>
                    <a:gd name="connsiteY9-670" fmla="*/ 10969 h 11072"/>
                    <a:gd name="connsiteX10-671" fmla="*/ 13507 w 21556"/>
                    <a:gd name="connsiteY10-672" fmla="*/ 10610 h 11072"/>
                    <a:gd name="connsiteX11-673" fmla="*/ 13992 w 21556"/>
                    <a:gd name="connsiteY11-674" fmla="*/ 10115 h 11072"/>
                    <a:gd name="connsiteX12-675" fmla="*/ 17966 w 21556"/>
                    <a:gd name="connsiteY12-676" fmla="*/ 5211 h 11072"/>
                    <a:gd name="connsiteX13-677" fmla="*/ 19953 w 21556"/>
                    <a:gd name="connsiteY13-678" fmla="*/ 2759 h 11072"/>
                    <a:gd name="connsiteX14-679" fmla="*/ 20946 w 21556"/>
                    <a:gd name="connsiteY14-680" fmla="*/ 1533 h 11072"/>
                    <a:gd name="connsiteX15-681" fmla="*/ 21404 w 21556"/>
                    <a:gd name="connsiteY15-682" fmla="*/ 944 h 11072"/>
                    <a:gd name="connsiteX16-683" fmla="*/ 21553 w 21556"/>
                    <a:gd name="connsiteY16-684" fmla="*/ 206 h 110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2E2E2E">
                    <a:alpha val="70000"/>
                  </a:srgbClr>
                </a:solidFill>
                <a:ln>
                  <a:noFill/>
                </a:ln>
                <a:effectLst/>
              </p:spPr>
              <p:txBody>
                <a:bodyPr wrap="square" lIns="91440" tIns="45720" rIns="91440" bIns="45720" anchor="ctr">
                  <a:normAutofit/>
                </a:bodyPr>
                <a:lstStyle/>
                <a:p>
                  <a:endParaRPr lang="en-US" sz="900">
                    <a:cs typeface="+mn-ea"/>
                    <a:sym typeface="+mn-lt"/>
                  </a:endParaRPr>
                </a:p>
              </p:txBody>
            </p:sp>
          </p:grpSp>
          <p:grpSp>
            <p:nvGrpSpPr>
              <p:cNvPr id="49" name="íśļïďe"/>
              <p:cNvGrpSpPr/>
              <p:nvPr/>
            </p:nvGrpSpPr>
            <p:grpSpPr bwMode="auto">
              <a:xfrm>
                <a:off x="10903180" y="3173557"/>
                <a:ext cx="621609" cy="183523"/>
                <a:chOff x="-12" y="-114"/>
                <a:chExt cx="1000130" cy="295297"/>
              </a:xfrm>
            </p:grpSpPr>
            <p:sp>
              <p:nvSpPr>
                <p:cNvPr id="50" name="ïṡļïḋê"/>
                <p:cNvSpPr/>
                <p:nvPr/>
              </p:nvSpPr>
              <p:spPr bwMode="auto">
                <a:xfrm rot="5400000">
                  <a:off x="769919" y="64984"/>
                  <a:ext cx="295297" cy="165101"/>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D2D4D4"/>
                </a:solidFill>
                <a:ln>
                  <a:noFill/>
                </a:ln>
                <a:effectLst/>
                <a:extLst>
                  <a:ext uri="{91240B29-F687-4F45-9708-019B960494DF}">
                    <a14:hiddenLine xmlns=""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square" lIns="91440" tIns="45720" rIns="91440" bIns="45720" anchor="ctr">
                  <a:normAutofit fontScale="25000" lnSpcReduction="20000"/>
                </a:bodyPr>
                <a:lstStyle/>
                <a:p>
                  <a:endParaRPr lang="en-US" sz="900">
                    <a:cs typeface="+mn-ea"/>
                    <a:sym typeface="+mn-lt"/>
                  </a:endParaRPr>
                </a:p>
              </p:txBody>
            </p:sp>
            <p:sp>
              <p:nvSpPr>
                <p:cNvPr id="51" name="íṧļidè"/>
                <p:cNvSpPr/>
                <p:nvPr/>
              </p:nvSpPr>
              <p:spPr bwMode="auto">
                <a:xfrm rot="5400000">
                  <a:off x="346054" y="64984"/>
                  <a:ext cx="295297" cy="165101"/>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D2D4D4">
                    <a:alpha val="61960"/>
                  </a:srgbClr>
                </a:solidFill>
                <a:ln>
                  <a:noFill/>
                </a:ln>
                <a:effectLst/>
                <a:extLst>
                  <a:ext uri="{91240B29-F687-4F45-9708-019B960494DF}">
                    <a14:hiddenLine xmlns=""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square" lIns="91440" tIns="45720" rIns="91440" bIns="45720" anchor="ctr">
                  <a:normAutofit fontScale="25000" lnSpcReduction="20000"/>
                </a:bodyPr>
                <a:lstStyle/>
                <a:p>
                  <a:endParaRPr lang="en-US" sz="900">
                    <a:cs typeface="+mn-ea"/>
                    <a:sym typeface="+mn-lt"/>
                  </a:endParaRPr>
                </a:p>
              </p:txBody>
            </p:sp>
            <p:sp>
              <p:nvSpPr>
                <p:cNvPr id="52" name="ïşľíḍe"/>
                <p:cNvSpPr/>
                <p:nvPr/>
              </p:nvSpPr>
              <p:spPr bwMode="auto">
                <a:xfrm rot="5400000">
                  <a:off x="-65110" y="64984"/>
                  <a:ext cx="295297" cy="165101"/>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D2D4D4">
                    <a:alpha val="32941"/>
                  </a:srgbClr>
                </a:solidFill>
                <a:ln>
                  <a:noFill/>
                </a:ln>
                <a:effectLst/>
                <a:extLst>
                  <a:ext uri="{91240B29-F687-4F45-9708-019B960494DF}">
                    <a14:hiddenLine xmlns=""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square" lIns="91440" tIns="45720" rIns="91440" bIns="45720" anchor="ctr">
                  <a:normAutofit fontScale="25000" lnSpcReduction="20000"/>
                </a:bodyPr>
                <a:lstStyle/>
                <a:p>
                  <a:endParaRPr lang="en-US" sz="900">
                    <a:cs typeface="+mn-ea"/>
                    <a:sym typeface="+mn-lt"/>
                  </a:endParaRPr>
                </a:p>
              </p:txBody>
            </p:sp>
          </p:grpSp>
        </p:grpSp>
        <p:sp>
          <p:nvSpPr>
            <p:cNvPr id="62" name="ïṡḻiḓè"/>
            <p:cNvSpPr/>
            <p:nvPr/>
          </p:nvSpPr>
          <p:spPr bwMode="auto">
            <a:xfrm>
              <a:off x="14500" y="5181"/>
              <a:ext cx="773" cy="733"/>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2E2E2E">
                <a:alpha val="80000"/>
              </a:srgbClr>
            </a:solidFill>
            <a:ln>
              <a:noFill/>
            </a:ln>
            <a:effectLst/>
          </p:spPr>
          <p:txBody>
            <a:bodyPr wrap="square" lIns="91440" tIns="45720" rIns="91440" bIns="45720" anchor="ctr">
              <a:normAutofit/>
            </a:bodyPr>
            <a:lstStyle/>
            <a:p>
              <a:endParaRPr lang="en-US" sz="900" dirty="0">
                <a:cs typeface="+mn-ea"/>
                <a:sym typeface="+mn-lt"/>
              </a:endParaRPr>
            </a:p>
          </p:txBody>
        </p:sp>
        <p:sp>
          <p:nvSpPr>
            <p:cNvPr id="63" name="îṣliḍé"/>
            <p:cNvSpPr/>
            <p:nvPr/>
          </p:nvSpPr>
          <p:spPr bwMode="auto">
            <a:xfrm>
              <a:off x="14007" y="5181"/>
              <a:ext cx="773" cy="733"/>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2E2E2E">
                <a:alpha val="60000"/>
              </a:srgbClr>
            </a:solidFill>
            <a:ln>
              <a:noFill/>
            </a:ln>
            <a:effectLst/>
          </p:spPr>
          <p:txBody>
            <a:bodyPr wrap="square" lIns="91440" tIns="45720" rIns="91440" bIns="45720" anchor="ctr">
              <a:normAutofit/>
            </a:bodyPr>
            <a:lstStyle/>
            <a:p>
              <a:endParaRPr lang="en-US" sz="900">
                <a:cs typeface="+mn-ea"/>
                <a:sym typeface="+mn-lt"/>
              </a:endParaRPr>
            </a:p>
          </p:txBody>
        </p:sp>
        <p:sp>
          <p:nvSpPr>
            <p:cNvPr id="64" name="î$ḻiḑé"/>
            <p:cNvSpPr/>
            <p:nvPr/>
          </p:nvSpPr>
          <p:spPr bwMode="auto">
            <a:xfrm>
              <a:off x="14991" y="5537"/>
              <a:ext cx="1298" cy="376"/>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1" fmla="*/ 12498 w 21556"/>
                <a:gd name="connsiteY0-2" fmla="*/ 3 h 21546"/>
                <a:gd name="connsiteX1-3" fmla="*/ 81 w 21556"/>
                <a:gd name="connsiteY1-4" fmla="*/ 749 h 21546"/>
                <a:gd name="connsiteX2-5" fmla="*/ 4141 w 21556"/>
                <a:gd name="connsiteY2-6" fmla="*/ 5786 h 21546"/>
                <a:gd name="connsiteX3-7" fmla="*/ 6171 w 21556"/>
                <a:gd name="connsiteY3-8" fmla="*/ 8305 h 21546"/>
                <a:gd name="connsiteX4-9" fmla="*/ 7562 w 21556"/>
                <a:gd name="connsiteY4-10" fmla="*/ 9933 h 21546"/>
                <a:gd name="connsiteX5-11" fmla="*/ 7792 w 21556"/>
                <a:gd name="connsiteY5-12" fmla="*/ 10538 h 21546"/>
                <a:gd name="connsiteX6-13" fmla="*/ 7572 w 21556"/>
                <a:gd name="connsiteY6-14" fmla="*/ 11583 h 21546"/>
                <a:gd name="connsiteX7-15" fmla="*/ 6171 w 21556"/>
                <a:gd name="connsiteY7-16" fmla="*/ 13314 h 21546"/>
                <a:gd name="connsiteX8-17" fmla="*/ 4141 w 21556"/>
                <a:gd name="connsiteY8-18" fmla="*/ 15804 h 21546"/>
                <a:gd name="connsiteX9-19" fmla="*/ 81 w 21556"/>
                <a:gd name="connsiteY9-20" fmla="*/ 20785 h 21546"/>
                <a:gd name="connsiteX10-21" fmla="*/ 81 w 21556"/>
                <a:gd name="connsiteY10-22" fmla="*/ 21389 h 21546"/>
                <a:gd name="connsiteX11-23" fmla="*/ 392 w 21556"/>
                <a:gd name="connsiteY11-24" fmla="*/ 21538 h 21546"/>
                <a:gd name="connsiteX12-25" fmla="*/ 12498 w 21556"/>
                <a:gd name="connsiteY12-26" fmla="*/ 21538 h 21546"/>
                <a:gd name="connsiteX13-27" fmla="*/ 13012 w 21556"/>
                <a:gd name="connsiteY13-28" fmla="*/ 21443 h 21546"/>
                <a:gd name="connsiteX14-29" fmla="*/ 13507 w 21556"/>
                <a:gd name="connsiteY14-30" fmla="*/ 21084 h 21546"/>
                <a:gd name="connsiteX15-31" fmla="*/ 13992 w 21556"/>
                <a:gd name="connsiteY15-32" fmla="*/ 20589 h 21546"/>
                <a:gd name="connsiteX16-33" fmla="*/ 17966 w 21556"/>
                <a:gd name="connsiteY16-34" fmla="*/ 15685 h 21546"/>
                <a:gd name="connsiteX17-35" fmla="*/ 19953 w 21556"/>
                <a:gd name="connsiteY17-36" fmla="*/ 13233 h 21546"/>
                <a:gd name="connsiteX18-37" fmla="*/ 20946 w 21556"/>
                <a:gd name="connsiteY18-38" fmla="*/ 12007 h 21546"/>
                <a:gd name="connsiteX19-39" fmla="*/ 21404 w 21556"/>
                <a:gd name="connsiteY19-40" fmla="*/ 11418 h 21546"/>
                <a:gd name="connsiteX20-41" fmla="*/ 21553 w 21556"/>
                <a:gd name="connsiteY20-42" fmla="*/ 10680 h 21546"/>
                <a:gd name="connsiteX21-43" fmla="*/ 21354 w 21556"/>
                <a:gd name="connsiteY21-44" fmla="*/ 10062 h 21546"/>
                <a:gd name="connsiteX22-45" fmla="*/ 20946 w 21556"/>
                <a:gd name="connsiteY22-46" fmla="*/ 9552 h 21546"/>
                <a:gd name="connsiteX23-47" fmla="*/ 19953 w 21556"/>
                <a:gd name="connsiteY23-48" fmla="*/ 8322 h 21546"/>
                <a:gd name="connsiteX24-49" fmla="*/ 17966 w 21556"/>
                <a:gd name="connsiteY24-50" fmla="*/ 5863 h 21546"/>
                <a:gd name="connsiteX25-51" fmla="*/ 13992 w 21556"/>
                <a:gd name="connsiteY25-52" fmla="*/ 945 h 21546"/>
                <a:gd name="connsiteX26-53" fmla="*/ 13507 w 21556"/>
                <a:gd name="connsiteY26-54" fmla="*/ 457 h 21546"/>
                <a:gd name="connsiteX27-55" fmla="*/ 13012 w 21556"/>
                <a:gd name="connsiteY27-56" fmla="*/ 98 h 21546"/>
                <a:gd name="connsiteX28-57" fmla="*/ 12498 w 21556"/>
                <a:gd name="connsiteY28-58" fmla="*/ 3 h 21546"/>
                <a:gd name="connsiteX0-59" fmla="*/ 12498 w 21556"/>
                <a:gd name="connsiteY0-60" fmla="*/ 3 h 21546"/>
                <a:gd name="connsiteX1-61" fmla="*/ 4141 w 21556"/>
                <a:gd name="connsiteY1-62" fmla="*/ 5786 h 21546"/>
                <a:gd name="connsiteX2-63" fmla="*/ 6171 w 21556"/>
                <a:gd name="connsiteY2-64" fmla="*/ 8305 h 21546"/>
                <a:gd name="connsiteX3-65" fmla="*/ 7562 w 21556"/>
                <a:gd name="connsiteY3-66" fmla="*/ 9933 h 21546"/>
                <a:gd name="connsiteX4-67" fmla="*/ 7792 w 21556"/>
                <a:gd name="connsiteY4-68" fmla="*/ 10538 h 21546"/>
                <a:gd name="connsiteX5-69" fmla="*/ 7572 w 21556"/>
                <a:gd name="connsiteY5-70" fmla="*/ 11583 h 21546"/>
                <a:gd name="connsiteX6-71" fmla="*/ 6171 w 21556"/>
                <a:gd name="connsiteY6-72" fmla="*/ 13314 h 21546"/>
                <a:gd name="connsiteX7-73" fmla="*/ 4141 w 21556"/>
                <a:gd name="connsiteY7-74" fmla="*/ 15804 h 21546"/>
                <a:gd name="connsiteX8-75" fmla="*/ 81 w 21556"/>
                <a:gd name="connsiteY8-76" fmla="*/ 20785 h 21546"/>
                <a:gd name="connsiteX9-77" fmla="*/ 81 w 21556"/>
                <a:gd name="connsiteY9-78" fmla="*/ 21389 h 21546"/>
                <a:gd name="connsiteX10-79" fmla="*/ 392 w 21556"/>
                <a:gd name="connsiteY10-80" fmla="*/ 21538 h 21546"/>
                <a:gd name="connsiteX11-81" fmla="*/ 12498 w 21556"/>
                <a:gd name="connsiteY11-82" fmla="*/ 21538 h 21546"/>
                <a:gd name="connsiteX12-83" fmla="*/ 13012 w 21556"/>
                <a:gd name="connsiteY12-84" fmla="*/ 21443 h 21546"/>
                <a:gd name="connsiteX13-85" fmla="*/ 13507 w 21556"/>
                <a:gd name="connsiteY13-86" fmla="*/ 21084 h 21546"/>
                <a:gd name="connsiteX14-87" fmla="*/ 13992 w 21556"/>
                <a:gd name="connsiteY14-88" fmla="*/ 20589 h 21546"/>
                <a:gd name="connsiteX15-89" fmla="*/ 17966 w 21556"/>
                <a:gd name="connsiteY15-90" fmla="*/ 15685 h 21546"/>
                <a:gd name="connsiteX16-91" fmla="*/ 19953 w 21556"/>
                <a:gd name="connsiteY16-92" fmla="*/ 13233 h 21546"/>
                <a:gd name="connsiteX17-93" fmla="*/ 20946 w 21556"/>
                <a:gd name="connsiteY17-94" fmla="*/ 12007 h 21546"/>
                <a:gd name="connsiteX18-95" fmla="*/ 21404 w 21556"/>
                <a:gd name="connsiteY18-96" fmla="*/ 11418 h 21546"/>
                <a:gd name="connsiteX19-97" fmla="*/ 21553 w 21556"/>
                <a:gd name="connsiteY19-98" fmla="*/ 10680 h 21546"/>
                <a:gd name="connsiteX20-99" fmla="*/ 21354 w 21556"/>
                <a:gd name="connsiteY20-100" fmla="*/ 10062 h 21546"/>
                <a:gd name="connsiteX21-101" fmla="*/ 20946 w 21556"/>
                <a:gd name="connsiteY21-102" fmla="*/ 9552 h 21546"/>
                <a:gd name="connsiteX22-103" fmla="*/ 19953 w 21556"/>
                <a:gd name="connsiteY22-104" fmla="*/ 8322 h 21546"/>
                <a:gd name="connsiteX23-105" fmla="*/ 17966 w 21556"/>
                <a:gd name="connsiteY23-106" fmla="*/ 5863 h 21546"/>
                <a:gd name="connsiteX24-107" fmla="*/ 13992 w 21556"/>
                <a:gd name="connsiteY24-108" fmla="*/ 945 h 21546"/>
                <a:gd name="connsiteX25-109" fmla="*/ 13507 w 21556"/>
                <a:gd name="connsiteY25-110" fmla="*/ 457 h 21546"/>
                <a:gd name="connsiteX26-111" fmla="*/ 13012 w 21556"/>
                <a:gd name="connsiteY26-112" fmla="*/ 98 h 21546"/>
                <a:gd name="connsiteX27-113" fmla="*/ 12498 w 21556"/>
                <a:gd name="connsiteY27-114" fmla="*/ 3 h 21546"/>
                <a:gd name="connsiteX0-115" fmla="*/ 13012 w 21556"/>
                <a:gd name="connsiteY0-116" fmla="*/ 0 h 21448"/>
                <a:gd name="connsiteX1-117" fmla="*/ 4141 w 21556"/>
                <a:gd name="connsiteY1-118" fmla="*/ 5688 h 21448"/>
                <a:gd name="connsiteX2-119" fmla="*/ 6171 w 21556"/>
                <a:gd name="connsiteY2-120" fmla="*/ 8207 h 21448"/>
                <a:gd name="connsiteX3-121" fmla="*/ 7562 w 21556"/>
                <a:gd name="connsiteY3-122" fmla="*/ 9835 h 21448"/>
                <a:gd name="connsiteX4-123" fmla="*/ 7792 w 21556"/>
                <a:gd name="connsiteY4-124" fmla="*/ 10440 h 21448"/>
                <a:gd name="connsiteX5-125" fmla="*/ 7572 w 21556"/>
                <a:gd name="connsiteY5-126" fmla="*/ 11485 h 21448"/>
                <a:gd name="connsiteX6-127" fmla="*/ 6171 w 21556"/>
                <a:gd name="connsiteY6-128" fmla="*/ 13216 h 21448"/>
                <a:gd name="connsiteX7-129" fmla="*/ 4141 w 21556"/>
                <a:gd name="connsiteY7-130" fmla="*/ 15706 h 21448"/>
                <a:gd name="connsiteX8-131" fmla="*/ 81 w 21556"/>
                <a:gd name="connsiteY8-132" fmla="*/ 20687 h 21448"/>
                <a:gd name="connsiteX9-133" fmla="*/ 81 w 21556"/>
                <a:gd name="connsiteY9-134" fmla="*/ 21291 h 21448"/>
                <a:gd name="connsiteX10-135" fmla="*/ 392 w 21556"/>
                <a:gd name="connsiteY10-136" fmla="*/ 21440 h 21448"/>
                <a:gd name="connsiteX11-137" fmla="*/ 12498 w 21556"/>
                <a:gd name="connsiteY11-138" fmla="*/ 21440 h 21448"/>
                <a:gd name="connsiteX12-139" fmla="*/ 13012 w 21556"/>
                <a:gd name="connsiteY12-140" fmla="*/ 21345 h 21448"/>
                <a:gd name="connsiteX13-141" fmla="*/ 13507 w 21556"/>
                <a:gd name="connsiteY13-142" fmla="*/ 20986 h 21448"/>
                <a:gd name="connsiteX14-143" fmla="*/ 13992 w 21556"/>
                <a:gd name="connsiteY14-144" fmla="*/ 20491 h 21448"/>
                <a:gd name="connsiteX15-145" fmla="*/ 17966 w 21556"/>
                <a:gd name="connsiteY15-146" fmla="*/ 15587 h 21448"/>
                <a:gd name="connsiteX16-147" fmla="*/ 19953 w 21556"/>
                <a:gd name="connsiteY16-148" fmla="*/ 13135 h 21448"/>
                <a:gd name="connsiteX17-149" fmla="*/ 20946 w 21556"/>
                <a:gd name="connsiteY17-150" fmla="*/ 11909 h 21448"/>
                <a:gd name="connsiteX18-151" fmla="*/ 21404 w 21556"/>
                <a:gd name="connsiteY18-152" fmla="*/ 11320 h 21448"/>
                <a:gd name="connsiteX19-153" fmla="*/ 21553 w 21556"/>
                <a:gd name="connsiteY19-154" fmla="*/ 10582 h 21448"/>
                <a:gd name="connsiteX20-155" fmla="*/ 21354 w 21556"/>
                <a:gd name="connsiteY20-156" fmla="*/ 9964 h 21448"/>
                <a:gd name="connsiteX21-157" fmla="*/ 20946 w 21556"/>
                <a:gd name="connsiteY21-158" fmla="*/ 9454 h 21448"/>
                <a:gd name="connsiteX22-159" fmla="*/ 19953 w 21556"/>
                <a:gd name="connsiteY22-160" fmla="*/ 8224 h 21448"/>
                <a:gd name="connsiteX23-161" fmla="*/ 17966 w 21556"/>
                <a:gd name="connsiteY23-162" fmla="*/ 5765 h 21448"/>
                <a:gd name="connsiteX24-163" fmla="*/ 13992 w 21556"/>
                <a:gd name="connsiteY24-164" fmla="*/ 847 h 21448"/>
                <a:gd name="connsiteX25-165" fmla="*/ 13507 w 21556"/>
                <a:gd name="connsiteY25-166" fmla="*/ 359 h 21448"/>
                <a:gd name="connsiteX26-167" fmla="*/ 13012 w 21556"/>
                <a:gd name="connsiteY26-168" fmla="*/ 0 h 21448"/>
                <a:gd name="connsiteX0-169" fmla="*/ 13507 w 21556"/>
                <a:gd name="connsiteY0-170" fmla="*/ 289 h 21378"/>
                <a:gd name="connsiteX1-171" fmla="*/ 4141 w 21556"/>
                <a:gd name="connsiteY1-172" fmla="*/ 5618 h 21378"/>
                <a:gd name="connsiteX2-173" fmla="*/ 6171 w 21556"/>
                <a:gd name="connsiteY2-174" fmla="*/ 8137 h 21378"/>
                <a:gd name="connsiteX3-175" fmla="*/ 7562 w 21556"/>
                <a:gd name="connsiteY3-176" fmla="*/ 9765 h 21378"/>
                <a:gd name="connsiteX4-177" fmla="*/ 7792 w 21556"/>
                <a:gd name="connsiteY4-178" fmla="*/ 10370 h 21378"/>
                <a:gd name="connsiteX5-179" fmla="*/ 7572 w 21556"/>
                <a:gd name="connsiteY5-180" fmla="*/ 11415 h 21378"/>
                <a:gd name="connsiteX6-181" fmla="*/ 6171 w 21556"/>
                <a:gd name="connsiteY6-182" fmla="*/ 13146 h 21378"/>
                <a:gd name="connsiteX7-183" fmla="*/ 4141 w 21556"/>
                <a:gd name="connsiteY7-184" fmla="*/ 15636 h 21378"/>
                <a:gd name="connsiteX8-185" fmla="*/ 81 w 21556"/>
                <a:gd name="connsiteY8-186" fmla="*/ 20617 h 21378"/>
                <a:gd name="connsiteX9-187" fmla="*/ 81 w 21556"/>
                <a:gd name="connsiteY9-188" fmla="*/ 21221 h 21378"/>
                <a:gd name="connsiteX10-189" fmla="*/ 392 w 21556"/>
                <a:gd name="connsiteY10-190" fmla="*/ 21370 h 21378"/>
                <a:gd name="connsiteX11-191" fmla="*/ 12498 w 21556"/>
                <a:gd name="connsiteY11-192" fmla="*/ 21370 h 21378"/>
                <a:gd name="connsiteX12-193" fmla="*/ 13012 w 21556"/>
                <a:gd name="connsiteY12-194" fmla="*/ 21275 h 21378"/>
                <a:gd name="connsiteX13-195" fmla="*/ 13507 w 21556"/>
                <a:gd name="connsiteY13-196" fmla="*/ 20916 h 21378"/>
                <a:gd name="connsiteX14-197" fmla="*/ 13992 w 21556"/>
                <a:gd name="connsiteY14-198" fmla="*/ 20421 h 21378"/>
                <a:gd name="connsiteX15-199" fmla="*/ 17966 w 21556"/>
                <a:gd name="connsiteY15-200" fmla="*/ 15517 h 21378"/>
                <a:gd name="connsiteX16-201" fmla="*/ 19953 w 21556"/>
                <a:gd name="connsiteY16-202" fmla="*/ 13065 h 21378"/>
                <a:gd name="connsiteX17-203" fmla="*/ 20946 w 21556"/>
                <a:gd name="connsiteY17-204" fmla="*/ 11839 h 21378"/>
                <a:gd name="connsiteX18-205" fmla="*/ 21404 w 21556"/>
                <a:gd name="connsiteY18-206" fmla="*/ 11250 h 21378"/>
                <a:gd name="connsiteX19-207" fmla="*/ 21553 w 21556"/>
                <a:gd name="connsiteY19-208" fmla="*/ 10512 h 21378"/>
                <a:gd name="connsiteX20-209" fmla="*/ 21354 w 21556"/>
                <a:gd name="connsiteY20-210" fmla="*/ 9894 h 21378"/>
                <a:gd name="connsiteX21-211" fmla="*/ 20946 w 21556"/>
                <a:gd name="connsiteY21-212" fmla="*/ 9384 h 21378"/>
                <a:gd name="connsiteX22-213" fmla="*/ 19953 w 21556"/>
                <a:gd name="connsiteY22-214" fmla="*/ 8154 h 21378"/>
                <a:gd name="connsiteX23-215" fmla="*/ 17966 w 21556"/>
                <a:gd name="connsiteY23-216" fmla="*/ 5695 h 21378"/>
                <a:gd name="connsiteX24-217" fmla="*/ 13992 w 21556"/>
                <a:gd name="connsiteY24-218" fmla="*/ 777 h 21378"/>
                <a:gd name="connsiteX25-219" fmla="*/ 13507 w 21556"/>
                <a:gd name="connsiteY25-220" fmla="*/ 289 h 21378"/>
                <a:gd name="connsiteX0-221" fmla="*/ 13992 w 21556"/>
                <a:gd name="connsiteY0-222" fmla="*/ 1 h 20602"/>
                <a:gd name="connsiteX1-223" fmla="*/ 4141 w 21556"/>
                <a:gd name="connsiteY1-224" fmla="*/ 4842 h 20602"/>
                <a:gd name="connsiteX2-225" fmla="*/ 6171 w 21556"/>
                <a:gd name="connsiteY2-226" fmla="*/ 7361 h 20602"/>
                <a:gd name="connsiteX3-227" fmla="*/ 7562 w 21556"/>
                <a:gd name="connsiteY3-228" fmla="*/ 8989 h 20602"/>
                <a:gd name="connsiteX4-229" fmla="*/ 7792 w 21556"/>
                <a:gd name="connsiteY4-230" fmla="*/ 9594 h 20602"/>
                <a:gd name="connsiteX5-231" fmla="*/ 7572 w 21556"/>
                <a:gd name="connsiteY5-232" fmla="*/ 10639 h 20602"/>
                <a:gd name="connsiteX6-233" fmla="*/ 6171 w 21556"/>
                <a:gd name="connsiteY6-234" fmla="*/ 12370 h 20602"/>
                <a:gd name="connsiteX7-235" fmla="*/ 4141 w 21556"/>
                <a:gd name="connsiteY7-236" fmla="*/ 14860 h 20602"/>
                <a:gd name="connsiteX8-237" fmla="*/ 81 w 21556"/>
                <a:gd name="connsiteY8-238" fmla="*/ 19841 h 20602"/>
                <a:gd name="connsiteX9-239" fmla="*/ 81 w 21556"/>
                <a:gd name="connsiteY9-240" fmla="*/ 20445 h 20602"/>
                <a:gd name="connsiteX10-241" fmla="*/ 392 w 21556"/>
                <a:gd name="connsiteY10-242" fmla="*/ 20594 h 20602"/>
                <a:gd name="connsiteX11-243" fmla="*/ 12498 w 21556"/>
                <a:gd name="connsiteY11-244" fmla="*/ 20594 h 20602"/>
                <a:gd name="connsiteX12-245" fmla="*/ 13012 w 21556"/>
                <a:gd name="connsiteY12-246" fmla="*/ 20499 h 20602"/>
                <a:gd name="connsiteX13-247" fmla="*/ 13507 w 21556"/>
                <a:gd name="connsiteY13-248" fmla="*/ 20140 h 20602"/>
                <a:gd name="connsiteX14-249" fmla="*/ 13992 w 21556"/>
                <a:gd name="connsiteY14-250" fmla="*/ 19645 h 20602"/>
                <a:gd name="connsiteX15-251" fmla="*/ 17966 w 21556"/>
                <a:gd name="connsiteY15-252" fmla="*/ 14741 h 20602"/>
                <a:gd name="connsiteX16-253" fmla="*/ 19953 w 21556"/>
                <a:gd name="connsiteY16-254" fmla="*/ 12289 h 20602"/>
                <a:gd name="connsiteX17-255" fmla="*/ 20946 w 21556"/>
                <a:gd name="connsiteY17-256" fmla="*/ 11063 h 20602"/>
                <a:gd name="connsiteX18-257" fmla="*/ 21404 w 21556"/>
                <a:gd name="connsiteY18-258" fmla="*/ 10474 h 20602"/>
                <a:gd name="connsiteX19-259" fmla="*/ 21553 w 21556"/>
                <a:gd name="connsiteY19-260" fmla="*/ 9736 h 20602"/>
                <a:gd name="connsiteX20-261" fmla="*/ 21354 w 21556"/>
                <a:gd name="connsiteY20-262" fmla="*/ 9118 h 20602"/>
                <a:gd name="connsiteX21-263" fmla="*/ 20946 w 21556"/>
                <a:gd name="connsiteY21-264" fmla="*/ 8608 h 20602"/>
                <a:gd name="connsiteX22-265" fmla="*/ 19953 w 21556"/>
                <a:gd name="connsiteY22-266" fmla="*/ 7378 h 20602"/>
                <a:gd name="connsiteX23-267" fmla="*/ 17966 w 21556"/>
                <a:gd name="connsiteY23-268" fmla="*/ 4919 h 20602"/>
                <a:gd name="connsiteX24-269" fmla="*/ 13992 w 21556"/>
                <a:gd name="connsiteY24-270" fmla="*/ 1 h 20602"/>
                <a:gd name="connsiteX0-271" fmla="*/ 17966 w 21556"/>
                <a:gd name="connsiteY0-272" fmla="*/ 77 h 15760"/>
                <a:gd name="connsiteX1-273" fmla="*/ 4141 w 21556"/>
                <a:gd name="connsiteY1-274" fmla="*/ 0 h 15760"/>
                <a:gd name="connsiteX2-275" fmla="*/ 6171 w 21556"/>
                <a:gd name="connsiteY2-276" fmla="*/ 2519 h 15760"/>
                <a:gd name="connsiteX3-277" fmla="*/ 7562 w 21556"/>
                <a:gd name="connsiteY3-278" fmla="*/ 4147 h 15760"/>
                <a:gd name="connsiteX4-279" fmla="*/ 7792 w 21556"/>
                <a:gd name="connsiteY4-280" fmla="*/ 4752 h 15760"/>
                <a:gd name="connsiteX5-281" fmla="*/ 7572 w 21556"/>
                <a:gd name="connsiteY5-282" fmla="*/ 5797 h 15760"/>
                <a:gd name="connsiteX6-283" fmla="*/ 6171 w 21556"/>
                <a:gd name="connsiteY6-284" fmla="*/ 7528 h 15760"/>
                <a:gd name="connsiteX7-285" fmla="*/ 4141 w 21556"/>
                <a:gd name="connsiteY7-286" fmla="*/ 10018 h 15760"/>
                <a:gd name="connsiteX8-287" fmla="*/ 81 w 21556"/>
                <a:gd name="connsiteY8-288" fmla="*/ 14999 h 15760"/>
                <a:gd name="connsiteX9-289" fmla="*/ 81 w 21556"/>
                <a:gd name="connsiteY9-290" fmla="*/ 15603 h 15760"/>
                <a:gd name="connsiteX10-291" fmla="*/ 392 w 21556"/>
                <a:gd name="connsiteY10-292" fmla="*/ 15752 h 15760"/>
                <a:gd name="connsiteX11-293" fmla="*/ 12498 w 21556"/>
                <a:gd name="connsiteY11-294" fmla="*/ 15752 h 15760"/>
                <a:gd name="connsiteX12-295" fmla="*/ 13012 w 21556"/>
                <a:gd name="connsiteY12-296" fmla="*/ 15657 h 15760"/>
                <a:gd name="connsiteX13-297" fmla="*/ 13507 w 21556"/>
                <a:gd name="connsiteY13-298" fmla="*/ 15298 h 15760"/>
                <a:gd name="connsiteX14-299" fmla="*/ 13992 w 21556"/>
                <a:gd name="connsiteY14-300" fmla="*/ 14803 h 15760"/>
                <a:gd name="connsiteX15-301" fmla="*/ 17966 w 21556"/>
                <a:gd name="connsiteY15-302" fmla="*/ 9899 h 15760"/>
                <a:gd name="connsiteX16-303" fmla="*/ 19953 w 21556"/>
                <a:gd name="connsiteY16-304" fmla="*/ 7447 h 15760"/>
                <a:gd name="connsiteX17-305" fmla="*/ 20946 w 21556"/>
                <a:gd name="connsiteY17-306" fmla="*/ 6221 h 15760"/>
                <a:gd name="connsiteX18-307" fmla="*/ 21404 w 21556"/>
                <a:gd name="connsiteY18-308" fmla="*/ 5632 h 15760"/>
                <a:gd name="connsiteX19-309" fmla="*/ 21553 w 21556"/>
                <a:gd name="connsiteY19-310" fmla="*/ 4894 h 15760"/>
                <a:gd name="connsiteX20-311" fmla="*/ 21354 w 21556"/>
                <a:gd name="connsiteY20-312" fmla="*/ 4276 h 15760"/>
                <a:gd name="connsiteX21-313" fmla="*/ 20946 w 21556"/>
                <a:gd name="connsiteY21-314" fmla="*/ 3766 h 15760"/>
                <a:gd name="connsiteX22-315" fmla="*/ 19953 w 21556"/>
                <a:gd name="connsiteY22-316" fmla="*/ 2536 h 15760"/>
                <a:gd name="connsiteX23-317" fmla="*/ 17966 w 21556"/>
                <a:gd name="connsiteY23-318" fmla="*/ 77 h 15760"/>
                <a:gd name="connsiteX0-319" fmla="*/ 17966 w 21556"/>
                <a:gd name="connsiteY0-320" fmla="*/ 0 h 15683"/>
                <a:gd name="connsiteX1-321" fmla="*/ 6171 w 21556"/>
                <a:gd name="connsiteY1-322" fmla="*/ 2442 h 15683"/>
                <a:gd name="connsiteX2-323" fmla="*/ 7562 w 21556"/>
                <a:gd name="connsiteY2-324" fmla="*/ 4070 h 15683"/>
                <a:gd name="connsiteX3-325" fmla="*/ 7792 w 21556"/>
                <a:gd name="connsiteY3-326" fmla="*/ 4675 h 15683"/>
                <a:gd name="connsiteX4-327" fmla="*/ 7572 w 21556"/>
                <a:gd name="connsiteY4-328" fmla="*/ 5720 h 15683"/>
                <a:gd name="connsiteX5-329" fmla="*/ 6171 w 21556"/>
                <a:gd name="connsiteY5-330" fmla="*/ 7451 h 15683"/>
                <a:gd name="connsiteX6-331" fmla="*/ 4141 w 21556"/>
                <a:gd name="connsiteY6-332" fmla="*/ 9941 h 15683"/>
                <a:gd name="connsiteX7-333" fmla="*/ 81 w 21556"/>
                <a:gd name="connsiteY7-334" fmla="*/ 14922 h 15683"/>
                <a:gd name="connsiteX8-335" fmla="*/ 81 w 21556"/>
                <a:gd name="connsiteY8-336" fmla="*/ 15526 h 15683"/>
                <a:gd name="connsiteX9-337" fmla="*/ 392 w 21556"/>
                <a:gd name="connsiteY9-338" fmla="*/ 15675 h 15683"/>
                <a:gd name="connsiteX10-339" fmla="*/ 12498 w 21556"/>
                <a:gd name="connsiteY10-340" fmla="*/ 15675 h 15683"/>
                <a:gd name="connsiteX11-341" fmla="*/ 13012 w 21556"/>
                <a:gd name="connsiteY11-342" fmla="*/ 15580 h 15683"/>
                <a:gd name="connsiteX12-343" fmla="*/ 13507 w 21556"/>
                <a:gd name="connsiteY12-344" fmla="*/ 15221 h 15683"/>
                <a:gd name="connsiteX13-345" fmla="*/ 13992 w 21556"/>
                <a:gd name="connsiteY13-346" fmla="*/ 14726 h 15683"/>
                <a:gd name="connsiteX14-347" fmla="*/ 17966 w 21556"/>
                <a:gd name="connsiteY14-348" fmla="*/ 9822 h 15683"/>
                <a:gd name="connsiteX15-349" fmla="*/ 19953 w 21556"/>
                <a:gd name="connsiteY15-350" fmla="*/ 7370 h 15683"/>
                <a:gd name="connsiteX16-351" fmla="*/ 20946 w 21556"/>
                <a:gd name="connsiteY16-352" fmla="*/ 6144 h 15683"/>
                <a:gd name="connsiteX17-353" fmla="*/ 21404 w 21556"/>
                <a:gd name="connsiteY17-354" fmla="*/ 5555 h 15683"/>
                <a:gd name="connsiteX18-355" fmla="*/ 21553 w 21556"/>
                <a:gd name="connsiteY18-356" fmla="*/ 4817 h 15683"/>
                <a:gd name="connsiteX19-357" fmla="*/ 21354 w 21556"/>
                <a:gd name="connsiteY19-358" fmla="*/ 4199 h 15683"/>
                <a:gd name="connsiteX20-359" fmla="*/ 20946 w 21556"/>
                <a:gd name="connsiteY20-360" fmla="*/ 3689 h 15683"/>
                <a:gd name="connsiteX21-361" fmla="*/ 19953 w 21556"/>
                <a:gd name="connsiteY21-362" fmla="*/ 2459 h 15683"/>
                <a:gd name="connsiteX22-363" fmla="*/ 17966 w 21556"/>
                <a:gd name="connsiteY22-364" fmla="*/ 0 h 15683"/>
                <a:gd name="connsiteX0-365" fmla="*/ 17966 w 21556"/>
                <a:gd name="connsiteY0-366" fmla="*/ 0 h 15683"/>
                <a:gd name="connsiteX1-367" fmla="*/ 7562 w 21556"/>
                <a:gd name="connsiteY1-368" fmla="*/ 4070 h 15683"/>
                <a:gd name="connsiteX2-369" fmla="*/ 7792 w 21556"/>
                <a:gd name="connsiteY2-370" fmla="*/ 4675 h 15683"/>
                <a:gd name="connsiteX3-371" fmla="*/ 7572 w 21556"/>
                <a:gd name="connsiteY3-372" fmla="*/ 5720 h 15683"/>
                <a:gd name="connsiteX4-373" fmla="*/ 6171 w 21556"/>
                <a:gd name="connsiteY4-374" fmla="*/ 7451 h 15683"/>
                <a:gd name="connsiteX5-375" fmla="*/ 4141 w 21556"/>
                <a:gd name="connsiteY5-376" fmla="*/ 9941 h 15683"/>
                <a:gd name="connsiteX6-377" fmla="*/ 81 w 21556"/>
                <a:gd name="connsiteY6-378" fmla="*/ 14922 h 15683"/>
                <a:gd name="connsiteX7-379" fmla="*/ 81 w 21556"/>
                <a:gd name="connsiteY7-380" fmla="*/ 15526 h 15683"/>
                <a:gd name="connsiteX8-381" fmla="*/ 392 w 21556"/>
                <a:gd name="connsiteY8-382" fmla="*/ 15675 h 15683"/>
                <a:gd name="connsiteX9-383" fmla="*/ 12498 w 21556"/>
                <a:gd name="connsiteY9-384" fmla="*/ 15675 h 15683"/>
                <a:gd name="connsiteX10-385" fmla="*/ 13012 w 21556"/>
                <a:gd name="connsiteY10-386" fmla="*/ 15580 h 15683"/>
                <a:gd name="connsiteX11-387" fmla="*/ 13507 w 21556"/>
                <a:gd name="connsiteY11-388" fmla="*/ 15221 h 15683"/>
                <a:gd name="connsiteX12-389" fmla="*/ 13992 w 21556"/>
                <a:gd name="connsiteY12-390" fmla="*/ 14726 h 15683"/>
                <a:gd name="connsiteX13-391" fmla="*/ 17966 w 21556"/>
                <a:gd name="connsiteY13-392" fmla="*/ 9822 h 15683"/>
                <a:gd name="connsiteX14-393" fmla="*/ 19953 w 21556"/>
                <a:gd name="connsiteY14-394" fmla="*/ 7370 h 15683"/>
                <a:gd name="connsiteX15-395" fmla="*/ 20946 w 21556"/>
                <a:gd name="connsiteY15-396" fmla="*/ 6144 h 15683"/>
                <a:gd name="connsiteX16-397" fmla="*/ 21404 w 21556"/>
                <a:gd name="connsiteY16-398" fmla="*/ 5555 h 15683"/>
                <a:gd name="connsiteX17-399" fmla="*/ 21553 w 21556"/>
                <a:gd name="connsiteY17-400" fmla="*/ 4817 h 15683"/>
                <a:gd name="connsiteX18-401" fmla="*/ 21354 w 21556"/>
                <a:gd name="connsiteY18-402" fmla="*/ 4199 h 15683"/>
                <a:gd name="connsiteX19-403" fmla="*/ 20946 w 21556"/>
                <a:gd name="connsiteY19-404" fmla="*/ 3689 h 15683"/>
                <a:gd name="connsiteX20-405" fmla="*/ 19953 w 21556"/>
                <a:gd name="connsiteY20-406" fmla="*/ 2459 h 15683"/>
                <a:gd name="connsiteX21-407" fmla="*/ 17966 w 21556"/>
                <a:gd name="connsiteY21-408" fmla="*/ 0 h 15683"/>
                <a:gd name="connsiteX0-409" fmla="*/ 19953 w 21556"/>
                <a:gd name="connsiteY0-410" fmla="*/ 0 h 13224"/>
                <a:gd name="connsiteX1-411" fmla="*/ 7562 w 21556"/>
                <a:gd name="connsiteY1-412" fmla="*/ 1611 h 13224"/>
                <a:gd name="connsiteX2-413" fmla="*/ 7792 w 21556"/>
                <a:gd name="connsiteY2-414" fmla="*/ 2216 h 13224"/>
                <a:gd name="connsiteX3-415" fmla="*/ 7572 w 21556"/>
                <a:gd name="connsiteY3-416" fmla="*/ 3261 h 13224"/>
                <a:gd name="connsiteX4-417" fmla="*/ 6171 w 21556"/>
                <a:gd name="connsiteY4-418" fmla="*/ 4992 h 13224"/>
                <a:gd name="connsiteX5-419" fmla="*/ 4141 w 21556"/>
                <a:gd name="connsiteY5-420" fmla="*/ 7482 h 13224"/>
                <a:gd name="connsiteX6-421" fmla="*/ 81 w 21556"/>
                <a:gd name="connsiteY6-422" fmla="*/ 12463 h 13224"/>
                <a:gd name="connsiteX7-423" fmla="*/ 81 w 21556"/>
                <a:gd name="connsiteY7-424" fmla="*/ 13067 h 13224"/>
                <a:gd name="connsiteX8-425" fmla="*/ 392 w 21556"/>
                <a:gd name="connsiteY8-426" fmla="*/ 13216 h 13224"/>
                <a:gd name="connsiteX9-427" fmla="*/ 12498 w 21556"/>
                <a:gd name="connsiteY9-428" fmla="*/ 13216 h 13224"/>
                <a:gd name="connsiteX10-429" fmla="*/ 13012 w 21556"/>
                <a:gd name="connsiteY10-430" fmla="*/ 13121 h 13224"/>
                <a:gd name="connsiteX11-431" fmla="*/ 13507 w 21556"/>
                <a:gd name="connsiteY11-432" fmla="*/ 12762 h 13224"/>
                <a:gd name="connsiteX12-433" fmla="*/ 13992 w 21556"/>
                <a:gd name="connsiteY12-434" fmla="*/ 12267 h 13224"/>
                <a:gd name="connsiteX13-435" fmla="*/ 17966 w 21556"/>
                <a:gd name="connsiteY13-436" fmla="*/ 7363 h 13224"/>
                <a:gd name="connsiteX14-437" fmla="*/ 19953 w 21556"/>
                <a:gd name="connsiteY14-438" fmla="*/ 4911 h 13224"/>
                <a:gd name="connsiteX15-439" fmla="*/ 20946 w 21556"/>
                <a:gd name="connsiteY15-440" fmla="*/ 3685 h 13224"/>
                <a:gd name="connsiteX16-441" fmla="*/ 21404 w 21556"/>
                <a:gd name="connsiteY16-442" fmla="*/ 3096 h 13224"/>
                <a:gd name="connsiteX17-443" fmla="*/ 21553 w 21556"/>
                <a:gd name="connsiteY17-444" fmla="*/ 2358 h 13224"/>
                <a:gd name="connsiteX18-445" fmla="*/ 21354 w 21556"/>
                <a:gd name="connsiteY18-446" fmla="*/ 1740 h 13224"/>
                <a:gd name="connsiteX19-447" fmla="*/ 20946 w 21556"/>
                <a:gd name="connsiteY19-448" fmla="*/ 1230 h 13224"/>
                <a:gd name="connsiteX20-449" fmla="*/ 19953 w 21556"/>
                <a:gd name="connsiteY20-450" fmla="*/ 0 h 13224"/>
                <a:gd name="connsiteX0-451" fmla="*/ 19953 w 21556"/>
                <a:gd name="connsiteY0-452" fmla="*/ 0 h 13224"/>
                <a:gd name="connsiteX1-453" fmla="*/ 7562 w 21556"/>
                <a:gd name="connsiteY1-454" fmla="*/ 1611 h 13224"/>
                <a:gd name="connsiteX2-455" fmla="*/ 7792 w 21556"/>
                <a:gd name="connsiteY2-456" fmla="*/ 2216 h 13224"/>
                <a:gd name="connsiteX3-457" fmla="*/ 7613 w 21556"/>
                <a:gd name="connsiteY3-458" fmla="*/ 1590 h 13224"/>
                <a:gd name="connsiteX4-459" fmla="*/ 7572 w 21556"/>
                <a:gd name="connsiteY4-460" fmla="*/ 3261 h 13224"/>
                <a:gd name="connsiteX5-461" fmla="*/ 6171 w 21556"/>
                <a:gd name="connsiteY5-462" fmla="*/ 4992 h 13224"/>
                <a:gd name="connsiteX6-463" fmla="*/ 4141 w 21556"/>
                <a:gd name="connsiteY6-464" fmla="*/ 7482 h 13224"/>
                <a:gd name="connsiteX7-465" fmla="*/ 81 w 21556"/>
                <a:gd name="connsiteY7-466" fmla="*/ 12463 h 13224"/>
                <a:gd name="connsiteX8-467" fmla="*/ 81 w 21556"/>
                <a:gd name="connsiteY8-468" fmla="*/ 13067 h 13224"/>
                <a:gd name="connsiteX9-469" fmla="*/ 392 w 21556"/>
                <a:gd name="connsiteY9-470" fmla="*/ 13216 h 13224"/>
                <a:gd name="connsiteX10-471" fmla="*/ 12498 w 21556"/>
                <a:gd name="connsiteY10-472" fmla="*/ 13216 h 13224"/>
                <a:gd name="connsiteX11-473" fmla="*/ 13012 w 21556"/>
                <a:gd name="connsiteY11-474" fmla="*/ 13121 h 13224"/>
                <a:gd name="connsiteX12-475" fmla="*/ 13507 w 21556"/>
                <a:gd name="connsiteY12-476" fmla="*/ 12762 h 13224"/>
                <a:gd name="connsiteX13-477" fmla="*/ 13992 w 21556"/>
                <a:gd name="connsiteY13-478" fmla="*/ 12267 h 13224"/>
                <a:gd name="connsiteX14-479" fmla="*/ 17966 w 21556"/>
                <a:gd name="connsiteY14-480" fmla="*/ 7363 h 13224"/>
                <a:gd name="connsiteX15-481" fmla="*/ 19953 w 21556"/>
                <a:gd name="connsiteY15-482" fmla="*/ 4911 h 13224"/>
                <a:gd name="connsiteX16-483" fmla="*/ 20946 w 21556"/>
                <a:gd name="connsiteY16-484" fmla="*/ 3685 h 13224"/>
                <a:gd name="connsiteX17-485" fmla="*/ 21404 w 21556"/>
                <a:gd name="connsiteY17-486" fmla="*/ 3096 h 13224"/>
                <a:gd name="connsiteX18-487" fmla="*/ 21553 w 21556"/>
                <a:gd name="connsiteY18-488" fmla="*/ 2358 h 13224"/>
                <a:gd name="connsiteX19-489" fmla="*/ 21354 w 21556"/>
                <a:gd name="connsiteY19-490" fmla="*/ 1740 h 13224"/>
                <a:gd name="connsiteX20-491" fmla="*/ 20946 w 21556"/>
                <a:gd name="connsiteY20-492" fmla="*/ 1230 h 13224"/>
                <a:gd name="connsiteX21-493" fmla="*/ 19953 w 21556"/>
                <a:gd name="connsiteY21-494" fmla="*/ 0 h 13224"/>
                <a:gd name="connsiteX0-495" fmla="*/ 19953 w 21556"/>
                <a:gd name="connsiteY0-496" fmla="*/ 0 h 13224"/>
                <a:gd name="connsiteX1-497" fmla="*/ 7562 w 21556"/>
                <a:gd name="connsiteY1-498" fmla="*/ 1611 h 13224"/>
                <a:gd name="connsiteX2-499" fmla="*/ 7792 w 21556"/>
                <a:gd name="connsiteY2-500" fmla="*/ 2216 h 13224"/>
                <a:gd name="connsiteX3-501" fmla="*/ 7572 w 21556"/>
                <a:gd name="connsiteY3-502" fmla="*/ 3261 h 13224"/>
                <a:gd name="connsiteX4-503" fmla="*/ 6171 w 21556"/>
                <a:gd name="connsiteY4-504" fmla="*/ 4992 h 13224"/>
                <a:gd name="connsiteX5-505" fmla="*/ 4141 w 21556"/>
                <a:gd name="connsiteY5-506" fmla="*/ 7482 h 13224"/>
                <a:gd name="connsiteX6-507" fmla="*/ 81 w 21556"/>
                <a:gd name="connsiteY6-508" fmla="*/ 12463 h 13224"/>
                <a:gd name="connsiteX7-509" fmla="*/ 81 w 21556"/>
                <a:gd name="connsiteY7-510" fmla="*/ 13067 h 13224"/>
                <a:gd name="connsiteX8-511" fmla="*/ 392 w 21556"/>
                <a:gd name="connsiteY8-512" fmla="*/ 13216 h 13224"/>
                <a:gd name="connsiteX9-513" fmla="*/ 12498 w 21556"/>
                <a:gd name="connsiteY9-514" fmla="*/ 13216 h 13224"/>
                <a:gd name="connsiteX10-515" fmla="*/ 13012 w 21556"/>
                <a:gd name="connsiteY10-516" fmla="*/ 13121 h 13224"/>
                <a:gd name="connsiteX11-517" fmla="*/ 13507 w 21556"/>
                <a:gd name="connsiteY11-518" fmla="*/ 12762 h 13224"/>
                <a:gd name="connsiteX12-519" fmla="*/ 13992 w 21556"/>
                <a:gd name="connsiteY12-520" fmla="*/ 12267 h 13224"/>
                <a:gd name="connsiteX13-521" fmla="*/ 17966 w 21556"/>
                <a:gd name="connsiteY13-522" fmla="*/ 7363 h 13224"/>
                <a:gd name="connsiteX14-523" fmla="*/ 19953 w 21556"/>
                <a:gd name="connsiteY14-524" fmla="*/ 4911 h 13224"/>
                <a:gd name="connsiteX15-525" fmla="*/ 20946 w 21556"/>
                <a:gd name="connsiteY15-526" fmla="*/ 3685 h 13224"/>
                <a:gd name="connsiteX16-527" fmla="*/ 21404 w 21556"/>
                <a:gd name="connsiteY16-528" fmla="*/ 3096 h 13224"/>
                <a:gd name="connsiteX17-529" fmla="*/ 21553 w 21556"/>
                <a:gd name="connsiteY17-530" fmla="*/ 2358 h 13224"/>
                <a:gd name="connsiteX18-531" fmla="*/ 21354 w 21556"/>
                <a:gd name="connsiteY18-532" fmla="*/ 1740 h 13224"/>
                <a:gd name="connsiteX19-533" fmla="*/ 20946 w 21556"/>
                <a:gd name="connsiteY19-534" fmla="*/ 1230 h 13224"/>
                <a:gd name="connsiteX20-535" fmla="*/ 19953 w 21556"/>
                <a:gd name="connsiteY20-536" fmla="*/ 0 h 13224"/>
                <a:gd name="connsiteX0-537" fmla="*/ 19953 w 21556"/>
                <a:gd name="connsiteY0-538" fmla="*/ 0 h 13224"/>
                <a:gd name="connsiteX1-539" fmla="*/ 7792 w 21556"/>
                <a:gd name="connsiteY1-540" fmla="*/ 2216 h 13224"/>
                <a:gd name="connsiteX2-541" fmla="*/ 7572 w 21556"/>
                <a:gd name="connsiteY2-542" fmla="*/ 3261 h 13224"/>
                <a:gd name="connsiteX3-543" fmla="*/ 6171 w 21556"/>
                <a:gd name="connsiteY3-544" fmla="*/ 4992 h 13224"/>
                <a:gd name="connsiteX4-545" fmla="*/ 4141 w 21556"/>
                <a:gd name="connsiteY4-546" fmla="*/ 7482 h 13224"/>
                <a:gd name="connsiteX5-547" fmla="*/ 81 w 21556"/>
                <a:gd name="connsiteY5-548" fmla="*/ 12463 h 13224"/>
                <a:gd name="connsiteX6-549" fmla="*/ 81 w 21556"/>
                <a:gd name="connsiteY6-550" fmla="*/ 13067 h 13224"/>
                <a:gd name="connsiteX7-551" fmla="*/ 392 w 21556"/>
                <a:gd name="connsiteY7-552" fmla="*/ 13216 h 13224"/>
                <a:gd name="connsiteX8-553" fmla="*/ 12498 w 21556"/>
                <a:gd name="connsiteY8-554" fmla="*/ 13216 h 13224"/>
                <a:gd name="connsiteX9-555" fmla="*/ 13012 w 21556"/>
                <a:gd name="connsiteY9-556" fmla="*/ 13121 h 13224"/>
                <a:gd name="connsiteX10-557" fmla="*/ 13507 w 21556"/>
                <a:gd name="connsiteY10-558" fmla="*/ 12762 h 13224"/>
                <a:gd name="connsiteX11-559" fmla="*/ 13992 w 21556"/>
                <a:gd name="connsiteY11-560" fmla="*/ 12267 h 13224"/>
                <a:gd name="connsiteX12-561" fmla="*/ 17966 w 21556"/>
                <a:gd name="connsiteY12-562" fmla="*/ 7363 h 13224"/>
                <a:gd name="connsiteX13-563" fmla="*/ 19953 w 21556"/>
                <a:gd name="connsiteY13-564" fmla="*/ 4911 h 13224"/>
                <a:gd name="connsiteX14-565" fmla="*/ 20946 w 21556"/>
                <a:gd name="connsiteY14-566" fmla="*/ 3685 h 13224"/>
                <a:gd name="connsiteX15-567" fmla="*/ 21404 w 21556"/>
                <a:gd name="connsiteY15-568" fmla="*/ 3096 h 13224"/>
                <a:gd name="connsiteX16-569" fmla="*/ 21553 w 21556"/>
                <a:gd name="connsiteY16-570" fmla="*/ 2358 h 13224"/>
                <a:gd name="connsiteX17-571" fmla="*/ 21354 w 21556"/>
                <a:gd name="connsiteY17-572" fmla="*/ 1740 h 13224"/>
                <a:gd name="connsiteX18-573" fmla="*/ 20946 w 21556"/>
                <a:gd name="connsiteY18-574" fmla="*/ 1230 h 13224"/>
                <a:gd name="connsiteX19-575" fmla="*/ 19953 w 21556"/>
                <a:gd name="connsiteY19-576" fmla="*/ 0 h 13224"/>
                <a:gd name="connsiteX0-577" fmla="*/ 20946 w 21556"/>
                <a:gd name="connsiteY0-578" fmla="*/ 0 h 11994"/>
                <a:gd name="connsiteX1-579" fmla="*/ 7792 w 21556"/>
                <a:gd name="connsiteY1-580" fmla="*/ 986 h 11994"/>
                <a:gd name="connsiteX2-581" fmla="*/ 7572 w 21556"/>
                <a:gd name="connsiteY2-582" fmla="*/ 2031 h 11994"/>
                <a:gd name="connsiteX3-583" fmla="*/ 6171 w 21556"/>
                <a:gd name="connsiteY3-584" fmla="*/ 3762 h 11994"/>
                <a:gd name="connsiteX4-585" fmla="*/ 4141 w 21556"/>
                <a:gd name="connsiteY4-586" fmla="*/ 6252 h 11994"/>
                <a:gd name="connsiteX5-587" fmla="*/ 81 w 21556"/>
                <a:gd name="connsiteY5-588" fmla="*/ 11233 h 11994"/>
                <a:gd name="connsiteX6-589" fmla="*/ 81 w 21556"/>
                <a:gd name="connsiteY6-590" fmla="*/ 11837 h 11994"/>
                <a:gd name="connsiteX7-591" fmla="*/ 392 w 21556"/>
                <a:gd name="connsiteY7-592" fmla="*/ 11986 h 11994"/>
                <a:gd name="connsiteX8-593" fmla="*/ 12498 w 21556"/>
                <a:gd name="connsiteY8-594" fmla="*/ 11986 h 11994"/>
                <a:gd name="connsiteX9-595" fmla="*/ 13012 w 21556"/>
                <a:gd name="connsiteY9-596" fmla="*/ 11891 h 11994"/>
                <a:gd name="connsiteX10-597" fmla="*/ 13507 w 21556"/>
                <a:gd name="connsiteY10-598" fmla="*/ 11532 h 11994"/>
                <a:gd name="connsiteX11-599" fmla="*/ 13992 w 21556"/>
                <a:gd name="connsiteY11-600" fmla="*/ 11037 h 11994"/>
                <a:gd name="connsiteX12-601" fmla="*/ 17966 w 21556"/>
                <a:gd name="connsiteY12-602" fmla="*/ 6133 h 11994"/>
                <a:gd name="connsiteX13-603" fmla="*/ 19953 w 21556"/>
                <a:gd name="connsiteY13-604" fmla="*/ 3681 h 11994"/>
                <a:gd name="connsiteX14-605" fmla="*/ 20946 w 21556"/>
                <a:gd name="connsiteY14-606" fmla="*/ 2455 h 11994"/>
                <a:gd name="connsiteX15-607" fmla="*/ 21404 w 21556"/>
                <a:gd name="connsiteY15-608" fmla="*/ 1866 h 11994"/>
                <a:gd name="connsiteX16-609" fmla="*/ 21553 w 21556"/>
                <a:gd name="connsiteY16-610" fmla="*/ 1128 h 11994"/>
                <a:gd name="connsiteX17-611" fmla="*/ 21354 w 21556"/>
                <a:gd name="connsiteY17-612" fmla="*/ 510 h 11994"/>
                <a:gd name="connsiteX18-613" fmla="*/ 20946 w 21556"/>
                <a:gd name="connsiteY18-614" fmla="*/ 0 h 11994"/>
                <a:gd name="connsiteX0-615" fmla="*/ 21354 w 21556"/>
                <a:gd name="connsiteY0-616" fmla="*/ 0 h 11484"/>
                <a:gd name="connsiteX1-617" fmla="*/ 7792 w 21556"/>
                <a:gd name="connsiteY1-618" fmla="*/ 476 h 11484"/>
                <a:gd name="connsiteX2-619" fmla="*/ 7572 w 21556"/>
                <a:gd name="connsiteY2-620" fmla="*/ 1521 h 11484"/>
                <a:gd name="connsiteX3-621" fmla="*/ 6171 w 21556"/>
                <a:gd name="connsiteY3-622" fmla="*/ 3252 h 11484"/>
                <a:gd name="connsiteX4-623" fmla="*/ 4141 w 21556"/>
                <a:gd name="connsiteY4-624" fmla="*/ 5742 h 11484"/>
                <a:gd name="connsiteX5-625" fmla="*/ 81 w 21556"/>
                <a:gd name="connsiteY5-626" fmla="*/ 10723 h 11484"/>
                <a:gd name="connsiteX6-627" fmla="*/ 81 w 21556"/>
                <a:gd name="connsiteY6-628" fmla="*/ 11327 h 11484"/>
                <a:gd name="connsiteX7-629" fmla="*/ 392 w 21556"/>
                <a:gd name="connsiteY7-630" fmla="*/ 11476 h 11484"/>
                <a:gd name="connsiteX8-631" fmla="*/ 12498 w 21556"/>
                <a:gd name="connsiteY8-632" fmla="*/ 11476 h 11484"/>
                <a:gd name="connsiteX9-633" fmla="*/ 13012 w 21556"/>
                <a:gd name="connsiteY9-634" fmla="*/ 11381 h 11484"/>
                <a:gd name="connsiteX10-635" fmla="*/ 13507 w 21556"/>
                <a:gd name="connsiteY10-636" fmla="*/ 11022 h 11484"/>
                <a:gd name="connsiteX11-637" fmla="*/ 13992 w 21556"/>
                <a:gd name="connsiteY11-638" fmla="*/ 10527 h 11484"/>
                <a:gd name="connsiteX12-639" fmla="*/ 17966 w 21556"/>
                <a:gd name="connsiteY12-640" fmla="*/ 5623 h 11484"/>
                <a:gd name="connsiteX13-641" fmla="*/ 19953 w 21556"/>
                <a:gd name="connsiteY13-642" fmla="*/ 3171 h 11484"/>
                <a:gd name="connsiteX14-643" fmla="*/ 20946 w 21556"/>
                <a:gd name="connsiteY14-644" fmla="*/ 1945 h 11484"/>
                <a:gd name="connsiteX15-645" fmla="*/ 21404 w 21556"/>
                <a:gd name="connsiteY15-646" fmla="*/ 1356 h 11484"/>
                <a:gd name="connsiteX16-647" fmla="*/ 21553 w 21556"/>
                <a:gd name="connsiteY16-648" fmla="*/ 618 h 11484"/>
                <a:gd name="connsiteX17-649" fmla="*/ 21354 w 21556"/>
                <a:gd name="connsiteY17-650" fmla="*/ 0 h 11484"/>
                <a:gd name="connsiteX0-651" fmla="*/ 21553 w 21556"/>
                <a:gd name="connsiteY0-652" fmla="*/ 206 h 11072"/>
                <a:gd name="connsiteX1-653" fmla="*/ 7792 w 21556"/>
                <a:gd name="connsiteY1-654" fmla="*/ 64 h 11072"/>
                <a:gd name="connsiteX2-655" fmla="*/ 7572 w 21556"/>
                <a:gd name="connsiteY2-656" fmla="*/ 1109 h 11072"/>
                <a:gd name="connsiteX3-657" fmla="*/ 6171 w 21556"/>
                <a:gd name="connsiteY3-658" fmla="*/ 2840 h 11072"/>
                <a:gd name="connsiteX4-659" fmla="*/ 4141 w 21556"/>
                <a:gd name="connsiteY4-660" fmla="*/ 5330 h 11072"/>
                <a:gd name="connsiteX5-661" fmla="*/ 81 w 21556"/>
                <a:gd name="connsiteY5-662" fmla="*/ 10311 h 11072"/>
                <a:gd name="connsiteX6-663" fmla="*/ 81 w 21556"/>
                <a:gd name="connsiteY6-664" fmla="*/ 10915 h 11072"/>
                <a:gd name="connsiteX7-665" fmla="*/ 392 w 21556"/>
                <a:gd name="connsiteY7-666" fmla="*/ 11064 h 11072"/>
                <a:gd name="connsiteX8-667" fmla="*/ 12498 w 21556"/>
                <a:gd name="connsiteY8-668" fmla="*/ 11064 h 11072"/>
                <a:gd name="connsiteX9-669" fmla="*/ 13012 w 21556"/>
                <a:gd name="connsiteY9-670" fmla="*/ 10969 h 11072"/>
                <a:gd name="connsiteX10-671" fmla="*/ 13507 w 21556"/>
                <a:gd name="connsiteY10-672" fmla="*/ 10610 h 11072"/>
                <a:gd name="connsiteX11-673" fmla="*/ 13992 w 21556"/>
                <a:gd name="connsiteY11-674" fmla="*/ 10115 h 11072"/>
                <a:gd name="connsiteX12-675" fmla="*/ 17966 w 21556"/>
                <a:gd name="connsiteY12-676" fmla="*/ 5211 h 11072"/>
                <a:gd name="connsiteX13-677" fmla="*/ 19953 w 21556"/>
                <a:gd name="connsiteY13-678" fmla="*/ 2759 h 11072"/>
                <a:gd name="connsiteX14-679" fmla="*/ 20946 w 21556"/>
                <a:gd name="connsiteY14-680" fmla="*/ 1533 h 11072"/>
                <a:gd name="connsiteX15-681" fmla="*/ 21404 w 21556"/>
                <a:gd name="connsiteY15-682" fmla="*/ 944 h 11072"/>
                <a:gd name="connsiteX16-683" fmla="*/ 21553 w 21556"/>
                <a:gd name="connsiteY16-684" fmla="*/ 206 h 110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2E2E2E"/>
            </a:solidFill>
            <a:ln>
              <a:noFill/>
            </a:ln>
            <a:effectLst/>
          </p:spPr>
          <p:txBody>
            <a:bodyPr wrap="square" lIns="91440" tIns="45720" rIns="91440" bIns="45720" anchor="ctr">
              <a:normAutofit/>
            </a:bodyPr>
            <a:lstStyle/>
            <a:p>
              <a:endParaRPr lang="en-US" sz="900">
                <a:cs typeface="+mn-ea"/>
                <a:sym typeface="+mn-lt"/>
              </a:endParaRPr>
            </a:p>
          </p:txBody>
        </p:sp>
        <p:sp>
          <p:nvSpPr>
            <p:cNvPr id="65" name="iṡḻidé"/>
            <p:cNvSpPr/>
            <p:nvPr/>
          </p:nvSpPr>
          <p:spPr bwMode="auto">
            <a:xfrm flipV="1">
              <a:off x="14991" y="5180"/>
              <a:ext cx="1298" cy="376"/>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1" fmla="*/ 12498 w 21556"/>
                <a:gd name="connsiteY0-2" fmla="*/ 3 h 21546"/>
                <a:gd name="connsiteX1-3" fmla="*/ 81 w 21556"/>
                <a:gd name="connsiteY1-4" fmla="*/ 749 h 21546"/>
                <a:gd name="connsiteX2-5" fmla="*/ 4141 w 21556"/>
                <a:gd name="connsiteY2-6" fmla="*/ 5786 h 21546"/>
                <a:gd name="connsiteX3-7" fmla="*/ 6171 w 21556"/>
                <a:gd name="connsiteY3-8" fmla="*/ 8305 h 21546"/>
                <a:gd name="connsiteX4-9" fmla="*/ 7562 w 21556"/>
                <a:gd name="connsiteY4-10" fmla="*/ 9933 h 21546"/>
                <a:gd name="connsiteX5-11" fmla="*/ 7792 w 21556"/>
                <a:gd name="connsiteY5-12" fmla="*/ 10538 h 21546"/>
                <a:gd name="connsiteX6-13" fmla="*/ 7572 w 21556"/>
                <a:gd name="connsiteY6-14" fmla="*/ 11583 h 21546"/>
                <a:gd name="connsiteX7-15" fmla="*/ 6171 w 21556"/>
                <a:gd name="connsiteY7-16" fmla="*/ 13314 h 21546"/>
                <a:gd name="connsiteX8-17" fmla="*/ 4141 w 21556"/>
                <a:gd name="connsiteY8-18" fmla="*/ 15804 h 21546"/>
                <a:gd name="connsiteX9-19" fmla="*/ 81 w 21556"/>
                <a:gd name="connsiteY9-20" fmla="*/ 20785 h 21546"/>
                <a:gd name="connsiteX10-21" fmla="*/ 81 w 21556"/>
                <a:gd name="connsiteY10-22" fmla="*/ 21389 h 21546"/>
                <a:gd name="connsiteX11-23" fmla="*/ 392 w 21556"/>
                <a:gd name="connsiteY11-24" fmla="*/ 21538 h 21546"/>
                <a:gd name="connsiteX12-25" fmla="*/ 12498 w 21556"/>
                <a:gd name="connsiteY12-26" fmla="*/ 21538 h 21546"/>
                <a:gd name="connsiteX13-27" fmla="*/ 13012 w 21556"/>
                <a:gd name="connsiteY13-28" fmla="*/ 21443 h 21546"/>
                <a:gd name="connsiteX14-29" fmla="*/ 13507 w 21556"/>
                <a:gd name="connsiteY14-30" fmla="*/ 21084 h 21546"/>
                <a:gd name="connsiteX15-31" fmla="*/ 13992 w 21556"/>
                <a:gd name="connsiteY15-32" fmla="*/ 20589 h 21546"/>
                <a:gd name="connsiteX16-33" fmla="*/ 17966 w 21556"/>
                <a:gd name="connsiteY16-34" fmla="*/ 15685 h 21546"/>
                <a:gd name="connsiteX17-35" fmla="*/ 19953 w 21556"/>
                <a:gd name="connsiteY17-36" fmla="*/ 13233 h 21546"/>
                <a:gd name="connsiteX18-37" fmla="*/ 20946 w 21556"/>
                <a:gd name="connsiteY18-38" fmla="*/ 12007 h 21546"/>
                <a:gd name="connsiteX19-39" fmla="*/ 21404 w 21556"/>
                <a:gd name="connsiteY19-40" fmla="*/ 11418 h 21546"/>
                <a:gd name="connsiteX20-41" fmla="*/ 21553 w 21556"/>
                <a:gd name="connsiteY20-42" fmla="*/ 10680 h 21546"/>
                <a:gd name="connsiteX21-43" fmla="*/ 21354 w 21556"/>
                <a:gd name="connsiteY21-44" fmla="*/ 10062 h 21546"/>
                <a:gd name="connsiteX22-45" fmla="*/ 20946 w 21556"/>
                <a:gd name="connsiteY22-46" fmla="*/ 9552 h 21546"/>
                <a:gd name="connsiteX23-47" fmla="*/ 19953 w 21556"/>
                <a:gd name="connsiteY23-48" fmla="*/ 8322 h 21546"/>
                <a:gd name="connsiteX24-49" fmla="*/ 17966 w 21556"/>
                <a:gd name="connsiteY24-50" fmla="*/ 5863 h 21546"/>
                <a:gd name="connsiteX25-51" fmla="*/ 13992 w 21556"/>
                <a:gd name="connsiteY25-52" fmla="*/ 945 h 21546"/>
                <a:gd name="connsiteX26-53" fmla="*/ 13507 w 21556"/>
                <a:gd name="connsiteY26-54" fmla="*/ 457 h 21546"/>
                <a:gd name="connsiteX27-55" fmla="*/ 13012 w 21556"/>
                <a:gd name="connsiteY27-56" fmla="*/ 98 h 21546"/>
                <a:gd name="connsiteX28-57" fmla="*/ 12498 w 21556"/>
                <a:gd name="connsiteY28-58" fmla="*/ 3 h 21546"/>
                <a:gd name="connsiteX0-59" fmla="*/ 12498 w 21556"/>
                <a:gd name="connsiteY0-60" fmla="*/ 3 h 21546"/>
                <a:gd name="connsiteX1-61" fmla="*/ 4141 w 21556"/>
                <a:gd name="connsiteY1-62" fmla="*/ 5786 h 21546"/>
                <a:gd name="connsiteX2-63" fmla="*/ 6171 w 21556"/>
                <a:gd name="connsiteY2-64" fmla="*/ 8305 h 21546"/>
                <a:gd name="connsiteX3-65" fmla="*/ 7562 w 21556"/>
                <a:gd name="connsiteY3-66" fmla="*/ 9933 h 21546"/>
                <a:gd name="connsiteX4-67" fmla="*/ 7792 w 21556"/>
                <a:gd name="connsiteY4-68" fmla="*/ 10538 h 21546"/>
                <a:gd name="connsiteX5-69" fmla="*/ 7572 w 21556"/>
                <a:gd name="connsiteY5-70" fmla="*/ 11583 h 21546"/>
                <a:gd name="connsiteX6-71" fmla="*/ 6171 w 21556"/>
                <a:gd name="connsiteY6-72" fmla="*/ 13314 h 21546"/>
                <a:gd name="connsiteX7-73" fmla="*/ 4141 w 21556"/>
                <a:gd name="connsiteY7-74" fmla="*/ 15804 h 21546"/>
                <a:gd name="connsiteX8-75" fmla="*/ 81 w 21556"/>
                <a:gd name="connsiteY8-76" fmla="*/ 20785 h 21546"/>
                <a:gd name="connsiteX9-77" fmla="*/ 81 w 21556"/>
                <a:gd name="connsiteY9-78" fmla="*/ 21389 h 21546"/>
                <a:gd name="connsiteX10-79" fmla="*/ 392 w 21556"/>
                <a:gd name="connsiteY10-80" fmla="*/ 21538 h 21546"/>
                <a:gd name="connsiteX11-81" fmla="*/ 12498 w 21556"/>
                <a:gd name="connsiteY11-82" fmla="*/ 21538 h 21546"/>
                <a:gd name="connsiteX12-83" fmla="*/ 13012 w 21556"/>
                <a:gd name="connsiteY12-84" fmla="*/ 21443 h 21546"/>
                <a:gd name="connsiteX13-85" fmla="*/ 13507 w 21556"/>
                <a:gd name="connsiteY13-86" fmla="*/ 21084 h 21546"/>
                <a:gd name="connsiteX14-87" fmla="*/ 13992 w 21556"/>
                <a:gd name="connsiteY14-88" fmla="*/ 20589 h 21546"/>
                <a:gd name="connsiteX15-89" fmla="*/ 17966 w 21556"/>
                <a:gd name="connsiteY15-90" fmla="*/ 15685 h 21546"/>
                <a:gd name="connsiteX16-91" fmla="*/ 19953 w 21556"/>
                <a:gd name="connsiteY16-92" fmla="*/ 13233 h 21546"/>
                <a:gd name="connsiteX17-93" fmla="*/ 20946 w 21556"/>
                <a:gd name="connsiteY17-94" fmla="*/ 12007 h 21546"/>
                <a:gd name="connsiteX18-95" fmla="*/ 21404 w 21556"/>
                <a:gd name="connsiteY18-96" fmla="*/ 11418 h 21546"/>
                <a:gd name="connsiteX19-97" fmla="*/ 21553 w 21556"/>
                <a:gd name="connsiteY19-98" fmla="*/ 10680 h 21546"/>
                <a:gd name="connsiteX20-99" fmla="*/ 21354 w 21556"/>
                <a:gd name="connsiteY20-100" fmla="*/ 10062 h 21546"/>
                <a:gd name="connsiteX21-101" fmla="*/ 20946 w 21556"/>
                <a:gd name="connsiteY21-102" fmla="*/ 9552 h 21546"/>
                <a:gd name="connsiteX22-103" fmla="*/ 19953 w 21556"/>
                <a:gd name="connsiteY22-104" fmla="*/ 8322 h 21546"/>
                <a:gd name="connsiteX23-105" fmla="*/ 17966 w 21556"/>
                <a:gd name="connsiteY23-106" fmla="*/ 5863 h 21546"/>
                <a:gd name="connsiteX24-107" fmla="*/ 13992 w 21556"/>
                <a:gd name="connsiteY24-108" fmla="*/ 945 h 21546"/>
                <a:gd name="connsiteX25-109" fmla="*/ 13507 w 21556"/>
                <a:gd name="connsiteY25-110" fmla="*/ 457 h 21546"/>
                <a:gd name="connsiteX26-111" fmla="*/ 13012 w 21556"/>
                <a:gd name="connsiteY26-112" fmla="*/ 98 h 21546"/>
                <a:gd name="connsiteX27-113" fmla="*/ 12498 w 21556"/>
                <a:gd name="connsiteY27-114" fmla="*/ 3 h 21546"/>
                <a:gd name="connsiteX0-115" fmla="*/ 13012 w 21556"/>
                <a:gd name="connsiteY0-116" fmla="*/ 0 h 21448"/>
                <a:gd name="connsiteX1-117" fmla="*/ 4141 w 21556"/>
                <a:gd name="connsiteY1-118" fmla="*/ 5688 h 21448"/>
                <a:gd name="connsiteX2-119" fmla="*/ 6171 w 21556"/>
                <a:gd name="connsiteY2-120" fmla="*/ 8207 h 21448"/>
                <a:gd name="connsiteX3-121" fmla="*/ 7562 w 21556"/>
                <a:gd name="connsiteY3-122" fmla="*/ 9835 h 21448"/>
                <a:gd name="connsiteX4-123" fmla="*/ 7792 w 21556"/>
                <a:gd name="connsiteY4-124" fmla="*/ 10440 h 21448"/>
                <a:gd name="connsiteX5-125" fmla="*/ 7572 w 21556"/>
                <a:gd name="connsiteY5-126" fmla="*/ 11485 h 21448"/>
                <a:gd name="connsiteX6-127" fmla="*/ 6171 w 21556"/>
                <a:gd name="connsiteY6-128" fmla="*/ 13216 h 21448"/>
                <a:gd name="connsiteX7-129" fmla="*/ 4141 w 21556"/>
                <a:gd name="connsiteY7-130" fmla="*/ 15706 h 21448"/>
                <a:gd name="connsiteX8-131" fmla="*/ 81 w 21556"/>
                <a:gd name="connsiteY8-132" fmla="*/ 20687 h 21448"/>
                <a:gd name="connsiteX9-133" fmla="*/ 81 w 21556"/>
                <a:gd name="connsiteY9-134" fmla="*/ 21291 h 21448"/>
                <a:gd name="connsiteX10-135" fmla="*/ 392 w 21556"/>
                <a:gd name="connsiteY10-136" fmla="*/ 21440 h 21448"/>
                <a:gd name="connsiteX11-137" fmla="*/ 12498 w 21556"/>
                <a:gd name="connsiteY11-138" fmla="*/ 21440 h 21448"/>
                <a:gd name="connsiteX12-139" fmla="*/ 13012 w 21556"/>
                <a:gd name="connsiteY12-140" fmla="*/ 21345 h 21448"/>
                <a:gd name="connsiteX13-141" fmla="*/ 13507 w 21556"/>
                <a:gd name="connsiteY13-142" fmla="*/ 20986 h 21448"/>
                <a:gd name="connsiteX14-143" fmla="*/ 13992 w 21556"/>
                <a:gd name="connsiteY14-144" fmla="*/ 20491 h 21448"/>
                <a:gd name="connsiteX15-145" fmla="*/ 17966 w 21556"/>
                <a:gd name="connsiteY15-146" fmla="*/ 15587 h 21448"/>
                <a:gd name="connsiteX16-147" fmla="*/ 19953 w 21556"/>
                <a:gd name="connsiteY16-148" fmla="*/ 13135 h 21448"/>
                <a:gd name="connsiteX17-149" fmla="*/ 20946 w 21556"/>
                <a:gd name="connsiteY17-150" fmla="*/ 11909 h 21448"/>
                <a:gd name="connsiteX18-151" fmla="*/ 21404 w 21556"/>
                <a:gd name="connsiteY18-152" fmla="*/ 11320 h 21448"/>
                <a:gd name="connsiteX19-153" fmla="*/ 21553 w 21556"/>
                <a:gd name="connsiteY19-154" fmla="*/ 10582 h 21448"/>
                <a:gd name="connsiteX20-155" fmla="*/ 21354 w 21556"/>
                <a:gd name="connsiteY20-156" fmla="*/ 9964 h 21448"/>
                <a:gd name="connsiteX21-157" fmla="*/ 20946 w 21556"/>
                <a:gd name="connsiteY21-158" fmla="*/ 9454 h 21448"/>
                <a:gd name="connsiteX22-159" fmla="*/ 19953 w 21556"/>
                <a:gd name="connsiteY22-160" fmla="*/ 8224 h 21448"/>
                <a:gd name="connsiteX23-161" fmla="*/ 17966 w 21556"/>
                <a:gd name="connsiteY23-162" fmla="*/ 5765 h 21448"/>
                <a:gd name="connsiteX24-163" fmla="*/ 13992 w 21556"/>
                <a:gd name="connsiteY24-164" fmla="*/ 847 h 21448"/>
                <a:gd name="connsiteX25-165" fmla="*/ 13507 w 21556"/>
                <a:gd name="connsiteY25-166" fmla="*/ 359 h 21448"/>
                <a:gd name="connsiteX26-167" fmla="*/ 13012 w 21556"/>
                <a:gd name="connsiteY26-168" fmla="*/ 0 h 21448"/>
                <a:gd name="connsiteX0-169" fmla="*/ 13507 w 21556"/>
                <a:gd name="connsiteY0-170" fmla="*/ 289 h 21378"/>
                <a:gd name="connsiteX1-171" fmla="*/ 4141 w 21556"/>
                <a:gd name="connsiteY1-172" fmla="*/ 5618 h 21378"/>
                <a:gd name="connsiteX2-173" fmla="*/ 6171 w 21556"/>
                <a:gd name="connsiteY2-174" fmla="*/ 8137 h 21378"/>
                <a:gd name="connsiteX3-175" fmla="*/ 7562 w 21556"/>
                <a:gd name="connsiteY3-176" fmla="*/ 9765 h 21378"/>
                <a:gd name="connsiteX4-177" fmla="*/ 7792 w 21556"/>
                <a:gd name="connsiteY4-178" fmla="*/ 10370 h 21378"/>
                <a:gd name="connsiteX5-179" fmla="*/ 7572 w 21556"/>
                <a:gd name="connsiteY5-180" fmla="*/ 11415 h 21378"/>
                <a:gd name="connsiteX6-181" fmla="*/ 6171 w 21556"/>
                <a:gd name="connsiteY6-182" fmla="*/ 13146 h 21378"/>
                <a:gd name="connsiteX7-183" fmla="*/ 4141 w 21556"/>
                <a:gd name="connsiteY7-184" fmla="*/ 15636 h 21378"/>
                <a:gd name="connsiteX8-185" fmla="*/ 81 w 21556"/>
                <a:gd name="connsiteY8-186" fmla="*/ 20617 h 21378"/>
                <a:gd name="connsiteX9-187" fmla="*/ 81 w 21556"/>
                <a:gd name="connsiteY9-188" fmla="*/ 21221 h 21378"/>
                <a:gd name="connsiteX10-189" fmla="*/ 392 w 21556"/>
                <a:gd name="connsiteY10-190" fmla="*/ 21370 h 21378"/>
                <a:gd name="connsiteX11-191" fmla="*/ 12498 w 21556"/>
                <a:gd name="connsiteY11-192" fmla="*/ 21370 h 21378"/>
                <a:gd name="connsiteX12-193" fmla="*/ 13012 w 21556"/>
                <a:gd name="connsiteY12-194" fmla="*/ 21275 h 21378"/>
                <a:gd name="connsiteX13-195" fmla="*/ 13507 w 21556"/>
                <a:gd name="connsiteY13-196" fmla="*/ 20916 h 21378"/>
                <a:gd name="connsiteX14-197" fmla="*/ 13992 w 21556"/>
                <a:gd name="connsiteY14-198" fmla="*/ 20421 h 21378"/>
                <a:gd name="connsiteX15-199" fmla="*/ 17966 w 21556"/>
                <a:gd name="connsiteY15-200" fmla="*/ 15517 h 21378"/>
                <a:gd name="connsiteX16-201" fmla="*/ 19953 w 21556"/>
                <a:gd name="connsiteY16-202" fmla="*/ 13065 h 21378"/>
                <a:gd name="connsiteX17-203" fmla="*/ 20946 w 21556"/>
                <a:gd name="connsiteY17-204" fmla="*/ 11839 h 21378"/>
                <a:gd name="connsiteX18-205" fmla="*/ 21404 w 21556"/>
                <a:gd name="connsiteY18-206" fmla="*/ 11250 h 21378"/>
                <a:gd name="connsiteX19-207" fmla="*/ 21553 w 21556"/>
                <a:gd name="connsiteY19-208" fmla="*/ 10512 h 21378"/>
                <a:gd name="connsiteX20-209" fmla="*/ 21354 w 21556"/>
                <a:gd name="connsiteY20-210" fmla="*/ 9894 h 21378"/>
                <a:gd name="connsiteX21-211" fmla="*/ 20946 w 21556"/>
                <a:gd name="connsiteY21-212" fmla="*/ 9384 h 21378"/>
                <a:gd name="connsiteX22-213" fmla="*/ 19953 w 21556"/>
                <a:gd name="connsiteY22-214" fmla="*/ 8154 h 21378"/>
                <a:gd name="connsiteX23-215" fmla="*/ 17966 w 21556"/>
                <a:gd name="connsiteY23-216" fmla="*/ 5695 h 21378"/>
                <a:gd name="connsiteX24-217" fmla="*/ 13992 w 21556"/>
                <a:gd name="connsiteY24-218" fmla="*/ 777 h 21378"/>
                <a:gd name="connsiteX25-219" fmla="*/ 13507 w 21556"/>
                <a:gd name="connsiteY25-220" fmla="*/ 289 h 21378"/>
                <a:gd name="connsiteX0-221" fmla="*/ 13992 w 21556"/>
                <a:gd name="connsiteY0-222" fmla="*/ 1 h 20602"/>
                <a:gd name="connsiteX1-223" fmla="*/ 4141 w 21556"/>
                <a:gd name="connsiteY1-224" fmla="*/ 4842 h 20602"/>
                <a:gd name="connsiteX2-225" fmla="*/ 6171 w 21556"/>
                <a:gd name="connsiteY2-226" fmla="*/ 7361 h 20602"/>
                <a:gd name="connsiteX3-227" fmla="*/ 7562 w 21556"/>
                <a:gd name="connsiteY3-228" fmla="*/ 8989 h 20602"/>
                <a:gd name="connsiteX4-229" fmla="*/ 7792 w 21556"/>
                <a:gd name="connsiteY4-230" fmla="*/ 9594 h 20602"/>
                <a:gd name="connsiteX5-231" fmla="*/ 7572 w 21556"/>
                <a:gd name="connsiteY5-232" fmla="*/ 10639 h 20602"/>
                <a:gd name="connsiteX6-233" fmla="*/ 6171 w 21556"/>
                <a:gd name="connsiteY6-234" fmla="*/ 12370 h 20602"/>
                <a:gd name="connsiteX7-235" fmla="*/ 4141 w 21556"/>
                <a:gd name="connsiteY7-236" fmla="*/ 14860 h 20602"/>
                <a:gd name="connsiteX8-237" fmla="*/ 81 w 21556"/>
                <a:gd name="connsiteY8-238" fmla="*/ 19841 h 20602"/>
                <a:gd name="connsiteX9-239" fmla="*/ 81 w 21556"/>
                <a:gd name="connsiteY9-240" fmla="*/ 20445 h 20602"/>
                <a:gd name="connsiteX10-241" fmla="*/ 392 w 21556"/>
                <a:gd name="connsiteY10-242" fmla="*/ 20594 h 20602"/>
                <a:gd name="connsiteX11-243" fmla="*/ 12498 w 21556"/>
                <a:gd name="connsiteY11-244" fmla="*/ 20594 h 20602"/>
                <a:gd name="connsiteX12-245" fmla="*/ 13012 w 21556"/>
                <a:gd name="connsiteY12-246" fmla="*/ 20499 h 20602"/>
                <a:gd name="connsiteX13-247" fmla="*/ 13507 w 21556"/>
                <a:gd name="connsiteY13-248" fmla="*/ 20140 h 20602"/>
                <a:gd name="connsiteX14-249" fmla="*/ 13992 w 21556"/>
                <a:gd name="connsiteY14-250" fmla="*/ 19645 h 20602"/>
                <a:gd name="connsiteX15-251" fmla="*/ 17966 w 21556"/>
                <a:gd name="connsiteY15-252" fmla="*/ 14741 h 20602"/>
                <a:gd name="connsiteX16-253" fmla="*/ 19953 w 21556"/>
                <a:gd name="connsiteY16-254" fmla="*/ 12289 h 20602"/>
                <a:gd name="connsiteX17-255" fmla="*/ 20946 w 21556"/>
                <a:gd name="connsiteY17-256" fmla="*/ 11063 h 20602"/>
                <a:gd name="connsiteX18-257" fmla="*/ 21404 w 21556"/>
                <a:gd name="connsiteY18-258" fmla="*/ 10474 h 20602"/>
                <a:gd name="connsiteX19-259" fmla="*/ 21553 w 21556"/>
                <a:gd name="connsiteY19-260" fmla="*/ 9736 h 20602"/>
                <a:gd name="connsiteX20-261" fmla="*/ 21354 w 21556"/>
                <a:gd name="connsiteY20-262" fmla="*/ 9118 h 20602"/>
                <a:gd name="connsiteX21-263" fmla="*/ 20946 w 21556"/>
                <a:gd name="connsiteY21-264" fmla="*/ 8608 h 20602"/>
                <a:gd name="connsiteX22-265" fmla="*/ 19953 w 21556"/>
                <a:gd name="connsiteY22-266" fmla="*/ 7378 h 20602"/>
                <a:gd name="connsiteX23-267" fmla="*/ 17966 w 21556"/>
                <a:gd name="connsiteY23-268" fmla="*/ 4919 h 20602"/>
                <a:gd name="connsiteX24-269" fmla="*/ 13992 w 21556"/>
                <a:gd name="connsiteY24-270" fmla="*/ 1 h 20602"/>
                <a:gd name="connsiteX0-271" fmla="*/ 17966 w 21556"/>
                <a:gd name="connsiteY0-272" fmla="*/ 77 h 15760"/>
                <a:gd name="connsiteX1-273" fmla="*/ 4141 w 21556"/>
                <a:gd name="connsiteY1-274" fmla="*/ 0 h 15760"/>
                <a:gd name="connsiteX2-275" fmla="*/ 6171 w 21556"/>
                <a:gd name="connsiteY2-276" fmla="*/ 2519 h 15760"/>
                <a:gd name="connsiteX3-277" fmla="*/ 7562 w 21556"/>
                <a:gd name="connsiteY3-278" fmla="*/ 4147 h 15760"/>
                <a:gd name="connsiteX4-279" fmla="*/ 7792 w 21556"/>
                <a:gd name="connsiteY4-280" fmla="*/ 4752 h 15760"/>
                <a:gd name="connsiteX5-281" fmla="*/ 7572 w 21556"/>
                <a:gd name="connsiteY5-282" fmla="*/ 5797 h 15760"/>
                <a:gd name="connsiteX6-283" fmla="*/ 6171 w 21556"/>
                <a:gd name="connsiteY6-284" fmla="*/ 7528 h 15760"/>
                <a:gd name="connsiteX7-285" fmla="*/ 4141 w 21556"/>
                <a:gd name="connsiteY7-286" fmla="*/ 10018 h 15760"/>
                <a:gd name="connsiteX8-287" fmla="*/ 81 w 21556"/>
                <a:gd name="connsiteY8-288" fmla="*/ 14999 h 15760"/>
                <a:gd name="connsiteX9-289" fmla="*/ 81 w 21556"/>
                <a:gd name="connsiteY9-290" fmla="*/ 15603 h 15760"/>
                <a:gd name="connsiteX10-291" fmla="*/ 392 w 21556"/>
                <a:gd name="connsiteY10-292" fmla="*/ 15752 h 15760"/>
                <a:gd name="connsiteX11-293" fmla="*/ 12498 w 21556"/>
                <a:gd name="connsiteY11-294" fmla="*/ 15752 h 15760"/>
                <a:gd name="connsiteX12-295" fmla="*/ 13012 w 21556"/>
                <a:gd name="connsiteY12-296" fmla="*/ 15657 h 15760"/>
                <a:gd name="connsiteX13-297" fmla="*/ 13507 w 21556"/>
                <a:gd name="connsiteY13-298" fmla="*/ 15298 h 15760"/>
                <a:gd name="connsiteX14-299" fmla="*/ 13992 w 21556"/>
                <a:gd name="connsiteY14-300" fmla="*/ 14803 h 15760"/>
                <a:gd name="connsiteX15-301" fmla="*/ 17966 w 21556"/>
                <a:gd name="connsiteY15-302" fmla="*/ 9899 h 15760"/>
                <a:gd name="connsiteX16-303" fmla="*/ 19953 w 21556"/>
                <a:gd name="connsiteY16-304" fmla="*/ 7447 h 15760"/>
                <a:gd name="connsiteX17-305" fmla="*/ 20946 w 21556"/>
                <a:gd name="connsiteY17-306" fmla="*/ 6221 h 15760"/>
                <a:gd name="connsiteX18-307" fmla="*/ 21404 w 21556"/>
                <a:gd name="connsiteY18-308" fmla="*/ 5632 h 15760"/>
                <a:gd name="connsiteX19-309" fmla="*/ 21553 w 21556"/>
                <a:gd name="connsiteY19-310" fmla="*/ 4894 h 15760"/>
                <a:gd name="connsiteX20-311" fmla="*/ 21354 w 21556"/>
                <a:gd name="connsiteY20-312" fmla="*/ 4276 h 15760"/>
                <a:gd name="connsiteX21-313" fmla="*/ 20946 w 21556"/>
                <a:gd name="connsiteY21-314" fmla="*/ 3766 h 15760"/>
                <a:gd name="connsiteX22-315" fmla="*/ 19953 w 21556"/>
                <a:gd name="connsiteY22-316" fmla="*/ 2536 h 15760"/>
                <a:gd name="connsiteX23-317" fmla="*/ 17966 w 21556"/>
                <a:gd name="connsiteY23-318" fmla="*/ 77 h 15760"/>
                <a:gd name="connsiteX0-319" fmla="*/ 17966 w 21556"/>
                <a:gd name="connsiteY0-320" fmla="*/ 0 h 15683"/>
                <a:gd name="connsiteX1-321" fmla="*/ 6171 w 21556"/>
                <a:gd name="connsiteY1-322" fmla="*/ 2442 h 15683"/>
                <a:gd name="connsiteX2-323" fmla="*/ 7562 w 21556"/>
                <a:gd name="connsiteY2-324" fmla="*/ 4070 h 15683"/>
                <a:gd name="connsiteX3-325" fmla="*/ 7792 w 21556"/>
                <a:gd name="connsiteY3-326" fmla="*/ 4675 h 15683"/>
                <a:gd name="connsiteX4-327" fmla="*/ 7572 w 21556"/>
                <a:gd name="connsiteY4-328" fmla="*/ 5720 h 15683"/>
                <a:gd name="connsiteX5-329" fmla="*/ 6171 w 21556"/>
                <a:gd name="connsiteY5-330" fmla="*/ 7451 h 15683"/>
                <a:gd name="connsiteX6-331" fmla="*/ 4141 w 21556"/>
                <a:gd name="connsiteY6-332" fmla="*/ 9941 h 15683"/>
                <a:gd name="connsiteX7-333" fmla="*/ 81 w 21556"/>
                <a:gd name="connsiteY7-334" fmla="*/ 14922 h 15683"/>
                <a:gd name="connsiteX8-335" fmla="*/ 81 w 21556"/>
                <a:gd name="connsiteY8-336" fmla="*/ 15526 h 15683"/>
                <a:gd name="connsiteX9-337" fmla="*/ 392 w 21556"/>
                <a:gd name="connsiteY9-338" fmla="*/ 15675 h 15683"/>
                <a:gd name="connsiteX10-339" fmla="*/ 12498 w 21556"/>
                <a:gd name="connsiteY10-340" fmla="*/ 15675 h 15683"/>
                <a:gd name="connsiteX11-341" fmla="*/ 13012 w 21556"/>
                <a:gd name="connsiteY11-342" fmla="*/ 15580 h 15683"/>
                <a:gd name="connsiteX12-343" fmla="*/ 13507 w 21556"/>
                <a:gd name="connsiteY12-344" fmla="*/ 15221 h 15683"/>
                <a:gd name="connsiteX13-345" fmla="*/ 13992 w 21556"/>
                <a:gd name="connsiteY13-346" fmla="*/ 14726 h 15683"/>
                <a:gd name="connsiteX14-347" fmla="*/ 17966 w 21556"/>
                <a:gd name="connsiteY14-348" fmla="*/ 9822 h 15683"/>
                <a:gd name="connsiteX15-349" fmla="*/ 19953 w 21556"/>
                <a:gd name="connsiteY15-350" fmla="*/ 7370 h 15683"/>
                <a:gd name="connsiteX16-351" fmla="*/ 20946 w 21556"/>
                <a:gd name="connsiteY16-352" fmla="*/ 6144 h 15683"/>
                <a:gd name="connsiteX17-353" fmla="*/ 21404 w 21556"/>
                <a:gd name="connsiteY17-354" fmla="*/ 5555 h 15683"/>
                <a:gd name="connsiteX18-355" fmla="*/ 21553 w 21556"/>
                <a:gd name="connsiteY18-356" fmla="*/ 4817 h 15683"/>
                <a:gd name="connsiteX19-357" fmla="*/ 21354 w 21556"/>
                <a:gd name="connsiteY19-358" fmla="*/ 4199 h 15683"/>
                <a:gd name="connsiteX20-359" fmla="*/ 20946 w 21556"/>
                <a:gd name="connsiteY20-360" fmla="*/ 3689 h 15683"/>
                <a:gd name="connsiteX21-361" fmla="*/ 19953 w 21556"/>
                <a:gd name="connsiteY21-362" fmla="*/ 2459 h 15683"/>
                <a:gd name="connsiteX22-363" fmla="*/ 17966 w 21556"/>
                <a:gd name="connsiteY22-364" fmla="*/ 0 h 15683"/>
                <a:gd name="connsiteX0-365" fmla="*/ 17966 w 21556"/>
                <a:gd name="connsiteY0-366" fmla="*/ 0 h 15683"/>
                <a:gd name="connsiteX1-367" fmla="*/ 7562 w 21556"/>
                <a:gd name="connsiteY1-368" fmla="*/ 4070 h 15683"/>
                <a:gd name="connsiteX2-369" fmla="*/ 7792 w 21556"/>
                <a:gd name="connsiteY2-370" fmla="*/ 4675 h 15683"/>
                <a:gd name="connsiteX3-371" fmla="*/ 7572 w 21556"/>
                <a:gd name="connsiteY3-372" fmla="*/ 5720 h 15683"/>
                <a:gd name="connsiteX4-373" fmla="*/ 6171 w 21556"/>
                <a:gd name="connsiteY4-374" fmla="*/ 7451 h 15683"/>
                <a:gd name="connsiteX5-375" fmla="*/ 4141 w 21556"/>
                <a:gd name="connsiteY5-376" fmla="*/ 9941 h 15683"/>
                <a:gd name="connsiteX6-377" fmla="*/ 81 w 21556"/>
                <a:gd name="connsiteY6-378" fmla="*/ 14922 h 15683"/>
                <a:gd name="connsiteX7-379" fmla="*/ 81 w 21556"/>
                <a:gd name="connsiteY7-380" fmla="*/ 15526 h 15683"/>
                <a:gd name="connsiteX8-381" fmla="*/ 392 w 21556"/>
                <a:gd name="connsiteY8-382" fmla="*/ 15675 h 15683"/>
                <a:gd name="connsiteX9-383" fmla="*/ 12498 w 21556"/>
                <a:gd name="connsiteY9-384" fmla="*/ 15675 h 15683"/>
                <a:gd name="connsiteX10-385" fmla="*/ 13012 w 21556"/>
                <a:gd name="connsiteY10-386" fmla="*/ 15580 h 15683"/>
                <a:gd name="connsiteX11-387" fmla="*/ 13507 w 21556"/>
                <a:gd name="connsiteY11-388" fmla="*/ 15221 h 15683"/>
                <a:gd name="connsiteX12-389" fmla="*/ 13992 w 21556"/>
                <a:gd name="connsiteY12-390" fmla="*/ 14726 h 15683"/>
                <a:gd name="connsiteX13-391" fmla="*/ 17966 w 21556"/>
                <a:gd name="connsiteY13-392" fmla="*/ 9822 h 15683"/>
                <a:gd name="connsiteX14-393" fmla="*/ 19953 w 21556"/>
                <a:gd name="connsiteY14-394" fmla="*/ 7370 h 15683"/>
                <a:gd name="connsiteX15-395" fmla="*/ 20946 w 21556"/>
                <a:gd name="connsiteY15-396" fmla="*/ 6144 h 15683"/>
                <a:gd name="connsiteX16-397" fmla="*/ 21404 w 21556"/>
                <a:gd name="connsiteY16-398" fmla="*/ 5555 h 15683"/>
                <a:gd name="connsiteX17-399" fmla="*/ 21553 w 21556"/>
                <a:gd name="connsiteY17-400" fmla="*/ 4817 h 15683"/>
                <a:gd name="connsiteX18-401" fmla="*/ 21354 w 21556"/>
                <a:gd name="connsiteY18-402" fmla="*/ 4199 h 15683"/>
                <a:gd name="connsiteX19-403" fmla="*/ 20946 w 21556"/>
                <a:gd name="connsiteY19-404" fmla="*/ 3689 h 15683"/>
                <a:gd name="connsiteX20-405" fmla="*/ 19953 w 21556"/>
                <a:gd name="connsiteY20-406" fmla="*/ 2459 h 15683"/>
                <a:gd name="connsiteX21-407" fmla="*/ 17966 w 21556"/>
                <a:gd name="connsiteY21-408" fmla="*/ 0 h 15683"/>
                <a:gd name="connsiteX0-409" fmla="*/ 19953 w 21556"/>
                <a:gd name="connsiteY0-410" fmla="*/ 0 h 13224"/>
                <a:gd name="connsiteX1-411" fmla="*/ 7562 w 21556"/>
                <a:gd name="connsiteY1-412" fmla="*/ 1611 h 13224"/>
                <a:gd name="connsiteX2-413" fmla="*/ 7792 w 21556"/>
                <a:gd name="connsiteY2-414" fmla="*/ 2216 h 13224"/>
                <a:gd name="connsiteX3-415" fmla="*/ 7572 w 21556"/>
                <a:gd name="connsiteY3-416" fmla="*/ 3261 h 13224"/>
                <a:gd name="connsiteX4-417" fmla="*/ 6171 w 21556"/>
                <a:gd name="connsiteY4-418" fmla="*/ 4992 h 13224"/>
                <a:gd name="connsiteX5-419" fmla="*/ 4141 w 21556"/>
                <a:gd name="connsiteY5-420" fmla="*/ 7482 h 13224"/>
                <a:gd name="connsiteX6-421" fmla="*/ 81 w 21556"/>
                <a:gd name="connsiteY6-422" fmla="*/ 12463 h 13224"/>
                <a:gd name="connsiteX7-423" fmla="*/ 81 w 21556"/>
                <a:gd name="connsiteY7-424" fmla="*/ 13067 h 13224"/>
                <a:gd name="connsiteX8-425" fmla="*/ 392 w 21556"/>
                <a:gd name="connsiteY8-426" fmla="*/ 13216 h 13224"/>
                <a:gd name="connsiteX9-427" fmla="*/ 12498 w 21556"/>
                <a:gd name="connsiteY9-428" fmla="*/ 13216 h 13224"/>
                <a:gd name="connsiteX10-429" fmla="*/ 13012 w 21556"/>
                <a:gd name="connsiteY10-430" fmla="*/ 13121 h 13224"/>
                <a:gd name="connsiteX11-431" fmla="*/ 13507 w 21556"/>
                <a:gd name="connsiteY11-432" fmla="*/ 12762 h 13224"/>
                <a:gd name="connsiteX12-433" fmla="*/ 13992 w 21556"/>
                <a:gd name="connsiteY12-434" fmla="*/ 12267 h 13224"/>
                <a:gd name="connsiteX13-435" fmla="*/ 17966 w 21556"/>
                <a:gd name="connsiteY13-436" fmla="*/ 7363 h 13224"/>
                <a:gd name="connsiteX14-437" fmla="*/ 19953 w 21556"/>
                <a:gd name="connsiteY14-438" fmla="*/ 4911 h 13224"/>
                <a:gd name="connsiteX15-439" fmla="*/ 20946 w 21556"/>
                <a:gd name="connsiteY15-440" fmla="*/ 3685 h 13224"/>
                <a:gd name="connsiteX16-441" fmla="*/ 21404 w 21556"/>
                <a:gd name="connsiteY16-442" fmla="*/ 3096 h 13224"/>
                <a:gd name="connsiteX17-443" fmla="*/ 21553 w 21556"/>
                <a:gd name="connsiteY17-444" fmla="*/ 2358 h 13224"/>
                <a:gd name="connsiteX18-445" fmla="*/ 21354 w 21556"/>
                <a:gd name="connsiteY18-446" fmla="*/ 1740 h 13224"/>
                <a:gd name="connsiteX19-447" fmla="*/ 20946 w 21556"/>
                <a:gd name="connsiteY19-448" fmla="*/ 1230 h 13224"/>
                <a:gd name="connsiteX20-449" fmla="*/ 19953 w 21556"/>
                <a:gd name="connsiteY20-450" fmla="*/ 0 h 13224"/>
                <a:gd name="connsiteX0-451" fmla="*/ 19953 w 21556"/>
                <a:gd name="connsiteY0-452" fmla="*/ 0 h 13224"/>
                <a:gd name="connsiteX1-453" fmla="*/ 7562 w 21556"/>
                <a:gd name="connsiteY1-454" fmla="*/ 1611 h 13224"/>
                <a:gd name="connsiteX2-455" fmla="*/ 7792 w 21556"/>
                <a:gd name="connsiteY2-456" fmla="*/ 2216 h 13224"/>
                <a:gd name="connsiteX3-457" fmla="*/ 7613 w 21556"/>
                <a:gd name="connsiteY3-458" fmla="*/ 1590 h 13224"/>
                <a:gd name="connsiteX4-459" fmla="*/ 7572 w 21556"/>
                <a:gd name="connsiteY4-460" fmla="*/ 3261 h 13224"/>
                <a:gd name="connsiteX5-461" fmla="*/ 6171 w 21556"/>
                <a:gd name="connsiteY5-462" fmla="*/ 4992 h 13224"/>
                <a:gd name="connsiteX6-463" fmla="*/ 4141 w 21556"/>
                <a:gd name="connsiteY6-464" fmla="*/ 7482 h 13224"/>
                <a:gd name="connsiteX7-465" fmla="*/ 81 w 21556"/>
                <a:gd name="connsiteY7-466" fmla="*/ 12463 h 13224"/>
                <a:gd name="connsiteX8-467" fmla="*/ 81 w 21556"/>
                <a:gd name="connsiteY8-468" fmla="*/ 13067 h 13224"/>
                <a:gd name="connsiteX9-469" fmla="*/ 392 w 21556"/>
                <a:gd name="connsiteY9-470" fmla="*/ 13216 h 13224"/>
                <a:gd name="connsiteX10-471" fmla="*/ 12498 w 21556"/>
                <a:gd name="connsiteY10-472" fmla="*/ 13216 h 13224"/>
                <a:gd name="connsiteX11-473" fmla="*/ 13012 w 21556"/>
                <a:gd name="connsiteY11-474" fmla="*/ 13121 h 13224"/>
                <a:gd name="connsiteX12-475" fmla="*/ 13507 w 21556"/>
                <a:gd name="connsiteY12-476" fmla="*/ 12762 h 13224"/>
                <a:gd name="connsiteX13-477" fmla="*/ 13992 w 21556"/>
                <a:gd name="connsiteY13-478" fmla="*/ 12267 h 13224"/>
                <a:gd name="connsiteX14-479" fmla="*/ 17966 w 21556"/>
                <a:gd name="connsiteY14-480" fmla="*/ 7363 h 13224"/>
                <a:gd name="connsiteX15-481" fmla="*/ 19953 w 21556"/>
                <a:gd name="connsiteY15-482" fmla="*/ 4911 h 13224"/>
                <a:gd name="connsiteX16-483" fmla="*/ 20946 w 21556"/>
                <a:gd name="connsiteY16-484" fmla="*/ 3685 h 13224"/>
                <a:gd name="connsiteX17-485" fmla="*/ 21404 w 21556"/>
                <a:gd name="connsiteY17-486" fmla="*/ 3096 h 13224"/>
                <a:gd name="connsiteX18-487" fmla="*/ 21553 w 21556"/>
                <a:gd name="connsiteY18-488" fmla="*/ 2358 h 13224"/>
                <a:gd name="connsiteX19-489" fmla="*/ 21354 w 21556"/>
                <a:gd name="connsiteY19-490" fmla="*/ 1740 h 13224"/>
                <a:gd name="connsiteX20-491" fmla="*/ 20946 w 21556"/>
                <a:gd name="connsiteY20-492" fmla="*/ 1230 h 13224"/>
                <a:gd name="connsiteX21-493" fmla="*/ 19953 w 21556"/>
                <a:gd name="connsiteY21-494" fmla="*/ 0 h 13224"/>
                <a:gd name="connsiteX0-495" fmla="*/ 19953 w 21556"/>
                <a:gd name="connsiteY0-496" fmla="*/ 0 h 13224"/>
                <a:gd name="connsiteX1-497" fmla="*/ 7562 w 21556"/>
                <a:gd name="connsiteY1-498" fmla="*/ 1611 h 13224"/>
                <a:gd name="connsiteX2-499" fmla="*/ 7792 w 21556"/>
                <a:gd name="connsiteY2-500" fmla="*/ 2216 h 13224"/>
                <a:gd name="connsiteX3-501" fmla="*/ 7572 w 21556"/>
                <a:gd name="connsiteY3-502" fmla="*/ 3261 h 13224"/>
                <a:gd name="connsiteX4-503" fmla="*/ 6171 w 21556"/>
                <a:gd name="connsiteY4-504" fmla="*/ 4992 h 13224"/>
                <a:gd name="connsiteX5-505" fmla="*/ 4141 w 21556"/>
                <a:gd name="connsiteY5-506" fmla="*/ 7482 h 13224"/>
                <a:gd name="connsiteX6-507" fmla="*/ 81 w 21556"/>
                <a:gd name="connsiteY6-508" fmla="*/ 12463 h 13224"/>
                <a:gd name="connsiteX7-509" fmla="*/ 81 w 21556"/>
                <a:gd name="connsiteY7-510" fmla="*/ 13067 h 13224"/>
                <a:gd name="connsiteX8-511" fmla="*/ 392 w 21556"/>
                <a:gd name="connsiteY8-512" fmla="*/ 13216 h 13224"/>
                <a:gd name="connsiteX9-513" fmla="*/ 12498 w 21556"/>
                <a:gd name="connsiteY9-514" fmla="*/ 13216 h 13224"/>
                <a:gd name="connsiteX10-515" fmla="*/ 13012 w 21556"/>
                <a:gd name="connsiteY10-516" fmla="*/ 13121 h 13224"/>
                <a:gd name="connsiteX11-517" fmla="*/ 13507 w 21556"/>
                <a:gd name="connsiteY11-518" fmla="*/ 12762 h 13224"/>
                <a:gd name="connsiteX12-519" fmla="*/ 13992 w 21556"/>
                <a:gd name="connsiteY12-520" fmla="*/ 12267 h 13224"/>
                <a:gd name="connsiteX13-521" fmla="*/ 17966 w 21556"/>
                <a:gd name="connsiteY13-522" fmla="*/ 7363 h 13224"/>
                <a:gd name="connsiteX14-523" fmla="*/ 19953 w 21556"/>
                <a:gd name="connsiteY14-524" fmla="*/ 4911 h 13224"/>
                <a:gd name="connsiteX15-525" fmla="*/ 20946 w 21556"/>
                <a:gd name="connsiteY15-526" fmla="*/ 3685 h 13224"/>
                <a:gd name="connsiteX16-527" fmla="*/ 21404 w 21556"/>
                <a:gd name="connsiteY16-528" fmla="*/ 3096 h 13224"/>
                <a:gd name="connsiteX17-529" fmla="*/ 21553 w 21556"/>
                <a:gd name="connsiteY17-530" fmla="*/ 2358 h 13224"/>
                <a:gd name="connsiteX18-531" fmla="*/ 21354 w 21556"/>
                <a:gd name="connsiteY18-532" fmla="*/ 1740 h 13224"/>
                <a:gd name="connsiteX19-533" fmla="*/ 20946 w 21556"/>
                <a:gd name="connsiteY19-534" fmla="*/ 1230 h 13224"/>
                <a:gd name="connsiteX20-535" fmla="*/ 19953 w 21556"/>
                <a:gd name="connsiteY20-536" fmla="*/ 0 h 13224"/>
                <a:gd name="connsiteX0-537" fmla="*/ 19953 w 21556"/>
                <a:gd name="connsiteY0-538" fmla="*/ 0 h 13224"/>
                <a:gd name="connsiteX1-539" fmla="*/ 7792 w 21556"/>
                <a:gd name="connsiteY1-540" fmla="*/ 2216 h 13224"/>
                <a:gd name="connsiteX2-541" fmla="*/ 7572 w 21556"/>
                <a:gd name="connsiteY2-542" fmla="*/ 3261 h 13224"/>
                <a:gd name="connsiteX3-543" fmla="*/ 6171 w 21556"/>
                <a:gd name="connsiteY3-544" fmla="*/ 4992 h 13224"/>
                <a:gd name="connsiteX4-545" fmla="*/ 4141 w 21556"/>
                <a:gd name="connsiteY4-546" fmla="*/ 7482 h 13224"/>
                <a:gd name="connsiteX5-547" fmla="*/ 81 w 21556"/>
                <a:gd name="connsiteY5-548" fmla="*/ 12463 h 13224"/>
                <a:gd name="connsiteX6-549" fmla="*/ 81 w 21556"/>
                <a:gd name="connsiteY6-550" fmla="*/ 13067 h 13224"/>
                <a:gd name="connsiteX7-551" fmla="*/ 392 w 21556"/>
                <a:gd name="connsiteY7-552" fmla="*/ 13216 h 13224"/>
                <a:gd name="connsiteX8-553" fmla="*/ 12498 w 21556"/>
                <a:gd name="connsiteY8-554" fmla="*/ 13216 h 13224"/>
                <a:gd name="connsiteX9-555" fmla="*/ 13012 w 21556"/>
                <a:gd name="connsiteY9-556" fmla="*/ 13121 h 13224"/>
                <a:gd name="connsiteX10-557" fmla="*/ 13507 w 21556"/>
                <a:gd name="connsiteY10-558" fmla="*/ 12762 h 13224"/>
                <a:gd name="connsiteX11-559" fmla="*/ 13992 w 21556"/>
                <a:gd name="connsiteY11-560" fmla="*/ 12267 h 13224"/>
                <a:gd name="connsiteX12-561" fmla="*/ 17966 w 21556"/>
                <a:gd name="connsiteY12-562" fmla="*/ 7363 h 13224"/>
                <a:gd name="connsiteX13-563" fmla="*/ 19953 w 21556"/>
                <a:gd name="connsiteY13-564" fmla="*/ 4911 h 13224"/>
                <a:gd name="connsiteX14-565" fmla="*/ 20946 w 21556"/>
                <a:gd name="connsiteY14-566" fmla="*/ 3685 h 13224"/>
                <a:gd name="connsiteX15-567" fmla="*/ 21404 w 21556"/>
                <a:gd name="connsiteY15-568" fmla="*/ 3096 h 13224"/>
                <a:gd name="connsiteX16-569" fmla="*/ 21553 w 21556"/>
                <a:gd name="connsiteY16-570" fmla="*/ 2358 h 13224"/>
                <a:gd name="connsiteX17-571" fmla="*/ 21354 w 21556"/>
                <a:gd name="connsiteY17-572" fmla="*/ 1740 h 13224"/>
                <a:gd name="connsiteX18-573" fmla="*/ 20946 w 21556"/>
                <a:gd name="connsiteY18-574" fmla="*/ 1230 h 13224"/>
                <a:gd name="connsiteX19-575" fmla="*/ 19953 w 21556"/>
                <a:gd name="connsiteY19-576" fmla="*/ 0 h 13224"/>
                <a:gd name="connsiteX0-577" fmla="*/ 20946 w 21556"/>
                <a:gd name="connsiteY0-578" fmla="*/ 0 h 11994"/>
                <a:gd name="connsiteX1-579" fmla="*/ 7792 w 21556"/>
                <a:gd name="connsiteY1-580" fmla="*/ 986 h 11994"/>
                <a:gd name="connsiteX2-581" fmla="*/ 7572 w 21556"/>
                <a:gd name="connsiteY2-582" fmla="*/ 2031 h 11994"/>
                <a:gd name="connsiteX3-583" fmla="*/ 6171 w 21556"/>
                <a:gd name="connsiteY3-584" fmla="*/ 3762 h 11994"/>
                <a:gd name="connsiteX4-585" fmla="*/ 4141 w 21556"/>
                <a:gd name="connsiteY4-586" fmla="*/ 6252 h 11994"/>
                <a:gd name="connsiteX5-587" fmla="*/ 81 w 21556"/>
                <a:gd name="connsiteY5-588" fmla="*/ 11233 h 11994"/>
                <a:gd name="connsiteX6-589" fmla="*/ 81 w 21556"/>
                <a:gd name="connsiteY6-590" fmla="*/ 11837 h 11994"/>
                <a:gd name="connsiteX7-591" fmla="*/ 392 w 21556"/>
                <a:gd name="connsiteY7-592" fmla="*/ 11986 h 11994"/>
                <a:gd name="connsiteX8-593" fmla="*/ 12498 w 21556"/>
                <a:gd name="connsiteY8-594" fmla="*/ 11986 h 11994"/>
                <a:gd name="connsiteX9-595" fmla="*/ 13012 w 21556"/>
                <a:gd name="connsiteY9-596" fmla="*/ 11891 h 11994"/>
                <a:gd name="connsiteX10-597" fmla="*/ 13507 w 21556"/>
                <a:gd name="connsiteY10-598" fmla="*/ 11532 h 11994"/>
                <a:gd name="connsiteX11-599" fmla="*/ 13992 w 21556"/>
                <a:gd name="connsiteY11-600" fmla="*/ 11037 h 11994"/>
                <a:gd name="connsiteX12-601" fmla="*/ 17966 w 21556"/>
                <a:gd name="connsiteY12-602" fmla="*/ 6133 h 11994"/>
                <a:gd name="connsiteX13-603" fmla="*/ 19953 w 21556"/>
                <a:gd name="connsiteY13-604" fmla="*/ 3681 h 11994"/>
                <a:gd name="connsiteX14-605" fmla="*/ 20946 w 21556"/>
                <a:gd name="connsiteY14-606" fmla="*/ 2455 h 11994"/>
                <a:gd name="connsiteX15-607" fmla="*/ 21404 w 21556"/>
                <a:gd name="connsiteY15-608" fmla="*/ 1866 h 11994"/>
                <a:gd name="connsiteX16-609" fmla="*/ 21553 w 21556"/>
                <a:gd name="connsiteY16-610" fmla="*/ 1128 h 11994"/>
                <a:gd name="connsiteX17-611" fmla="*/ 21354 w 21556"/>
                <a:gd name="connsiteY17-612" fmla="*/ 510 h 11994"/>
                <a:gd name="connsiteX18-613" fmla="*/ 20946 w 21556"/>
                <a:gd name="connsiteY18-614" fmla="*/ 0 h 11994"/>
                <a:gd name="connsiteX0-615" fmla="*/ 21354 w 21556"/>
                <a:gd name="connsiteY0-616" fmla="*/ 0 h 11484"/>
                <a:gd name="connsiteX1-617" fmla="*/ 7792 w 21556"/>
                <a:gd name="connsiteY1-618" fmla="*/ 476 h 11484"/>
                <a:gd name="connsiteX2-619" fmla="*/ 7572 w 21556"/>
                <a:gd name="connsiteY2-620" fmla="*/ 1521 h 11484"/>
                <a:gd name="connsiteX3-621" fmla="*/ 6171 w 21556"/>
                <a:gd name="connsiteY3-622" fmla="*/ 3252 h 11484"/>
                <a:gd name="connsiteX4-623" fmla="*/ 4141 w 21556"/>
                <a:gd name="connsiteY4-624" fmla="*/ 5742 h 11484"/>
                <a:gd name="connsiteX5-625" fmla="*/ 81 w 21556"/>
                <a:gd name="connsiteY5-626" fmla="*/ 10723 h 11484"/>
                <a:gd name="connsiteX6-627" fmla="*/ 81 w 21556"/>
                <a:gd name="connsiteY6-628" fmla="*/ 11327 h 11484"/>
                <a:gd name="connsiteX7-629" fmla="*/ 392 w 21556"/>
                <a:gd name="connsiteY7-630" fmla="*/ 11476 h 11484"/>
                <a:gd name="connsiteX8-631" fmla="*/ 12498 w 21556"/>
                <a:gd name="connsiteY8-632" fmla="*/ 11476 h 11484"/>
                <a:gd name="connsiteX9-633" fmla="*/ 13012 w 21556"/>
                <a:gd name="connsiteY9-634" fmla="*/ 11381 h 11484"/>
                <a:gd name="connsiteX10-635" fmla="*/ 13507 w 21556"/>
                <a:gd name="connsiteY10-636" fmla="*/ 11022 h 11484"/>
                <a:gd name="connsiteX11-637" fmla="*/ 13992 w 21556"/>
                <a:gd name="connsiteY11-638" fmla="*/ 10527 h 11484"/>
                <a:gd name="connsiteX12-639" fmla="*/ 17966 w 21556"/>
                <a:gd name="connsiteY12-640" fmla="*/ 5623 h 11484"/>
                <a:gd name="connsiteX13-641" fmla="*/ 19953 w 21556"/>
                <a:gd name="connsiteY13-642" fmla="*/ 3171 h 11484"/>
                <a:gd name="connsiteX14-643" fmla="*/ 20946 w 21556"/>
                <a:gd name="connsiteY14-644" fmla="*/ 1945 h 11484"/>
                <a:gd name="connsiteX15-645" fmla="*/ 21404 w 21556"/>
                <a:gd name="connsiteY15-646" fmla="*/ 1356 h 11484"/>
                <a:gd name="connsiteX16-647" fmla="*/ 21553 w 21556"/>
                <a:gd name="connsiteY16-648" fmla="*/ 618 h 11484"/>
                <a:gd name="connsiteX17-649" fmla="*/ 21354 w 21556"/>
                <a:gd name="connsiteY17-650" fmla="*/ 0 h 11484"/>
                <a:gd name="connsiteX0-651" fmla="*/ 21553 w 21556"/>
                <a:gd name="connsiteY0-652" fmla="*/ 206 h 11072"/>
                <a:gd name="connsiteX1-653" fmla="*/ 7792 w 21556"/>
                <a:gd name="connsiteY1-654" fmla="*/ 64 h 11072"/>
                <a:gd name="connsiteX2-655" fmla="*/ 7572 w 21556"/>
                <a:gd name="connsiteY2-656" fmla="*/ 1109 h 11072"/>
                <a:gd name="connsiteX3-657" fmla="*/ 6171 w 21556"/>
                <a:gd name="connsiteY3-658" fmla="*/ 2840 h 11072"/>
                <a:gd name="connsiteX4-659" fmla="*/ 4141 w 21556"/>
                <a:gd name="connsiteY4-660" fmla="*/ 5330 h 11072"/>
                <a:gd name="connsiteX5-661" fmla="*/ 81 w 21556"/>
                <a:gd name="connsiteY5-662" fmla="*/ 10311 h 11072"/>
                <a:gd name="connsiteX6-663" fmla="*/ 81 w 21556"/>
                <a:gd name="connsiteY6-664" fmla="*/ 10915 h 11072"/>
                <a:gd name="connsiteX7-665" fmla="*/ 392 w 21556"/>
                <a:gd name="connsiteY7-666" fmla="*/ 11064 h 11072"/>
                <a:gd name="connsiteX8-667" fmla="*/ 12498 w 21556"/>
                <a:gd name="connsiteY8-668" fmla="*/ 11064 h 11072"/>
                <a:gd name="connsiteX9-669" fmla="*/ 13012 w 21556"/>
                <a:gd name="connsiteY9-670" fmla="*/ 10969 h 11072"/>
                <a:gd name="connsiteX10-671" fmla="*/ 13507 w 21556"/>
                <a:gd name="connsiteY10-672" fmla="*/ 10610 h 11072"/>
                <a:gd name="connsiteX11-673" fmla="*/ 13992 w 21556"/>
                <a:gd name="connsiteY11-674" fmla="*/ 10115 h 11072"/>
                <a:gd name="connsiteX12-675" fmla="*/ 17966 w 21556"/>
                <a:gd name="connsiteY12-676" fmla="*/ 5211 h 11072"/>
                <a:gd name="connsiteX13-677" fmla="*/ 19953 w 21556"/>
                <a:gd name="connsiteY13-678" fmla="*/ 2759 h 11072"/>
                <a:gd name="connsiteX14-679" fmla="*/ 20946 w 21556"/>
                <a:gd name="connsiteY14-680" fmla="*/ 1533 h 11072"/>
                <a:gd name="connsiteX15-681" fmla="*/ 21404 w 21556"/>
                <a:gd name="connsiteY15-682" fmla="*/ 944 h 11072"/>
                <a:gd name="connsiteX16-683" fmla="*/ 21553 w 21556"/>
                <a:gd name="connsiteY16-684" fmla="*/ 206 h 110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2E2E2E">
                <a:alpha val="70000"/>
              </a:srgbClr>
            </a:solidFill>
            <a:ln>
              <a:noFill/>
            </a:ln>
            <a:effectLst/>
          </p:spPr>
          <p:txBody>
            <a:bodyPr wrap="square" lIns="91440" tIns="45720" rIns="91440" bIns="45720" anchor="ctr">
              <a:normAutofit/>
            </a:bodyPr>
            <a:lstStyle/>
            <a:p>
              <a:endParaRPr lang="en-US" sz="900">
                <a:cs typeface="+mn-ea"/>
                <a:sym typeface="+mn-lt"/>
              </a:endParaRPr>
            </a:p>
          </p:txBody>
        </p:sp>
      </p:grpSp>
      <p:sp>
        <p:nvSpPr>
          <p:cNvPr id="71" name="矩形 70"/>
          <p:cNvSpPr/>
          <p:nvPr/>
        </p:nvSpPr>
        <p:spPr>
          <a:xfrm>
            <a:off x="1120775" y="2737485"/>
            <a:ext cx="2204720" cy="4248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1440" tIns="45720" rIns="91440" bIns="45720" anchor="ctr">
            <a:normAutofit/>
          </a:bodyPr>
          <a:lstStyle/>
          <a:p>
            <a:pPr algn="ctr"/>
            <a:r>
              <a:rPr lang="zh-CN" altLang="en-US" dirty="0">
                <a:latin typeface="方正正中黑简体" panose="02000000000000000000" charset="-122"/>
                <a:ea typeface="方正正中黑简体" panose="02000000000000000000" charset="-122"/>
                <a:cs typeface="方正正中黑简体" panose="02000000000000000000" charset="-122"/>
              </a:rPr>
              <a:t>当好 “服务员”</a:t>
            </a:r>
          </a:p>
        </p:txBody>
      </p:sp>
      <p:sp>
        <p:nvSpPr>
          <p:cNvPr id="73" name="TextBox 5"/>
          <p:cNvSpPr txBox="1"/>
          <p:nvPr/>
        </p:nvSpPr>
        <p:spPr>
          <a:xfrm>
            <a:off x="1284605" y="3241040"/>
            <a:ext cx="1667510" cy="2861310"/>
          </a:xfrm>
          <a:prstGeom prst="rect">
            <a:avLst/>
          </a:prstGeom>
          <a:noFill/>
        </p:spPr>
        <p:txBody>
          <a:bodyPr wrap="square" rtlCol="0">
            <a:spAutoFit/>
          </a:bodyPr>
          <a:lstStyle/>
          <a:p>
            <a:pPr marL="0" marR="0" lvl="0" indent="304800" algn="just" defTabSz="914400" rtl="0" fontAlgn="auto">
              <a:lnSpc>
                <a:spcPct val="150000"/>
              </a:lnSpc>
              <a:spcBef>
                <a:spcPts val="0"/>
              </a:spcBef>
              <a:spcAft>
                <a:spcPts val="0"/>
              </a:spcAft>
              <a:buClrTx/>
              <a:buSzTx/>
              <a:buFontTx/>
              <a:buNone/>
              <a:defRPr/>
              <a:extLst>
                <a:ext uri="{35155182-B16C-46BC-9424-99874614C6A1}">
                  <wpsdc:indentchars xmlns="" xmlns:wpsdc="http://www.wps.cn/officeDocument/2017/drawingmlCustomData" val="200" checksum="1077528236"/>
                </a:ext>
              </a:extLst>
            </a:pPr>
            <a:r>
              <a:rPr kumimoji="0" lang="zh-CN" altLang="en-US" sz="1200" b="0" i="0" u="none" strike="noStrike" kern="1200" cap="none" normalizeH="0" baseline="0" noProof="0" dirty="0">
                <a:ln>
                  <a:noFill/>
                </a:ln>
                <a:solidFill>
                  <a:schemeClr val="tx1">
                    <a:lumMod val="75000"/>
                    <a:lumOff val="25000"/>
                  </a:schemeClr>
                </a:solidFill>
                <a:effectLst/>
                <a:uLnTx/>
                <a:uFillTx/>
                <a:latin typeface="方正正中黑简体" panose="02000000000000000000" charset="-122"/>
                <a:ea typeface="方正正中黑简体" panose="02000000000000000000" charset="-122"/>
                <a:cs typeface="+mn-ea"/>
                <a:sym typeface="+mn-lt"/>
              </a:rPr>
              <a:t>干部既要强调管理职能，又要重视服务职能，这样就会逐渐靠近群众。将服务与日常事项管理工作融为一体，主动为社区群众提供更好的专业服务，唤起居民群众参与社区治理工作的热情。</a:t>
            </a:r>
          </a:p>
        </p:txBody>
      </p:sp>
      <p:sp>
        <p:nvSpPr>
          <p:cNvPr id="74" name="矩形 73"/>
          <p:cNvSpPr/>
          <p:nvPr/>
        </p:nvSpPr>
        <p:spPr>
          <a:xfrm>
            <a:off x="7217410" y="2737485"/>
            <a:ext cx="1744980" cy="4248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1440" tIns="45720" rIns="91440" bIns="45720" anchor="ctr">
            <a:noAutofit/>
          </a:bodyPr>
          <a:lstStyle/>
          <a:p>
            <a:pPr algn="ctr"/>
            <a:r>
              <a:rPr lang="zh-CN" altLang="en-US" dirty="0">
                <a:latin typeface="方正正中黑简体" panose="02000000000000000000" charset="-122"/>
                <a:ea typeface="方正正中黑简体" panose="02000000000000000000" charset="-122"/>
                <a:cs typeface="+mn-ea"/>
              </a:rPr>
              <a:t>当好 “组织员”</a:t>
            </a:r>
          </a:p>
        </p:txBody>
      </p:sp>
      <p:sp>
        <p:nvSpPr>
          <p:cNvPr id="75" name="TextBox 5"/>
          <p:cNvSpPr txBox="1"/>
          <p:nvPr/>
        </p:nvSpPr>
        <p:spPr>
          <a:xfrm>
            <a:off x="7253605" y="3241040"/>
            <a:ext cx="1667510" cy="2861310"/>
          </a:xfrm>
          <a:prstGeom prst="rect">
            <a:avLst/>
          </a:prstGeom>
          <a:noFill/>
        </p:spPr>
        <p:txBody>
          <a:bodyPr wrap="square" rtlCol="0">
            <a:spAutoFit/>
          </a:bodyPr>
          <a:lstStyle/>
          <a:p>
            <a:pPr marL="0" marR="0" lvl="0" indent="304800" algn="just" defTabSz="914400" rtl="0" fontAlgn="auto">
              <a:lnSpc>
                <a:spcPct val="150000"/>
              </a:lnSpc>
              <a:spcBef>
                <a:spcPts val="0"/>
              </a:spcBef>
              <a:spcAft>
                <a:spcPts val="0"/>
              </a:spcAft>
              <a:buClrTx/>
              <a:buSzTx/>
              <a:buFontTx/>
              <a:buNone/>
              <a:defRPr/>
              <a:extLst>
                <a:ext uri="{35155182-B16C-46BC-9424-99874614C6A1}">
                  <wpsdc:indentchars xmlns="" xmlns:wpsdc="http://www.wps.cn/officeDocument/2017/drawingmlCustomData" val="200" checksum="1077528236"/>
                </a:ext>
              </a:extLst>
            </a:pPr>
            <a:r>
              <a:rPr kumimoji="0" lang="zh-CN" altLang="en-US" sz="1200" b="0" i="0" u="none" strike="noStrike" kern="1200" cap="none" normalizeH="0" baseline="0" noProof="0" dirty="0">
                <a:ln>
                  <a:noFill/>
                </a:ln>
                <a:solidFill>
                  <a:schemeClr val="tx1">
                    <a:lumMod val="75000"/>
                    <a:lumOff val="25000"/>
                  </a:schemeClr>
                </a:solidFill>
                <a:effectLst/>
                <a:uLnTx/>
                <a:uFillTx/>
                <a:latin typeface="方正正中黑简体" panose="02000000000000000000" charset="-122"/>
                <a:ea typeface="方正正中黑简体" panose="02000000000000000000" charset="-122"/>
                <a:cs typeface="方正正中黑简体" panose="02000000000000000000" charset="-122"/>
                <a:sym typeface="+mn-lt"/>
              </a:rPr>
              <a:t>要立足实际，因地制宜，充分挖掘社区的资源，把辖区的人力、物力、财力有机整合起来，组织社区群防群治队伍开展治安防范，最大限度地发挥整体防范效能，实施对社区治安的综合控制。</a:t>
            </a:r>
          </a:p>
        </p:txBody>
      </p:sp>
      <p:sp>
        <p:nvSpPr>
          <p:cNvPr id="76" name="矩形 75"/>
          <p:cNvSpPr/>
          <p:nvPr/>
        </p:nvSpPr>
        <p:spPr>
          <a:xfrm>
            <a:off x="4994275" y="2737485"/>
            <a:ext cx="2204720" cy="4248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1440" tIns="45720" rIns="91440" bIns="45720" anchor="ctr">
            <a:normAutofit/>
          </a:bodyPr>
          <a:lstStyle/>
          <a:p>
            <a:pPr algn="ctr"/>
            <a:r>
              <a:rPr lang="zh-CN" altLang="en-US" dirty="0">
                <a:latin typeface="方正正中黑简体" panose="02000000000000000000" charset="-122"/>
                <a:ea typeface="方正正中黑简体" panose="02000000000000000000" charset="-122"/>
                <a:cs typeface="方正正中黑简体" panose="02000000000000000000" charset="-122"/>
              </a:rPr>
              <a:t>当好 “宣传员”</a:t>
            </a:r>
          </a:p>
        </p:txBody>
      </p:sp>
      <p:sp>
        <p:nvSpPr>
          <p:cNvPr id="77" name="TextBox 5"/>
          <p:cNvSpPr txBox="1"/>
          <p:nvPr/>
        </p:nvSpPr>
        <p:spPr>
          <a:xfrm>
            <a:off x="5158105" y="3241040"/>
            <a:ext cx="1667510" cy="3138170"/>
          </a:xfrm>
          <a:prstGeom prst="rect">
            <a:avLst/>
          </a:prstGeom>
          <a:noFill/>
        </p:spPr>
        <p:txBody>
          <a:bodyPr wrap="square" rtlCol="0">
            <a:spAutoFit/>
          </a:bodyPr>
          <a:lstStyle/>
          <a:p>
            <a:pPr marL="0" marR="0" lvl="0" indent="304800" algn="just" defTabSz="914400" rtl="0" fontAlgn="auto">
              <a:lnSpc>
                <a:spcPct val="150000"/>
              </a:lnSpc>
              <a:spcBef>
                <a:spcPts val="0"/>
              </a:spcBef>
              <a:spcAft>
                <a:spcPts val="0"/>
              </a:spcAft>
              <a:buClrTx/>
              <a:buSzTx/>
              <a:buFontTx/>
              <a:buNone/>
              <a:defRPr/>
              <a:extLst>
                <a:ext uri="{35155182-B16C-46BC-9424-99874614C6A1}">
                  <wpsdc:indentchars xmlns="" xmlns:wpsdc="http://www.wps.cn/officeDocument/2017/drawingmlCustomData" val="200" checksum="1077528236"/>
                </a:ext>
              </a:extLst>
            </a:pPr>
            <a:r>
              <a:rPr kumimoji="0" lang="zh-CN" altLang="en-US" sz="1200" b="0" i="0" u="none" strike="noStrike" kern="1200" cap="none" normalizeH="0" baseline="0" noProof="0" dirty="0">
                <a:ln>
                  <a:noFill/>
                </a:ln>
                <a:solidFill>
                  <a:schemeClr val="tx1">
                    <a:lumMod val="75000"/>
                    <a:lumOff val="25000"/>
                  </a:schemeClr>
                </a:solidFill>
                <a:effectLst/>
                <a:uLnTx/>
                <a:uFillTx/>
                <a:latin typeface="方正正中黑简体" panose="02000000000000000000" charset="-122"/>
                <a:ea typeface="方正正中黑简体" panose="02000000000000000000" charset="-122"/>
                <a:cs typeface="+mn-ea"/>
                <a:sym typeface="+mn-lt"/>
              </a:rPr>
              <a:t>宣传工作到位，社区党员、干部才能在工作中取得居民群众的支持。因此要通过各种有效方式宣传社区工作和自身的职责工作，消除群众的误解和群众认识的偏差，提升社区群众自我防范意识和参与社区治安防范的积极性。</a:t>
            </a:r>
          </a:p>
        </p:txBody>
      </p:sp>
      <p:sp>
        <p:nvSpPr>
          <p:cNvPr id="78" name="矩形 77"/>
          <p:cNvSpPr/>
          <p:nvPr/>
        </p:nvSpPr>
        <p:spPr>
          <a:xfrm>
            <a:off x="9185910" y="2737485"/>
            <a:ext cx="1744980" cy="4248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1440" tIns="45720" rIns="91440" bIns="45720" anchor="ctr">
            <a:noAutofit/>
          </a:bodyPr>
          <a:lstStyle/>
          <a:p>
            <a:pPr algn="ctr"/>
            <a:r>
              <a:rPr lang="zh-CN" altLang="en-US" dirty="0">
                <a:latin typeface="方正正中黑简体" panose="02000000000000000000" charset="-122"/>
                <a:ea typeface="方正正中黑简体" panose="02000000000000000000" charset="-122"/>
                <a:cs typeface="+mn-ea"/>
              </a:rPr>
              <a:t>当好 “调解员”</a:t>
            </a:r>
          </a:p>
        </p:txBody>
      </p:sp>
      <p:sp>
        <p:nvSpPr>
          <p:cNvPr id="79" name="TextBox 5"/>
          <p:cNvSpPr txBox="1"/>
          <p:nvPr/>
        </p:nvSpPr>
        <p:spPr>
          <a:xfrm>
            <a:off x="9222105" y="3241040"/>
            <a:ext cx="1667510" cy="3415030"/>
          </a:xfrm>
          <a:prstGeom prst="rect">
            <a:avLst/>
          </a:prstGeom>
          <a:noFill/>
        </p:spPr>
        <p:txBody>
          <a:bodyPr wrap="square" rtlCol="0">
            <a:spAutoFit/>
          </a:bodyPr>
          <a:lstStyle/>
          <a:p>
            <a:pPr marL="0" marR="0" lvl="0" indent="304800" algn="just" defTabSz="914400" rtl="0" fontAlgn="auto">
              <a:lnSpc>
                <a:spcPct val="150000"/>
              </a:lnSpc>
              <a:spcBef>
                <a:spcPts val="0"/>
              </a:spcBef>
              <a:spcAft>
                <a:spcPts val="0"/>
              </a:spcAft>
              <a:buClrTx/>
              <a:buSzTx/>
              <a:buFontTx/>
              <a:buNone/>
              <a:defRPr/>
              <a:extLst>
                <a:ext uri="{35155182-B16C-46BC-9424-99874614C6A1}">
                  <wpsdc:indentchars xmlns="" xmlns:wpsdc="http://www.wps.cn/officeDocument/2017/drawingmlCustomData" val="200" checksum="1077528236"/>
                </a:ext>
              </a:extLst>
            </a:pPr>
            <a:r>
              <a:rPr kumimoji="0" lang="zh-CN" altLang="en-US" sz="1200" b="0" i="0" u="none" strike="noStrike" kern="1200" cap="none" normalizeH="0" baseline="0" noProof="0" dirty="0">
                <a:ln>
                  <a:noFill/>
                </a:ln>
                <a:solidFill>
                  <a:schemeClr val="tx1">
                    <a:lumMod val="75000"/>
                    <a:lumOff val="25000"/>
                  </a:schemeClr>
                </a:solidFill>
                <a:effectLst/>
                <a:uLnTx/>
                <a:uFillTx/>
                <a:latin typeface="方正正中黑简体" panose="02000000000000000000" charset="-122"/>
                <a:ea typeface="方正正中黑简体" panose="02000000000000000000" charset="-122"/>
                <a:cs typeface="方正正中黑简体" panose="02000000000000000000" charset="-122"/>
                <a:sym typeface="+mn-lt"/>
              </a:rPr>
              <a:t>调解纠纷、化解矛盾是拉近社区干部、党员与居民群众距离、提高群众满意度的重要途径。因此社区党员、干部要在第一时间深入走访取证，弄清事件真相。同时要做到公平、公正，不偏不倚，依法规范化解矛盾纠纷，不使事态扩大升级。 </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66"/>
                                        </p:tgtEl>
                                        <p:attrNameLst>
                                          <p:attrName>style.visibility</p:attrName>
                                        </p:attrNameLst>
                                      </p:cBhvr>
                                      <p:to>
                                        <p:strVal val="visible"/>
                                      </p:to>
                                    </p:set>
                                    <p:anim calcmode="lin" valueType="num">
                                      <p:cBhvr additive="base">
                                        <p:cTn id="18" dur="500"/>
                                        <p:tgtEl>
                                          <p:spTgt spid="66"/>
                                        </p:tgtEl>
                                        <p:attrNameLst>
                                          <p:attrName>ppt_x</p:attrName>
                                        </p:attrNameLst>
                                      </p:cBhvr>
                                      <p:tavLst>
                                        <p:tav tm="0">
                                          <p:val>
                                            <p:strVal val="#ppt_x-#ppt_w*1.125000"/>
                                          </p:val>
                                        </p:tav>
                                        <p:tav tm="100000">
                                          <p:val>
                                            <p:strVal val="#ppt_x"/>
                                          </p:val>
                                        </p:tav>
                                      </p:tavLst>
                                    </p:anim>
                                    <p:animEffect transition="in" filter="wipe(right)">
                                      <p:cBhvr>
                                        <p:cTn id="19" dur="500"/>
                                        <p:tgtEl>
                                          <p:spTgt spid="66"/>
                                        </p:tgtEl>
                                      </p:cBhvr>
                                    </p:animEffect>
                                  </p:childTnLst>
                                </p:cTn>
                              </p:par>
                            </p:childTnLst>
                          </p:cTn>
                        </p:par>
                        <p:par>
                          <p:cTn id="20" fill="hold">
                            <p:stCondLst>
                              <p:cond delay="1500"/>
                            </p:stCondLst>
                            <p:childTnLst>
                              <p:par>
                                <p:cTn id="21" presetID="2" presetClass="entr" presetSubtype="1" fill="hold" grpId="0" nodeType="after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additive="base">
                                        <p:cTn id="23" dur="500" fill="hold"/>
                                        <p:tgtEl>
                                          <p:spTgt spid="71"/>
                                        </p:tgtEl>
                                        <p:attrNameLst>
                                          <p:attrName>ppt_x</p:attrName>
                                        </p:attrNameLst>
                                      </p:cBhvr>
                                      <p:tavLst>
                                        <p:tav tm="0">
                                          <p:val>
                                            <p:strVal val="#ppt_x"/>
                                          </p:val>
                                        </p:tav>
                                        <p:tav tm="100000">
                                          <p:val>
                                            <p:strVal val="#ppt_x"/>
                                          </p:val>
                                        </p:tav>
                                      </p:tavLst>
                                    </p:anim>
                                    <p:anim calcmode="lin" valueType="num">
                                      <p:cBhvr additive="base">
                                        <p:cTn id="24" dur="500" fill="hold"/>
                                        <p:tgtEl>
                                          <p:spTgt spid="71"/>
                                        </p:tgtEl>
                                        <p:attrNameLst>
                                          <p:attrName>ppt_y</p:attrName>
                                        </p:attrNameLst>
                                      </p:cBhvr>
                                      <p:tavLst>
                                        <p:tav tm="0">
                                          <p:val>
                                            <p:strVal val="0-#ppt_h/2"/>
                                          </p:val>
                                        </p:tav>
                                        <p:tav tm="100000">
                                          <p:val>
                                            <p:strVal val="#ppt_y"/>
                                          </p:val>
                                        </p:tav>
                                      </p:tavLst>
                                    </p:anim>
                                  </p:childTnLst>
                                </p:cTn>
                              </p:par>
                            </p:childTnLst>
                          </p:cTn>
                        </p:par>
                        <p:par>
                          <p:cTn id="25" fill="hold">
                            <p:stCondLst>
                              <p:cond delay="2000"/>
                            </p:stCondLst>
                            <p:childTnLst>
                              <p:par>
                                <p:cTn id="26" presetID="2" presetClass="entr" presetSubtype="1" fill="hold" grpId="0" nodeType="after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additive="base">
                                        <p:cTn id="28" dur="500" fill="hold"/>
                                        <p:tgtEl>
                                          <p:spTgt spid="55"/>
                                        </p:tgtEl>
                                        <p:attrNameLst>
                                          <p:attrName>ppt_x</p:attrName>
                                        </p:attrNameLst>
                                      </p:cBhvr>
                                      <p:tavLst>
                                        <p:tav tm="0">
                                          <p:val>
                                            <p:strVal val="#ppt_x"/>
                                          </p:val>
                                        </p:tav>
                                        <p:tav tm="100000">
                                          <p:val>
                                            <p:strVal val="#ppt_x"/>
                                          </p:val>
                                        </p:tav>
                                      </p:tavLst>
                                    </p:anim>
                                    <p:anim calcmode="lin" valueType="num">
                                      <p:cBhvr additive="base">
                                        <p:cTn id="29" dur="500" fill="hold"/>
                                        <p:tgtEl>
                                          <p:spTgt spid="55"/>
                                        </p:tgtEl>
                                        <p:attrNameLst>
                                          <p:attrName>ppt_y</p:attrName>
                                        </p:attrNameLst>
                                      </p:cBhvr>
                                      <p:tavLst>
                                        <p:tav tm="0">
                                          <p:val>
                                            <p:strVal val="0-#ppt_h/2"/>
                                          </p:val>
                                        </p:tav>
                                        <p:tav tm="100000">
                                          <p:val>
                                            <p:strVal val="#ppt_y"/>
                                          </p:val>
                                        </p:tav>
                                      </p:tavLst>
                                    </p:anim>
                                  </p:childTnLst>
                                </p:cTn>
                              </p:par>
                            </p:childTnLst>
                          </p:cTn>
                        </p:par>
                        <p:par>
                          <p:cTn id="30" fill="hold">
                            <p:stCondLst>
                              <p:cond delay="2500"/>
                            </p:stCondLst>
                            <p:childTnLst>
                              <p:par>
                                <p:cTn id="31" presetID="2" presetClass="entr" presetSubtype="1" fill="hold" grpId="0" nodeType="afterEffect">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cBhvr additive="base">
                                        <p:cTn id="33" dur="500" fill="hold"/>
                                        <p:tgtEl>
                                          <p:spTgt spid="76"/>
                                        </p:tgtEl>
                                        <p:attrNameLst>
                                          <p:attrName>ppt_x</p:attrName>
                                        </p:attrNameLst>
                                      </p:cBhvr>
                                      <p:tavLst>
                                        <p:tav tm="0">
                                          <p:val>
                                            <p:strVal val="#ppt_x"/>
                                          </p:val>
                                        </p:tav>
                                        <p:tav tm="100000">
                                          <p:val>
                                            <p:strVal val="#ppt_x"/>
                                          </p:val>
                                        </p:tav>
                                      </p:tavLst>
                                    </p:anim>
                                    <p:anim calcmode="lin" valueType="num">
                                      <p:cBhvr additive="base">
                                        <p:cTn id="34" dur="500" fill="hold"/>
                                        <p:tgtEl>
                                          <p:spTgt spid="76"/>
                                        </p:tgtEl>
                                        <p:attrNameLst>
                                          <p:attrName>ppt_y</p:attrName>
                                        </p:attrNameLst>
                                      </p:cBhvr>
                                      <p:tavLst>
                                        <p:tav tm="0">
                                          <p:val>
                                            <p:strVal val="0-#ppt_h/2"/>
                                          </p:val>
                                        </p:tav>
                                        <p:tav tm="100000">
                                          <p:val>
                                            <p:strVal val="#ppt_y"/>
                                          </p:val>
                                        </p:tav>
                                      </p:tavLst>
                                    </p:anim>
                                  </p:childTnLst>
                                </p:cTn>
                              </p:par>
                            </p:childTnLst>
                          </p:cTn>
                        </p:par>
                        <p:par>
                          <p:cTn id="35" fill="hold">
                            <p:stCondLst>
                              <p:cond delay="3000"/>
                            </p:stCondLst>
                            <p:childTnLst>
                              <p:par>
                                <p:cTn id="36" presetID="2" presetClass="entr" presetSubtype="1" fill="hold" grpId="0" nodeType="afterEffect">
                                  <p:stCondLst>
                                    <p:cond delay="0"/>
                                  </p:stCondLst>
                                  <p:childTnLst>
                                    <p:set>
                                      <p:cBhvr>
                                        <p:cTn id="37" dur="1" fill="hold">
                                          <p:stCondLst>
                                            <p:cond delay="0"/>
                                          </p:stCondLst>
                                        </p:cTn>
                                        <p:tgtEl>
                                          <p:spTgt spid="74"/>
                                        </p:tgtEl>
                                        <p:attrNameLst>
                                          <p:attrName>style.visibility</p:attrName>
                                        </p:attrNameLst>
                                      </p:cBhvr>
                                      <p:to>
                                        <p:strVal val="visible"/>
                                      </p:to>
                                    </p:set>
                                    <p:anim calcmode="lin" valueType="num">
                                      <p:cBhvr additive="base">
                                        <p:cTn id="38" dur="500" fill="hold"/>
                                        <p:tgtEl>
                                          <p:spTgt spid="74"/>
                                        </p:tgtEl>
                                        <p:attrNameLst>
                                          <p:attrName>ppt_x</p:attrName>
                                        </p:attrNameLst>
                                      </p:cBhvr>
                                      <p:tavLst>
                                        <p:tav tm="0">
                                          <p:val>
                                            <p:strVal val="#ppt_x"/>
                                          </p:val>
                                        </p:tav>
                                        <p:tav tm="100000">
                                          <p:val>
                                            <p:strVal val="#ppt_x"/>
                                          </p:val>
                                        </p:tav>
                                      </p:tavLst>
                                    </p:anim>
                                    <p:anim calcmode="lin" valueType="num">
                                      <p:cBhvr additive="base">
                                        <p:cTn id="39" dur="500" fill="hold"/>
                                        <p:tgtEl>
                                          <p:spTgt spid="74"/>
                                        </p:tgtEl>
                                        <p:attrNameLst>
                                          <p:attrName>ppt_y</p:attrName>
                                        </p:attrNameLst>
                                      </p:cBhvr>
                                      <p:tavLst>
                                        <p:tav tm="0">
                                          <p:val>
                                            <p:strVal val="0-#ppt_h/2"/>
                                          </p:val>
                                        </p:tav>
                                        <p:tav tm="100000">
                                          <p:val>
                                            <p:strVal val="#ppt_y"/>
                                          </p:val>
                                        </p:tav>
                                      </p:tavLst>
                                    </p:anim>
                                  </p:childTnLst>
                                </p:cTn>
                              </p:par>
                            </p:childTnLst>
                          </p:cTn>
                        </p:par>
                        <p:par>
                          <p:cTn id="40" fill="hold">
                            <p:stCondLst>
                              <p:cond delay="3500"/>
                            </p:stCondLst>
                            <p:childTnLst>
                              <p:par>
                                <p:cTn id="41" presetID="2" presetClass="entr" presetSubtype="1" fill="hold" grpId="0" nodeType="afterEffect">
                                  <p:stCondLst>
                                    <p:cond delay="0"/>
                                  </p:stCondLst>
                                  <p:childTnLst>
                                    <p:set>
                                      <p:cBhvr>
                                        <p:cTn id="42" dur="1" fill="hold">
                                          <p:stCondLst>
                                            <p:cond delay="0"/>
                                          </p:stCondLst>
                                        </p:cTn>
                                        <p:tgtEl>
                                          <p:spTgt spid="78"/>
                                        </p:tgtEl>
                                        <p:attrNameLst>
                                          <p:attrName>style.visibility</p:attrName>
                                        </p:attrNameLst>
                                      </p:cBhvr>
                                      <p:to>
                                        <p:strVal val="visible"/>
                                      </p:to>
                                    </p:set>
                                    <p:anim calcmode="lin" valueType="num">
                                      <p:cBhvr additive="base">
                                        <p:cTn id="43" dur="500" fill="hold"/>
                                        <p:tgtEl>
                                          <p:spTgt spid="78"/>
                                        </p:tgtEl>
                                        <p:attrNameLst>
                                          <p:attrName>ppt_x</p:attrName>
                                        </p:attrNameLst>
                                      </p:cBhvr>
                                      <p:tavLst>
                                        <p:tav tm="0">
                                          <p:val>
                                            <p:strVal val="#ppt_x"/>
                                          </p:val>
                                        </p:tav>
                                        <p:tav tm="100000">
                                          <p:val>
                                            <p:strVal val="#ppt_x"/>
                                          </p:val>
                                        </p:tav>
                                      </p:tavLst>
                                    </p:anim>
                                    <p:anim calcmode="lin" valueType="num">
                                      <p:cBhvr additive="base">
                                        <p:cTn id="44" dur="500" fill="hold"/>
                                        <p:tgtEl>
                                          <p:spTgt spid="78"/>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 calcmode="lin" valueType="num">
                                      <p:cBhvr additive="base">
                                        <p:cTn id="49" dur="500" fill="hold"/>
                                        <p:tgtEl>
                                          <p:spTgt spid="73"/>
                                        </p:tgtEl>
                                        <p:attrNameLst>
                                          <p:attrName>ppt_x</p:attrName>
                                        </p:attrNameLst>
                                      </p:cBhvr>
                                      <p:tavLst>
                                        <p:tav tm="0">
                                          <p:val>
                                            <p:strVal val="#ppt_x"/>
                                          </p:val>
                                        </p:tav>
                                        <p:tav tm="100000">
                                          <p:val>
                                            <p:strVal val="#ppt_x"/>
                                          </p:val>
                                        </p:tav>
                                      </p:tavLst>
                                    </p:anim>
                                    <p:anim calcmode="lin" valueType="num">
                                      <p:cBhvr additive="base">
                                        <p:cTn id="50" dur="500" fill="hold"/>
                                        <p:tgtEl>
                                          <p:spTgt spid="73"/>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additive="base">
                                        <p:cTn id="55" dur="500" fill="hold"/>
                                        <p:tgtEl>
                                          <p:spTgt spid="56"/>
                                        </p:tgtEl>
                                        <p:attrNameLst>
                                          <p:attrName>ppt_x</p:attrName>
                                        </p:attrNameLst>
                                      </p:cBhvr>
                                      <p:tavLst>
                                        <p:tav tm="0">
                                          <p:val>
                                            <p:strVal val="#ppt_x"/>
                                          </p:val>
                                        </p:tav>
                                        <p:tav tm="100000">
                                          <p:val>
                                            <p:strVal val="#ppt_x"/>
                                          </p:val>
                                        </p:tav>
                                      </p:tavLst>
                                    </p:anim>
                                    <p:anim calcmode="lin" valueType="num">
                                      <p:cBhvr additive="base">
                                        <p:cTn id="56" dur="500" fill="hold"/>
                                        <p:tgtEl>
                                          <p:spTgt spid="56"/>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77"/>
                                        </p:tgtEl>
                                        <p:attrNameLst>
                                          <p:attrName>style.visibility</p:attrName>
                                        </p:attrNameLst>
                                      </p:cBhvr>
                                      <p:to>
                                        <p:strVal val="visible"/>
                                      </p:to>
                                    </p:set>
                                    <p:anim calcmode="lin" valueType="num">
                                      <p:cBhvr additive="base">
                                        <p:cTn id="61" dur="500" fill="hold"/>
                                        <p:tgtEl>
                                          <p:spTgt spid="77"/>
                                        </p:tgtEl>
                                        <p:attrNameLst>
                                          <p:attrName>ppt_x</p:attrName>
                                        </p:attrNameLst>
                                      </p:cBhvr>
                                      <p:tavLst>
                                        <p:tav tm="0">
                                          <p:val>
                                            <p:strVal val="#ppt_x"/>
                                          </p:val>
                                        </p:tav>
                                        <p:tav tm="100000">
                                          <p:val>
                                            <p:strVal val="#ppt_x"/>
                                          </p:val>
                                        </p:tav>
                                      </p:tavLst>
                                    </p:anim>
                                    <p:anim calcmode="lin" valueType="num">
                                      <p:cBhvr additive="base">
                                        <p:cTn id="62" dur="500" fill="hold"/>
                                        <p:tgtEl>
                                          <p:spTgt spid="77"/>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75"/>
                                        </p:tgtEl>
                                        <p:attrNameLst>
                                          <p:attrName>style.visibility</p:attrName>
                                        </p:attrNameLst>
                                      </p:cBhvr>
                                      <p:to>
                                        <p:strVal val="visible"/>
                                      </p:to>
                                    </p:set>
                                    <p:anim calcmode="lin" valueType="num">
                                      <p:cBhvr additive="base">
                                        <p:cTn id="67" dur="500" fill="hold"/>
                                        <p:tgtEl>
                                          <p:spTgt spid="75"/>
                                        </p:tgtEl>
                                        <p:attrNameLst>
                                          <p:attrName>ppt_x</p:attrName>
                                        </p:attrNameLst>
                                      </p:cBhvr>
                                      <p:tavLst>
                                        <p:tav tm="0">
                                          <p:val>
                                            <p:strVal val="#ppt_x"/>
                                          </p:val>
                                        </p:tav>
                                        <p:tav tm="100000">
                                          <p:val>
                                            <p:strVal val="#ppt_x"/>
                                          </p:val>
                                        </p:tav>
                                      </p:tavLst>
                                    </p:anim>
                                    <p:anim calcmode="lin" valueType="num">
                                      <p:cBhvr additive="base">
                                        <p:cTn id="68" dur="500" fill="hold"/>
                                        <p:tgtEl>
                                          <p:spTgt spid="75"/>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79"/>
                                        </p:tgtEl>
                                        <p:attrNameLst>
                                          <p:attrName>style.visibility</p:attrName>
                                        </p:attrNameLst>
                                      </p:cBhvr>
                                      <p:to>
                                        <p:strVal val="visible"/>
                                      </p:to>
                                    </p:set>
                                    <p:anim calcmode="lin" valueType="num">
                                      <p:cBhvr additive="base">
                                        <p:cTn id="73" dur="500" fill="hold"/>
                                        <p:tgtEl>
                                          <p:spTgt spid="79"/>
                                        </p:tgtEl>
                                        <p:attrNameLst>
                                          <p:attrName>ppt_x</p:attrName>
                                        </p:attrNameLst>
                                      </p:cBhvr>
                                      <p:tavLst>
                                        <p:tav tm="0">
                                          <p:val>
                                            <p:strVal val="#ppt_x"/>
                                          </p:val>
                                        </p:tav>
                                        <p:tav tm="100000">
                                          <p:val>
                                            <p:strVal val="#ppt_x"/>
                                          </p:val>
                                        </p:tav>
                                      </p:tavLst>
                                    </p:anim>
                                    <p:anim calcmode="lin" valueType="num">
                                      <p:cBhvr additive="base">
                                        <p:cTn id="74" dur="500" fill="hold"/>
                                        <p:tgtEl>
                                          <p:spTgt spid="7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2" grpId="0"/>
      <p:bldP spid="55" grpId="0" bldLvl="0" animBg="1"/>
      <p:bldP spid="56" grpId="0"/>
      <p:bldP spid="71" grpId="0" bldLvl="0" animBg="1"/>
      <p:bldP spid="73" grpId="0"/>
      <p:bldP spid="74" grpId="0" bldLvl="0" animBg="1"/>
      <p:bldP spid="75" grpId="0"/>
      <p:bldP spid="76" grpId="0" bldLvl="0" animBg="1"/>
      <p:bldP spid="77" grpId="0"/>
      <p:bldP spid="78" grpId="0" bldLvl="0" animBg="1"/>
      <p:bldP spid="7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33350"/>
            <a:ext cx="6742430" cy="11785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 —— </a:t>
            </a:r>
            <a:r>
              <a:rPr lang="zh-CN" altLang="en-US" sz="36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用方法</a:t>
            </a:r>
          </a:p>
        </p:txBody>
      </p:sp>
      <p:sp>
        <p:nvSpPr>
          <p:cNvPr id="72" name="TextBox 71"/>
          <p:cNvSpPr txBox="1"/>
          <p:nvPr/>
        </p:nvSpPr>
        <p:spPr>
          <a:xfrm>
            <a:off x="1170305" y="1404620"/>
            <a:ext cx="7416800" cy="460375"/>
          </a:xfrm>
          <a:prstGeom prst="rect">
            <a:avLst/>
          </a:prstGeom>
          <a:noFill/>
        </p:spPr>
        <p:txBody>
          <a:bodyPr wrap="square" rtlCol="0">
            <a:spAutoFit/>
          </a:bodyPr>
          <a:lstStyle/>
          <a:p>
            <a:r>
              <a:rPr lang="zh-CN" sz="2400" dirty="0">
                <a:solidFill>
                  <a:srgbClr val="012063"/>
                </a:solidFill>
                <a:latin typeface="方正正中黑简体" panose="02000000000000000000" charset="-122"/>
                <a:ea typeface="方正正中黑简体" panose="02000000000000000000" charset="-122"/>
                <a:cs typeface="+mn-ea"/>
                <a:sym typeface="+mn-lt"/>
              </a:rPr>
              <a:t>（二）</a:t>
            </a:r>
            <a:r>
              <a:rPr sz="2400" dirty="0">
                <a:solidFill>
                  <a:srgbClr val="012063"/>
                </a:solidFill>
                <a:latin typeface="方正正中黑简体" panose="02000000000000000000" charset="-122"/>
                <a:ea typeface="方正正中黑简体" panose="02000000000000000000" charset="-122"/>
                <a:cs typeface="+mn-ea"/>
                <a:sym typeface="+mn-lt"/>
              </a:rPr>
              <a:t>创新社区党员、干部做好群众工作的方法机制</a:t>
            </a:r>
            <a:r>
              <a:rPr lang="zh-CN" sz="2400" dirty="0">
                <a:solidFill>
                  <a:srgbClr val="012063"/>
                </a:solidFill>
                <a:latin typeface="方正正中黑简体" panose="02000000000000000000" charset="-122"/>
                <a:ea typeface="方正正中黑简体" panose="02000000000000000000" charset="-122"/>
                <a:cs typeface="+mn-ea"/>
                <a:sym typeface="+mn-lt"/>
              </a:rPr>
              <a:t>：</a:t>
            </a:r>
          </a:p>
        </p:txBody>
      </p:sp>
      <p:grpSp>
        <p:nvGrpSpPr>
          <p:cNvPr id="11" name="组合 10"/>
          <p:cNvGrpSpPr/>
          <p:nvPr/>
        </p:nvGrpSpPr>
        <p:grpSpPr>
          <a:xfrm>
            <a:off x="1879600" y="2625090"/>
            <a:ext cx="5959475" cy="580390"/>
            <a:chOff x="2960" y="4134"/>
            <a:chExt cx="9385" cy="914"/>
          </a:xfrm>
        </p:grpSpPr>
        <p:sp>
          <p:nvSpPr>
            <p:cNvPr id="3" name="MH_Other_3"/>
            <p:cNvSpPr/>
            <p:nvPr>
              <p:custDataLst>
                <p:tags r:id="rId4"/>
              </p:custDataLst>
            </p:nvPr>
          </p:nvSpPr>
          <p:spPr>
            <a:xfrm>
              <a:off x="2960" y="4134"/>
              <a:ext cx="914" cy="914"/>
            </a:xfrm>
            <a:prstGeom prst="ellipse">
              <a:avLst/>
            </a:prstGeom>
            <a:gradFill flip="none" rotWithShape="1">
              <a:gsLst>
                <a:gs pos="0">
                  <a:schemeClr val="accent1"/>
                </a:gs>
                <a:gs pos="100000">
                  <a:schemeClr val="accent1"/>
                </a:gs>
              </a:gsLst>
              <a:lin ang="2700000" scaled="1"/>
              <a:tileRect/>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a:solidFill>
                  <a:schemeClr val="tx1"/>
                </a:solidFill>
                <a:sym typeface="思源黑体" panose="020B0400000000000000" pitchFamily="34" charset="-122"/>
              </a:endParaRPr>
            </a:p>
          </p:txBody>
        </p:sp>
        <p:sp>
          <p:nvSpPr>
            <p:cNvPr id="100" name="文本框 99"/>
            <p:cNvSpPr txBox="1"/>
            <p:nvPr/>
          </p:nvSpPr>
          <p:spPr>
            <a:xfrm>
              <a:off x="4345" y="4344"/>
              <a:ext cx="8000" cy="628"/>
            </a:xfrm>
            <a:prstGeom prst="rect">
              <a:avLst/>
            </a:prstGeom>
            <a:noFill/>
            <a:ln w="9525">
              <a:noFill/>
            </a:ln>
          </p:spPr>
          <p:txBody>
            <a:bodyPr>
              <a:spAutoFit/>
            </a:bodyPr>
            <a:lstStyle/>
            <a:p>
              <a:pPr indent="0"/>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讲究社区群众工作的语言艺术</a:t>
              </a:r>
            </a:p>
          </p:txBody>
        </p:sp>
        <p:sp>
          <p:nvSpPr>
            <p:cNvPr id="4" name="文本框 3"/>
            <p:cNvSpPr txBox="1"/>
            <p:nvPr/>
          </p:nvSpPr>
          <p:spPr>
            <a:xfrm>
              <a:off x="3114" y="4225"/>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1</a:t>
              </a:r>
            </a:p>
          </p:txBody>
        </p:sp>
      </p:grpSp>
      <p:grpSp>
        <p:nvGrpSpPr>
          <p:cNvPr id="12" name="组合 11"/>
          <p:cNvGrpSpPr/>
          <p:nvPr/>
        </p:nvGrpSpPr>
        <p:grpSpPr>
          <a:xfrm>
            <a:off x="1879600" y="3413760"/>
            <a:ext cx="5967730" cy="581660"/>
            <a:chOff x="2960" y="5376"/>
            <a:chExt cx="9398" cy="916"/>
          </a:xfrm>
        </p:grpSpPr>
        <p:sp>
          <p:nvSpPr>
            <p:cNvPr id="69" name="MH_Other_1"/>
            <p:cNvSpPr/>
            <p:nvPr>
              <p:custDataLst>
                <p:tags r:id="rId3"/>
              </p:custDataLst>
            </p:nvPr>
          </p:nvSpPr>
          <p:spPr>
            <a:xfrm>
              <a:off x="2960" y="5376"/>
              <a:ext cx="914" cy="9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5" name="文本框 4"/>
            <p:cNvSpPr txBox="1"/>
            <p:nvPr/>
          </p:nvSpPr>
          <p:spPr>
            <a:xfrm>
              <a:off x="3116" y="5469"/>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2</a:t>
              </a:r>
            </a:p>
          </p:txBody>
        </p:sp>
        <p:sp>
          <p:nvSpPr>
            <p:cNvPr id="6" name="文本框 5"/>
            <p:cNvSpPr txBox="1"/>
            <p:nvPr/>
          </p:nvSpPr>
          <p:spPr>
            <a:xfrm>
              <a:off x="4358" y="5537"/>
              <a:ext cx="8000" cy="628"/>
            </a:xfrm>
            <a:prstGeom prst="rect">
              <a:avLst/>
            </a:prstGeom>
            <a:noFill/>
            <a:ln w="9525">
              <a:noFill/>
            </a:ln>
          </p:spPr>
          <p:txBody>
            <a:bodyPr>
              <a:spAutoFit/>
            </a:bodyPr>
            <a:lstStyle/>
            <a:p>
              <a:pPr indent="0"/>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开拓社区群众工作的途径和技巧 </a:t>
              </a:r>
            </a:p>
          </p:txBody>
        </p:sp>
      </p:grpSp>
      <p:grpSp>
        <p:nvGrpSpPr>
          <p:cNvPr id="13" name="组合 12"/>
          <p:cNvGrpSpPr/>
          <p:nvPr/>
        </p:nvGrpSpPr>
        <p:grpSpPr>
          <a:xfrm>
            <a:off x="1879600" y="4204335"/>
            <a:ext cx="7109460" cy="580390"/>
            <a:chOff x="2960" y="6621"/>
            <a:chExt cx="11196" cy="914"/>
          </a:xfrm>
        </p:grpSpPr>
        <p:sp>
          <p:nvSpPr>
            <p:cNvPr id="78" name="MH_Other_7"/>
            <p:cNvSpPr/>
            <p:nvPr>
              <p:custDataLst>
                <p:tags r:id="rId2"/>
              </p:custDataLst>
            </p:nvPr>
          </p:nvSpPr>
          <p:spPr>
            <a:xfrm>
              <a:off x="2960" y="6621"/>
              <a:ext cx="914" cy="914"/>
            </a:xfrm>
            <a:prstGeom prst="ellipse">
              <a:avLst/>
            </a:prstGeom>
            <a:gradFill flip="none" rotWithShape="1">
              <a:gsLst>
                <a:gs pos="0">
                  <a:schemeClr val="accent1"/>
                </a:gs>
                <a:gs pos="100000">
                  <a:schemeClr val="accent1"/>
                </a:gs>
              </a:gsLst>
              <a:lin ang="2700000" scaled="1"/>
              <a:tileRect/>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dirty="0">
                <a:solidFill>
                  <a:schemeClr val="tx1"/>
                </a:solidFill>
                <a:sym typeface="思源黑体" panose="020B0400000000000000" pitchFamily="34" charset="-122"/>
              </a:endParaRPr>
            </a:p>
          </p:txBody>
        </p:sp>
        <p:sp>
          <p:nvSpPr>
            <p:cNvPr id="7" name="文本框 6"/>
            <p:cNvSpPr txBox="1"/>
            <p:nvPr/>
          </p:nvSpPr>
          <p:spPr>
            <a:xfrm>
              <a:off x="3118" y="6677"/>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3</a:t>
              </a:r>
            </a:p>
          </p:txBody>
        </p:sp>
        <p:sp>
          <p:nvSpPr>
            <p:cNvPr id="8" name="文本框 7"/>
            <p:cNvSpPr txBox="1"/>
            <p:nvPr/>
          </p:nvSpPr>
          <p:spPr>
            <a:xfrm>
              <a:off x="4358" y="6763"/>
              <a:ext cx="9799" cy="628"/>
            </a:xfrm>
            <a:prstGeom prst="rect">
              <a:avLst/>
            </a:prstGeom>
            <a:noFill/>
            <a:ln w="9525">
              <a:noFill/>
            </a:ln>
          </p:spPr>
          <p:txBody>
            <a:bodyPr wrap="square">
              <a:spAutoFit/>
            </a:bodyPr>
            <a:lstStyle/>
            <a:p>
              <a:pPr indent="0"/>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创新社区党员、干部做好群众工作的能力素质机制 </a:t>
              </a:r>
            </a:p>
          </p:txBody>
        </p:sp>
      </p:grpSp>
      <p:grpSp>
        <p:nvGrpSpPr>
          <p:cNvPr id="14" name="组合 13"/>
          <p:cNvGrpSpPr/>
          <p:nvPr/>
        </p:nvGrpSpPr>
        <p:grpSpPr>
          <a:xfrm>
            <a:off x="1879600" y="4993005"/>
            <a:ext cx="7021195" cy="581660"/>
            <a:chOff x="2960" y="7863"/>
            <a:chExt cx="11057" cy="916"/>
          </a:xfrm>
        </p:grpSpPr>
        <p:sp>
          <p:nvSpPr>
            <p:cNvPr id="75" name="MH_Other_5"/>
            <p:cNvSpPr/>
            <p:nvPr>
              <p:custDataLst>
                <p:tags r:id="rId1"/>
              </p:custDataLst>
            </p:nvPr>
          </p:nvSpPr>
          <p:spPr>
            <a:xfrm>
              <a:off x="2960" y="7863"/>
              <a:ext cx="914" cy="917"/>
            </a:xfrm>
            <a:prstGeom prst="ellipse">
              <a:avLst/>
            </a:prstGeom>
            <a:solidFill>
              <a:srgbClr val="0120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9" name="文本框 8"/>
            <p:cNvSpPr txBox="1"/>
            <p:nvPr/>
          </p:nvSpPr>
          <p:spPr>
            <a:xfrm>
              <a:off x="3138" y="7939"/>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4</a:t>
              </a:r>
            </a:p>
          </p:txBody>
        </p:sp>
        <p:sp>
          <p:nvSpPr>
            <p:cNvPr id="10" name="文本框 9"/>
            <p:cNvSpPr txBox="1"/>
            <p:nvPr/>
          </p:nvSpPr>
          <p:spPr>
            <a:xfrm>
              <a:off x="4219" y="8025"/>
              <a:ext cx="9799" cy="628"/>
            </a:xfrm>
            <a:prstGeom prst="rect">
              <a:avLst/>
            </a:prstGeom>
            <a:noFill/>
            <a:ln w="9525">
              <a:noFill/>
            </a:ln>
          </p:spPr>
          <p:txBody>
            <a:bodyPr wrap="square">
              <a:spAutoFit/>
            </a:bodyPr>
            <a:lstStyle/>
            <a:p>
              <a:pPr indent="0"/>
              <a:r>
                <a:rPr lang="en-US" altLang="zh-CN" sz="2000" b="0">
                  <a:solidFill>
                    <a:srgbClr val="012063"/>
                  </a:solidFill>
                  <a:latin typeface="方正正中黑简体" panose="02000000000000000000" charset="-122"/>
                  <a:ea typeface="方正正中黑简体" panose="02000000000000000000" charset="-122"/>
                  <a:cs typeface="Tahoma" panose="020B0604030504040204" charset="0"/>
                </a:rPr>
                <a:t> </a:t>
              </a:r>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创新社区党员、干部做好群众工作的评聘激励机制</a:t>
              </a:r>
            </a:p>
          </p:txBody>
        </p:sp>
      </p:gr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1000"/>
                                        <p:tgtEl>
                                          <p:spTgt spid="72"/>
                                        </p:tgtEl>
                                      </p:cBhvr>
                                    </p:animEffect>
                                    <p:anim calcmode="lin" valueType="num">
                                      <p:cBhvr>
                                        <p:cTn id="13" dur="1000" fill="hold"/>
                                        <p:tgtEl>
                                          <p:spTgt spid="72"/>
                                        </p:tgtEl>
                                        <p:attrNameLst>
                                          <p:attrName>ppt_x</p:attrName>
                                        </p:attrNameLst>
                                      </p:cBhvr>
                                      <p:tavLst>
                                        <p:tav tm="0">
                                          <p:val>
                                            <p:strVal val="#ppt_x"/>
                                          </p:val>
                                        </p:tav>
                                        <p:tav tm="100000">
                                          <p:val>
                                            <p:strVal val="#ppt_x"/>
                                          </p:val>
                                        </p:tav>
                                      </p:tavLst>
                                    </p:anim>
                                    <p:anim calcmode="lin" valueType="num">
                                      <p:cBhvr>
                                        <p:cTn id="14" dur="1000" fill="hold"/>
                                        <p:tgtEl>
                                          <p:spTgt spid="7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ppt_x</p:attrName>
                                        </p:attrNameLst>
                                      </p:cBhvr>
                                      <p:tavLst>
                                        <p:tav tm="0">
                                          <p:val>
                                            <p:strVal val="#ppt_x-#ppt_w*1.125000"/>
                                          </p:val>
                                        </p:tav>
                                        <p:tav tm="100000">
                                          <p:val>
                                            <p:strVal val="#ppt_x"/>
                                          </p:val>
                                        </p:tav>
                                      </p:tavLst>
                                    </p:anim>
                                    <p:animEffect transition="in" filter="wipe(right)">
                                      <p:cBhvr>
                                        <p:cTn id="19" dur="500"/>
                                        <p:tgtEl>
                                          <p:spTgt spid="11"/>
                                        </p:tgtEl>
                                      </p:cBhvr>
                                    </p:animEffect>
                                  </p:childTnLst>
                                </p:cTn>
                              </p:par>
                              <p:par>
                                <p:cTn id="20" presetID="12" presetClass="entr" presetSubtype="8"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ppt_x</p:attrName>
                                        </p:attrNameLst>
                                      </p:cBhvr>
                                      <p:tavLst>
                                        <p:tav tm="0">
                                          <p:val>
                                            <p:strVal val="#ppt_x-#ppt_w*1.125000"/>
                                          </p:val>
                                        </p:tav>
                                        <p:tav tm="100000">
                                          <p:val>
                                            <p:strVal val="#ppt_x"/>
                                          </p:val>
                                        </p:tav>
                                      </p:tavLst>
                                    </p:anim>
                                    <p:animEffect transition="in" filter="wipe(right)">
                                      <p:cBhvr>
                                        <p:cTn id="23" dur="500"/>
                                        <p:tgtEl>
                                          <p:spTgt spid="12"/>
                                        </p:tgtEl>
                                      </p:cBhvr>
                                    </p:animEffect>
                                  </p:childTnLst>
                                </p:cTn>
                              </p:par>
                              <p:par>
                                <p:cTn id="24" presetID="1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ppt_x</p:attrName>
                                        </p:attrNameLst>
                                      </p:cBhvr>
                                      <p:tavLst>
                                        <p:tav tm="0">
                                          <p:val>
                                            <p:strVal val="#ppt_x-#ppt_w*1.125000"/>
                                          </p:val>
                                        </p:tav>
                                        <p:tav tm="100000">
                                          <p:val>
                                            <p:strVal val="#ppt_x"/>
                                          </p:val>
                                        </p:tav>
                                      </p:tavLst>
                                    </p:anim>
                                    <p:animEffect transition="in" filter="wipe(right)">
                                      <p:cBhvr>
                                        <p:cTn id="27" dur="500"/>
                                        <p:tgtEl>
                                          <p:spTgt spid="13"/>
                                        </p:tgtEl>
                                      </p:cBhvr>
                                    </p:animEffect>
                                  </p:childTnLst>
                                </p:cTn>
                              </p:par>
                              <p:par>
                                <p:cTn id="28" presetID="12" presetClass="entr" presetSubtype="8"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p:tgtEl>
                                          <p:spTgt spid="14"/>
                                        </p:tgtEl>
                                        <p:attrNameLst>
                                          <p:attrName>ppt_x</p:attrName>
                                        </p:attrNameLst>
                                      </p:cBhvr>
                                      <p:tavLst>
                                        <p:tav tm="0">
                                          <p:val>
                                            <p:strVal val="#ppt_x-#ppt_w*1.125000"/>
                                          </p:val>
                                        </p:tav>
                                        <p:tav tm="100000">
                                          <p:val>
                                            <p:strVal val="#ppt_x"/>
                                          </p:val>
                                        </p:tav>
                                      </p:tavLst>
                                    </p:anim>
                                    <p:animEffect transition="in" filter="wipe(righ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7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33350"/>
            <a:ext cx="6742430" cy="11785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 —— </a:t>
            </a:r>
            <a:r>
              <a:rPr lang="zh-CN" altLang="en-US" sz="36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用方法</a:t>
            </a:r>
          </a:p>
        </p:txBody>
      </p:sp>
      <p:grpSp>
        <p:nvGrpSpPr>
          <p:cNvPr id="2" name="组合 1"/>
          <p:cNvGrpSpPr/>
          <p:nvPr/>
        </p:nvGrpSpPr>
        <p:grpSpPr>
          <a:xfrm>
            <a:off x="1879600" y="967740"/>
            <a:ext cx="5959475" cy="580390"/>
            <a:chOff x="2960" y="4134"/>
            <a:chExt cx="9385" cy="914"/>
          </a:xfrm>
        </p:grpSpPr>
        <p:sp>
          <p:nvSpPr>
            <p:cNvPr id="15" name="MH_Other_3"/>
            <p:cNvSpPr/>
            <p:nvPr>
              <p:custDataLst>
                <p:tags r:id="rId1"/>
              </p:custDataLst>
            </p:nvPr>
          </p:nvSpPr>
          <p:spPr>
            <a:xfrm>
              <a:off x="2960" y="4134"/>
              <a:ext cx="914" cy="914"/>
            </a:xfrm>
            <a:prstGeom prst="ellipse">
              <a:avLst/>
            </a:prstGeom>
            <a:gradFill flip="none" rotWithShape="1">
              <a:gsLst>
                <a:gs pos="0">
                  <a:schemeClr val="accent1"/>
                </a:gs>
                <a:gs pos="100000">
                  <a:schemeClr val="accent1"/>
                </a:gs>
              </a:gsLst>
              <a:lin ang="2700000" scaled="1"/>
              <a:tileRect/>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a:solidFill>
                  <a:schemeClr val="tx1"/>
                </a:solidFill>
                <a:sym typeface="思源黑体" panose="020B0400000000000000" pitchFamily="34" charset="-122"/>
              </a:endParaRPr>
            </a:p>
          </p:txBody>
        </p:sp>
        <p:sp>
          <p:nvSpPr>
            <p:cNvPr id="16" name="文本框 15"/>
            <p:cNvSpPr txBox="1"/>
            <p:nvPr/>
          </p:nvSpPr>
          <p:spPr>
            <a:xfrm>
              <a:off x="4345" y="4344"/>
              <a:ext cx="8000" cy="628"/>
            </a:xfrm>
            <a:prstGeom prst="rect">
              <a:avLst/>
            </a:prstGeom>
            <a:noFill/>
            <a:ln w="9525">
              <a:noFill/>
            </a:ln>
          </p:spPr>
          <p:txBody>
            <a:bodyPr>
              <a:spAutoFit/>
            </a:bodyPr>
            <a:lstStyle/>
            <a:p>
              <a:pPr indent="0"/>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讲究社区群众工作的语言艺术</a:t>
              </a:r>
            </a:p>
          </p:txBody>
        </p:sp>
        <p:sp>
          <p:nvSpPr>
            <p:cNvPr id="17" name="文本框 16"/>
            <p:cNvSpPr txBox="1"/>
            <p:nvPr/>
          </p:nvSpPr>
          <p:spPr>
            <a:xfrm>
              <a:off x="3114" y="4225"/>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1</a:t>
              </a:r>
            </a:p>
          </p:txBody>
        </p:sp>
      </p:grpSp>
      <p:grpSp>
        <p:nvGrpSpPr>
          <p:cNvPr id="18" name="Group 1"/>
          <p:cNvGrpSpPr/>
          <p:nvPr/>
        </p:nvGrpSpPr>
        <p:grpSpPr>
          <a:xfrm>
            <a:off x="1594105" y="1800280"/>
            <a:ext cx="4222819" cy="3955061"/>
            <a:chOff x="827624" y="1827174"/>
            <a:chExt cx="3959225" cy="3708181"/>
          </a:xfrm>
        </p:grpSpPr>
        <p:sp>
          <p:nvSpPr>
            <p:cNvPr id="25" name="Freeform 4"/>
            <p:cNvSpPr/>
            <p:nvPr/>
          </p:nvSpPr>
          <p:spPr bwMode="gray">
            <a:xfrm>
              <a:off x="827624" y="2963606"/>
              <a:ext cx="1447800" cy="1954213"/>
            </a:xfrm>
            <a:custGeom>
              <a:avLst/>
              <a:gdLst>
                <a:gd name="T0" fmla="*/ 1233 w 1233"/>
                <a:gd name="T1" fmla="*/ 343 h 1764"/>
                <a:gd name="T2" fmla="*/ 413 w 1233"/>
                <a:gd name="T3" fmla="*/ 1764 h 1764"/>
                <a:gd name="T4" fmla="*/ 0 w 1233"/>
                <a:gd name="T5" fmla="*/ 1226 h 1764"/>
                <a:gd name="T6" fmla="*/ 6 w 1233"/>
                <a:gd name="T7" fmla="*/ 1098 h 1764"/>
                <a:gd name="T8" fmla="*/ 638 w 1233"/>
                <a:gd name="T9" fmla="*/ 0 h 1764"/>
                <a:gd name="T10" fmla="*/ 1233 w 1233"/>
                <a:gd name="T11" fmla="*/ 343 h 1764"/>
                <a:gd name="T12" fmla="*/ 1233 w 1233"/>
                <a:gd name="T13" fmla="*/ 343 h 1764"/>
              </a:gdLst>
              <a:ahLst/>
              <a:cxnLst>
                <a:cxn ang="0">
                  <a:pos x="T0" y="T1"/>
                </a:cxn>
                <a:cxn ang="0">
                  <a:pos x="T2" y="T3"/>
                </a:cxn>
                <a:cxn ang="0">
                  <a:pos x="T4" y="T5"/>
                </a:cxn>
                <a:cxn ang="0">
                  <a:pos x="T6" y="T7"/>
                </a:cxn>
                <a:cxn ang="0">
                  <a:pos x="T8" y="T9"/>
                </a:cxn>
                <a:cxn ang="0">
                  <a:pos x="T10" y="T11"/>
                </a:cxn>
                <a:cxn ang="0">
                  <a:pos x="T12" y="T13"/>
                </a:cxn>
              </a:cxnLst>
              <a:rect l="0" t="0" r="r" b="b"/>
              <a:pathLst>
                <a:path w="1233" h="1764">
                  <a:moveTo>
                    <a:pt x="1233" y="343"/>
                  </a:moveTo>
                  <a:lnTo>
                    <a:pt x="413" y="1764"/>
                  </a:lnTo>
                  <a:lnTo>
                    <a:pt x="0" y="1226"/>
                  </a:lnTo>
                  <a:lnTo>
                    <a:pt x="6" y="1098"/>
                  </a:lnTo>
                  <a:lnTo>
                    <a:pt x="638" y="0"/>
                  </a:lnTo>
                  <a:lnTo>
                    <a:pt x="1233" y="343"/>
                  </a:lnTo>
                  <a:lnTo>
                    <a:pt x="1233" y="343"/>
                  </a:lnTo>
                  <a:close/>
                </a:path>
              </a:pathLst>
            </a:custGeom>
            <a:solidFill>
              <a:schemeClr val="accent2">
                <a:lumMod val="50000"/>
                <a:alpha val="85000"/>
              </a:schemeClr>
            </a:solidFill>
            <a:ln>
              <a:noFill/>
            </a:ln>
          </p:spPr>
          <p:txBody>
            <a:bodyPr/>
            <a:lstStyle/>
            <a:p>
              <a:endParaRPr lang="id-ID" sz="1400">
                <a:cs typeface="+mn-ea"/>
                <a:sym typeface="+mn-lt"/>
              </a:endParaRPr>
            </a:p>
          </p:txBody>
        </p:sp>
        <p:sp>
          <p:nvSpPr>
            <p:cNvPr id="26" name="Freeform 5"/>
            <p:cNvSpPr/>
            <p:nvPr/>
          </p:nvSpPr>
          <p:spPr bwMode="gray">
            <a:xfrm rot="7200000">
              <a:off x="2534186" y="1839874"/>
              <a:ext cx="1365250" cy="2071688"/>
            </a:xfrm>
            <a:custGeom>
              <a:avLst/>
              <a:gdLst>
                <a:gd name="T0" fmla="*/ 1233 w 1233"/>
                <a:gd name="T1" fmla="*/ 343 h 1764"/>
                <a:gd name="T2" fmla="*/ 413 w 1233"/>
                <a:gd name="T3" fmla="*/ 1764 h 1764"/>
                <a:gd name="T4" fmla="*/ 0 w 1233"/>
                <a:gd name="T5" fmla="*/ 1226 h 1764"/>
                <a:gd name="T6" fmla="*/ 6 w 1233"/>
                <a:gd name="T7" fmla="*/ 1098 h 1764"/>
                <a:gd name="T8" fmla="*/ 638 w 1233"/>
                <a:gd name="T9" fmla="*/ 0 h 1764"/>
                <a:gd name="T10" fmla="*/ 1233 w 1233"/>
                <a:gd name="T11" fmla="*/ 343 h 1764"/>
                <a:gd name="T12" fmla="*/ 1233 w 1233"/>
                <a:gd name="T13" fmla="*/ 343 h 1764"/>
              </a:gdLst>
              <a:ahLst/>
              <a:cxnLst>
                <a:cxn ang="0">
                  <a:pos x="T0" y="T1"/>
                </a:cxn>
                <a:cxn ang="0">
                  <a:pos x="T2" y="T3"/>
                </a:cxn>
                <a:cxn ang="0">
                  <a:pos x="T4" y="T5"/>
                </a:cxn>
                <a:cxn ang="0">
                  <a:pos x="T6" y="T7"/>
                </a:cxn>
                <a:cxn ang="0">
                  <a:pos x="T8" y="T9"/>
                </a:cxn>
                <a:cxn ang="0">
                  <a:pos x="T10" y="T11"/>
                </a:cxn>
                <a:cxn ang="0">
                  <a:pos x="T12" y="T13"/>
                </a:cxn>
              </a:cxnLst>
              <a:rect l="0" t="0" r="r" b="b"/>
              <a:pathLst>
                <a:path w="1233" h="1764">
                  <a:moveTo>
                    <a:pt x="1233" y="343"/>
                  </a:moveTo>
                  <a:lnTo>
                    <a:pt x="413" y="1764"/>
                  </a:lnTo>
                  <a:lnTo>
                    <a:pt x="0" y="1226"/>
                  </a:lnTo>
                  <a:lnTo>
                    <a:pt x="6" y="1098"/>
                  </a:lnTo>
                  <a:lnTo>
                    <a:pt x="638" y="0"/>
                  </a:lnTo>
                  <a:lnTo>
                    <a:pt x="1233" y="343"/>
                  </a:lnTo>
                  <a:lnTo>
                    <a:pt x="1233" y="343"/>
                  </a:lnTo>
                  <a:close/>
                </a:path>
              </a:pathLst>
            </a:custGeom>
            <a:solidFill>
              <a:schemeClr val="accent3">
                <a:alpha val="85000"/>
              </a:schemeClr>
            </a:solidFill>
            <a:ln>
              <a:noFill/>
            </a:ln>
          </p:spPr>
          <p:txBody>
            <a:bodyPr/>
            <a:lstStyle/>
            <a:p>
              <a:endParaRPr lang="id-ID" sz="1400">
                <a:cs typeface="+mn-ea"/>
                <a:sym typeface="+mn-lt"/>
              </a:endParaRPr>
            </a:p>
          </p:txBody>
        </p:sp>
        <p:grpSp>
          <p:nvGrpSpPr>
            <p:cNvPr id="27" name="Group 6"/>
            <p:cNvGrpSpPr/>
            <p:nvPr/>
          </p:nvGrpSpPr>
          <p:grpSpPr bwMode="auto">
            <a:xfrm>
              <a:off x="924462" y="1827174"/>
              <a:ext cx="2349500" cy="2066925"/>
              <a:chOff x="1712" y="1389"/>
              <a:chExt cx="1480" cy="1302"/>
            </a:xfrm>
            <a:solidFill>
              <a:schemeClr val="accent1"/>
            </a:solidFill>
          </p:grpSpPr>
          <p:sp>
            <p:nvSpPr>
              <p:cNvPr id="28" name="AutoShape 7"/>
              <p:cNvSpPr>
                <a:spLocks noChangeArrowheads="1"/>
              </p:cNvSpPr>
              <p:nvPr/>
            </p:nvSpPr>
            <p:spPr bwMode="gray">
              <a:xfrm rot="12600000">
                <a:off x="1712" y="2311"/>
                <a:ext cx="908" cy="380"/>
              </a:xfrm>
              <a:prstGeom prst="triangle">
                <a:avLst>
                  <a:gd name="adj" fmla="val 50000"/>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id-ID" sz="1400">
                  <a:cs typeface="+mn-ea"/>
                  <a:sym typeface="+mn-lt"/>
                </a:endParaRPr>
              </a:p>
            </p:txBody>
          </p:sp>
          <p:sp>
            <p:nvSpPr>
              <p:cNvPr id="29" name="Freeform 8"/>
              <p:cNvSpPr/>
              <p:nvPr/>
            </p:nvSpPr>
            <p:spPr bwMode="gray">
              <a:xfrm rot="7200000">
                <a:off x="1961" y="1810"/>
                <a:ext cx="948" cy="508"/>
              </a:xfrm>
              <a:custGeom>
                <a:avLst/>
                <a:gdLst>
                  <a:gd name="T0" fmla="*/ 750 w 750"/>
                  <a:gd name="T1" fmla="*/ 0 h 378"/>
                  <a:gd name="T2" fmla="*/ 0 w 750"/>
                  <a:gd name="T3" fmla="*/ 0 h 378"/>
                  <a:gd name="T4" fmla="*/ 2 w 750"/>
                  <a:gd name="T5" fmla="*/ 194 h 378"/>
                  <a:gd name="T6" fmla="*/ 28 w 750"/>
                  <a:gd name="T7" fmla="*/ 378 h 378"/>
                  <a:gd name="T8" fmla="*/ 750 w 750"/>
                  <a:gd name="T9" fmla="*/ 378 h 378"/>
                  <a:gd name="T10" fmla="*/ 750 w 750"/>
                  <a:gd name="T11" fmla="*/ 0 h 378"/>
                  <a:gd name="T12" fmla="*/ 750 w 750"/>
                  <a:gd name="T13" fmla="*/ 0 h 378"/>
                </a:gdLst>
                <a:ahLst/>
                <a:cxnLst>
                  <a:cxn ang="0">
                    <a:pos x="T0" y="T1"/>
                  </a:cxn>
                  <a:cxn ang="0">
                    <a:pos x="T2" y="T3"/>
                  </a:cxn>
                  <a:cxn ang="0">
                    <a:pos x="T4" y="T5"/>
                  </a:cxn>
                  <a:cxn ang="0">
                    <a:pos x="T6" y="T7"/>
                  </a:cxn>
                  <a:cxn ang="0">
                    <a:pos x="T8" y="T9"/>
                  </a:cxn>
                  <a:cxn ang="0">
                    <a:pos x="T10" y="T11"/>
                  </a:cxn>
                  <a:cxn ang="0">
                    <a:pos x="T12" y="T13"/>
                  </a:cxn>
                </a:cxnLst>
                <a:rect l="0" t="0" r="r" b="b"/>
                <a:pathLst>
                  <a:path w="750" h="378">
                    <a:moveTo>
                      <a:pt x="750" y="0"/>
                    </a:moveTo>
                    <a:lnTo>
                      <a:pt x="0" y="0"/>
                    </a:lnTo>
                    <a:lnTo>
                      <a:pt x="2" y="194"/>
                    </a:lnTo>
                    <a:lnTo>
                      <a:pt x="28" y="378"/>
                    </a:lnTo>
                    <a:lnTo>
                      <a:pt x="750" y="378"/>
                    </a:lnTo>
                    <a:lnTo>
                      <a:pt x="750" y="0"/>
                    </a:lnTo>
                    <a:lnTo>
                      <a:pt x="750" y="0"/>
                    </a:lnTo>
                    <a:close/>
                  </a:path>
                </a:pathLst>
              </a:custGeom>
              <a:solidFill>
                <a:schemeClr val="accent1"/>
              </a:solidFill>
              <a:ln>
                <a:noFill/>
              </a:ln>
              <a:extLst>
                <a:ext uri="{91240B29-F687-4F45-9708-019B960494DF}">
                  <a14:hiddenLine xmlns="" xmlns:a14="http://schemas.microsoft.com/office/drawing/2010/main" w="0">
                    <a:solidFill>
                      <a:srgbClr val="ABABAB"/>
                    </a:solidFill>
                    <a:prstDash val="solid"/>
                    <a:round/>
                  </a14:hiddenLine>
                </a:ext>
              </a:extLst>
            </p:spPr>
            <p:txBody>
              <a:bodyPr/>
              <a:lstStyle/>
              <a:p>
                <a:endParaRPr lang="id-ID" sz="1400">
                  <a:cs typeface="+mn-ea"/>
                  <a:sym typeface="+mn-lt"/>
                </a:endParaRPr>
              </a:p>
            </p:txBody>
          </p:sp>
          <p:sp>
            <p:nvSpPr>
              <p:cNvPr id="30" name="Freeform 9"/>
              <p:cNvSpPr/>
              <p:nvPr/>
            </p:nvSpPr>
            <p:spPr bwMode="gray">
              <a:xfrm rot="7200000">
                <a:off x="2637" y="1226"/>
                <a:ext cx="392" cy="718"/>
              </a:xfrm>
              <a:custGeom>
                <a:avLst/>
                <a:gdLst>
                  <a:gd name="T0" fmla="*/ 495 w 495"/>
                  <a:gd name="T1" fmla="*/ 285 h 971"/>
                  <a:gd name="T2" fmla="*/ 495 w 495"/>
                  <a:gd name="T3" fmla="*/ 971 h 971"/>
                  <a:gd name="T4" fmla="*/ 462 w 495"/>
                  <a:gd name="T5" fmla="*/ 964 h 971"/>
                  <a:gd name="T6" fmla="*/ 430 w 495"/>
                  <a:gd name="T7" fmla="*/ 953 h 971"/>
                  <a:gd name="T8" fmla="*/ 401 w 495"/>
                  <a:gd name="T9" fmla="*/ 931 h 971"/>
                  <a:gd name="T10" fmla="*/ 372 w 495"/>
                  <a:gd name="T11" fmla="*/ 898 h 971"/>
                  <a:gd name="T12" fmla="*/ 339 w 495"/>
                  <a:gd name="T13" fmla="*/ 855 h 971"/>
                  <a:gd name="T14" fmla="*/ 306 w 495"/>
                  <a:gd name="T15" fmla="*/ 801 h 971"/>
                  <a:gd name="T16" fmla="*/ 270 w 495"/>
                  <a:gd name="T17" fmla="*/ 732 h 971"/>
                  <a:gd name="T18" fmla="*/ 227 w 495"/>
                  <a:gd name="T19" fmla="*/ 648 h 971"/>
                  <a:gd name="T20" fmla="*/ 183 w 495"/>
                  <a:gd name="T21" fmla="*/ 554 h 971"/>
                  <a:gd name="T22" fmla="*/ 129 w 495"/>
                  <a:gd name="T23" fmla="*/ 438 h 971"/>
                  <a:gd name="T24" fmla="*/ 96 w 495"/>
                  <a:gd name="T25" fmla="*/ 369 h 971"/>
                  <a:gd name="T26" fmla="*/ 29 w 495"/>
                  <a:gd name="T27" fmla="*/ 211 h 971"/>
                  <a:gd name="T28" fmla="*/ 2 w 495"/>
                  <a:gd name="T29" fmla="*/ 127 h 971"/>
                  <a:gd name="T30" fmla="*/ 0 w 495"/>
                  <a:gd name="T31" fmla="*/ 60 h 971"/>
                  <a:gd name="T32" fmla="*/ 15 w 495"/>
                  <a:gd name="T33" fmla="*/ 0 h 971"/>
                  <a:gd name="T34" fmla="*/ 15 w 495"/>
                  <a:gd name="T35" fmla="*/ 43 h 971"/>
                  <a:gd name="T36" fmla="*/ 15 w 495"/>
                  <a:gd name="T37" fmla="*/ 72 h 971"/>
                  <a:gd name="T38" fmla="*/ 15 w 495"/>
                  <a:gd name="T39" fmla="*/ 99 h 971"/>
                  <a:gd name="T40" fmla="*/ 18 w 495"/>
                  <a:gd name="T41" fmla="*/ 126 h 971"/>
                  <a:gd name="T42" fmla="*/ 29 w 495"/>
                  <a:gd name="T43" fmla="*/ 162 h 971"/>
                  <a:gd name="T44" fmla="*/ 53 w 495"/>
                  <a:gd name="T45" fmla="*/ 198 h 971"/>
                  <a:gd name="T46" fmla="*/ 85 w 495"/>
                  <a:gd name="T47" fmla="*/ 231 h 971"/>
                  <a:gd name="T48" fmla="*/ 125 w 495"/>
                  <a:gd name="T49" fmla="*/ 260 h 971"/>
                  <a:gd name="T50" fmla="*/ 180 w 495"/>
                  <a:gd name="T51" fmla="*/ 278 h 971"/>
                  <a:gd name="T52" fmla="*/ 245 w 495"/>
                  <a:gd name="T53" fmla="*/ 282 h 971"/>
                  <a:gd name="T54" fmla="*/ 495 w 495"/>
                  <a:gd name="T55" fmla="*/ 28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5" h="971">
                    <a:moveTo>
                      <a:pt x="495" y="285"/>
                    </a:moveTo>
                    <a:lnTo>
                      <a:pt x="495" y="971"/>
                    </a:lnTo>
                    <a:lnTo>
                      <a:pt x="462" y="964"/>
                    </a:lnTo>
                    <a:lnTo>
                      <a:pt x="430" y="953"/>
                    </a:lnTo>
                    <a:lnTo>
                      <a:pt x="401" y="931"/>
                    </a:lnTo>
                    <a:lnTo>
                      <a:pt x="372" y="898"/>
                    </a:lnTo>
                    <a:lnTo>
                      <a:pt x="339" y="855"/>
                    </a:lnTo>
                    <a:lnTo>
                      <a:pt x="306" y="801"/>
                    </a:lnTo>
                    <a:lnTo>
                      <a:pt x="270" y="732"/>
                    </a:lnTo>
                    <a:lnTo>
                      <a:pt x="227" y="648"/>
                    </a:lnTo>
                    <a:lnTo>
                      <a:pt x="183" y="554"/>
                    </a:lnTo>
                    <a:lnTo>
                      <a:pt x="129" y="438"/>
                    </a:lnTo>
                    <a:lnTo>
                      <a:pt x="96" y="369"/>
                    </a:lnTo>
                    <a:lnTo>
                      <a:pt x="29" y="211"/>
                    </a:lnTo>
                    <a:lnTo>
                      <a:pt x="2" y="127"/>
                    </a:lnTo>
                    <a:lnTo>
                      <a:pt x="0" y="60"/>
                    </a:lnTo>
                    <a:lnTo>
                      <a:pt x="15" y="0"/>
                    </a:lnTo>
                    <a:lnTo>
                      <a:pt x="15" y="43"/>
                    </a:lnTo>
                    <a:lnTo>
                      <a:pt x="15" y="72"/>
                    </a:lnTo>
                    <a:lnTo>
                      <a:pt x="15" y="99"/>
                    </a:lnTo>
                    <a:lnTo>
                      <a:pt x="18" y="126"/>
                    </a:lnTo>
                    <a:lnTo>
                      <a:pt x="29" y="162"/>
                    </a:lnTo>
                    <a:lnTo>
                      <a:pt x="53" y="198"/>
                    </a:lnTo>
                    <a:lnTo>
                      <a:pt x="85" y="231"/>
                    </a:lnTo>
                    <a:lnTo>
                      <a:pt x="125" y="260"/>
                    </a:lnTo>
                    <a:lnTo>
                      <a:pt x="180" y="278"/>
                    </a:lnTo>
                    <a:lnTo>
                      <a:pt x="245" y="282"/>
                    </a:lnTo>
                    <a:lnTo>
                      <a:pt x="495" y="285"/>
                    </a:lnTo>
                    <a:close/>
                  </a:path>
                </a:pathLst>
              </a:custGeom>
              <a:solidFill>
                <a:schemeClr val="accent1"/>
              </a:solidFill>
              <a:ln>
                <a:noFill/>
              </a:ln>
              <a:extLst>
                <a:ext uri="{91240B29-F687-4F45-9708-019B960494DF}">
                  <a14:hiddenLine xmlns="" xmlns:a14="http://schemas.microsoft.com/office/drawing/2010/main" w="0">
                    <a:solidFill>
                      <a:srgbClr val="ABABAB"/>
                    </a:solidFill>
                    <a:prstDash val="solid"/>
                    <a:round/>
                  </a14:hiddenLine>
                </a:ext>
              </a:extLst>
            </p:spPr>
            <p:txBody>
              <a:bodyPr/>
              <a:lstStyle/>
              <a:p>
                <a:endParaRPr lang="id-ID" sz="1400">
                  <a:cs typeface="+mn-ea"/>
                  <a:sym typeface="+mn-lt"/>
                </a:endParaRPr>
              </a:p>
            </p:txBody>
          </p:sp>
        </p:grpSp>
        <p:sp>
          <p:nvSpPr>
            <p:cNvPr id="31" name="Freeform 30"/>
            <p:cNvSpPr/>
            <p:nvPr/>
          </p:nvSpPr>
          <p:spPr bwMode="gray">
            <a:xfrm rot="14400000">
              <a:off x="2648486" y="3708142"/>
              <a:ext cx="1365250" cy="2071688"/>
            </a:xfrm>
            <a:custGeom>
              <a:avLst/>
              <a:gdLst>
                <a:gd name="T0" fmla="*/ 1233 w 1233"/>
                <a:gd name="T1" fmla="*/ 343 h 1764"/>
                <a:gd name="T2" fmla="*/ 413 w 1233"/>
                <a:gd name="T3" fmla="*/ 1764 h 1764"/>
                <a:gd name="T4" fmla="*/ 0 w 1233"/>
                <a:gd name="T5" fmla="*/ 1226 h 1764"/>
                <a:gd name="T6" fmla="*/ 6 w 1233"/>
                <a:gd name="T7" fmla="*/ 1098 h 1764"/>
                <a:gd name="T8" fmla="*/ 638 w 1233"/>
                <a:gd name="T9" fmla="*/ 0 h 1764"/>
                <a:gd name="T10" fmla="*/ 1233 w 1233"/>
                <a:gd name="T11" fmla="*/ 343 h 1764"/>
                <a:gd name="T12" fmla="*/ 1233 w 1233"/>
                <a:gd name="T13" fmla="*/ 343 h 1764"/>
              </a:gdLst>
              <a:ahLst/>
              <a:cxnLst>
                <a:cxn ang="0">
                  <a:pos x="T0" y="T1"/>
                </a:cxn>
                <a:cxn ang="0">
                  <a:pos x="T2" y="T3"/>
                </a:cxn>
                <a:cxn ang="0">
                  <a:pos x="T4" y="T5"/>
                </a:cxn>
                <a:cxn ang="0">
                  <a:pos x="T6" y="T7"/>
                </a:cxn>
                <a:cxn ang="0">
                  <a:pos x="T8" y="T9"/>
                </a:cxn>
                <a:cxn ang="0">
                  <a:pos x="T10" y="T11"/>
                </a:cxn>
                <a:cxn ang="0">
                  <a:pos x="T12" y="T13"/>
                </a:cxn>
              </a:cxnLst>
              <a:rect l="0" t="0" r="r" b="b"/>
              <a:pathLst>
                <a:path w="1233" h="1764">
                  <a:moveTo>
                    <a:pt x="1233" y="343"/>
                  </a:moveTo>
                  <a:lnTo>
                    <a:pt x="413" y="1764"/>
                  </a:lnTo>
                  <a:lnTo>
                    <a:pt x="0" y="1226"/>
                  </a:lnTo>
                  <a:lnTo>
                    <a:pt x="6" y="1098"/>
                  </a:lnTo>
                  <a:lnTo>
                    <a:pt x="638" y="0"/>
                  </a:lnTo>
                  <a:lnTo>
                    <a:pt x="1233" y="343"/>
                  </a:lnTo>
                  <a:lnTo>
                    <a:pt x="1233" y="343"/>
                  </a:lnTo>
                  <a:close/>
                </a:path>
              </a:pathLst>
            </a:custGeom>
            <a:solidFill>
              <a:schemeClr val="accent3">
                <a:lumMod val="75000"/>
                <a:alpha val="85000"/>
              </a:schemeClr>
            </a:solidFill>
            <a:ln>
              <a:noFill/>
            </a:ln>
          </p:spPr>
          <p:txBody>
            <a:bodyPr/>
            <a:lstStyle/>
            <a:p>
              <a:endParaRPr lang="id-ID" sz="1400">
                <a:cs typeface="+mn-ea"/>
                <a:sym typeface="+mn-lt"/>
              </a:endParaRPr>
            </a:p>
          </p:txBody>
        </p:sp>
        <p:grpSp>
          <p:nvGrpSpPr>
            <p:cNvPr id="32" name="Group 31"/>
            <p:cNvGrpSpPr/>
            <p:nvPr/>
          </p:nvGrpSpPr>
          <p:grpSpPr bwMode="auto">
            <a:xfrm>
              <a:off x="2729449" y="2782849"/>
              <a:ext cx="2057400" cy="2192338"/>
              <a:chOff x="2854" y="1996"/>
              <a:chExt cx="1296" cy="1381"/>
            </a:xfrm>
            <a:solidFill>
              <a:schemeClr val="accent3"/>
            </a:solidFill>
          </p:grpSpPr>
          <p:sp>
            <p:nvSpPr>
              <p:cNvPr id="33" name="AutoShape 12"/>
              <p:cNvSpPr>
                <a:spLocks noChangeArrowheads="1"/>
              </p:cNvSpPr>
              <p:nvPr/>
            </p:nvSpPr>
            <p:spPr bwMode="gray">
              <a:xfrm rot="19800000">
                <a:off x="2854" y="1996"/>
                <a:ext cx="906" cy="380"/>
              </a:xfrm>
              <a:prstGeom prst="triangle">
                <a:avLst>
                  <a:gd name="adj" fmla="val 50000"/>
                </a:avLst>
              </a:prstGeom>
              <a:solidFill>
                <a:schemeClr val="accent3">
                  <a:lumMod val="75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id-ID" sz="1400">
                  <a:cs typeface="+mn-ea"/>
                  <a:sym typeface="+mn-lt"/>
                </a:endParaRPr>
              </a:p>
            </p:txBody>
          </p:sp>
          <p:sp>
            <p:nvSpPr>
              <p:cNvPr id="34" name="Freeform 13"/>
              <p:cNvSpPr/>
              <p:nvPr/>
            </p:nvSpPr>
            <p:spPr bwMode="gray">
              <a:xfrm rot="14400000">
                <a:off x="3102" y="2371"/>
                <a:ext cx="948" cy="507"/>
              </a:xfrm>
              <a:custGeom>
                <a:avLst/>
                <a:gdLst>
                  <a:gd name="T0" fmla="*/ 750 w 750"/>
                  <a:gd name="T1" fmla="*/ 0 h 378"/>
                  <a:gd name="T2" fmla="*/ 0 w 750"/>
                  <a:gd name="T3" fmla="*/ 0 h 378"/>
                  <a:gd name="T4" fmla="*/ 2 w 750"/>
                  <a:gd name="T5" fmla="*/ 194 h 378"/>
                  <a:gd name="T6" fmla="*/ 28 w 750"/>
                  <a:gd name="T7" fmla="*/ 378 h 378"/>
                  <a:gd name="T8" fmla="*/ 750 w 750"/>
                  <a:gd name="T9" fmla="*/ 378 h 378"/>
                  <a:gd name="T10" fmla="*/ 750 w 750"/>
                  <a:gd name="T11" fmla="*/ 0 h 378"/>
                  <a:gd name="T12" fmla="*/ 750 w 750"/>
                  <a:gd name="T13" fmla="*/ 0 h 378"/>
                </a:gdLst>
                <a:ahLst/>
                <a:cxnLst>
                  <a:cxn ang="0">
                    <a:pos x="T0" y="T1"/>
                  </a:cxn>
                  <a:cxn ang="0">
                    <a:pos x="T2" y="T3"/>
                  </a:cxn>
                  <a:cxn ang="0">
                    <a:pos x="T4" y="T5"/>
                  </a:cxn>
                  <a:cxn ang="0">
                    <a:pos x="T6" y="T7"/>
                  </a:cxn>
                  <a:cxn ang="0">
                    <a:pos x="T8" y="T9"/>
                  </a:cxn>
                  <a:cxn ang="0">
                    <a:pos x="T10" y="T11"/>
                  </a:cxn>
                  <a:cxn ang="0">
                    <a:pos x="T12" y="T13"/>
                  </a:cxn>
                </a:cxnLst>
                <a:rect l="0" t="0" r="r" b="b"/>
                <a:pathLst>
                  <a:path w="750" h="378">
                    <a:moveTo>
                      <a:pt x="750" y="0"/>
                    </a:moveTo>
                    <a:lnTo>
                      <a:pt x="0" y="0"/>
                    </a:lnTo>
                    <a:lnTo>
                      <a:pt x="2" y="194"/>
                    </a:lnTo>
                    <a:lnTo>
                      <a:pt x="28" y="378"/>
                    </a:lnTo>
                    <a:lnTo>
                      <a:pt x="750" y="378"/>
                    </a:lnTo>
                    <a:lnTo>
                      <a:pt x="750" y="0"/>
                    </a:lnTo>
                    <a:lnTo>
                      <a:pt x="750" y="0"/>
                    </a:lnTo>
                    <a:close/>
                  </a:path>
                </a:pathLst>
              </a:custGeom>
              <a:solidFill>
                <a:schemeClr val="accent3">
                  <a:lumMod val="75000"/>
                </a:schemeClr>
              </a:solidFill>
              <a:ln>
                <a:noFill/>
              </a:ln>
              <a:extLst>
                <a:ext uri="{91240B29-F687-4F45-9708-019B960494DF}">
                  <a14:hiddenLine xmlns="" xmlns:a14="http://schemas.microsoft.com/office/drawing/2010/main" w="0">
                    <a:solidFill>
                      <a:srgbClr val="ABABAB"/>
                    </a:solidFill>
                    <a:prstDash val="solid"/>
                    <a:round/>
                  </a14:hiddenLine>
                </a:ext>
              </a:extLst>
            </p:spPr>
            <p:txBody>
              <a:bodyPr/>
              <a:lstStyle/>
              <a:p>
                <a:endParaRPr lang="id-ID" sz="1400">
                  <a:cs typeface="+mn-ea"/>
                  <a:sym typeface="+mn-lt"/>
                </a:endParaRPr>
              </a:p>
            </p:txBody>
          </p:sp>
          <p:sp>
            <p:nvSpPr>
              <p:cNvPr id="35" name="Freeform 14"/>
              <p:cNvSpPr/>
              <p:nvPr/>
            </p:nvSpPr>
            <p:spPr bwMode="gray">
              <a:xfrm rot="14400000">
                <a:off x="3618" y="2845"/>
                <a:ext cx="346" cy="718"/>
              </a:xfrm>
              <a:custGeom>
                <a:avLst/>
                <a:gdLst>
                  <a:gd name="T0" fmla="*/ 495 w 495"/>
                  <a:gd name="T1" fmla="*/ 285 h 971"/>
                  <a:gd name="T2" fmla="*/ 495 w 495"/>
                  <a:gd name="T3" fmla="*/ 971 h 971"/>
                  <a:gd name="T4" fmla="*/ 462 w 495"/>
                  <a:gd name="T5" fmla="*/ 964 h 971"/>
                  <a:gd name="T6" fmla="*/ 430 w 495"/>
                  <a:gd name="T7" fmla="*/ 953 h 971"/>
                  <a:gd name="T8" fmla="*/ 401 w 495"/>
                  <a:gd name="T9" fmla="*/ 931 h 971"/>
                  <a:gd name="T10" fmla="*/ 372 w 495"/>
                  <a:gd name="T11" fmla="*/ 898 h 971"/>
                  <a:gd name="T12" fmla="*/ 339 w 495"/>
                  <a:gd name="T13" fmla="*/ 855 h 971"/>
                  <a:gd name="T14" fmla="*/ 306 w 495"/>
                  <a:gd name="T15" fmla="*/ 801 h 971"/>
                  <a:gd name="T16" fmla="*/ 270 w 495"/>
                  <a:gd name="T17" fmla="*/ 732 h 971"/>
                  <a:gd name="T18" fmla="*/ 227 w 495"/>
                  <a:gd name="T19" fmla="*/ 648 h 971"/>
                  <a:gd name="T20" fmla="*/ 183 w 495"/>
                  <a:gd name="T21" fmla="*/ 554 h 971"/>
                  <a:gd name="T22" fmla="*/ 129 w 495"/>
                  <a:gd name="T23" fmla="*/ 438 h 971"/>
                  <a:gd name="T24" fmla="*/ 96 w 495"/>
                  <a:gd name="T25" fmla="*/ 369 h 971"/>
                  <a:gd name="T26" fmla="*/ 29 w 495"/>
                  <a:gd name="T27" fmla="*/ 211 h 971"/>
                  <a:gd name="T28" fmla="*/ 2 w 495"/>
                  <a:gd name="T29" fmla="*/ 127 h 971"/>
                  <a:gd name="T30" fmla="*/ 0 w 495"/>
                  <a:gd name="T31" fmla="*/ 60 h 971"/>
                  <a:gd name="T32" fmla="*/ 15 w 495"/>
                  <a:gd name="T33" fmla="*/ 0 h 971"/>
                  <a:gd name="T34" fmla="*/ 15 w 495"/>
                  <a:gd name="T35" fmla="*/ 43 h 971"/>
                  <a:gd name="T36" fmla="*/ 15 w 495"/>
                  <a:gd name="T37" fmla="*/ 72 h 971"/>
                  <a:gd name="T38" fmla="*/ 15 w 495"/>
                  <a:gd name="T39" fmla="*/ 99 h 971"/>
                  <a:gd name="T40" fmla="*/ 18 w 495"/>
                  <a:gd name="T41" fmla="*/ 126 h 971"/>
                  <a:gd name="T42" fmla="*/ 29 w 495"/>
                  <a:gd name="T43" fmla="*/ 162 h 971"/>
                  <a:gd name="T44" fmla="*/ 53 w 495"/>
                  <a:gd name="T45" fmla="*/ 198 h 971"/>
                  <a:gd name="T46" fmla="*/ 85 w 495"/>
                  <a:gd name="T47" fmla="*/ 231 h 971"/>
                  <a:gd name="T48" fmla="*/ 125 w 495"/>
                  <a:gd name="T49" fmla="*/ 260 h 971"/>
                  <a:gd name="T50" fmla="*/ 180 w 495"/>
                  <a:gd name="T51" fmla="*/ 278 h 971"/>
                  <a:gd name="T52" fmla="*/ 245 w 495"/>
                  <a:gd name="T53" fmla="*/ 282 h 971"/>
                  <a:gd name="T54" fmla="*/ 495 w 495"/>
                  <a:gd name="T55" fmla="*/ 28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5" h="971">
                    <a:moveTo>
                      <a:pt x="495" y="285"/>
                    </a:moveTo>
                    <a:lnTo>
                      <a:pt x="495" y="971"/>
                    </a:lnTo>
                    <a:lnTo>
                      <a:pt x="462" y="964"/>
                    </a:lnTo>
                    <a:lnTo>
                      <a:pt x="430" y="953"/>
                    </a:lnTo>
                    <a:lnTo>
                      <a:pt x="401" y="931"/>
                    </a:lnTo>
                    <a:lnTo>
                      <a:pt x="372" y="898"/>
                    </a:lnTo>
                    <a:lnTo>
                      <a:pt x="339" y="855"/>
                    </a:lnTo>
                    <a:lnTo>
                      <a:pt x="306" y="801"/>
                    </a:lnTo>
                    <a:lnTo>
                      <a:pt x="270" y="732"/>
                    </a:lnTo>
                    <a:lnTo>
                      <a:pt x="227" y="648"/>
                    </a:lnTo>
                    <a:lnTo>
                      <a:pt x="183" y="554"/>
                    </a:lnTo>
                    <a:lnTo>
                      <a:pt x="129" y="438"/>
                    </a:lnTo>
                    <a:lnTo>
                      <a:pt x="96" y="369"/>
                    </a:lnTo>
                    <a:lnTo>
                      <a:pt x="29" y="211"/>
                    </a:lnTo>
                    <a:lnTo>
                      <a:pt x="2" y="127"/>
                    </a:lnTo>
                    <a:lnTo>
                      <a:pt x="0" y="60"/>
                    </a:lnTo>
                    <a:lnTo>
                      <a:pt x="15" y="0"/>
                    </a:lnTo>
                    <a:lnTo>
                      <a:pt x="15" y="43"/>
                    </a:lnTo>
                    <a:lnTo>
                      <a:pt x="15" y="72"/>
                    </a:lnTo>
                    <a:lnTo>
                      <a:pt x="15" y="99"/>
                    </a:lnTo>
                    <a:lnTo>
                      <a:pt x="18" y="126"/>
                    </a:lnTo>
                    <a:lnTo>
                      <a:pt x="29" y="162"/>
                    </a:lnTo>
                    <a:lnTo>
                      <a:pt x="53" y="198"/>
                    </a:lnTo>
                    <a:lnTo>
                      <a:pt x="85" y="231"/>
                    </a:lnTo>
                    <a:lnTo>
                      <a:pt x="125" y="260"/>
                    </a:lnTo>
                    <a:lnTo>
                      <a:pt x="180" y="278"/>
                    </a:lnTo>
                    <a:lnTo>
                      <a:pt x="245" y="282"/>
                    </a:lnTo>
                    <a:lnTo>
                      <a:pt x="495" y="285"/>
                    </a:lnTo>
                    <a:close/>
                  </a:path>
                </a:pathLst>
              </a:custGeom>
              <a:solidFill>
                <a:schemeClr val="accent3">
                  <a:lumMod val="75000"/>
                </a:schemeClr>
              </a:solidFill>
              <a:ln>
                <a:noFill/>
              </a:ln>
              <a:extLst>
                <a:ext uri="{91240B29-F687-4F45-9708-019B960494DF}">
                  <a14:hiddenLine xmlns="" xmlns:a14="http://schemas.microsoft.com/office/drawing/2010/main" w="0">
                    <a:solidFill>
                      <a:srgbClr val="3399FF"/>
                    </a:solidFill>
                    <a:prstDash val="solid"/>
                    <a:round/>
                  </a14:hiddenLine>
                </a:ext>
              </a:extLst>
            </p:spPr>
            <p:txBody>
              <a:bodyPr/>
              <a:lstStyle/>
              <a:p>
                <a:endParaRPr lang="id-ID" sz="1400">
                  <a:cs typeface="+mn-ea"/>
                  <a:sym typeface="+mn-lt"/>
                </a:endParaRPr>
              </a:p>
            </p:txBody>
          </p:sp>
        </p:grpSp>
        <p:grpSp>
          <p:nvGrpSpPr>
            <p:cNvPr id="36" name="Group 15"/>
            <p:cNvGrpSpPr/>
            <p:nvPr/>
          </p:nvGrpSpPr>
          <p:grpSpPr bwMode="auto">
            <a:xfrm>
              <a:off x="833974" y="4139942"/>
              <a:ext cx="2493963" cy="1395413"/>
              <a:chOff x="1655" y="2837"/>
              <a:chExt cx="1571" cy="879"/>
            </a:xfrm>
            <a:solidFill>
              <a:schemeClr val="accent2"/>
            </a:solidFill>
          </p:grpSpPr>
          <p:sp>
            <p:nvSpPr>
              <p:cNvPr id="37" name="Freeform 16"/>
              <p:cNvSpPr/>
              <p:nvPr/>
            </p:nvSpPr>
            <p:spPr bwMode="gray">
              <a:xfrm>
                <a:off x="1655" y="2837"/>
                <a:ext cx="366" cy="692"/>
              </a:xfrm>
              <a:custGeom>
                <a:avLst/>
                <a:gdLst>
                  <a:gd name="T0" fmla="*/ 495 w 495"/>
                  <a:gd name="T1" fmla="*/ 285 h 971"/>
                  <a:gd name="T2" fmla="*/ 495 w 495"/>
                  <a:gd name="T3" fmla="*/ 971 h 971"/>
                  <a:gd name="T4" fmla="*/ 462 w 495"/>
                  <a:gd name="T5" fmla="*/ 964 h 971"/>
                  <a:gd name="T6" fmla="*/ 430 w 495"/>
                  <a:gd name="T7" fmla="*/ 953 h 971"/>
                  <a:gd name="T8" fmla="*/ 401 w 495"/>
                  <a:gd name="T9" fmla="*/ 931 h 971"/>
                  <a:gd name="T10" fmla="*/ 372 w 495"/>
                  <a:gd name="T11" fmla="*/ 898 h 971"/>
                  <a:gd name="T12" fmla="*/ 339 w 495"/>
                  <a:gd name="T13" fmla="*/ 855 h 971"/>
                  <a:gd name="T14" fmla="*/ 306 w 495"/>
                  <a:gd name="T15" fmla="*/ 801 h 971"/>
                  <a:gd name="T16" fmla="*/ 270 w 495"/>
                  <a:gd name="T17" fmla="*/ 732 h 971"/>
                  <a:gd name="T18" fmla="*/ 227 w 495"/>
                  <a:gd name="T19" fmla="*/ 648 h 971"/>
                  <a:gd name="T20" fmla="*/ 183 w 495"/>
                  <a:gd name="T21" fmla="*/ 554 h 971"/>
                  <a:gd name="T22" fmla="*/ 129 w 495"/>
                  <a:gd name="T23" fmla="*/ 438 h 971"/>
                  <a:gd name="T24" fmla="*/ 96 w 495"/>
                  <a:gd name="T25" fmla="*/ 369 h 971"/>
                  <a:gd name="T26" fmla="*/ 29 w 495"/>
                  <a:gd name="T27" fmla="*/ 211 h 971"/>
                  <a:gd name="T28" fmla="*/ 2 w 495"/>
                  <a:gd name="T29" fmla="*/ 127 h 971"/>
                  <a:gd name="T30" fmla="*/ 0 w 495"/>
                  <a:gd name="T31" fmla="*/ 60 h 971"/>
                  <a:gd name="T32" fmla="*/ 15 w 495"/>
                  <a:gd name="T33" fmla="*/ 0 h 971"/>
                  <a:gd name="T34" fmla="*/ 15 w 495"/>
                  <a:gd name="T35" fmla="*/ 43 h 971"/>
                  <a:gd name="T36" fmla="*/ 15 w 495"/>
                  <a:gd name="T37" fmla="*/ 72 h 971"/>
                  <a:gd name="T38" fmla="*/ 15 w 495"/>
                  <a:gd name="T39" fmla="*/ 99 h 971"/>
                  <a:gd name="T40" fmla="*/ 18 w 495"/>
                  <a:gd name="T41" fmla="*/ 126 h 971"/>
                  <a:gd name="T42" fmla="*/ 29 w 495"/>
                  <a:gd name="T43" fmla="*/ 162 h 971"/>
                  <a:gd name="T44" fmla="*/ 53 w 495"/>
                  <a:gd name="T45" fmla="*/ 198 h 971"/>
                  <a:gd name="T46" fmla="*/ 85 w 495"/>
                  <a:gd name="T47" fmla="*/ 231 h 971"/>
                  <a:gd name="T48" fmla="*/ 125 w 495"/>
                  <a:gd name="T49" fmla="*/ 260 h 971"/>
                  <a:gd name="T50" fmla="*/ 180 w 495"/>
                  <a:gd name="T51" fmla="*/ 278 h 971"/>
                  <a:gd name="T52" fmla="*/ 245 w 495"/>
                  <a:gd name="T53" fmla="*/ 282 h 971"/>
                  <a:gd name="T54" fmla="*/ 495 w 495"/>
                  <a:gd name="T55" fmla="*/ 28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5" h="971">
                    <a:moveTo>
                      <a:pt x="495" y="285"/>
                    </a:moveTo>
                    <a:lnTo>
                      <a:pt x="495" y="971"/>
                    </a:lnTo>
                    <a:lnTo>
                      <a:pt x="462" y="964"/>
                    </a:lnTo>
                    <a:lnTo>
                      <a:pt x="430" y="953"/>
                    </a:lnTo>
                    <a:lnTo>
                      <a:pt x="401" y="931"/>
                    </a:lnTo>
                    <a:lnTo>
                      <a:pt x="372" y="898"/>
                    </a:lnTo>
                    <a:lnTo>
                      <a:pt x="339" y="855"/>
                    </a:lnTo>
                    <a:lnTo>
                      <a:pt x="306" y="801"/>
                    </a:lnTo>
                    <a:lnTo>
                      <a:pt x="270" y="732"/>
                    </a:lnTo>
                    <a:lnTo>
                      <a:pt x="227" y="648"/>
                    </a:lnTo>
                    <a:lnTo>
                      <a:pt x="183" y="554"/>
                    </a:lnTo>
                    <a:lnTo>
                      <a:pt x="129" y="438"/>
                    </a:lnTo>
                    <a:lnTo>
                      <a:pt x="96" y="369"/>
                    </a:lnTo>
                    <a:lnTo>
                      <a:pt x="29" y="211"/>
                    </a:lnTo>
                    <a:lnTo>
                      <a:pt x="2" y="127"/>
                    </a:lnTo>
                    <a:lnTo>
                      <a:pt x="0" y="60"/>
                    </a:lnTo>
                    <a:lnTo>
                      <a:pt x="15" y="0"/>
                    </a:lnTo>
                    <a:lnTo>
                      <a:pt x="15" y="43"/>
                    </a:lnTo>
                    <a:lnTo>
                      <a:pt x="15" y="72"/>
                    </a:lnTo>
                    <a:lnTo>
                      <a:pt x="15" y="99"/>
                    </a:lnTo>
                    <a:lnTo>
                      <a:pt x="18" y="126"/>
                    </a:lnTo>
                    <a:lnTo>
                      <a:pt x="29" y="162"/>
                    </a:lnTo>
                    <a:lnTo>
                      <a:pt x="53" y="198"/>
                    </a:lnTo>
                    <a:lnTo>
                      <a:pt x="85" y="231"/>
                    </a:lnTo>
                    <a:lnTo>
                      <a:pt x="125" y="260"/>
                    </a:lnTo>
                    <a:lnTo>
                      <a:pt x="180" y="278"/>
                    </a:lnTo>
                    <a:lnTo>
                      <a:pt x="245" y="282"/>
                    </a:lnTo>
                    <a:lnTo>
                      <a:pt x="495" y="285"/>
                    </a:lnTo>
                    <a:close/>
                  </a:path>
                </a:pathLst>
              </a:custGeom>
              <a:solidFill>
                <a:schemeClr val="accent2"/>
              </a:solidFill>
              <a:ln>
                <a:noFill/>
              </a:ln>
              <a:extLst>
                <a:ext uri="{91240B29-F687-4F45-9708-019B960494DF}">
                  <a14:hiddenLine xmlns="" xmlns:a14="http://schemas.microsoft.com/office/drawing/2010/main" w="0">
                    <a:solidFill>
                      <a:srgbClr val="ABABAB"/>
                    </a:solidFill>
                    <a:prstDash val="solid"/>
                    <a:round/>
                  </a14:hiddenLine>
                </a:ext>
              </a:extLst>
            </p:spPr>
            <p:txBody>
              <a:bodyPr/>
              <a:lstStyle/>
              <a:p>
                <a:endParaRPr lang="id-ID" sz="1400">
                  <a:cs typeface="+mn-ea"/>
                  <a:sym typeface="+mn-lt"/>
                </a:endParaRPr>
              </a:p>
            </p:txBody>
          </p:sp>
          <p:sp>
            <p:nvSpPr>
              <p:cNvPr id="38" name="AutoShape 17"/>
              <p:cNvSpPr>
                <a:spLocks noChangeArrowheads="1"/>
              </p:cNvSpPr>
              <p:nvPr/>
            </p:nvSpPr>
            <p:spPr bwMode="gray">
              <a:xfrm rot="5400000">
                <a:off x="2589" y="3078"/>
                <a:ext cx="872" cy="403"/>
              </a:xfrm>
              <a:prstGeom prst="triangle">
                <a:avLst>
                  <a:gd name="adj" fmla="val 50000"/>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id-ID" sz="1400">
                  <a:cs typeface="+mn-ea"/>
                  <a:sym typeface="+mn-lt"/>
                </a:endParaRPr>
              </a:p>
            </p:txBody>
          </p:sp>
          <p:sp>
            <p:nvSpPr>
              <p:cNvPr id="39" name="Freeform 18"/>
              <p:cNvSpPr/>
              <p:nvPr/>
            </p:nvSpPr>
            <p:spPr bwMode="gray">
              <a:xfrm>
                <a:off x="1985" y="3040"/>
                <a:ext cx="1005" cy="489"/>
              </a:xfrm>
              <a:custGeom>
                <a:avLst/>
                <a:gdLst>
                  <a:gd name="T0" fmla="*/ 750 w 750"/>
                  <a:gd name="T1" fmla="*/ 0 h 378"/>
                  <a:gd name="T2" fmla="*/ 0 w 750"/>
                  <a:gd name="T3" fmla="*/ 0 h 378"/>
                  <a:gd name="T4" fmla="*/ 2 w 750"/>
                  <a:gd name="T5" fmla="*/ 194 h 378"/>
                  <a:gd name="T6" fmla="*/ 28 w 750"/>
                  <a:gd name="T7" fmla="*/ 378 h 378"/>
                  <a:gd name="T8" fmla="*/ 750 w 750"/>
                  <a:gd name="T9" fmla="*/ 378 h 378"/>
                  <a:gd name="T10" fmla="*/ 750 w 750"/>
                  <a:gd name="T11" fmla="*/ 0 h 378"/>
                  <a:gd name="T12" fmla="*/ 750 w 750"/>
                  <a:gd name="T13" fmla="*/ 0 h 378"/>
                </a:gdLst>
                <a:ahLst/>
                <a:cxnLst>
                  <a:cxn ang="0">
                    <a:pos x="T0" y="T1"/>
                  </a:cxn>
                  <a:cxn ang="0">
                    <a:pos x="T2" y="T3"/>
                  </a:cxn>
                  <a:cxn ang="0">
                    <a:pos x="T4" y="T5"/>
                  </a:cxn>
                  <a:cxn ang="0">
                    <a:pos x="T6" y="T7"/>
                  </a:cxn>
                  <a:cxn ang="0">
                    <a:pos x="T8" y="T9"/>
                  </a:cxn>
                  <a:cxn ang="0">
                    <a:pos x="T10" y="T11"/>
                  </a:cxn>
                  <a:cxn ang="0">
                    <a:pos x="T12" y="T13"/>
                  </a:cxn>
                </a:cxnLst>
                <a:rect l="0" t="0" r="r" b="b"/>
                <a:pathLst>
                  <a:path w="750" h="378">
                    <a:moveTo>
                      <a:pt x="750" y="0"/>
                    </a:moveTo>
                    <a:lnTo>
                      <a:pt x="0" y="0"/>
                    </a:lnTo>
                    <a:lnTo>
                      <a:pt x="2" y="194"/>
                    </a:lnTo>
                    <a:lnTo>
                      <a:pt x="28" y="378"/>
                    </a:lnTo>
                    <a:lnTo>
                      <a:pt x="750" y="378"/>
                    </a:lnTo>
                    <a:lnTo>
                      <a:pt x="750" y="0"/>
                    </a:lnTo>
                    <a:lnTo>
                      <a:pt x="750" y="0"/>
                    </a:lnTo>
                    <a:close/>
                  </a:path>
                </a:pathLst>
              </a:custGeom>
              <a:solidFill>
                <a:schemeClr val="accent2"/>
              </a:solidFill>
              <a:ln>
                <a:noFill/>
              </a:ln>
              <a:extLst>
                <a:ext uri="{91240B29-F687-4F45-9708-019B960494DF}">
                  <a14:hiddenLine xmlns="" xmlns:a14="http://schemas.microsoft.com/office/drawing/2010/main" w="0">
                    <a:solidFill>
                      <a:srgbClr val="ABABAB"/>
                    </a:solidFill>
                    <a:prstDash val="solid"/>
                    <a:round/>
                  </a14:hiddenLine>
                </a:ext>
              </a:extLst>
            </p:spPr>
            <p:txBody>
              <a:bodyPr/>
              <a:lstStyle/>
              <a:p>
                <a:endParaRPr lang="id-ID" sz="1400">
                  <a:cs typeface="+mn-ea"/>
                  <a:sym typeface="+mn-lt"/>
                </a:endParaRPr>
              </a:p>
            </p:txBody>
          </p:sp>
        </p:grpSp>
        <p:sp>
          <p:nvSpPr>
            <p:cNvPr id="44" name="Title 1"/>
            <p:cNvSpPr txBox="1"/>
            <p:nvPr/>
          </p:nvSpPr>
          <p:spPr>
            <a:xfrm>
              <a:off x="1415247" y="4641452"/>
              <a:ext cx="1509839" cy="59714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anose="020B0403030403020204" pitchFamily="34" charset="0"/>
                  <a:ea typeface="+mj-ea"/>
                  <a:cs typeface="+mj-cs"/>
                </a:defRPr>
              </a:lvl1pPr>
            </a:lstStyle>
            <a:p>
              <a:pPr algn="ctr"/>
              <a:r>
                <a:rPr lang="zh-CN" altLang="en-US" sz="1600" b="1" dirty="0">
                  <a:solidFill>
                    <a:schemeClr val="accent1"/>
                  </a:solidFill>
                  <a:latin typeface="+mn-lt"/>
                  <a:ea typeface="+mn-ea"/>
                  <a:cs typeface="+mn-ea"/>
                  <a:sym typeface="+mn-lt"/>
                </a:rPr>
                <a:t>会用情理交融的语言</a:t>
              </a:r>
            </a:p>
          </p:txBody>
        </p:sp>
        <p:sp>
          <p:nvSpPr>
            <p:cNvPr id="45" name="Title 1"/>
            <p:cNvSpPr txBox="1"/>
            <p:nvPr/>
          </p:nvSpPr>
          <p:spPr>
            <a:xfrm rot="18000000">
              <a:off x="1406912" y="2598168"/>
              <a:ext cx="1509839" cy="6001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anose="020B0403030403020204" pitchFamily="34" charset="0"/>
                  <a:ea typeface="+mj-ea"/>
                  <a:cs typeface="+mj-cs"/>
                </a:defRPr>
              </a:lvl1pPr>
            </a:lstStyle>
            <a:p>
              <a:pPr algn="ctr"/>
              <a:r>
                <a:rPr lang="zh-CN" altLang="en-US" sz="1600" b="1" dirty="0">
                  <a:solidFill>
                    <a:schemeClr val="bg1"/>
                  </a:solidFill>
                  <a:latin typeface="+mn-lt"/>
                  <a:ea typeface="+mn-ea"/>
                  <a:cs typeface="+mn-ea"/>
                  <a:sym typeface="+mn-lt"/>
                </a:rPr>
                <a:t>用会用尊重的语言</a:t>
              </a:r>
            </a:p>
          </p:txBody>
        </p:sp>
        <p:sp>
          <p:nvSpPr>
            <p:cNvPr id="46" name="Title 1"/>
            <p:cNvSpPr txBox="1"/>
            <p:nvPr/>
          </p:nvSpPr>
          <p:spPr>
            <a:xfrm rot="3600000">
              <a:off x="3153110" y="3565037"/>
              <a:ext cx="1509839" cy="63287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anose="020B0403030403020204" pitchFamily="34" charset="0"/>
                  <a:ea typeface="+mj-ea"/>
                  <a:cs typeface="+mj-cs"/>
                </a:defRPr>
              </a:lvl1pPr>
            </a:lstStyle>
            <a:p>
              <a:pPr algn="ctr"/>
              <a:r>
                <a:rPr lang="zh-CN" altLang="en-US" sz="1600" b="1" dirty="0">
                  <a:solidFill>
                    <a:schemeClr val="bg1"/>
                  </a:solidFill>
                  <a:latin typeface="+mn-lt"/>
                  <a:ea typeface="+mn-ea"/>
                  <a:cs typeface="+mn-ea"/>
                  <a:sym typeface="+mn-lt"/>
                </a:rPr>
                <a:t>会用热情的语言</a:t>
              </a:r>
            </a:p>
          </p:txBody>
        </p:sp>
      </p:grpSp>
      <p:sp>
        <p:nvSpPr>
          <p:cNvPr id="19" name="TextBox 71"/>
          <p:cNvSpPr txBox="1"/>
          <p:nvPr/>
        </p:nvSpPr>
        <p:spPr>
          <a:xfrm>
            <a:off x="6492291" y="2331321"/>
            <a:ext cx="4329064" cy="737235"/>
          </a:xfrm>
          <a:prstGeom prst="rect">
            <a:avLst/>
          </a:prstGeom>
          <a:noFill/>
        </p:spPr>
        <p:txBody>
          <a:bodyPr wrap="square" rtlCol="0">
            <a:spAutoFit/>
          </a:bodyPr>
          <a:lstStyle/>
          <a:p>
            <a:pPr algn="just"/>
            <a:r>
              <a:rPr lang="zh-CN" altLang="en-US" sz="1400" dirty="0">
                <a:solidFill>
                  <a:schemeClr val="bg1">
                    <a:lumMod val="50000"/>
                  </a:schemeClr>
                </a:solidFill>
                <a:latin typeface="方正正中黑简体" panose="02000000000000000000" charset="-122"/>
                <a:ea typeface="方正正中黑简体" panose="02000000000000000000" charset="-122"/>
                <a:cs typeface="+mn-ea"/>
                <a:sym typeface="+mn-lt"/>
              </a:rPr>
              <a:t>多与群众沟通交流，掌握社区群众的所需所盼，说话时把话说到群众的心坎上，从而产生共鸣，促进社区治理工作的有效开展。</a:t>
            </a:r>
          </a:p>
        </p:txBody>
      </p:sp>
      <p:sp>
        <p:nvSpPr>
          <p:cNvPr id="73" name="TextBox 72"/>
          <p:cNvSpPr txBox="1"/>
          <p:nvPr/>
        </p:nvSpPr>
        <p:spPr>
          <a:xfrm>
            <a:off x="6492291" y="2016765"/>
            <a:ext cx="1706880" cy="398780"/>
          </a:xfrm>
          <a:prstGeom prst="rect">
            <a:avLst/>
          </a:prstGeom>
          <a:noFill/>
        </p:spPr>
        <p:txBody>
          <a:bodyPr wrap="none" rtlCol="0">
            <a:spAutoFit/>
          </a:bodyPr>
          <a:lstStyle/>
          <a:p>
            <a:pPr algn="l"/>
            <a:r>
              <a:rPr lang="zh-CN" altLang="en-US" sz="2000" dirty="0">
                <a:solidFill>
                  <a:schemeClr val="tx1">
                    <a:lumMod val="65000"/>
                    <a:lumOff val="35000"/>
                  </a:schemeClr>
                </a:solidFill>
                <a:latin typeface="方正正中黑简体" panose="02000000000000000000" charset="-122"/>
                <a:ea typeface="方正正中黑简体" panose="02000000000000000000" charset="-122"/>
                <a:cs typeface="+mn-ea"/>
                <a:sym typeface="+mn-lt"/>
              </a:rPr>
              <a:t>“群众语言”</a:t>
            </a:r>
          </a:p>
        </p:txBody>
      </p:sp>
      <p:sp>
        <p:nvSpPr>
          <p:cNvPr id="52" name="文本框 19"/>
          <p:cNvSpPr txBox="1">
            <a:spLocks noChangeArrowheads="1"/>
          </p:cNvSpPr>
          <p:nvPr/>
        </p:nvSpPr>
        <p:spPr bwMode="auto">
          <a:xfrm>
            <a:off x="6492291" y="3105110"/>
            <a:ext cx="4329063" cy="450850"/>
          </a:xfrm>
          <a:prstGeom prst="rect">
            <a:avLst/>
          </a:prstGeom>
          <a:noFill/>
          <a:ln>
            <a:noFill/>
          </a:ln>
        </p:spPr>
        <p:txBody>
          <a:bodyPr wrap="square">
            <a:spAutoFit/>
          </a:bodyPr>
          <a:lstStyle>
            <a:lvl1pPr>
              <a:defRPr kumimoji="1">
                <a:solidFill>
                  <a:schemeClr val="tx1"/>
                </a:solidFill>
                <a:latin typeface="Aspergit" charset="-122"/>
                <a:ea typeface="方正正纤黑简体" panose="02000000000000000000" charset="-122"/>
              </a:defRPr>
            </a:lvl1pPr>
            <a:lvl2pPr marL="742950" indent="-285750">
              <a:defRPr kumimoji="1">
                <a:solidFill>
                  <a:schemeClr val="tx1"/>
                </a:solidFill>
                <a:latin typeface="Aspergit" charset="-122"/>
                <a:ea typeface="方正正纤黑简体" panose="02000000000000000000" charset="-122"/>
              </a:defRPr>
            </a:lvl2pPr>
            <a:lvl3pPr marL="1143000" indent="-228600">
              <a:defRPr kumimoji="1">
                <a:solidFill>
                  <a:schemeClr val="tx1"/>
                </a:solidFill>
                <a:latin typeface="Aspergit" charset="-122"/>
                <a:ea typeface="方正正纤黑简体" panose="02000000000000000000" charset="-122"/>
              </a:defRPr>
            </a:lvl3pPr>
            <a:lvl4pPr marL="1600200" indent="-228600">
              <a:defRPr kumimoji="1">
                <a:solidFill>
                  <a:schemeClr val="tx1"/>
                </a:solidFill>
                <a:latin typeface="Aspergit" charset="-122"/>
                <a:ea typeface="方正正纤黑简体" panose="02000000000000000000" charset="-122"/>
              </a:defRPr>
            </a:lvl4pPr>
            <a:lvl5pPr marL="2057400" indent="-228600">
              <a:defRPr kumimoji="1">
                <a:solidFill>
                  <a:schemeClr val="tx1"/>
                </a:solidFill>
                <a:latin typeface="Aspergit" charset="-122"/>
                <a:ea typeface="方正正纤黑简体" panose="02000000000000000000" charset="-122"/>
              </a:defRPr>
            </a:lvl5pPr>
            <a:lvl6pPr marL="2514600" indent="-228600" fontAlgn="base">
              <a:spcBef>
                <a:spcPct val="0"/>
              </a:spcBef>
              <a:spcAft>
                <a:spcPct val="0"/>
              </a:spcAft>
              <a:defRPr kumimoji="1">
                <a:solidFill>
                  <a:schemeClr val="tx1"/>
                </a:solidFill>
                <a:latin typeface="Aspergit" charset="-122"/>
                <a:ea typeface="方正正纤黑简体" panose="02000000000000000000" charset="-122"/>
              </a:defRPr>
            </a:lvl6pPr>
            <a:lvl7pPr marL="2971800" indent="-228600" fontAlgn="base">
              <a:spcBef>
                <a:spcPct val="0"/>
              </a:spcBef>
              <a:spcAft>
                <a:spcPct val="0"/>
              </a:spcAft>
              <a:defRPr kumimoji="1">
                <a:solidFill>
                  <a:schemeClr val="tx1"/>
                </a:solidFill>
                <a:latin typeface="Aspergit" charset="-122"/>
                <a:ea typeface="方正正纤黑简体" panose="02000000000000000000" charset="-122"/>
              </a:defRPr>
            </a:lvl7pPr>
            <a:lvl8pPr marL="3429000" indent="-228600" fontAlgn="base">
              <a:spcBef>
                <a:spcPct val="0"/>
              </a:spcBef>
              <a:spcAft>
                <a:spcPct val="0"/>
              </a:spcAft>
              <a:defRPr kumimoji="1">
                <a:solidFill>
                  <a:schemeClr val="tx1"/>
                </a:solidFill>
                <a:latin typeface="Aspergit" charset="-122"/>
                <a:ea typeface="方正正纤黑简体" panose="02000000000000000000" charset="-122"/>
              </a:defRPr>
            </a:lvl8pPr>
            <a:lvl9pPr marL="3886200" indent="-228600" fontAlgn="base">
              <a:spcBef>
                <a:spcPct val="0"/>
              </a:spcBef>
              <a:spcAft>
                <a:spcPct val="0"/>
              </a:spcAft>
              <a:defRPr kumimoji="1">
                <a:solidFill>
                  <a:schemeClr val="tx1"/>
                </a:solidFill>
                <a:latin typeface="Aspergit" charset="-122"/>
                <a:ea typeface="方正正纤黑简体" panose="02000000000000000000" charset="-122"/>
              </a:defRPr>
            </a:lvl9pPr>
          </a:lstStyle>
          <a:p>
            <a:pPr>
              <a:lnSpc>
                <a:spcPct val="130000"/>
              </a:lnSpc>
            </a:pPr>
            <a:r>
              <a:rPr kumimoji="0" dirty="0">
                <a:solidFill>
                  <a:schemeClr val="tx1">
                    <a:lumMod val="65000"/>
                    <a:lumOff val="35000"/>
                  </a:schemeClr>
                </a:solidFill>
                <a:latin typeface="方正正中黑简体" panose="02000000000000000000" charset="-122"/>
                <a:ea typeface="方正正中黑简体" panose="02000000000000000000" charset="-122"/>
                <a:cs typeface="+mn-ea"/>
                <a:sym typeface="+mn-lt"/>
              </a:rPr>
              <a:t>以谦虚的品德增进与社区群众的亲密关系</a:t>
            </a:r>
          </a:p>
        </p:txBody>
      </p:sp>
      <p:sp>
        <p:nvSpPr>
          <p:cNvPr id="53" name="文本框 24"/>
          <p:cNvSpPr txBox="1">
            <a:spLocks noChangeArrowheads="1"/>
          </p:cNvSpPr>
          <p:nvPr/>
        </p:nvSpPr>
        <p:spPr bwMode="auto">
          <a:xfrm>
            <a:off x="6492291" y="3856087"/>
            <a:ext cx="4373604" cy="450850"/>
          </a:xfrm>
          <a:prstGeom prst="rect">
            <a:avLst/>
          </a:prstGeom>
          <a:noFill/>
          <a:ln>
            <a:noFill/>
          </a:ln>
        </p:spPr>
        <p:txBody>
          <a:bodyPr wrap="square">
            <a:spAutoFit/>
          </a:bodyPr>
          <a:lstStyle>
            <a:lvl1pPr>
              <a:defRPr kumimoji="1">
                <a:solidFill>
                  <a:schemeClr val="tx1"/>
                </a:solidFill>
                <a:latin typeface="Aspergit" charset="-122"/>
                <a:ea typeface="方正正纤黑简体" panose="02000000000000000000" charset="-122"/>
              </a:defRPr>
            </a:lvl1pPr>
            <a:lvl2pPr marL="742950" indent="-285750">
              <a:defRPr kumimoji="1">
                <a:solidFill>
                  <a:schemeClr val="tx1"/>
                </a:solidFill>
                <a:latin typeface="Aspergit" charset="-122"/>
                <a:ea typeface="方正正纤黑简体" panose="02000000000000000000" charset="-122"/>
              </a:defRPr>
            </a:lvl2pPr>
            <a:lvl3pPr marL="1143000" indent="-228600">
              <a:defRPr kumimoji="1">
                <a:solidFill>
                  <a:schemeClr val="tx1"/>
                </a:solidFill>
                <a:latin typeface="Aspergit" charset="-122"/>
                <a:ea typeface="方正正纤黑简体" panose="02000000000000000000" charset="-122"/>
              </a:defRPr>
            </a:lvl3pPr>
            <a:lvl4pPr marL="1600200" indent="-228600">
              <a:defRPr kumimoji="1">
                <a:solidFill>
                  <a:schemeClr val="tx1"/>
                </a:solidFill>
                <a:latin typeface="Aspergit" charset="-122"/>
                <a:ea typeface="方正正纤黑简体" panose="02000000000000000000" charset="-122"/>
              </a:defRPr>
            </a:lvl4pPr>
            <a:lvl5pPr marL="2057400" indent="-228600">
              <a:defRPr kumimoji="1">
                <a:solidFill>
                  <a:schemeClr val="tx1"/>
                </a:solidFill>
                <a:latin typeface="Aspergit" charset="-122"/>
                <a:ea typeface="方正正纤黑简体" panose="02000000000000000000" charset="-122"/>
              </a:defRPr>
            </a:lvl5pPr>
            <a:lvl6pPr marL="2514600" indent="-228600" fontAlgn="base">
              <a:spcBef>
                <a:spcPct val="0"/>
              </a:spcBef>
              <a:spcAft>
                <a:spcPct val="0"/>
              </a:spcAft>
              <a:defRPr kumimoji="1">
                <a:solidFill>
                  <a:schemeClr val="tx1"/>
                </a:solidFill>
                <a:latin typeface="Aspergit" charset="-122"/>
                <a:ea typeface="方正正纤黑简体" panose="02000000000000000000" charset="-122"/>
              </a:defRPr>
            </a:lvl6pPr>
            <a:lvl7pPr marL="2971800" indent="-228600" fontAlgn="base">
              <a:spcBef>
                <a:spcPct val="0"/>
              </a:spcBef>
              <a:spcAft>
                <a:spcPct val="0"/>
              </a:spcAft>
              <a:defRPr kumimoji="1">
                <a:solidFill>
                  <a:schemeClr val="tx1"/>
                </a:solidFill>
                <a:latin typeface="Aspergit" charset="-122"/>
                <a:ea typeface="方正正纤黑简体" panose="02000000000000000000" charset="-122"/>
              </a:defRPr>
            </a:lvl7pPr>
            <a:lvl8pPr marL="3429000" indent="-228600" fontAlgn="base">
              <a:spcBef>
                <a:spcPct val="0"/>
              </a:spcBef>
              <a:spcAft>
                <a:spcPct val="0"/>
              </a:spcAft>
              <a:defRPr kumimoji="1">
                <a:solidFill>
                  <a:schemeClr val="tx1"/>
                </a:solidFill>
                <a:latin typeface="Aspergit" charset="-122"/>
                <a:ea typeface="方正正纤黑简体" panose="02000000000000000000" charset="-122"/>
              </a:defRPr>
            </a:lvl8pPr>
            <a:lvl9pPr marL="3886200" indent="-228600" fontAlgn="base">
              <a:spcBef>
                <a:spcPct val="0"/>
              </a:spcBef>
              <a:spcAft>
                <a:spcPct val="0"/>
              </a:spcAft>
              <a:defRPr kumimoji="1">
                <a:solidFill>
                  <a:schemeClr val="tx1"/>
                </a:solidFill>
                <a:latin typeface="Aspergit" charset="-122"/>
                <a:ea typeface="方正正纤黑简体" panose="02000000000000000000" charset="-122"/>
              </a:defRPr>
            </a:lvl9pPr>
          </a:lstStyle>
          <a:p>
            <a:pPr>
              <a:lnSpc>
                <a:spcPct val="130000"/>
              </a:lnSpc>
            </a:pPr>
            <a:r>
              <a:rPr kumimoji="0" sz="1800" dirty="0">
                <a:solidFill>
                  <a:schemeClr val="tx1">
                    <a:lumMod val="65000"/>
                    <a:lumOff val="35000"/>
                  </a:schemeClr>
                </a:solidFill>
                <a:latin typeface="方正正中黑简体" panose="02000000000000000000" charset="-122"/>
                <a:ea typeface="方正正中黑简体" panose="02000000000000000000" charset="-122"/>
                <a:cs typeface="+mn-ea"/>
                <a:sym typeface="+mn-lt"/>
              </a:rPr>
              <a:t>以真诚的态度消除居民群众的顾虑</a:t>
            </a:r>
          </a:p>
        </p:txBody>
      </p:sp>
      <p:sp>
        <p:nvSpPr>
          <p:cNvPr id="54" name="文本框 29"/>
          <p:cNvSpPr txBox="1">
            <a:spLocks noChangeArrowheads="1"/>
          </p:cNvSpPr>
          <p:nvPr/>
        </p:nvSpPr>
        <p:spPr bwMode="auto">
          <a:xfrm>
            <a:off x="6492291" y="4595301"/>
            <a:ext cx="4329064" cy="810260"/>
          </a:xfrm>
          <a:prstGeom prst="rect">
            <a:avLst/>
          </a:prstGeom>
          <a:noFill/>
          <a:ln>
            <a:noFill/>
          </a:ln>
        </p:spPr>
        <p:txBody>
          <a:bodyPr wrap="square">
            <a:spAutoFit/>
          </a:bodyPr>
          <a:lstStyle>
            <a:lvl1pPr>
              <a:defRPr kumimoji="1">
                <a:solidFill>
                  <a:schemeClr val="tx1"/>
                </a:solidFill>
                <a:latin typeface="Aspergit" charset="-122"/>
                <a:ea typeface="方正正纤黑简体" panose="02000000000000000000" charset="-122"/>
              </a:defRPr>
            </a:lvl1pPr>
            <a:lvl2pPr marL="742950" indent="-285750">
              <a:defRPr kumimoji="1">
                <a:solidFill>
                  <a:schemeClr val="tx1"/>
                </a:solidFill>
                <a:latin typeface="Aspergit" charset="-122"/>
                <a:ea typeface="方正正纤黑简体" panose="02000000000000000000" charset="-122"/>
              </a:defRPr>
            </a:lvl2pPr>
            <a:lvl3pPr marL="1143000" indent="-228600">
              <a:defRPr kumimoji="1">
                <a:solidFill>
                  <a:schemeClr val="tx1"/>
                </a:solidFill>
                <a:latin typeface="Aspergit" charset="-122"/>
                <a:ea typeface="方正正纤黑简体" panose="02000000000000000000" charset="-122"/>
              </a:defRPr>
            </a:lvl3pPr>
            <a:lvl4pPr marL="1600200" indent="-228600">
              <a:defRPr kumimoji="1">
                <a:solidFill>
                  <a:schemeClr val="tx1"/>
                </a:solidFill>
                <a:latin typeface="Aspergit" charset="-122"/>
                <a:ea typeface="方正正纤黑简体" panose="02000000000000000000" charset="-122"/>
              </a:defRPr>
            </a:lvl4pPr>
            <a:lvl5pPr marL="2057400" indent="-228600">
              <a:defRPr kumimoji="1">
                <a:solidFill>
                  <a:schemeClr val="tx1"/>
                </a:solidFill>
                <a:latin typeface="Aspergit" charset="-122"/>
                <a:ea typeface="方正正纤黑简体" panose="02000000000000000000" charset="-122"/>
              </a:defRPr>
            </a:lvl5pPr>
            <a:lvl6pPr marL="2514600" indent="-228600" fontAlgn="base">
              <a:spcBef>
                <a:spcPct val="0"/>
              </a:spcBef>
              <a:spcAft>
                <a:spcPct val="0"/>
              </a:spcAft>
              <a:defRPr kumimoji="1">
                <a:solidFill>
                  <a:schemeClr val="tx1"/>
                </a:solidFill>
                <a:latin typeface="Aspergit" charset="-122"/>
                <a:ea typeface="方正正纤黑简体" panose="02000000000000000000" charset="-122"/>
              </a:defRPr>
            </a:lvl6pPr>
            <a:lvl7pPr marL="2971800" indent="-228600" fontAlgn="base">
              <a:spcBef>
                <a:spcPct val="0"/>
              </a:spcBef>
              <a:spcAft>
                <a:spcPct val="0"/>
              </a:spcAft>
              <a:defRPr kumimoji="1">
                <a:solidFill>
                  <a:schemeClr val="tx1"/>
                </a:solidFill>
                <a:latin typeface="Aspergit" charset="-122"/>
                <a:ea typeface="方正正纤黑简体" panose="02000000000000000000" charset="-122"/>
              </a:defRPr>
            </a:lvl7pPr>
            <a:lvl8pPr marL="3429000" indent="-228600" fontAlgn="base">
              <a:spcBef>
                <a:spcPct val="0"/>
              </a:spcBef>
              <a:spcAft>
                <a:spcPct val="0"/>
              </a:spcAft>
              <a:defRPr kumimoji="1">
                <a:solidFill>
                  <a:schemeClr val="tx1"/>
                </a:solidFill>
                <a:latin typeface="Aspergit" charset="-122"/>
                <a:ea typeface="方正正纤黑简体" panose="02000000000000000000" charset="-122"/>
              </a:defRPr>
            </a:lvl8pPr>
            <a:lvl9pPr marL="3886200" indent="-228600" fontAlgn="base">
              <a:spcBef>
                <a:spcPct val="0"/>
              </a:spcBef>
              <a:spcAft>
                <a:spcPct val="0"/>
              </a:spcAft>
              <a:defRPr kumimoji="1">
                <a:solidFill>
                  <a:schemeClr val="tx1"/>
                </a:solidFill>
                <a:latin typeface="Aspergit" charset="-122"/>
                <a:ea typeface="方正正纤黑简体" panose="02000000000000000000" charset="-122"/>
              </a:defRPr>
            </a:lvl9pPr>
          </a:lstStyle>
          <a:p>
            <a:pPr>
              <a:lnSpc>
                <a:spcPct val="130000"/>
              </a:lnSpc>
            </a:pPr>
            <a:r>
              <a:rPr kumimoji="0" dirty="0">
                <a:solidFill>
                  <a:schemeClr val="tx1">
                    <a:lumMod val="65000"/>
                    <a:lumOff val="35000"/>
                  </a:schemeClr>
                </a:solidFill>
                <a:latin typeface="方正正中黑简体" panose="02000000000000000000" charset="-122"/>
                <a:ea typeface="方正正中黑简体" panose="02000000000000000000" charset="-122"/>
                <a:cs typeface="+mn-ea"/>
                <a:sym typeface="+mn-lt"/>
              </a:rPr>
              <a:t>以入情入理的论据说服对方，做到用文明的态度尊重群众，真挚的感情贴近群众</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90"/>
                                          </p:val>
                                        </p:tav>
                                        <p:tav tm="100000">
                                          <p:val>
                                            <p:fltVal val="0"/>
                                          </p:val>
                                        </p:tav>
                                      </p:tavLst>
                                    </p:anim>
                                    <p:animEffect transition="in" filter="fade">
                                      <p:cBhvr>
                                        <p:cTn id="10" dur="500"/>
                                        <p:tgtEl>
                                          <p:spTgt spid="1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fade">
                                      <p:cBhvr>
                                        <p:cTn id="14" dur="1000"/>
                                        <p:tgtEl>
                                          <p:spTgt spid="73"/>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1000"/>
                                        <p:tgtEl>
                                          <p:spTgt spid="19"/>
                                        </p:tgtEl>
                                      </p:cBhvr>
                                    </p:animEffect>
                                  </p:childTnLst>
                                </p:cTn>
                              </p:par>
                              <p:par>
                                <p:cTn id="19" presetID="14" presetClass="entr" presetSubtype="10" fill="hold" grpId="0" nodeType="withEffect">
                                  <p:stCondLst>
                                    <p:cond delay="0"/>
                                  </p:stCondLst>
                                  <p:iterate type="lt">
                                    <p:tmPct val="10000"/>
                                  </p:iterate>
                                  <p:childTnLst>
                                    <p:set>
                                      <p:cBhvr>
                                        <p:cTn id="20" dur="1" fill="hold">
                                          <p:stCondLst>
                                            <p:cond delay="0"/>
                                          </p:stCondLst>
                                        </p:cTn>
                                        <p:tgtEl>
                                          <p:spTgt spid="52"/>
                                        </p:tgtEl>
                                        <p:attrNameLst>
                                          <p:attrName>style.visibility</p:attrName>
                                        </p:attrNameLst>
                                      </p:cBhvr>
                                      <p:to>
                                        <p:strVal val="visible"/>
                                      </p:to>
                                    </p:set>
                                    <p:animEffect transition="in" filter="randombar(horizontal)">
                                      <p:cBhvr>
                                        <p:cTn id="21" dur="1000"/>
                                        <p:tgtEl>
                                          <p:spTgt spid="52"/>
                                        </p:tgtEl>
                                      </p:cBhvr>
                                    </p:animEffect>
                                  </p:childTnLst>
                                </p:cTn>
                              </p:par>
                              <p:par>
                                <p:cTn id="22" presetID="14" presetClass="entr" presetSubtype="10" fill="hold" grpId="0" nodeType="withEffect">
                                  <p:stCondLst>
                                    <p:cond delay="0"/>
                                  </p:stCondLst>
                                  <p:iterate type="lt">
                                    <p:tmPct val="10000"/>
                                  </p:iterate>
                                  <p:childTnLst>
                                    <p:set>
                                      <p:cBhvr>
                                        <p:cTn id="23" dur="1" fill="hold">
                                          <p:stCondLst>
                                            <p:cond delay="0"/>
                                          </p:stCondLst>
                                        </p:cTn>
                                        <p:tgtEl>
                                          <p:spTgt spid="53"/>
                                        </p:tgtEl>
                                        <p:attrNameLst>
                                          <p:attrName>style.visibility</p:attrName>
                                        </p:attrNameLst>
                                      </p:cBhvr>
                                      <p:to>
                                        <p:strVal val="visible"/>
                                      </p:to>
                                    </p:set>
                                    <p:animEffect transition="in" filter="randombar(horizontal)">
                                      <p:cBhvr>
                                        <p:cTn id="24" dur="1000"/>
                                        <p:tgtEl>
                                          <p:spTgt spid="53"/>
                                        </p:tgtEl>
                                      </p:cBhvr>
                                    </p:animEffect>
                                  </p:childTnLst>
                                </p:cTn>
                              </p:par>
                            </p:childTnLst>
                          </p:cTn>
                        </p:par>
                      </p:childTnLst>
                    </p:cTn>
                  </p:par>
                  <p:par>
                    <p:cTn id="25" fill="hold">
                      <p:stCondLst>
                        <p:cond delay="indefinite"/>
                      </p:stCondLst>
                      <p:childTnLst>
                        <p:par>
                          <p:cTn id="26" fill="hold">
                            <p:stCondLst>
                              <p:cond delay="4199"/>
                            </p:stCondLst>
                            <p:childTnLst>
                              <p:par>
                                <p:cTn id="27" presetID="14" presetClass="entr" presetSubtype="10" fill="hold" grpId="0" nodeType="clickPar">
                                  <p:stCondLst>
                                    <p:cond delay="0"/>
                                  </p:stCondLst>
                                  <p:iterate type="lt">
                                    <p:tmPct val="10000"/>
                                  </p:iterate>
                                  <p:childTnLst>
                                    <p:set>
                                      <p:cBhvr>
                                        <p:cTn id="28" dur="1" fill="hold">
                                          <p:stCondLst>
                                            <p:cond delay="0"/>
                                          </p:stCondLst>
                                        </p:cTn>
                                        <p:tgtEl>
                                          <p:spTgt spid="54"/>
                                        </p:tgtEl>
                                        <p:attrNameLst>
                                          <p:attrName>style.visibility</p:attrName>
                                        </p:attrNameLst>
                                      </p:cBhvr>
                                      <p:to>
                                        <p:strVal val="visible"/>
                                      </p:to>
                                    </p:set>
                                    <p:animEffect transition="in" filter="randombar(horizontal)">
                                      <p:cBhvr>
                                        <p:cTn id="29"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3" grpId="0"/>
      <p:bldP spid="52" grpId="0"/>
      <p:bldP spid="53" grpId="0"/>
      <p:bldP spid="5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33350"/>
            <a:ext cx="6742430" cy="11785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 —— </a:t>
            </a:r>
            <a:r>
              <a:rPr lang="zh-CN" altLang="en-US" sz="36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用方法</a:t>
            </a:r>
          </a:p>
        </p:txBody>
      </p:sp>
      <p:grpSp>
        <p:nvGrpSpPr>
          <p:cNvPr id="12" name="组合 11"/>
          <p:cNvGrpSpPr/>
          <p:nvPr/>
        </p:nvGrpSpPr>
        <p:grpSpPr>
          <a:xfrm>
            <a:off x="1879600" y="1024890"/>
            <a:ext cx="5967730" cy="581660"/>
            <a:chOff x="2960" y="5376"/>
            <a:chExt cx="9398" cy="916"/>
          </a:xfrm>
        </p:grpSpPr>
        <p:sp>
          <p:nvSpPr>
            <p:cNvPr id="69" name="MH_Other_1"/>
            <p:cNvSpPr/>
            <p:nvPr>
              <p:custDataLst>
                <p:tags r:id="rId1"/>
              </p:custDataLst>
            </p:nvPr>
          </p:nvSpPr>
          <p:spPr>
            <a:xfrm>
              <a:off x="2960" y="5376"/>
              <a:ext cx="914" cy="9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5" name="文本框 4"/>
            <p:cNvSpPr txBox="1"/>
            <p:nvPr/>
          </p:nvSpPr>
          <p:spPr>
            <a:xfrm>
              <a:off x="3116" y="5469"/>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2</a:t>
              </a:r>
            </a:p>
          </p:txBody>
        </p:sp>
        <p:sp>
          <p:nvSpPr>
            <p:cNvPr id="6" name="文本框 5"/>
            <p:cNvSpPr txBox="1"/>
            <p:nvPr/>
          </p:nvSpPr>
          <p:spPr>
            <a:xfrm>
              <a:off x="4358" y="5537"/>
              <a:ext cx="8000" cy="628"/>
            </a:xfrm>
            <a:prstGeom prst="rect">
              <a:avLst/>
            </a:prstGeom>
            <a:noFill/>
            <a:ln w="9525">
              <a:noFill/>
            </a:ln>
          </p:spPr>
          <p:txBody>
            <a:bodyPr>
              <a:spAutoFit/>
            </a:bodyPr>
            <a:lstStyle/>
            <a:p>
              <a:pPr indent="0"/>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开拓社区群众工作的途径和技巧 </a:t>
              </a:r>
            </a:p>
          </p:txBody>
        </p:sp>
      </p:grpSp>
      <p:sp>
        <p:nvSpPr>
          <p:cNvPr id="3" name="任意多边形 2"/>
          <p:cNvSpPr/>
          <p:nvPr/>
        </p:nvSpPr>
        <p:spPr>
          <a:xfrm>
            <a:off x="1127820" y="2013071"/>
            <a:ext cx="4309355" cy="0"/>
          </a:xfrm>
          <a:custGeom>
            <a:avLst/>
            <a:gdLst>
              <a:gd name="connsiteX0" fmla="*/ 4309354 w 4309354"/>
              <a:gd name="connsiteY0" fmla="*/ 0 h 0"/>
              <a:gd name="connsiteX1" fmla="*/ 0 w 4309354"/>
              <a:gd name="connsiteY1" fmla="*/ 0 h 0"/>
            </a:gdLst>
            <a:ahLst/>
            <a:cxnLst>
              <a:cxn ang="0">
                <a:pos x="connsiteX0" y="connsiteY0"/>
              </a:cxn>
              <a:cxn ang="0">
                <a:pos x="connsiteX1" y="connsiteY1"/>
              </a:cxn>
            </a:cxnLst>
            <a:rect l="l" t="t" r="r" b="b"/>
            <a:pathLst>
              <a:path w="4309354">
                <a:moveTo>
                  <a:pt x="4309354"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任意多边形 3"/>
          <p:cNvSpPr/>
          <p:nvPr/>
        </p:nvSpPr>
        <p:spPr>
          <a:xfrm>
            <a:off x="1205642" y="4831803"/>
            <a:ext cx="3735421" cy="0"/>
          </a:xfrm>
          <a:custGeom>
            <a:avLst/>
            <a:gdLst>
              <a:gd name="connsiteX0" fmla="*/ 3735421 w 3735421"/>
              <a:gd name="connsiteY0" fmla="*/ 0 h 0"/>
              <a:gd name="connsiteX1" fmla="*/ 0 w 3735421"/>
              <a:gd name="connsiteY1" fmla="*/ 0 h 0"/>
            </a:gdLst>
            <a:ahLst/>
            <a:cxnLst>
              <a:cxn ang="0">
                <a:pos x="connsiteX0" y="connsiteY0"/>
              </a:cxn>
              <a:cxn ang="0">
                <a:pos x="connsiteX1" y="connsiteY1"/>
              </a:cxn>
            </a:cxnLst>
            <a:rect l="l" t="t" r="r" b="b"/>
            <a:pathLst>
              <a:path w="3735421">
                <a:moveTo>
                  <a:pt x="3735421"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任意多边形 6"/>
          <p:cNvSpPr/>
          <p:nvPr/>
        </p:nvSpPr>
        <p:spPr>
          <a:xfrm>
            <a:off x="8376780" y="4383377"/>
            <a:ext cx="3169365" cy="45719"/>
          </a:xfrm>
          <a:custGeom>
            <a:avLst/>
            <a:gdLst>
              <a:gd name="connsiteX0" fmla="*/ 3735421 w 3735421"/>
              <a:gd name="connsiteY0" fmla="*/ 0 h 0"/>
              <a:gd name="connsiteX1" fmla="*/ 0 w 3735421"/>
              <a:gd name="connsiteY1" fmla="*/ 0 h 0"/>
            </a:gdLst>
            <a:ahLst/>
            <a:cxnLst>
              <a:cxn ang="0">
                <a:pos x="connsiteX0" y="connsiteY0"/>
              </a:cxn>
              <a:cxn ang="0">
                <a:pos x="connsiteX1" y="connsiteY1"/>
              </a:cxn>
            </a:cxnLst>
            <a:rect l="l" t="t" r="r" b="b"/>
            <a:pathLst>
              <a:path w="3735421">
                <a:moveTo>
                  <a:pt x="3735421"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7"/>
          <p:cNvGrpSpPr/>
          <p:nvPr/>
        </p:nvGrpSpPr>
        <p:grpSpPr>
          <a:xfrm>
            <a:off x="4814605" y="1516961"/>
            <a:ext cx="1352144" cy="2434119"/>
            <a:chOff x="4715750" y="1595336"/>
            <a:chExt cx="1352144" cy="2434119"/>
          </a:xfrm>
        </p:grpSpPr>
        <p:sp>
          <p:nvSpPr>
            <p:cNvPr id="9" name="任意多边形 8"/>
            <p:cNvSpPr/>
            <p:nvPr/>
          </p:nvSpPr>
          <p:spPr>
            <a:xfrm>
              <a:off x="4715750" y="1595336"/>
              <a:ext cx="1352144" cy="2140085"/>
            </a:xfrm>
            <a:custGeom>
              <a:avLst/>
              <a:gdLst>
                <a:gd name="connsiteX0" fmla="*/ 389106 w 1352144"/>
                <a:gd name="connsiteY0" fmla="*/ 2140085 h 2140085"/>
                <a:gd name="connsiteX1" fmla="*/ 0 w 1352144"/>
                <a:gd name="connsiteY1" fmla="*/ 1459149 h 2140085"/>
                <a:gd name="connsiteX2" fmla="*/ 622570 w 1352144"/>
                <a:gd name="connsiteY2" fmla="*/ 379379 h 2140085"/>
                <a:gd name="connsiteX3" fmla="*/ 486383 w 1352144"/>
                <a:gd name="connsiteY3" fmla="*/ 321013 h 2140085"/>
                <a:gd name="connsiteX4" fmla="*/ 1245140 w 1352144"/>
                <a:gd name="connsiteY4" fmla="*/ 0 h 2140085"/>
                <a:gd name="connsiteX5" fmla="*/ 1352144 w 1352144"/>
                <a:gd name="connsiteY5" fmla="*/ 817123 h 2140085"/>
                <a:gd name="connsiteX6" fmla="*/ 1215957 w 1352144"/>
                <a:gd name="connsiteY6" fmla="*/ 739302 h 2140085"/>
                <a:gd name="connsiteX7" fmla="*/ 389106 w 1352144"/>
                <a:gd name="connsiteY7" fmla="*/ 2140085 h 214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2144" h="2140085">
                  <a:moveTo>
                    <a:pt x="389106" y="2140085"/>
                  </a:moveTo>
                  <a:lnTo>
                    <a:pt x="0" y="1459149"/>
                  </a:lnTo>
                  <a:lnTo>
                    <a:pt x="622570" y="379379"/>
                  </a:lnTo>
                  <a:lnTo>
                    <a:pt x="486383" y="321013"/>
                  </a:lnTo>
                  <a:lnTo>
                    <a:pt x="1245140" y="0"/>
                  </a:lnTo>
                  <a:lnTo>
                    <a:pt x="1352144" y="817123"/>
                  </a:lnTo>
                  <a:lnTo>
                    <a:pt x="1215957" y="739302"/>
                  </a:lnTo>
                  <a:lnTo>
                    <a:pt x="389106" y="214008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pic>
          <p:nvPicPr>
            <p:cNvPr id="20" name="图片 19"/>
            <p:cNvPicPr>
              <a:picLocks noChangeAspect="1"/>
            </p:cNvPicPr>
            <p:nvPr/>
          </p:nvPicPr>
          <p:blipFill rotWithShape="1">
            <a:blip r:embed="rId4" cstate="print">
              <a:biLevel thresh="75000"/>
              <a:extLst>
                <a:ext uri="{BEBA8EAE-BF5A-486C-A8C5-ECC9F3942E4B}">
                  <a14:imgProps xmlns="" xmlns:a14="http://schemas.microsoft.com/office/drawing/2010/main">
                    <a14:imgLayer r:embed="rId5">
                      <a14:imgEffect>
                        <a14:saturation sat="66000"/>
                      </a14:imgEffect>
                    </a14:imgLayer>
                  </a14:imgProps>
                </a:ext>
              </a:extLst>
            </a:blip>
            <a:srcRect t="76775"/>
            <a:stretch>
              <a:fillRect/>
            </a:stretch>
          </p:blipFill>
          <p:spPr>
            <a:xfrm rot="3594971" flipV="1">
              <a:off x="4141897" y="3180995"/>
              <a:ext cx="1551008" cy="145911"/>
            </a:xfrm>
            <a:prstGeom prst="rect">
              <a:avLst/>
            </a:prstGeom>
          </p:spPr>
        </p:pic>
        <p:sp>
          <p:nvSpPr>
            <p:cNvPr id="21" name="Freeform 26"/>
            <p:cNvSpPr>
              <a:spLocks noEditPoints="1"/>
            </p:cNvSpPr>
            <p:nvPr/>
          </p:nvSpPr>
          <p:spPr bwMode="auto">
            <a:xfrm>
              <a:off x="5232800" y="2481568"/>
              <a:ext cx="282403" cy="296702"/>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cs typeface="+mn-ea"/>
                <a:sym typeface="+mn-lt"/>
              </a:endParaRPr>
            </a:p>
          </p:txBody>
        </p:sp>
      </p:grpSp>
      <p:grpSp>
        <p:nvGrpSpPr>
          <p:cNvPr id="22" name="组合 21"/>
          <p:cNvGrpSpPr/>
          <p:nvPr/>
        </p:nvGrpSpPr>
        <p:grpSpPr>
          <a:xfrm>
            <a:off x="6738082" y="2994954"/>
            <a:ext cx="1870311" cy="1809955"/>
            <a:chOff x="6639228" y="3073330"/>
            <a:chExt cx="1870310" cy="1809955"/>
          </a:xfrm>
        </p:grpSpPr>
        <p:sp>
          <p:nvSpPr>
            <p:cNvPr id="23" name="任意多边形 22"/>
            <p:cNvSpPr/>
            <p:nvPr/>
          </p:nvSpPr>
          <p:spPr>
            <a:xfrm>
              <a:off x="6933657" y="3073940"/>
              <a:ext cx="1575881" cy="1809345"/>
            </a:xfrm>
            <a:custGeom>
              <a:avLst/>
              <a:gdLst>
                <a:gd name="connsiteX0" fmla="*/ 0 w 1575881"/>
                <a:gd name="connsiteY0" fmla="*/ 0 h 1809345"/>
                <a:gd name="connsiteX1" fmla="*/ 836579 w 1575881"/>
                <a:gd name="connsiteY1" fmla="*/ 0 h 1809345"/>
                <a:gd name="connsiteX2" fmla="*/ 1439694 w 1575881"/>
                <a:gd name="connsiteY2" fmla="*/ 1060315 h 1809345"/>
                <a:gd name="connsiteX3" fmla="*/ 1575881 w 1575881"/>
                <a:gd name="connsiteY3" fmla="*/ 992221 h 1809345"/>
                <a:gd name="connsiteX4" fmla="*/ 1449421 w 1575881"/>
                <a:gd name="connsiteY4" fmla="*/ 1809345 h 1809345"/>
                <a:gd name="connsiteX5" fmla="*/ 710119 w 1575881"/>
                <a:gd name="connsiteY5" fmla="*/ 1498060 h 1809345"/>
                <a:gd name="connsiteX6" fmla="*/ 826851 w 1575881"/>
                <a:gd name="connsiteY6" fmla="*/ 1429966 h 1809345"/>
                <a:gd name="connsiteX7" fmla="*/ 0 w 1575881"/>
                <a:gd name="connsiteY7" fmla="*/ 0 h 180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5881" h="1809345">
                  <a:moveTo>
                    <a:pt x="0" y="0"/>
                  </a:moveTo>
                  <a:lnTo>
                    <a:pt x="836579" y="0"/>
                  </a:lnTo>
                  <a:lnTo>
                    <a:pt x="1439694" y="1060315"/>
                  </a:lnTo>
                  <a:lnTo>
                    <a:pt x="1575881" y="992221"/>
                  </a:lnTo>
                  <a:lnTo>
                    <a:pt x="1449421" y="1809345"/>
                  </a:lnTo>
                  <a:lnTo>
                    <a:pt x="710119" y="1498060"/>
                  </a:lnTo>
                  <a:lnTo>
                    <a:pt x="826851" y="1429966"/>
                  </a:lnTo>
                  <a:lnTo>
                    <a:pt x="0"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pic>
          <p:nvPicPr>
            <p:cNvPr id="10" name="图片 9"/>
            <p:cNvPicPr>
              <a:picLocks noChangeAspect="1"/>
            </p:cNvPicPr>
            <p:nvPr/>
          </p:nvPicPr>
          <p:blipFill rotWithShape="1">
            <a:blip r:embed="rId4" cstate="print">
              <a:biLevel thresh="75000"/>
              <a:extLst>
                <a:ext uri="{BEBA8EAE-BF5A-486C-A8C5-ECC9F3942E4B}">
                  <a14:imgProps xmlns="" xmlns:a14="http://schemas.microsoft.com/office/drawing/2010/main">
                    <a14:imgLayer r:embed="rId5">
                      <a14:imgEffect>
                        <a14:saturation sat="66000"/>
                      </a14:imgEffect>
                    </a14:imgLayer>
                  </a14:imgProps>
                </a:ext>
              </a:extLst>
            </a:blip>
            <a:srcRect t="76775"/>
            <a:stretch>
              <a:fillRect/>
            </a:stretch>
          </p:blipFill>
          <p:spPr>
            <a:xfrm rot="10800000" flipV="1">
              <a:off x="6639228" y="3073330"/>
              <a:ext cx="1551008" cy="145911"/>
            </a:xfrm>
            <a:prstGeom prst="rect">
              <a:avLst/>
            </a:prstGeom>
          </p:spPr>
        </p:pic>
        <p:sp>
          <p:nvSpPr>
            <p:cNvPr id="11" name="Freeform 22"/>
            <p:cNvSpPr>
              <a:spLocks noChangeAspect="1" noEditPoints="1"/>
            </p:cNvSpPr>
            <p:nvPr/>
          </p:nvSpPr>
          <p:spPr bwMode="auto">
            <a:xfrm>
              <a:off x="7649387" y="3628572"/>
              <a:ext cx="303234" cy="356101"/>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FFFFF"/>
            </a:solid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13" name="组合 12"/>
          <p:cNvGrpSpPr/>
          <p:nvPr/>
        </p:nvGrpSpPr>
        <p:grpSpPr>
          <a:xfrm>
            <a:off x="4352540" y="4534685"/>
            <a:ext cx="2276273" cy="1551008"/>
            <a:chOff x="4253686" y="4586166"/>
            <a:chExt cx="2276272" cy="1551008"/>
          </a:xfrm>
        </p:grpSpPr>
        <p:sp>
          <p:nvSpPr>
            <p:cNvPr id="14" name="任意多边形 13"/>
            <p:cNvSpPr/>
            <p:nvPr/>
          </p:nvSpPr>
          <p:spPr>
            <a:xfrm>
              <a:off x="4253686" y="4737368"/>
              <a:ext cx="2276272" cy="1011677"/>
            </a:xfrm>
            <a:custGeom>
              <a:avLst/>
              <a:gdLst>
                <a:gd name="connsiteX0" fmla="*/ 2276272 w 2276272"/>
                <a:gd name="connsiteY0" fmla="*/ 175098 h 1011677"/>
                <a:gd name="connsiteX1" fmla="*/ 642025 w 2276272"/>
                <a:gd name="connsiteY1" fmla="*/ 175098 h 1011677"/>
                <a:gd name="connsiteX2" fmla="*/ 642025 w 2276272"/>
                <a:gd name="connsiteY2" fmla="*/ 0 h 1011677"/>
                <a:gd name="connsiteX3" fmla="*/ 0 w 2276272"/>
                <a:gd name="connsiteY3" fmla="*/ 505838 h 1011677"/>
                <a:gd name="connsiteX4" fmla="*/ 651753 w 2276272"/>
                <a:gd name="connsiteY4" fmla="*/ 1011677 h 1011677"/>
                <a:gd name="connsiteX5" fmla="*/ 651753 w 2276272"/>
                <a:gd name="connsiteY5" fmla="*/ 865762 h 1011677"/>
                <a:gd name="connsiteX6" fmla="*/ 1916349 w 2276272"/>
                <a:gd name="connsiteY6" fmla="*/ 865762 h 1011677"/>
                <a:gd name="connsiteX7" fmla="*/ 2276272 w 2276272"/>
                <a:gd name="connsiteY7" fmla="*/ 175098 h 101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6272" h="1011677">
                  <a:moveTo>
                    <a:pt x="2276272" y="175098"/>
                  </a:moveTo>
                  <a:lnTo>
                    <a:pt x="642025" y="175098"/>
                  </a:lnTo>
                  <a:lnTo>
                    <a:pt x="642025" y="0"/>
                  </a:lnTo>
                  <a:lnTo>
                    <a:pt x="0" y="505838"/>
                  </a:lnTo>
                  <a:lnTo>
                    <a:pt x="651753" y="1011677"/>
                  </a:lnTo>
                  <a:lnTo>
                    <a:pt x="651753" y="865762"/>
                  </a:lnTo>
                  <a:lnTo>
                    <a:pt x="1916349" y="865762"/>
                  </a:lnTo>
                  <a:lnTo>
                    <a:pt x="2276272" y="175098"/>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pic>
          <p:nvPicPr>
            <p:cNvPr id="24" name="图片 23"/>
            <p:cNvPicPr>
              <a:picLocks noChangeAspect="1"/>
            </p:cNvPicPr>
            <p:nvPr/>
          </p:nvPicPr>
          <p:blipFill rotWithShape="1">
            <a:blip r:embed="rId4" cstate="print">
              <a:biLevel thresh="75000"/>
              <a:extLst>
                <a:ext uri="{BEBA8EAE-BF5A-486C-A8C5-ECC9F3942E4B}">
                  <a14:imgProps xmlns="" xmlns:a14="http://schemas.microsoft.com/office/drawing/2010/main">
                    <a14:imgLayer r:embed="rId5">
                      <a14:imgEffect>
                        <a14:saturation sat="66000"/>
                      </a14:imgEffect>
                    </a14:imgLayer>
                  </a14:imgProps>
                </a:ext>
              </a:extLst>
            </a:blip>
            <a:srcRect t="76775"/>
            <a:stretch>
              <a:fillRect/>
            </a:stretch>
          </p:blipFill>
          <p:spPr>
            <a:xfrm rot="17925017" flipV="1">
              <a:off x="5443082" y="5288714"/>
              <a:ext cx="1551008" cy="145911"/>
            </a:xfrm>
            <a:prstGeom prst="rect">
              <a:avLst/>
            </a:prstGeom>
          </p:spPr>
        </p:pic>
        <p:sp>
          <p:nvSpPr>
            <p:cNvPr id="40" name="Freeform 33"/>
            <p:cNvSpPr>
              <a:spLocks noEditPoints="1"/>
            </p:cNvSpPr>
            <p:nvPr/>
          </p:nvSpPr>
          <p:spPr bwMode="auto">
            <a:xfrm>
              <a:off x="5484038" y="5118938"/>
              <a:ext cx="297574" cy="279472"/>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cs typeface="+mn-ea"/>
                <a:sym typeface="+mn-lt"/>
              </a:endParaRPr>
            </a:p>
          </p:txBody>
        </p:sp>
      </p:grpSp>
      <p:grpSp>
        <p:nvGrpSpPr>
          <p:cNvPr id="41" name="组合 40"/>
          <p:cNvGrpSpPr/>
          <p:nvPr/>
        </p:nvGrpSpPr>
        <p:grpSpPr>
          <a:xfrm>
            <a:off x="5331473" y="2976109"/>
            <a:ext cx="1963431" cy="1692613"/>
            <a:chOff x="5232617" y="3054484"/>
            <a:chExt cx="1963431" cy="1692613"/>
          </a:xfrm>
        </p:grpSpPr>
        <p:sp>
          <p:nvSpPr>
            <p:cNvPr id="42" name="六边形 41"/>
            <p:cNvSpPr/>
            <p:nvPr/>
          </p:nvSpPr>
          <p:spPr>
            <a:xfrm>
              <a:off x="5232617" y="3054484"/>
              <a:ext cx="1963431" cy="1692613"/>
            </a:xfrm>
            <a:prstGeom prst="hexagon">
              <a:avLst>
                <a:gd name="adj" fmla="val 29790"/>
                <a:gd name="vf" fmla="val 115470"/>
              </a:avLst>
            </a:prstGeom>
            <a:no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文本框 42"/>
            <p:cNvSpPr txBox="1"/>
            <p:nvPr/>
          </p:nvSpPr>
          <p:spPr>
            <a:xfrm>
              <a:off x="5482229" y="3483292"/>
              <a:ext cx="1402080" cy="829945"/>
            </a:xfrm>
            <a:prstGeom prst="rect">
              <a:avLst/>
            </a:prstGeom>
            <a:noFill/>
            <a:effectLst/>
          </p:spPr>
          <p:txBody>
            <a:bodyPr wrap="none" rtlCol="0">
              <a:spAutoFit/>
            </a:bodyPr>
            <a:lstStyle/>
            <a:p>
              <a:pPr algn="ctr"/>
              <a:r>
                <a:rPr lang="en-US" altLang="zh-CN" sz="2400" dirty="0">
                  <a:solidFill>
                    <a:srgbClr val="2A3D52"/>
                  </a:solidFill>
                  <a:latin typeface="方正正中黑简体" panose="02000000000000000000" charset="-122"/>
                  <a:ea typeface="方正正中黑简体" panose="02000000000000000000" charset="-122"/>
                  <a:cs typeface="+mn-ea"/>
                  <a:sym typeface="+mn-lt"/>
                </a:rPr>
                <a:t>5  </a:t>
              </a:r>
              <a:r>
                <a:rPr lang="zh-CN" altLang="en-US" sz="2400" dirty="0">
                  <a:solidFill>
                    <a:srgbClr val="2A3D52"/>
                  </a:solidFill>
                  <a:latin typeface="方正正中黑简体" panose="02000000000000000000" charset="-122"/>
                  <a:ea typeface="方正正中黑简体" panose="02000000000000000000" charset="-122"/>
                  <a:cs typeface="+mn-ea"/>
                  <a:sym typeface="+mn-lt"/>
                </a:rPr>
                <a:t>种</a:t>
              </a:r>
              <a:endParaRPr lang="en-US" altLang="zh-CN" sz="2400" dirty="0">
                <a:solidFill>
                  <a:srgbClr val="2A3D52"/>
                </a:solidFill>
                <a:latin typeface="方正正中黑简体" panose="02000000000000000000" charset="-122"/>
                <a:ea typeface="方正正中黑简体" panose="02000000000000000000" charset="-122"/>
                <a:cs typeface="+mn-ea"/>
                <a:sym typeface="+mn-lt"/>
              </a:endParaRPr>
            </a:p>
            <a:p>
              <a:pPr algn="ctr"/>
              <a:r>
                <a:rPr lang="zh-CN" altLang="en-US" sz="2400" dirty="0">
                  <a:solidFill>
                    <a:srgbClr val="2A3D52"/>
                  </a:solidFill>
                  <a:latin typeface="方正正中黑简体" panose="02000000000000000000" charset="-122"/>
                  <a:ea typeface="方正正中黑简体" panose="02000000000000000000" charset="-122"/>
                  <a:cs typeface="+mn-ea"/>
                  <a:sym typeface="+mn-lt"/>
                </a:rPr>
                <a:t>基本方法</a:t>
              </a:r>
            </a:p>
          </p:txBody>
        </p:sp>
      </p:grpSp>
      <p:sp>
        <p:nvSpPr>
          <p:cNvPr id="47" name="iŝlíďê"/>
          <p:cNvSpPr txBox="1"/>
          <p:nvPr/>
        </p:nvSpPr>
        <p:spPr bwMode="auto">
          <a:xfrm>
            <a:off x="1182370" y="2403475"/>
            <a:ext cx="1904365" cy="621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zh-CN" altLang="en-US" sz="16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服务群众工作法</a:t>
            </a:r>
          </a:p>
        </p:txBody>
      </p:sp>
      <p:sp>
        <p:nvSpPr>
          <p:cNvPr id="48" name="文本框 47"/>
          <p:cNvSpPr txBox="1"/>
          <p:nvPr/>
        </p:nvSpPr>
        <p:spPr>
          <a:xfrm>
            <a:off x="1091565" y="2971165"/>
            <a:ext cx="2623185" cy="1383665"/>
          </a:xfrm>
          <a:prstGeom prst="rect">
            <a:avLst/>
          </a:prstGeom>
          <a:noFill/>
        </p:spPr>
        <p:txBody>
          <a:bodyPr wrap="square" rtlCol="0">
            <a:spAutoFit/>
          </a:bodyPr>
          <a:lstStyle/>
          <a:p>
            <a:r>
              <a:rPr lang="zh-CN" altLang="en-US" sz="1400" dirty="0">
                <a:solidFill>
                  <a:schemeClr val="bg1">
                    <a:lumMod val="65000"/>
                  </a:schemeClr>
                </a:solidFill>
                <a:latin typeface="方正正中黑简体" panose="02000000000000000000" charset="-122"/>
                <a:ea typeface="方正正中黑简体" panose="02000000000000000000" charset="-122"/>
              </a:rPr>
              <a:t>“服务群众贵在诚，心系群众是宗旨。”社区干部、党员要坚持“服务第一”的理念，不仅要投入百分之一百的热情和耐心，还需百分之一百的诚意，才能赢得群众的信任和支持。</a:t>
            </a:r>
          </a:p>
        </p:txBody>
      </p:sp>
      <p:sp>
        <p:nvSpPr>
          <p:cNvPr id="51" name="iŝlíďê"/>
          <p:cNvSpPr txBox="1"/>
          <p:nvPr/>
        </p:nvSpPr>
        <p:spPr bwMode="auto">
          <a:xfrm>
            <a:off x="2310648" y="5118868"/>
            <a:ext cx="1651910" cy="292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zh-CN" altLang="en-US" sz="16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依靠群众工作法</a:t>
            </a:r>
          </a:p>
        </p:txBody>
      </p:sp>
      <p:sp>
        <p:nvSpPr>
          <p:cNvPr id="55" name="文本框 54"/>
          <p:cNvSpPr txBox="1"/>
          <p:nvPr/>
        </p:nvSpPr>
        <p:spPr>
          <a:xfrm>
            <a:off x="1595120" y="5370195"/>
            <a:ext cx="2969260" cy="953135"/>
          </a:xfrm>
          <a:prstGeom prst="rect">
            <a:avLst/>
          </a:prstGeom>
          <a:noFill/>
        </p:spPr>
        <p:txBody>
          <a:bodyPr wrap="square" rtlCol="0">
            <a:spAutoFit/>
          </a:bodyPr>
          <a:lstStyle/>
          <a:p>
            <a:pPr algn="just"/>
            <a:r>
              <a:rPr lang="zh-CN" altLang="en-US" sz="1400" dirty="0">
                <a:solidFill>
                  <a:schemeClr val="bg1">
                    <a:lumMod val="65000"/>
                  </a:schemeClr>
                </a:solidFill>
                <a:latin typeface="方正正中黑简体" panose="02000000000000000000" charset="-122"/>
                <a:ea typeface="方正正中黑简体" panose="02000000000000000000" charset="-122"/>
              </a:rPr>
              <a:t>“依靠群众贵在恒，群策群力护平安。”社区党员干部如果不能依靠、借助社区群众的力量来开展工作，那就寸步难行，事倍功半</a:t>
            </a:r>
          </a:p>
        </p:txBody>
      </p:sp>
      <p:sp>
        <p:nvSpPr>
          <p:cNvPr id="62" name="iŝlíďê"/>
          <p:cNvSpPr txBox="1"/>
          <p:nvPr/>
        </p:nvSpPr>
        <p:spPr bwMode="auto">
          <a:xfrm>
            <a:off x="6239510" y="1516380"/>
            <a:ext cx="3965575" cy="441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zh-CN" altLang="en-US" sz="16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联系群众工作法</a:t>
            </a:r>
          </a:p>
        </p:txBody>
      </p:sp>
      <p:sp>
        <p:nvSpPr>
          <p:cNvPr id="63" name="文本框 62"/>
          <p:cNvSpPr txBox="1"/>
          <p:nvPr/>
        </p:nvSpPr>
        <p:spPr>
          <a:xfrm>
            <a:off x="6237532" y="1914199"/>
            <a:ext cx="4589718" cy="521970"/>
          </a:xfrm>
          <a:prstGeom prst="rect">
            <a:avLst/>
          </a:prstGeom>
          <a:noFill/>
        </p:spPr>
        <p:txBody>
          <a:bodyPr wrap="square" rtlCol="0">
            <a:spAutoFit/>
          </a:bodyPr>
          <a:lstStyle/>
          <a:p>
            <a:r>
              <a:rPr lang="zh-CN" altLang="en-US" sz="1400" dirty="0">
                <a:solidFill>
                  <a:schemeClr val="bg1">
                    <a:lumMod val="65000"/>
                  </a:schemeClr>
                </a:solidFill>
                <a:latin typeface="方正正中黑简体" panose="02000000000000000000" charset="-122"/>
                <a:ea typeface="方正正中黑简体" panose="02000000000000000000" charset="-122"/>
              </a:rPr>
              <a:t>“联系群众贵在勤，扎根社区是根本。”社区党员、干部与居民群众交道打得多，社区群众才会对你有感情</a:t>
            </a:r>
          </a:p>
        </p:txBody>
      </p:sp>
      <p:sp>
        <p:nvSpPr>
          <p:cNvPr id="64" name="iŝlíďê"/>
          <p:cNvSpPr txBox="1"/>
          <p:nvPr/>
        </p:nvSpPr>
        <p:spPr bwMode="auto">
          <a:xfrm>
            <a:off x="8971280" y="3018155"/>
            <a:ext cx="1904365" cy="4806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zh-CN" altLang="en-US" sz="16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发动群众工作法</a:t>
            </a:r>
          </a:p>
        </p:txBody>
      </p:sp>
      <p:sp>
        <p:nvSpPr>
          <p:cNvPr id="65" name="文本框 64"/>
          <p:cNvSpPr txBox="1"/>
          <p:nvPr/>
        </p:nvSpPr>
        <p:spPr>
          <a:xfrm>
            <a:off x="8968740" y="3413125"/>
            <a:ext cx="2254250" cy="521970"/>
          </a:xfrm>
          <a:prstGeom prst="rect">
            <a:avLst/>
          </a:prstGeom>
          <a:noFill/>
        </p:spPr>
        <p:txBody>
          <a:bodyPr wrap="square" rtlCol="0">
            <a:spAutoFit/>
          </a:bodyPr>
          <a:lstStyle/>
          <a:p>
            <a:r>
              <a:rPr lang="zh-CN" altLang="en-US" sz="1400" dirty="0">
                <a:solidFill>
                  <a:schemeClr val="bg1">
                    <a:lumMod val="65000"/>
                  </a:schemeClr>
                </a:solidFill>
                <a:latin typeface="方正正中黑简体" panose="02000000000000000000" charset="-122"/>
                <a:ea typeface="方正正中黑简体" panose="02000000000000000000" charset="-122"/>
              </a:rPr>
              <a:t>“发动群众贵在活，喜闻乐见最重要”</a:t>
            </a:r>
          </a:p>
        </p:txBody>
      </p:sp>
      <p:sp>
        <p:nvSpPr>
          <p:cNvPr id="68" name="iŝlíďê"/>
          <p:cNvSpPr txBox="1"/>
          <p:nvPr/>
        </p:nvSpPr>
        <p:spPr bwMode="auto">
          <a:xfrm>
            <a:off x="7253605" y="4832350"/>
            <a:ext cx="2298065" cy="579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zh-CN" altLang="en-US" sz="16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组织群众工作法</a:t>
            </a:r>
          </a:p>
        </p:txBody>
      </p:sp>
      <p:sp>
        <p:nvSpPr>
          <p:cNvPr id="58" name="文本框 57"/>
          <p:cNvSpPr txBox="1"/>
          <p:nvPr/>
        </p:nvSpPr>
        <p:spPr>
          <a:xfrm>
            <a:off x="7251065" y="5325110"/>
            <a:ext cx="3576320" cy="953135"/>
          </a:xfrm>
          <a:prstGeom prst="rect">
            <a:avLst/>
          </a:prstGeom>
          <a:noFill/>
        </p:spPr>
        <p:txBody>
          <a:bodyPr wrap="square" rtlCol="0">
            <a:spAutoFit/>
          </a:bodyPr>
          <a:lstStyle/>
          <a:p>
            <a:pPr algn="just"/>
            <a:r>
              <a:rPr lang="zh-CN" altLang="en-US" sz="1400" dirty="0">
                <a:solidFill>
                  <a:schemeClr val="bg1">
                    <a:lumMod val="65000"/>
                  </a:schemeClr>
                </a:solidFill>
                <a:latin typeface="方正正中黑简体" panose="02000000000000000000" charset="-122"/>
                <a:ea typeface="方正正中黑简体" panose="02000000000000000000" charset="-122"/>
              </a:rPr>
              <a:t> “组织群众贵在实，善于管理显效能。”群众居住在社区，通过宣传发动，大家都想把社区的社会治理搞好，这就需要社区党员、干部来组织</a:t>
            </a:r>
          </a:p>
        </p:txBody>
      </p:sp>
      <p:sp>
        <p:nvSpPr>
          <p:cNvPr id="100" name="文本框 99"/>
          <p:cNvSpPr txBox="1"/>
          <p:nvPr/>
        </p:nvSpPr>
        <p:spPr>
          <a:xfrm>
            <a:off x="6845935" y="1162050"/>
            <a:ext cx="5080000" cy="337185"/>
          </a:xfrm>
          <a:prstGeom prst="rect">
            <a:avLst/>
          </a:prstGeom>
          <a:noFill/>
          <a:ln w="9525">
            <a:noFill/>
          </a:ln>
        </p:spPr>
        <p:txBody>
          <a:bodyPr>
            <a:spAutoFit/>
          </a:bodyPr>
          <a:lstStyle/>
          <a:p>
            <a:pPr indent="0"/>
            <a:r>
              <a:rPr lang="zh-CN" altLang="en-US" sz="1600" b="0">
                <a:solidFill>
                  <a:srgbClr val="012063"/>
                </a:solidFill>
                <a:latin typeface="方正正中黑简体" panose="02000000000000000000" charset="-122"/>
                <a:ea typeface="方正正中黑简体" panose="02000000000000000000" charset="-122"/>
                <a:cs typeface="微软雅黑" panose="020B0503020204020204" charset="-122"/>
              </a:rPr>
              <a:t>以联系、发动群众为主要内容的社区群众工作方法</a:t>
            </a:r>
          </a:p>
        </p:txBody>
      </p:sp>
      <p:sp>
        <p:nvSpPr>
          <p:cNvPr id="59" name="文本框 58"/>
          <p:cNvSpPr txBox="1"/>
          <p:nvPr/>
        </p:nvSpPr>
        <p:spPr>
          <a:xfrm>
            <a:off x="6349365" y="1119505"/>
            <a:ext cx="640080" cy="368300"/>
          </a:xfrm>
          <a:prstGeom prst="rect">
            <a:avLst/>
          </a:prstGeom>
          <a:noFill/>
        </p:spPr>
        <p:txBody>
          <a:bodyPr wrap="none" rtlCol="0" anchor="t">
            <a:spAutoFit/>
          </a:bodyPr>
          <a:lstStyle/>
          <a:p>
            <a:r>
              <a:rPr lang="zh-CN" altLang="en-US"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a:t>
            </a:r>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Effect transition="in" filter="fade">
                                      <p:cBhvr>
                                        <p:cTn id="9" dur="1000"/>
                                        <p:tgtEl>
                                          <p:spTgt spid="41"/>
                                        </p:tgtEl>
                                      </p:cBhvr>
                                    </p:animEffec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2" presetClass="entr" presetSubtype="2"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right)">
                                      <p:cBhvr>
                                        <p:cTn id="29" dur="500"/>
                                        <p:tgtEl>
                                          <p:spTgt spid="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wipe(left)">
                                      <p:cBhvr>
                                        <p:cTn id="36" dur="500"/>
                                        <p:tgtEl>
                                          <p:spTgt spid="62"/>
                                        </p:tgtEl>
                                      </p:cBhvr>
                                    </p:animEffect>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wipe(left)">
                                      <p:cBhvr>
                                        <p:cTn id="40" dur="500"/>
                                        <p:tgtEl>
                                          <p:spTgt spid="63"/>
                                        </p:tgtEl>
                                      </p:cBhvr>
                                    </p:animEffect>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wipe(left)">
                                      <p:cBhvr>
                                        <p:cTn id="44" dur="500"/>
                                        <p:tgtEl>
                                          <p:spTgt spid="64"/>
                                        </p:tgtEl>
                                      </p:cBhvr>
                                    </p:animEffect>
                                  </p:childTnLst>
                                </p:cTn>
                              </p:par>
                            </p:childTnLst>
                          </p:cTn>
                        </p:par>
                        <p:par>
                          <p:cTn id="45" fill="hold">
                            <p:stCondLst>
                              <p:cond delay="3500"/>
                            </p:stCondLst>
                            <p:childTnLst>
                              <p:par>
                                <p:cTn id="46" presetID="22" presetClass="entr" presetSubtype="8" fill="hold" grpId="0" nodeType="after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wipe(left)">
                                      <p:cBhvr>
                                        <p:cTn id="48" dur="500"/>
                                        <p:tgtEl>
                                          <p:spTgt spid="65"/>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wipe(left)">
                                      <p:cBhvr>
                                        <p:cTn id="52" dur="500"/>
                                        <p:tgtEl>
                                          <p:spTgt spid="68"/>
                                        </p:tgtEl>
                                      </p:cBhvr>
                                    </p:animEffect>
                                  </p:childTnLst>
                                </p:cTn>
                              </p:par>
                            </p:childTnLst>
                          </p:cTn>
                        </p:par>
                        <p:par>
                          <p:cTn id="53" fill="hold">
                            <p:stCondLst>
                              <p:cond delay="4500"/>
                            </p:stCondLst>
                            <p:childTnLst>
                              <p:par>
                                <p:cTn id="54" presetID="22" presetClass="entr" presetSubtype="8" fill="hold" grpId="0" nodeType="after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left)">
                                      <p:cBhvr>
                                        <p:cTn id="56" dur="500"/>
                                        <p:tgtEl>
                                          <p:spTgt spid="58"/>
                                        </p:tgtEl>
                                      </p:cBhvr>
                                    </p:animEffect>
                                  </p:childTnLst>
                                </p:cTn>
                              </p:par>
                            </p:childTnLst>
                          </p:cTn>
                        </p:par>
                        <p:par>
                          <p:cTn id="57" fill="hold">
                            <p:stCondLst>
                              <p:cond delay="5000"/>
                            </p:stCondLst>
                            <p:childTnLst>
                              <p:par>
                                <p:cTn id="58" presetID="22" presetClass="entr" presetSubtype="8" fill="hold" grpId="0" nodeType="after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wipe(left)">
                                      <p:cBhvr>
                                        <p:cTn id="60" dur="500"/>
                                        <p:tgtEl>
                                          <p:spTgt spid="51"/>
                                        </p:tgtEl>
                                      </p:cBhvr>
                                    </p:animEffect>
                                  </p:childTnLst>
                                </p:cTn>
                              </p:par>
                            </p:childTnLst>
                          </p:cTn>
                        </p:par>
                        <p:par>
                          <p:cTn id="61" fill="hold">
                            <p:stCondLst>
                              <p:cond delay="5500"/>
                            </p:stCondLst>
                            <p:childTnLst>
                              <p:par>
                                <p:cTn id="62" presetID="22" presetClass="entr" presetSubtype="8" fill="hold" grpId="0" nodeType="after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wipe(left)">
                                      <p:cBhvr>
                                        <p:cTn id="64" dur="500"/>
                                        <p:tgtEl>
                                          <p:spTgt spid="55"/>
                                        </p:tgtEl>
                                      </p:cBhvr>
                                    </p:animEffect>
                                  </p:childTnLst>
                                </p:cTn>
                              </p:par>
                            </p:childTnLst>
                          </p:cTn>
                        </p:par>
                        <p:par>
                          <p:cTn id="65" fill="hold">
                            <p:stCondLst>
                              <p:cond delay="6000"/>
                            </p:stCondLst>
                            <p:childTnLst>
                              <p:par>
                                <p:cTn id="66" presetID="22" presetClass="entr" presetSubtype="8" fill="hold" grpId="0" nodeType="after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left)">
                                      <p:cBhvr>
                                        <p:cTn id="68" dur="500"/>
                                        <p:tgtEl>
                                          <p:spTgt spid="47"/>
                                        </p:tgtEl>
                                      </p:cBhvr>
                                    </p:animEffect>
                                  </p:childTnLst>
                                </p:cTn>
                              </p:par>
                            </p:childTnLst>
                          </p:cTn>
                        </p:par>
                        <p:par>
                          <p:cTn id="69" fill="hold">
                            <p:stCondLst>
                              <p:cond delay="6500"/>
                            </p:stCondLst>
                            <p:childTnLst>
                              <p:par>
                                <p:cTn id="70" presetID="22" presetClass="entr" presetSubtype="8" fill="hold" grpId="0" nodeType="after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wipe(left)">
                                      <p:cBhvr>
                                        <p:cTn id="7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7" grpId="0" bldLvl="0" animBg="1"/>
      <p:bldP spid="47" grpId="0"/>
      <p:bldP spid="48" grpId="0"/>
      <p:bldP spid="51" grpId="0"/>
      <p:bldP spid="55" grpId="0"/>
      <p:bldP spid="62" grpId="0"/>
      <p:bldP spid="63" grpId="0"/>
      <p:bldP spid="64" grpId="0"/>
      <p:bldP spid="65" grpId="0"/>
      <p:bldP spid="68" grpId="0"/>
      <p:bldP spid="5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049020" y="1728470"/>
            <a:ext cx="3394075" cy="21475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标题 4"/>
          <p:cNvSpPr txBox="1"/>
          <p:nvPr/>
        </p:nvSpPr>
        <p:spPr>
          <a:xfrm>
            <a:off x="1459230" y="133350"/>
            <a:ext cx="6742430" cy="11785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 —— </a:t>
            </a:r>
            <a:r>
              <a:rPr lang="zh-CN" altLang="en-US" sz="36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用方法</a:t>
            </a:r>
          </a:p>
        </p:txBody>
      </p:sp>
      <p:grpSp>
        <p:nvGrpSpPr>
          <p:cNvPr id="2" name="组合 1"/>
          <p:cNvGrpSpPr/>
          <p:nvPr/>
        </p:nvGrpSpPr>
        <p:grpSpPr>
          <a:xfrm>
            <a:off x="1879600" y="1024890"/>
            <a:ext cx="5967730" cy="581660"/>
            <a:chOff x="2960" y="5376"/>
            <a:chExt cx="9398" cy="916"/>
          </a:xfrm>
        </p:grpSpPr>
        <p:sp>
          <p:nvSpPr>
            <p:cNvPr id="15" name="MH_Other_1"/>
            <p:cNvSpPr/>
            <p:nvPr>
              <p:custDataLst>
                <p:tags r:id="rId1"/>
              </p:custDataLst>
            </p:nvPr>
          </p:nvSpPr>
          <p:spPr>
            <a:xfrm>
              <a:off x="2960" y="5376"/>
              <a:ext cx="914" cy="9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6" name="文本框 15"/>
            <p:cNvSpPr txBox="1"/>
            <p:nvPr/>
          </p:nvSpPr>
          <p:spPr>
            <a:xfrm>
              <a:off x="3116" y="5469"/>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2</a:t>
              </a:r>
            </a:p>
          </p:txBody>
        </p:sp>
        <p:sp>
          <p:nvSpPr>
            <p:cNvPr id="17" name="文本框 16"/>
            <p:cNvSpPr txBox="1"/>
            <p:nvPr/>
          </p:nvSpPr>
          <p:spPr>
            <a:xfrm>
              <a:off x="4358" y="5537"/>
              <a:ext cx="8000" cy="628"/>
            </a:xfrm>
            <a:prstGeom prst="rect">
              <a:avLst/>
            </a:prstGeom>
            <a:noFill/>
            <a:ln w="9525">
              <a:noFill/>
            </a:ln>
          </p:spPr>
          <p:txBody>
            <a:bodyPr>
              <a:spAutoFit/>
            </a:bodyPr>
            <a:lstStyle/>
            <a:p>
              <a:pPr indent="0"/>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开拓社区群众工作的途径和技巧 </a:t>
              </a:r>
            </a:p>
          </p:txBody>
        </p:sp>
      </p:grpSp>
      <p:sp>
        <p:nvSpPr>
          <p:cNvPr id="19" name="文本框 18"/>
          <p:cNvSpPr txBox="1"/>
          <p:nvPr/>
        </p:nvSpPr>
        <p:spPr>
          <a:xfrm>
            <a:off x="6845935" y="1162050"/>
            <a:ext cx="5080000" cy="337185"/>
          </a:xfrm>
          <a:prstGeom prst="rect">
            <a:avLst/>
          </a:prstGeom>
          <a:noFill/>
          <a:ln w="9525">
            <a:noFill/>
          </a:ln>
        </p:spPr>
        <p:txBody>
          <a:bodyPr>
            <a:spAutoFit/>
          </a:bodyPr>
          <a:lstStyle/>
          <a:p>
            <a:pPr indent="0"/>
            <a:r>
              <a:rPr lang="zh-CN" altLang="en-US" sz="1600" b="0">
                <a:solidFill>
                  <a:srgbClr val="012063"/>
                </a:solidFill>
                <a:latin typeface="方正正中黑简体" panose="02000000000000000000" charset="-122"/>
                <a:ea typeface="方正正中黑简体" panose="02000000000000000000" charset="-122"/>
                <a:cs typeface="微软雅黑" panose="020B0503020204020204" charset="-122"/>
              </a:rPr>
              <a:t> 开拓社区走访的途径</a:t>
            </a:r>
          </a:p>
        </p:txBody>
      </p:sp>
      <p:sp>
        <p:nvSpPr>
          <p:cNvPr id="59" name="文本框 58"/>
          <p:cNvSpPr txBox="1"/>
          <p:nvPr/>
        </p:nvSpPr>
        <p:spPr>
          <a:xfrm>
            <a:off x="6349365" y="1119505"/>
            <a:ext cx="640080" cy="368300"/>
          </a:xfrm>
          <a:prstGeom prst="rect">
            <a:avLst/>
          </a:prstGeom>
          <a:noFill/>
        </p:spPr>
        <p:txBody>
          <a:bodyPr wrap="none" rtlCol="0" anchor="t">
            <a:spAutoFit/>
          </a:bodyPr>
          <a:lstStyle/>
          <a:p>
            <a:r>
              <a:rPr lang="zh-CN" altLang="en-US"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a:t>
            </a:r>
            <a:endParaRPr lang="zh-CN" altLang="en-US"/>
          </a:p>
        </p:txBody>
      </p:sp>
      <p:sp>
        <p:nvSpPr>
          <p:cNvPr id="42" name="Text Placeholder 2" descr="e7d195523061f1c08d347f6bf0421bdacd46f3c1815d51b81E1CE79090F8942429A56C6AE2B3163BABA1A3FCE285BEC4FF43A5085572A94AD2C0A17AE448F24FA68DD62479D8C0666FEB6710638384D2521108B7A232FD34B97FAA3F7CCDD3B1943571FB6E08A568716F9BCF10CAEA567E775E462334DC67190373C447E615F841B50F01837F54FF26B21BD66CEE7769"/>
          <p:cNvSpPr txBox="1"/>
          <p:nvPr/>
        </p:nvSpPr>
        <p:spPr>
          <a:xfrm>
            <a:off x="1647506" y="1834755"/>
            <a:ext cx="2041063" cy="386080"/>
          </a:xfrm>
          <a:prstGeom prst="rect">
            <a:avLst/>
          </a:prstGeom>
        </p:spPr>
        <p:txBody>
          <a:bodyPr wrap="square">
            <a:spAutoFit/>
          </a:bodyPr>
          <a:lstStyle>
            <a:defPPr>
              <a:defRPr lang="en-US"/>
            </a:defPPr>
            <a:lvl1pPr>
              <a:lnSpc>
                <a:spcPct val="120000"/>
              </a:lnSpc>
              <a:defRPr sz="1200">
                <a:solidFill>
                  <a:schemeClr val="bg1">
                    <a:lumMod val="65000"/>
                  </a:schemeClr>
                </a:solidFill>
                <a:cs typeface="+mn-ea"/>
              </a:defRPr>
            </a:lvl1pPr>
            <a:lvl2pPr marL="1095375" indent="-365125" algn="l" defTabSz="1460500" rtl="0" eaLnBrk="1" latinLnBrk="0" hangingPunct="1">
              <a:lnSpc>
                <a:spcPct val="90000"/>
              </a:lnSpc>
              <a:spcBef>
                <a:spcPts val="800"/>
              </a:spcBef>
              <a:buFont typeface="Arial" panose="020B060402020202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2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9pPr>
          </a:lstStyle>
          <a:p>
            <a:r>
              <a:rPr lang="en-US" altLang="zh-CN" sz="1600">
                <a:solidFill>
                  <a:schemeClr val="accent1"/>
                </a:solidFill>
                <a:latin typeface="方正正中黑简体" panose="02000000000000000000" charset="-122"/>
                <a:ea typeface="方正正中黑简体" panose="02000000000000000000" charset="-122"/>
                <a:sym typeface="+mn-lt"/>
              </a:rPr>
              <a:t>1.</a:t>
            </a:r>
            <a:r>
              <a:rPr lang="zh-CN" altLang="en-US" sz="1600">
                <a:solidFill>
                  <a:schemeClr val="accent1"/>
                </a:solidFill>
                <a:latin typeface="方正正中黑简体" panose="02000000000000000000" charset="-122"/>
                <a:ea typeface="方正正中黑简体" panose="02000000000000000000" charset="-122"/>
                <a:sym typeface="+mn-lt"/>
              </a:rPr>
              <a:t>入户访谈</a:t>
            </a:r>
          </a:p>
        </p:txBody>
      </p:sp>
      <p:sp>
        <p:nvSpPr>
          <p:cNvPr id="44" name="Rectangle 43" descr="e7d195523061f1c08d347f6bf0421bdacd46f3c1815d51b81E1CE79090F8942429A56C6AE2B3163BABA1A3FCE285BEC4FF43A5085572A94AD2C0A17AE448F24FA68DD62479D8C0666FEB6710638384D2521108B7A232FD34B97FAA3F7CCDD3B1943571FB6E08A568716F9BCF10CAEA567E775E462334DC67190373C447E615F841B50F01837F54FF26B21BD66CEE7769"/>
          <p:cNvSpPr/>
          <p:nvPr/>
        </p:nvSpPr>
        <p:spPr>
          <a:xfrm>
            <a:off x="1292225" y="2092960"/>
            <a:ext cx="3074035" cy="1641475"/>
          </a:xfrm>
          <a:prstGeom prst="rect">
            <a:avLst/>
          </a:prstGeom>
        </p:spPr>
        <p:txBody>
          <a:bodyPr wrap="square">
            <a:spAutoFit/>
          </a:bodyPr>
          <a:lstStyle/>
          <a:p>
            <a:pPr algn="just">
              <a:lnSpc>
                <a:spcPct val="120000"/>
              </a:lnSpc>
            </a:pPr>
            <a:r>
              <a:rPr lang="zh-CN" altLang="en-US" sz="1400" dirty="0">
                <a:solidFill>
                  <a:srgbClr val="012063"/>
                </a:solidFill>
                <a:latin typeface="方正正中黑简体" panose="02000000000000000000" charset="-122"/>
                <a:ea typeface="方正正中黑简体" panose="02000000000000000000" charset="-122"/>
                <a:cs typeface="+mn-ea"/>
                <a:sym typeface="+mn-lt"/>
              </a:rPr>
              <a:t>社区干部、党员上门走访、入户调查，是与社区居民交流的常用方法。访谈可达到五个目的: 开展宣传发动工作; 熟悉住户地理位置; 掌握住户家庭动态情况; 发现和核实治安隐患; 提供上门业务服务。</a:t>
            </a:r>
          </a:p>
        </p:txBody>
      </p:sp>
      <p:sp>
        <p:nvSpPr>
          <p:cNvPr id="41" name="矩形 40"/>
          <p:cNvSpPr/>
          <p:nvPr/>
        </p:nvSpPr>
        <p:spPr>
          <a:xfrm>
            <a:off x="1050290" y="3867150"/>
            <a:ext cx="3394075" cy="2147570"/>
          </a:xfrm>
          <a:prstGeom prst="rect">
            <a:avLst/>
          </a:prstGeom>
          <a:solidFill>
            <a:srgbClr val="01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 Placeholder 2" descr="e7d195523061f1c08d347f6bf0421bdacd46f3c1815d51b81E1CE79090F8942429A56C6AE2B3163BABA1A3FCE285BEC4FF43A5085572A94AD2C0A17AE448F24FA68DD62479D8C0666FEB6710638384D2521108B7A232FD34B97FAA3F7CCDD3B1943571FB6E08A568716F9BCF10CAEA567E775E462334DC67190373C447E615F841B50F01837F54FF26B21BD66CEE7769"/>
          <p:cNvSpPr txBox="1"/>
          <p:nvPr/>
        </p:nvSpPr>
        <p:spPr>
          <a:xfrm>
            <a:off x="1648776" y="3870565"/>
            <a:ext cx="2041063" cy="386080"/>
          </a:xfrm>
          <a:prstGeom prst="rect">
            <a:avLst/>
          </a:prstGeom>
        </p:spPr>
        <p:txBody>
          <a:bodyPr wrap="square">
            <a:spAutoFit/>
          </a:bodyPr>
          <a:lstStyle>
            <a:defPPr>
              <a:defRPr lang="en-US"/>
            </a:defPPr>
            <a:lvl1pPr>
              <a:lnSpc>
                <a:spcPct val="120000"/>
              </a:lnSpc>
              <a:defRPr sz="1200">
                <a:solidFill>
                  <a:schemeClr val="bg1">
                    <a:lumMod val="65000"/>
                  </a:schemeClr>
                </a:solidFill>
                <a:cs typeface="+mn-ea"/>
              </a:defRPr>
            </a:lvl1pPr>
            <a:lvl2pPr marL="1095375" indent="-365125" algn="l" defTabSz="1460500" rtl="0" eaLnBrk="1" latinLnBrk="0" hangingPunct="1">
              <a:lnSpc>
                <a:spcPct val="90000"/>
              </a:lnSpc>
              <a:spcBef>
                <a:spcPts val="800"/>
              </a:spcBef>
              <a:buFont typeface="Arial" panose="020B060402020202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2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9pPr>
          </a:lstStyle>
          <a:p>
            <a:r>
              <a:rPr lang="en-US" altLang="zh-CN" sz="1600">
                <a:solidFill>
                  <a:schemeClr val="bg1"/>
                </a:solidFill>
                <a:latin typeface="方正正中黑简体" panose="02000000000000000000" charset="-122"/>
                <a:ea typeface="方正正中黑简体" panose="02000000000000000000" charset="-122"/>
                <a:sym typeface="+mn-lt"/>
              </a:rPr>
              <a:t>2.</a:t>
            </a:r>
            <a:r>
              <a:rPr lang="zh-CN" altLang="en-US" sz="1600">
                <a:solidFill>
                  <a:schemeClr val="bg1"/>
                </a:solidFill>
                <a:latin typeface="方正正中黑简体" panose="02000000000000000000" charset="-122"/>
                <a:ea typeface="方正正中黑简体" panose="02000000000000000000" charset="-122"/>
                <a:sym typeface="+mn-lt"/>
              </a:rPr>
              <a:t>善用 “网谈”</a:t>
            </a:r>
          </a:p>
        </p:txBody>
      </p:sp>
      <p:sp>
        <p:nvSpPr>
          <p:cNvPr id="47" name="Rectangle 43" descr="e7d195523061f1c08d347f6bf0421bdacd46f3c1815d51b81E1CE79090F8942429A56C6AE2B3163BABA1A3FCE285BEC4FF43A5085572A94AD2C0A17AE448F24FA68DD62479D8C0666FEB6710638384D2521108B7A232FD34B97FAA3F7CCDD3B1943571FB6E08A568716F9BCF10CAEA567E775E462334DC67190373C447E615F841B50F01837F54FF26B21BD66CEE7769"/>
          <p:cNvSpPr/>
          <p:nvPr/>
        </p:nvSpPr>
        <p:spPr>
          <a:xfrm>
            <a:off x="1292860" y="4128770"/>
            <a:ext cx="3073400" cy="1641475"/>
          </a:xfrm>
          <a:prstGeom prst="rect">
            <a:avLst/>
          </a:prstGeom>
        </p:spPr>
        <p:txBody>
          <a:bodyPr wrap="square">
            <a:spAutoFit/>
          </a:bodyPr>
          <a:lstStyle/>
          <a:p>
            <a:pPr algn="just">
              <a:lnSpc>
                <a:spcPct val="120000"/>
              </a:lnSpc>
            </a:pPr>
            <a:r>
              <a:rPr lang="zh-CN" altLang="en-US" sz="1400" dirty="0">
                <a:solidFill>
                  <a:schemeClr val="bg1"/>
                </a:solidFill>
                <a:latin typeface="方正正中黑简体" panose="02000000000000000000" charset="-122"/>
                <a:ea typeface="方正正中黑简体" panose="02000000000000000000" charset="-122"/>
                <a:cs typeface="+mn-ea"/>
                <a:sym typeface="+mn-lt"/>
              </a:rPr>
              <a:t>完善网络沟通机制，社区党员、干部可运用 “网上工作室、社区微博、微信、QQ工作群等 平台，与社区居民 “面对面、键对键”的交流沟通，畅通干部与居民网上走访互动渠道，架起新型的干群连心桥。</a:t>
            </a:r>
          </a:p>
        </p:txBody>
      </p:sp>
      <p:sp>
        <p:nvSpPr>
          <p:cNvPr id="49" name="矩形 48"/>
          <p:cNvSpPr/>
          <p:nvPr/>
        </p:nvSpPr>
        <p:spPr>
          <a:xfrm>
            <a:off x="4433570" y="1718310"/>
            <a:ext cx="3394075" cy="2147570"/>
          </a:xfrm>
          <a:prstGeom prst="rect">
            <a:avLst/>
          </a:prstGeom>
          <a:solidFill>
            <a:srgbClr val="01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Text Placeholder 2" descr="e7d195523061f1c08d347f6bf0421bdacd46f3c1815d51b81E1CE79090F8942429A56C6AE2B3163BABA1A3FCE285BEC4FF43A5085572A94AD2C0A17AE448F24FA68DD62479D8C0666FEB6710638384D2521108B7A232FD34B97FAA3F7CCDD3B1943571FB6E08A568716F9BCF10CAEA567E775E462334DC67190373C447E615F841B50F01837F54FF26B21BD66CEE7769"/>
          <p:cNvSpPr txBox="1"/>
          <p:nvPr/>
        </p:nvSpPr>
        <p:spPr>
          <a:xfrm>
            <a:off x="5032056" y="1824595"/>
            <a:ext cx="2041063" cy="386080"/>
          </a:xfrm>
          <a:prstGeom prst="rect">
            <a:avLst/>
          </a:prstGeom>
        </p:spPr>
        <p:txBody>
          <a:bodyPr wrap="square">
            <a:spAutoFit/>
          </a:bodyPr>
          <a:lstStyle>
            <a:defPPr>
              <a:defRPr lang="en-US"/>
            </a:defPPr>
            <a:lvl1pPr>
              <a:lnSpc>
                <a:spcPct val="120000"/>
              </a:lnSpc>
              <a:defRPr sz="1200">
                <a:solidFill>
                  <a:schemeClr val="bg1">
                    <a:lumMod val="65000"/>
                  </a:schemeClr>
                </a:solidFill>
                <a:cs typeface="+mn-ea"/>
              </a:defRPr>
            </a:lvl1pPr>
            <a:lvl2pPr marL="1095375" indent="-365125" algn="l" defTabSz="1460500" rtl="0" eaLnBrk="1" latinLnBrk="0" hangingPunct="1">
              <a:lnSpc>
                <a:spcPct val="90000"/>
              </a:lnSpc>
              <a:spcBef>
                <a:spcPts val="800"/>
              </a:spcBef>
              <a:buFont typeface="Arial" panose="020B060402020202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2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9pPr>
          </a:lstStyle>
          <a:p>
            <a:r>
              <a:rPr lang="en-US" altLang="zh-CN" sz="1600">
                <a:solidFill>
                  <a:schemeClr val="bg1"/>
                </a:solidFill>
                <a:latin typeface="方正正中黑简体" panose="02000000000000000000" charset="-122"/>
                <a:ea typeface="方正正中黑简体" panose="02000000000000000000" charset="-122"/>
                <a:sym typeface="+mn-lt"/>
              </a:rPr>
              <a:t>3.</a:t>
            </a:r>
            <a:r>
              <a:rPr lang="zh-CN" altLang="en-US" sz="1600">
                <a:solidFill>
                  <a:schemeClr val="bg1"/>
                </a:solidFill>
                <a:latin typeface="方正正中黑简体" panose="02000000000000000000" charset="-122"/>
                <a:ea typeface="方正正中黑简体" panose="02000000000000000000" charset="-122"/>
                <a:sym typeface="+mn-lt"/>
              </a:rPr>
              <a:t>集体座谈</a:t>
            </a:r>
          </a:p>
        </p:txBody>
      </p:sp>
      <p:sp>
        <p:nvSpPr>
          <p:cNvPr id="55" name="Rectangle 43" descr="e7d195523061f1c08d347f6bf0421bdacd46f3c1815d51b81E1CE79090F8942429A56C6AE2B3163BABA1A3FCE285BEC4FF43A5085572A94AD2C0A17AE448F24FA68DD62479D8C0666FEB6710638384D2521108B7A232FD34B97FAA3F7CCDD3B1943571FB6E08A568716F9BCF10CAEA567E775E462334DC67190373C447E615F841B50F01837F54FF26B21BD66CEE7769"/>
          <p:cNvSpPr/>
          <p:nvPr/>
        </p:nvSpPr>
        <p:spPr>
          <a:xfrm>
            <a:off x="4676775" y="2082800"/>
            <a:ext cx="3074035" cy="1641475"/>
          </a:xfrm>
          <a:prstGeom prst="rect">
            <a:avLst/>
          </a:prstGeom>
        </p:spPr>
        <p:txBody>
          <a:bodyPr wrap="square">
            <a:spAutoFit/>
          </a:bodyPr>
          <a:lstStyle/>
          <a:p>
            <a:pPr algn="just">
              <a:lnSpc>
                <a:spcPct val="120000"/>
              </a:lnSpc>
            </a:pPr>
            <a:r>
              <a:rPr lang="zh-CN" altLang="en-US" sz="1400" dirty="0">
                <a:solidFill>
                  <a:schemeClr val="bg1"/>
                </a:solidFill>
                <a:latin typeface="方正正中黑简体" panose="02000000000000000000" charset="-122"/>
                <a:ea typeface="方正正中黑简体" panose="02000000000000000000" charset="-122"/>
                <a:cs typeface="+mn-ea"/>
                <a:sym typeface="+mn-lt"/>
              </a:rPr>
              <a:t>社区干部、党员了解情况、广泛征询意见、与社区居民集体沟通的方式。通过座谈会，可达到以下目的: 通报社区情况、应急动态; 征询加强社区防范管理的意见和建议; 推行社区防控措施。</a:t>
            </a:r>
          </a:p>
        </p:txBody>
      </p:sp>
      <p:sp>
        <p:nvSpPr>
          <p:cNvPr id="57" name="矩形 56"/>
          <p:cNvSpPr/>
          <p:nvPr/>
        </p:nvSpPr>
        <p:spPr>
          <a:xfrm>
            <a:off x="4434840" y="3856990"/>
            <a:ext cx="3394075" cy="21475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Text Placeholder 2" descr="e7d195523061f1c08d347f6bf0421bdacd46f3c1815d51b81E1CE79090F8942429A56C6AE2B3163BABA1A3FCE285BEC4FF43A5085572A94AD2C0A17AE448F24FA68DD62479D8C0666FEB6710638384D2521108B7A232FD34B97FAA3F7CCDD3B1943571FB6E08A568716F9BCF10CAEA567E775E462334DC67190373C447E615F841B50F01837F54FF26B21BD66CEE7769"/>
          <p:cNvSpPr txBox="1"/>
          <p:nvPr/>
        </p:nvSpPr>
        <p:spPr>
          <a:xfrm>
            <a:off x="5033326" y="3951845"/>
            <a:ext cx="2041063" cy="386080"/>
          </a:xfrm>
          <a:prstGeom prst="rect">
            <a:avLst/>
          </a:prstGeom>
        </p:spPr>
        <p:txBody>
          <a:bodyPr wrap="square">
            <a:spAutoFit/>
          </a:bodyPr>
          <a:lstStyle>
            <a:defPPr>
              <a:defRPr lang="en-US"/>
            </a:defPPr>
            <a:lvl1pPr>
              <a:lnSpc>
                <a:spcPct val="120000"/>
              </a:lnSpc>
              <a:defRPr sz="1200">
                <a:solidFill>
                  <a:schemeClr val="bg1">
                    <a:lumMod val="65000"/>
                  </a:schemeClr>
                </a:solidFill>
                <a:cs typeface="+mn-ea"/>
              </a:defRPr>
            </a:lvl1pPr>
            <a:lvl2pPr marL="1095375" indent="-365125" algn="l" defTabSz="1460500" rtl="0" eaLnBrk="1" latinLnBrk="0" hangingPunct="1">
              <a:lnSpc>
                <a:spcPct val="90000"/>
              </a:lnSpc>
              <a:spcBef>
                <a:spcPts val="800"/>
              </a:spcBef>
              <a:buFont typeface="Arial" panose="020B060402020202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2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9pPr>
          </a:lstStyle>
          <a:p>
            <a:r>
              <a:rPr lang="en-US" altLang="zh-CN" sz="1600">
                <a:solidFill>
                  <a:srgbClr val="012063"/>
                </a:solidFill>
                <a:latin typeface="方正正中黑简体" panose="02000000000000000000" charset="-122"/>
                <a:ea typeface="方正正中黑简体" panose="02000000000000000000" charset="-122"/>
                <a:sym typeface="+mn-lt"/>
              </a:rPr>
              <a:t>4.</a:t>
            </a:r>
            <a:r>
              <a:rPr lang="zh-CN" altLang="en-US" sz="1600">
                <a:solidFill>
                  <a:srgbClr val="012063"/>
                </a:solidFill>
                <a:latin typeface="方正正中黑简体" panose="02000000000000000000" charset="-122"/>
                <a:ea typeface="方正正中黑简体" panose="02000000000000000000" charset="-122"/>
                <a:sym typeface="+mn-lt"/>
              </a:rPr>
              <a:t>登门拜访</a:t>
            </a:r>
          </a:p>
        </p:txBody>
      </p:sp>
      <p:sp>
        <p:nvSpPr>
          <p:cNvPr id="60" name="Rectangle 43" descr="e7d195523061f1c08d347f6bf0421bdacd46f3c1815d51b81E1CE79090F8942429A56C6AE2B3163BABA1A3FCE285BEC4FF43A5085572A94AD2C0A17AE448F24FA68DD62479D8C0666FEB6710638384D2521108B7A232FD34B97FAA3F7CCDD3B1943571FB6E08A568716F9BCF10CAEA567E775E462334DC67190373C447E615F841B50F01837F54FF26B21BD66CEE7769"/>
          <p:cNvSpPr/>
          <p:nvPr/>
        </p:nvSpPr>
        <p:spPr>
          <a:xfrm>
            <a:off x="4677410" y="4244340"/>
            <a:ext cx="3073400" cy="1383030"/>
          </a:xfrm>
          <a:prstGeom prst="rect">
            <a:avLst/>
          </a:prstGeom>
        </p:spPr>
        <p:txBody>
          <a:bodyPr wrap="square">
            <a:spAutoFit/>
          </a:bodyPr>
          <a:lstStyle/>
          <a:p>
            <a:pPr algn="just">
              <a:lnSpc>
                <a:spcPct val="120000"/>
              </a:lnSpc>
            </a:pPr>
            <a:r>
              <a:rPr lang="zh-CN" altLang="en-US" sz="1400" dirty="0">
                <a:solidFill>
                  <a:srgbClr val="012063"/>
                </a:solidFill>
                <a:latin typeface="方正正中黑简体" panose="02000000000000000000" charset="-122"/>
                <a:ea typeface="方正正中黑简体" panose="02000000000000000000" charset="-122"/>
                <a:cs typeface="+mn-ea"/>
                <a:sym typeface="+mn-lt"/>
              </a:rPr>
              <a:t>拜访辖区内的党政机关、机团单位，以及知名人士、人大代表、政协委员、新闻记者、治安积极分子等。通过上门拜访，争取社区内这些单位和人士的支持，利于推进社区治理工作。</a:t>
            </a:r>
          </a:p>
        </p:txBody>
      </p:sp>
      <p:sp>
        <p:nvSpPr>
          <p:cNvPr id="61" name="矩形 60"/>
          <p:cNvSpPr/>
          <p:nvPr/>
        </p:nvSpPr>
        <p:spPr>
          <a:xfrm>
            <a:off x="7828280" y="1718310"/>
            <a:ext cx="3394075" cy="21475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Text Placeholder 2" descr="e7d195523061f1c08d347f6bf0421bdacd46f3c1815d51b81E1CE79090F8942429A56C6AE2B3163BABA1A3FCE285BEC4FF43A5085572A94AD2C0A17AE448F24FA68DD62479D8C0666FEB6710638384D2521108B7A232FD34B97FAA3F7CCDD3B1943571FB6E08A568716F9BCF10CAEA567E775E462334DC67190373C447E615F841B50F01837F54FF26B21BD66CEE7769"/>
          <p:cNvSpPr txBox="1"/>
          <p:nvPr/>
        </p:nvSpPr>
        <p:spPr>
          <a:xfrm>
            <a:off x="8426766" y="1824595"/>
            <a:ext cx="2041063" cy="386080"/>
          </a:xfrm>
          <a:prstGeom prst="rect">
            <a:avLst/>
          </a:prstGeom>
        </p:spPr>
        <p:txBody>
          <a:bodyPr wrap="square">
            <a:spAutoFit/>
          </a:bodyPr>
          <a:lstStyle>
            <a:defPPr>
              <a:defRPr lang="en-US"/>
            </a:defPPr>
            <a:lvl1pPr>
              <a:lnSpc>
                <a:spcPct val="120000"/>
              </a:lnSpc>
              <a:defRPr sz="1200">
                <a:solidFill>
                  <a:schemeClr val="bg1">
                    <a:lumMod val="65000"/>
                  </a:schemeClr>
                </a:solidFill>
                <a:cs typeface="+mn-ea"/>
              </a:defRPr>
            </a:lvl1pPr>
            <a:lvl2pPr marL="1095375" indent="-365125" algn="l" defTabSz="1460500" rtl="0" eaLnBrk="1" latinLnBrk="0" hangingPunct="1">
              <a:lnSpc>
                <a:spcPct val="90000"/>
              </a:lnSpc>
              <a:spcBef>
                <a:spcPts val="800"/>
              </a:spcBef>
              <a:buFont typeface="Arial" panose="020B060402020202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2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9pPr>
          </a:lstStyle>
          <a:p>
            <a:r>
              <a:rPr lang="en-US" altLang="zh-CN" sz="1600">
                <a:solidFill>
                  <a:schemeClr val="accent1"/>
                </a:solidFill>
                <a:latin typeface="方正正中黑简体" panose="02000000000000000000" charset="-122"/>
                <a:ea typeface="方正正中黑简体" panose="02000000000000000000" charset="-122"/>
                <a:sym typeface="+mn-lt"/>
              </a:rPr>
              <a:t>5.</a:t>
            </a:r>
            <a:r>
              <a:rPr lang="zh-CN" altLang="en-US" sz="1600">
                <a:solidFill>
                  <a:schemeClr val="accent1"/>
                </a:solidFill>
                <a:latin typeface="方正正中黑简体" panose="02000000000000000000" charset="-122"/>
                <a:ea typeface="方正正中黑简体" panose="02000000000000000000" charset="-122"/>
                <a:sym typeface="+mn-lt"/>
              </a:rPr>
              <a:t>重点查访</a:t>
            </a:r>
          </a:p>
        </p:txBody>
      </p:sp>
      <p:sp>
        <p:nvSpPr>
          <p:cNvPr id="64" name="Rectangle 43" descr="e7d195523061f1c08d347f6bf0421bdacd46f3c1815d51b81E1CE79090F8942429A56C6AE2B3163BABA1A3FCE285BEC4FF43A5085572A94AD2C0A17AE448F24FA68DD62479D8C0666FEB6710638384D2521108B7A232FD34B97FAA3F7CCDD3B1943571FB6E08A568716F9BCF10CAEA567E775E462334DC67190373C447E615F841B50F01837F54FF26B21BD66CEE7769"/>
          <p:cNvSpPr/>
          <p:nvPr/>
        </p:nvSpPr>
        <p:spPr>
          <a:xfrm>
            <a:off x="8071485" y="2231390"/>
            <a:ext cx="3074035" cy="1124585"/>
          </a:xfrm>
          <a:prstGeom prst="rect">
            <a:avLst/>
          </a:prstGeom>
        </p:spPr>
        <p:txBody>
          <a:bodyPr wrap="square">
            <a:spAutoFit/>
          </a:bodyPr>
          <a:lstStyle/>
          <a:p>
            <a:pPr algn="just">
              <a:lnSpc>
                <a:spcPct val="120000"/>
              </a:lnSpc>
            </a:pPr>
            <a:r>
              <a:rPr lang="zh-CN" altLang="en-US" sz="1400" dirty="0">
                <a:solidFill>
                  <a:srgbClr val="012063"/>
                </a:solidFill>
                <a:latin typeface="方正正中黑简体" panose="02000000000000000000" charset="-122"/>
                <a:ea typeface="方正正中黑简体" panose="02000000000000000000" charset="-122"/>
                <a:cs typeface="+mn-ea"/>
                <a:sym typeface="+mn-lt"/>
              </a:rPr>
              <a:t>对重点人口、流动高危人员，要上门掌握其情况动态，落实管控，并依靠社会各方力量，采取多种形式进行帮教，减少其重新违法犯罪。</a:t>
            </a:r>
          </a:p>
        </p:txBody>
      </p:sp>
      <p:sp>
        <p:nvSpPr>
          <p:cNvPr id="65" name="矩形 64"/>
          <p:cNvSpPr/>
          <p:nvPr/>
        </p:nvSpPr>
        <p:spPr>
          <a:xfrm>
            <a:off x="7829550" y="3856990"/>
            <a:ext cx="3394075" cy="2147570"/>
          </a:xfrm>
          <a:prstGeom prst="rect">
            <a:avLst/>
          </a:prstGeom>
          <a:solidFill>
            <a:srgbClr val="01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Text Placeholder 2" descr="e7d195523061f1c08d347f6bf0421bdacd46f3c1815d51b81E1CE79090F8942429A56C6AE2B3163BABA1A3FCE285BEC4FF43A5085572A94AD2C0A17AE448F24FA68DD62479D8C0666FEB6710638384D2521108B7A232FD34B97FAA3F7CCDD3B1943571FB6E08A568716F9BCF10CAEA567E775E462334DC67190373C447E615F841B50F01837F54FF26B21BD66CEE7769"/>
          <p:cNvSpPr txBox="1"/>
          <p:nvPr/>
        </p:nvSpPr>
        <p:spPr>
          <a:xfrm>
            <a:off x="8428036" y="3986135"/>
            <a:ext cx="2041063" cy="386080"/>
          </a:xfrm>
          <a:prstGeom prst="rect">
            <a:avLst/>
          </a:prstGeom>
        </p:spPr>
        <p:txBody>
          <a:bodyPr wrap="square">
            <a:spAutoFit/>
          </a:bodyPr>
          <a:lstStyle>
            <a:defPPr>
              <a:defRPr lang="en-US"/>
            </a:defPPr>
            <a:lvl1pPr>
              <a:lnSpc>
                <a:spcPct val="120000"/>
              </a:lnSpc>
              <a:defRPr sz="1200">
                <a:solidFill>
                  <a:schemeClr val="bg1">
                    <a:lumMod val="65000"/>
                  </a:schemeClr>
                </a:solidFill>
                <a:cs typeface="+mn-ea"/>
              </a:defRPr>
            </a:lvl1pPr>
            <a:lvl2pPr marL="1095375" indent="-365125" algn="l" defTabSz="1460500" rtl="0" eaLnBrk="1" latinLnBrk="0" hangingPunct="1">
              <a:lnSpc>
                <a:spcPct val="90000"/>
              </a:lnSpc>
              <a:spcBef>
                <a:spcPts val="800"/>
              </a:spcBef>
              <a:buFont typeface="Arial" panose="020B060402020202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2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9pPr>
          </a:lstStyle>
          <a:p>
            <a:r>
              <a:rPr lang="en-US" altLang="zh-CN" sz="1600">
                <a:solidFill>
                  <a:schemeClr val="bg1"/>
                </a:solidFill>
                <a:latin typeface="方正正中黑简体" panose="02000000000000000000" charset="-122"/>
                <a:ea typeface="方正正中黑简体" panose="02000000000000000000" charset="-122"/>
                <a:sym typeface="+mn-lt"/>
              </a:rPr>
              <a:t>6.</a:t>
            </a:r>
            <a:r>
              <a:rPr lang="zh-CN" altLang="en-US" sz="1600">
                <a:solidFill>
                  <a:schemeClr val="bg1"/>
                </a:solidFill>
                <a:latin typeface="方正正中黑简体" panose="02000000000000000000" charset="-122"/>
                <a:ea typeface="方正正中黑简体" panose="02000000000000000000" charset="-122"/>
                <a:sym typeface="+mn-lt"/>
              </a:rPr>
              <a:t>问卷调查</a:t>
            </a:r>
          </a:p>
        </p:txBody>
      </p:sp>
      <p:sp>
        <p:nvSpPr>
          <p:cNvPr id="67" name="Rectangle 43" descr="e7d195523061f1c08d347f6bf0421bdacd46f3c1815d51b81E1CE79090F8942429A56C6AE2B3163BABA1A3FCE285BEC4FF43A5085572A94AD2C0A17AE448F24FA68DD62479D8C0666FEB6710638384D2521108B7A232FD34B97FAA3F7CCDD3B1943571FB6E08A568716F9BCF10CAEA567E775E462334DC67190373C447E615F841B50F01837F54FF26B21BD66CEE7769"/>
          <p:cNvSpPr/>
          <p:nvPr/>
        </p:nvSpPr>
        <p:spPr>
          <a:xfrm>
            <a:off x="8072120" y="4415790"/>
            <a:ext cx="3073400" cy="866140"/>
          </a:xfrm>
          <a:prstGeom prst="rect">
            <a:avLst/>
          </a:prstGeom>
        </p:spPr>
        <p:txBody>
          <a:bodyPr wrap="square">
            <a:spAutoFit/>
          </a:bodyPr>
          <a:lstStyle/>
          <a:p>
            <a:pPr algn="just">
              <a:lnSpc>
                <a:spcPct val="120000"/>
              </a:lnSpc>
            </a:pPr>
            <a:r>
              <a:rPr lang="zh-CN" altLang="en-US" sz="1400" dirty="0">
                <a:solidFill>
                  <a:schemeClr val="bg1"/>
                </a:solidFill>
                <a:latin typeface="方正正中黑简体" panose="02000000000000000000" charset="-122"/>
                <a:ea typeface="方正正中黑简体" panose="02000000000000000000" charset="-122"/>
                <a:cs typeface="+mn-ea"/>
                <a:sym typeface="+mn-lt"/>
              </a:rPr>
              <a:t>通过派发和回收问卷，社区党员、干部与社区居民进行接触，从而增进了解和沟通。 </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anim calcmode="lin" valueType="num">
                                      <p:cBhvr>
                                        <p:cTn id="18" dur="500" fill="hold"/>
                                        <p:tgtEl>
                                          <p:spTgt spid="45"/>
                                        </p:tgtEl>
                                        <p:attrNameLst>
                                          <p:attrName>ppt_x</p:attrName>
                                        </p:attrNameLst>
                                      </p:cBhvr>
                                      <p:tavLst>
                                        <p:tav tm="0">
                                          <p:val>
                                            <p:strVal val="#ppt_x"/>
                                          </p:val>
                                        </p:tav>
                                        <p:tav tm="100000">
                                          <p:val>
                                            <p:strVal val="#ppt_x"/>
                                          </p:val>
                                        </p:tav>
                                      </p:tavLst>
                                    </p:anim>
                                    <p:anim calcmode="lin" valueType="num">
                                      <p:cBhvr>
                                        <p:cTn id="19" dur="500" fill="hold"/>
                                        <p:tgtEl>
                                          <p:spTgt spid="4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anim calcmode="lin" valueType="num">
                                      <p:cBhvr>
                                        <p:cTn id="23" dur="500" fill="hold"/>
                                        <p:tgtEl>
                                          <p:spTgt spid="47"/>
                                        </p:tgtEl>
                                        <p:attrNameLst>
                                          <p:attrName>ppt_x</p:attrName>
                                        </p:attrNameLst>
                                      </p:cBhvr>
                                      <p:tavLst>
                                        <p:tav tm="0">
                                          <p:val>
                                            <p:strVal val="#ppt_x"/>
                                          </p:val>
                                        </p:tav>
                                        <p:tav tm="100000">
                                          <p:val>
                                            <p:strVal val="#ppt_x"/>
                                          </p:val>
                                        </p:tav>
                                      </p:tavLst>
                                    </p:anim>
                                    <p:anim calcmode="lin" valueType="num">
                                      <p:cBhvr>
                                        <p:cTn id="24" dur="500" fill="hold"/>
                                        <p:tgtEl>
                                          <p:spTgt spid="4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anim calcmode="lin" valueType="num">
                                      <p:cBhvr>
                                        <p:cTn id="28" dur="500" fill="hold"/>
                                        <p:tgtEl>
                                          <p:spTgt spid="53"/>
                                        </p:tgtEl>
                                        <p:attrNameLst>
                                          <p:attrName>ppt_x</p:attrName>
                                        </p:attrNameLst>
                                      </p:cBhvr>
                                      <p:tavLst>
                                        <p:tav tm="0">
                                          <p:val>
                                            <p:strVal val="#ppt_x"/>
                                          </p:val>
                                        </p:tav>
                                        <p:tav tm="100000">
                                          <p:val>
                                            <p:strVal val="#ppt_x"/>
                                          </p:val>
                                        </p:tav>
                                      </p:tavLst>
                                    </p:anim>
                                    <p:anim calcmode="lin" valueType="num">
                                      <p:cBhvr>
                                        <p:cTn id="29" dur="500" fill="hold"/>
                                        <p:tgtEl>
                                          <p:spTgt spid="5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anim calcmode="lin" valueType="num">
                                      <p:cBhvr>
                                        <p:cTn id="33" dur="500" fill="hold"/>
                                        <p:tgtEl>
                                          <p:spTgt spid="55"/>
                                        </p:tgtEl>
                                        <p:attrNameLst>
                                          <p:attrName>ppt_x</p:attrName>
                                        </p:attrNameLst>
                                      </p:cBhvr>
                                      <p:tavLst>
                                        <p:tav tm="0">
                                          <p:val>
                                            <p:strVal val="#ppt_x"/>
                                          </p:val>
                                        </p:tav>
                                        <p:tav tm="100000">
                                          <p:val>
                                            <p:strVal val="#ppt_x"/>
                                          </p:val>
                                        </p:tav>
                                      </p:tavLst>
                                    </p:anim>
                                    <p:anim calcmode="lin" valueType="num">
                                      <p:cBhvr>
                                        <p:cTn id="34" dur="500" fill="hold"/>
                                        <p:tgtEl>
                                          <p:spTgt spid="5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anim calcmode="lin" valueType="num">
                                      <p:cBhvr>
                                        <p:cTn id="38" dur="500" fill="hold"/>
                                        <p:tgtEl>
                                          <p:spTgt spid="58"/>
                                        </p:tgtEl>
                                        <p:attrNameLst>
                                          <p:attrName>ppt_x</p:attrName>
                                        </p:attrNameLst>
                                      </p:cBhvr>
                                      <p:tavLst>
                                        <p:tav tm="0">
                                          <p:val>
                                            <p:strVal val="#ppt_x"/>
                                          </p:val>
                                        </p:tav>
                                        <p:tav tm="100000">
                                          <p:val>
                                            <p:strVal val="#ppt_x"/>
                                          </p:val>
                                        </p:tav>
                                      </p:tavLst>
                                    </p:anim>
                                    <p:anim calcmode="lin" valueType="num">
                                      <p:cBhvr>
                                        <p:cTn id="39" dur="500" fill="hold"/>
                                        <p:tgtEl>
                                          <p:spTgt spid="5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anim calcmode="lin" valueType="num">
                                      <p:cBhvr>
                                        <p:cTn id="43" dur="500" fill="hold"/>
                                        <p:tgtEl>
                                          <p:spTgt spid="60"/>
                                        </p:tgtEl>
                                        <p:attrNameLst>
                                          <p:attrName>ppt_x</p:attrName>
                                        </p:attrNameLst>
                                      </p:cBhvr>
                                      <p:tavLst>
                                        <p:tav tm="0">
                                          <p:val>
                                            <p:strVal val="#ppt_x"/>
                                          </p:val>
                                        </p:tav>
                                        <p:tav tm="100000">
                                          <p:val>
                                            <p:strVal val="#ppt_x"/>
                                          </p:val>
                                        </p:tav>
                                      </p:tavLst>
                                    </p:anim>
                                    <p:anim calcmode="lin" valueType="num">
                                      <p:cBhvr>
                                        <p:cTn id="44" dur="500" fill="hold"/>
                                        <p:tgtEl>
                                          <p:spTgt spid="6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500"/>
                                        <p:tgtEl>
                                          <p:spTgt spid="63"/>
                                        </p:tgtEl>
                                      </p:cBhvr>
                                    </p:animEffect>
                                    <p:anim calcmode="lin" valueType="num">
                                      <p:cBhvr>
                                        <p:cTn id="48" dur="500" fill="hold"/>
                                        <p:tgtEl>
                                          <p:spTgt spid="63"/>
                                        </p:tgtEl>
                                        <p:attrNameLst>
                                          <p:attrName>ppt_x</p:attrName>
                                        </p:attrNameLst>
                                      </p:cBhvr>
                                      <p:tavLst>
                                        <p:tav tm="0">
                                          <p:val>
                                            <p:strVal val="#ppt_x"/>
                                          </p:val>
                                        </p:tav>
                                        <p:tav tm="100000">
                                          <p:val>
                                            <p:strVal val="#ppt_x"/>
                                          </p:val>
                                        </p:tav>
                                      </p:tavLst>
                                    </p:anim>
                                    <p:anim calcmode="lin" valueType="num">
                                      <p:cBhvr>
                                        <p:cTn id="49" dur="500" fill="hold"/>
                                        <p:tgtEl>
                                          <p:spTgt spid="6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500"/>
                                        <p:tgtEl>
                                          <p:spTgt spid="64"/>
                                        </p:tgtEl>
                                      </p:cBhvr>
                                    </p:animEffect>
                                    <p:anim calcmode="lin" valueType="num">
                                      <p:cBhvr>
                                        <p:cTn id="53" dur="500" fill="hold"/>
                                        <p:tgtEl>
                                          <p:spTgt spid="64"/>
                                        </p:tgtEl>
                                        <p:attrNameLst>
                                          <p:attrName>ppt_x</p:attrName>
                                        </p:attrNameLst>
                                      </p:cBhvr>
                                      <p:tavLst>
                                        <p:tav tm="0">
                                          <p:val>
                                            <p:strVal val="#ppt_x"/>
                                          </p:val>
                                        </p:tav>
                                        <p:tav tm="100000">
                                          <p:val>
                                            <p:strVal val="#ppt_x"/>
                                          </p:val>
                                        </p:tav>
                                      </p:tavLst>
                                    </p:anim>
                                    <p:anim calcmode="lin" valueType="num">
                                      <p:cBhvr>
                                        <p:cTn id="54" dur="500" fill="hold"/>
                                        <p:tgtEl>
                                          <p:spTgt spid="6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fade">
                                      <p:cBhvr>
                                        <p:cTn id="57" dur="500"/>
                                        <p:tgtEl>
                                          <p:spTgt spid="66"/>
                                        </p:tgtEl>
                                      </p:cBhvr>
                                    </p:animEffect>
                                    <p:anim calcmode="lin" valueType="num">
                                      <p:cBhvr>
                                        <p:cTn id="58" dur="500" fill="hold"/>
                                        <p:tgtEl>
                                          <p:spTgt spid="66"/>
                                        </p:tgtEl>
                                        <p:attrNameLst>
                                          <p:attrName>ppt_x</p:attrName>
                                        </p:attrNameLst>
                                      </p:cBhvr>
                                      <p:tavLst>
                                        <p:tav tm="0">
                                          <p:val>
                                            <p:strVal val="#ppt_x"/>
                                          </p:val>
                                        </p:tav>
                                        <p:tav tm="100000">
                                          <p:val>
                                            <p:strVal val="#ppt_x"/>
                                          </p:val>
                                        </p:tav>
                                      </p:tavLst>
                                    </p:anim>
                                    <p:anim calcmode="lin" valueType="num">
                                      <p:cBhvr>
                                        <p:cTn id="59" dur="500" fill="hold"/>
                                        <p:tgtEl>
                                          <p:spTgt spid="6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500"/>
                                        <p:tgtEl>
                                          <p:spTgt spid="67"/>
                                        </p:tgtEl>
                                      </p:cBhvr>
                                    </p:animEffect>
                                    <p:anim calcmode="lin" valueType="num">
                                      <p:cBhvr>
                                        <p:cTn id="63" dur="500" fill="hold"/>
                                        <p:tgtEl>
                                          <p:spTgt spid="67"/>
                                        </p:tgtEl>
                                        <p:attrNameLst>
                                          <p:attrName>ppt_x</p:attrName>
                                        </p:attrNameLst>
                                      </p:cBhvr>
                                      <p:tavLst>
                                        <p:tav tm="0">
                                          <p:val>
                                            <p:strVal val="#ppt_x"/>
                                          </p:val>
                                        </p:tav>
                                        <p:tav tm="100000">
                                          <p:val>
                                            <p:strVal val="#ppt_x"/>
                                          </p:val>
                                        </p:tav>
                                      </p:tavLst>
                                    </p:anim>
                                    <p:anim calcmode="lin" valueType="num">
                                      <p:cBhvr>
                                        <p:cTn id="64" dur="5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5" grpId="0"/>
      <p:bldP spid="47" grpId="0"/>
      <p:bldP spid="53" grpId="0"/>
      <p:bldP spid="55" grpId="0"/>
      <p:bldP spid="58" grpId="0"/>
      <p:bldP spid="60" grpId="0"/>
      <p:bldP spid="63" grpId="0"/>
      <p:bldP spid="64" grpId="0"/>
      <p:bldP spid="66" grpId="0"/>
      <p:bldP spid="6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33350"/>
            <a:ext cx="6742430" cy="11785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 —— </a:t>
            </a:r>
            <a:r>
              <a:rPr lang="zh-CN" altLang="en-US" sz="36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用方法</a:t>
            </a:r>
          </a:p>
        </p:txBody>
      </p:sp>
      <p:grpSp>
        <p:nvGrpSpPr>
          <p:cNvPr id="2" name="组合 1"/>
          <p:cNvGrpSpPr/>
          <p:nvPr/>
        </p:nvGrpSpPr>
        <p:grpSpPr>
          <a:xfrm>
            <a:off x="1879600" y="1024890"/>
            <a:ext cx="5967730" cy="581660"/>
            <a:chOff x="2960" y="5376"/>
            <a:chExt cx="9398" cy="916"/>
          </a:xfrm>
        </p:grpSpPr>
        <p:sp>
          <p:nvSpPr>
            <p:cNvPr id="15" name="MH_Other_1"/>
            <p:cNvSpPr/>
            <p:nvPr>
              <p:custDataLst>
                <p:tags r:id="rId1"/>
              </p:custDataLst>
            </p:nvPr>
          </p:nvSpPr>
          <p:spPr>
            <a:xfrm>
              <a:off x="2960" y="5376"/>
              <a:ext cx="914" cy="9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6" name="文本框 15"/>
            <p:cNvSpPr txBox="1"/>
            <p:nvPr/>
          </p:nvSpPr>
          <p:spPr>
            <a:xfrm>
              <a:off x="3116" y="5469"/>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2</a:t>
              </a:r>
            </a:p>
          </p:txBody>
        </p:sp>
        <p:sp>
          <p:nvSpPr>
            <p:cNvPr id="17" name="文本框 16"/>
            <p:cNvSpPr txBox="1"/>
            <p:nvPr/>
          </p:nvSpPr>
          <p:spPr>
            <a:xfrm>
              <a:off x="4358" y="5537"/>
              <a:ext cx="8000" cy="628"/>
            </a:xfrm>
            <a:prstGeom prst="rect">
              <a:avLst/>
            </a:prstGeom>
            <a:noFill/>
            <a:ln w="9525">
              <a:noFill/>
            </a:ln>
          </p:spPr>
          <p:txBody>
            <a:bodyPr>
              <a:spAutoFit/>
            </a:bodyPr>
            <a:lstStyle/>
            <a:p>
              <a:pPr indent="0"/>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开拓社区群众工作的途径和技巧 </a:t>
              </a:r>
            </a:p>
          </p:txBody>
        </p:sp>
      </p:grpSp>
      <p:sp>
        <p:nvSpPr>
          <p:cNvPr id="19" name="文本框 18"/>
          <p:cNvSpPr txBox="1"/>
          <p:nvPr/>
        </p:nvSpPr>
        <p:spPr>
          <a:xfrm>
            <a:off x="6845935" y="1162050"/>
            <a:ext cx="5080000" cy="337185"/>
          </a:xfrm>
          <a:prstGeom prst="rect">
            <a:avLst/>
          </a:prstGeom>
          <a:noFill/>
          <a:ln w="9525">
            <a:noFill/>
          </a:ln>
        </p:spPr>
        <p:txBody>
          <a:bodyPr>
            <a:spAutoFit/>
          </a:bodyPr>
          <a:lstStyle/>
          <a:p>
            <a:pPr indent="0"/>
            <a:r>
              <a:rPr lang="zh-CN" altLang="en-US" sz="1600" b="0">
                <a:solidFill>
                  <a:srgbClr val="012063"/>
                </a:solidFill>
                <a:latin typeface="方正正中黑简体" panose="02000000000000000000" charset="-122"/>
                <a:ea typeface="方正正中黑简体" panose="02000000000000000000" charset="-122"/>
                <a:cs typeface="微软雅黑" panose="020B0503020204020204" charset="-122"/>
              </a:rPr>
              <a:t> 创新入户调查的技巧</a:t>
            </a:r>
          </a:p>
        </p:txBody>
      </p:sp>
      <p:sp>
        <p:nvSpPr>
          <p:cNvPr id="59" name="文本框 58"/>
          <p:cNvSpPr txBox="1"/>
          <p:nvPr/>
        </p:nvSpPr>
        <p:spPr>
          <a:xfrm>
            <a:off x="6349365" y="1119505"/>
            <a:ext cx="640080" cy="368300"/>
          </a:xfrm>
          <a:prstGeom prst="rect">
            <a:avLst/>
          </a:prstGeom>
          <a:noFill/>
        </p:spPr>
        <p:txBody>
          <a:bodyPr wrap="none" rtlCol="0" anchor="t">
            <a:spAutoFit/>
          </a:bodyPr>
          <a:lstStyle/>
          <a:p>
            <a:r>
              <a:rPr lang="zh-CN" altLang="en-US"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a:t>
            </a:r>
            <a:endParaRPr lang="zh-CN" altLang="en-US"/>
          </a:p>
        </p:txBody>
      </p:sp>
      <p:sp>
        <p:nvSpPr>
          <p:cNvPr id="3" name="图文框 2"/>
          <p:cNvSpPr/>
          <p:nvPr/>
        </p:nvSpPr>
        <p:spPr>
          <a:xfrm rot="16200000">
            <a:off x="2035481" y="698375"/>
            <a:ext cx="3160177" cy="6294487"/>
          </a:xfrm>
          <a:prstGeom prst="frame">
            <a:avLst>
              <a:gd name="adj1"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bg1"/>
              </a:solidFill>
              <a:cs typeface="+mn-ea"/>
              <a:sym typeface="+mn-lt"/>
            </a:endParaRPr>
          </a:p>
        </p:txBody>
      </p:sp>
      <p:sp>
        <p:nvSpPr>
          <p:cNvPr id="4" name="矩形 3"/>
          <p:cNvSpPr/>
          <p:nvPr/>
        </p:nvSpPr>
        <p:spPr>
          <a:xfrm>
            <a:off x="716850" y="2465498"/>
            <a:ext cx="2932839" cy="2747951"/>
          </a:xfrm>
          <a:prstGeom prst="rect">
            <a:avLst/>
          </a:prstGeom>
          <a:blipFill dpi="0" rotWithShape="1">
            <a:blip r:embed="rId4" cstate="print"/>
            <a:srcRect/>
            <a:stretch>
              <a:fillRect l="-20000" t="-2000" r="-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blipFill>
                <a:blip r:embed="rId5"/>
                <a:stretch>
                  <a:fillRect l="-63000" t="-71000" r="-93000" b="-79000"/>
                </a:stretch>
              </a:blipFill>
              <a:cs typeface="+mn-ea"/>
              <a:sym typeface="+mn-lt"/>
            </a:endParaRPr>
          </a:p>
        </p:txBody>
      </p:sp>
      <p:sp>
        <p:nvSpPr>
          <p:cNvPr id="256" name="矩形 255"/>
          <p:cNvSpPr/>
          <p:nvPr/>
        </p:nvSpPr>
        <p:spPr>
          <a:xfrm>
            <a:off x="3802679" y="3436081"/>
            <a:ext cx="2628628" cy="737235"/>
          </a:xfrm>
          <a:prstGeom prst="rect">
            <a:avLst/>
          </a:prstGeom>
        </p:spPr>
        <p:txBody>
          <a:bodyPr wrap="square">
            <a:spAutoFit/>
          </a:bodyPr>
          <a:lstStyle/>
          <a:p>
            <a:r>
              <a:rPr sz="1400" dirty="0">
                <a:solidFill>
                  <a:schemeClr val="bg1"/>
                </a:solidFill>
                <a:latin typeface="方正正中黑简体" panose="02000000000000000000" charset="-122"/>
                <a:ea typeface="方正正中黑简体" panose="02000000000000000000" charset="-122"/>
                <a:cs typeface="+mn-ea"/>
                <a:sym typeface="+mn-lt"/>
              </a:rPr>
              <a:t>针对当前社区党员、干部在群众工作中存在 “上门难、沟通难”的现状</a:t>
            </a:r>
          </a:p>
        </p:txBody>
      </p:sp>
      <p:sp>
        <p:nvSpPr>
          <p:cNvPr id="257" name="文本框 256"/>
          <p:cNvSpPr txBox="1"/>
          <p:nvPr/>
        </p:nvSpPr>
        <p:spPr>
          <a:xfrm>
            <a:off x="7399959" y="2320121"/>
            <a:ext cx="4632384" cy="460375"/>
          </a:xfrm>
          <a:prstGeom prst="rect">
            <a:avLst/>
          </a:prstGeom>
          <a:noFill/>
        </p:spPr>
        <p:txBody>
          <a:bodyPr wrap="square" rtlCol="0">
            <a:spAutoFit/>
          </a:bodyPr>
          <a:lstStyle/>
          <a:p>
            <a:r>
              <a:rPr lang="en-US" altLang="zh-CN" sz="2400" dirty="0">
                <a:solidFill>
                  <a:srgbClr val="012063"/>
                </a:solidFill>
                <a:latin typeface="方正正中黑简体" panose="02000000000000000000" charset="-122"/>
                <a:ea typeface="方正正中黑简体" panose="02000000000000000000" charset="-122"/>
                <a:cs typeface="+mn-ea"/>
                <a:sym typeface="+mn-lt"/>
              </a:rPr>
              <a:t>1.</a:t>
            </a:r>
            <a:r>
              <a:rPr lang="zh-CN" altLang="en-US" sz="2400" dirty="0">
                <a:solidFill>
                  <a:srgbClr val="012063"/>
                </a:solidFill>
                <a:latin typeface="方正正中黑简体" panose="02000000000000000000" charset="-122"/>
                <a:ea typeface="方正正中黑简体" panose="02000000000000000000" charset="-122"/>
                <a:cs typeface="+mn-ea"/>
                <a:sym typeface="+mn-lt"/>
              </a:rPr>
              <a:t> “因人制宜”工作法 </a:t>
            </a:r>
          </a:p>
        </p:txBody>
      </p:sp>
      <p:sp>
        <p:nvSpPr>
          <p:cNvPr id="264" name="文本框 263"/>
          <p:cNvSpPr txBox="1"/>
          <p:nvPr/>
        </p:nvSpPr>
        <p:spPr>
          <a:xfrm>
            <a:off x="3827145" y="2917190"/>
            <a:ext cx="2630805" cy="398780"/>
          </a:xfrm>
          <a:prstGeom prst="rect">
            <a:avLst/>
          </a:prstGeom>
          <a:noFill/>
        </p:spPr>
        <p:txBody>
          <a:bodyPr wrap="square" rtlCol="0">
            <a:spAutoFit/>
          </a:bodyPr>
          <a:lstStyle/>
          <a:p>
            <a:r>
              <a:rPr lang="zh-CN" altLang="en-US" sz="2000" dirty="0">
                <a:solidFill>
                  <a:schemeClr val="bg1"/>
                </a:solidFill>
                <a:latin typeface="方正正中黑简体" panose="02000000000000000000" charset="-122"/>
                <a:ea typeface="方正正中黑简体" panose="02000000000000000000" charset="-122"/>
                <a:cs typeface="+mn-ea"/>
                <a:sym typeface="+mn-lt"/>
              </a:rPr>
              <a:t>联系群众的公关艺术</a:t>
            </a:r>
          </a:p>
        </p:txBody>
      </p:sp>
      <p:sp>
        <p:nvSpPr>
          <p:cNvPr id="8" name="文本框 7"/>
          <p:cNvSpPr txBox="1"/>
          <p:nvPr/>
        </p:nvSpPr>
        <p:spPr>
          <a:xfrm>
            <a:off x="7401229" y="3167211"/>
            <a:ext cx="4632384" cy="460375"/>
          </a:xfrm>
          <a:prstGeom prst="rect">
            <a:avLst/>
          </a:prstGeom>
          <a:noFill/>
        </p:spPr>
        <p:txBody>
          <a:bodyPr wrap="square" rtlCol="0">
            <a:spAutoFit/>
          </a:bodyPr>
          <a:lstStyle/>
          <a:p>
            <a:r>
              <a:rPr lang="en-US" altLang="zh-CN" sz="2400" dirty="0">
                <a:solidFill>
                  <a:srgbClr val="012063"/>
                </a:solidFill>
                <a:latin typeface="方正正中黑简体" panose="02000000000000000000" charset="-122"/>
                <a:ea typeface="方正正中黑简体" panose="02000000000000000000" charset="-122"/>
                <a:cs typeface="+mn-ea"/>
                <a:sym typeface="+mn-lt"/>
              </a:rPr>
              <a:t>2.</a:t>
            </a:r>
            <a:r>
              <a:rPr lang="zh-CN" altLang="en-US" sz="2400" dirty="0">
                <a:solidFill>
                  <a:srgbClr val="012063"/>
                </a:solidFill>
                <a:latin typeface="方正正中黑简体" panose="02000000000000000000" charset="-122"/>
                <a:ea typeface="方正正中黑简体" panose="02000000000000000000" charset="-122"/>
                <a:cs typeface="+mn-ea"/>
                <a:sym typeface="+mn-lt"/>
              </a:rPr>
              <a:t> “因事制宜”工作法</a:t>
            </a:r>
          </a:p>
        </p:txBody>
      </p:sp>
      <p:sp>
        <p:nvSpPr>
          <p:cNvPr id="9" name="文本框 8"/>
          <p:cNvSpPr txBox="1"/>
          <p:nvPr/>
        </p:nvSpPr>
        <p:spPr>
          <a:xfrm>
            <a:off x="7389799" y="3967311"/>
            <a:ext cx="4632384" cy="460375"/>
          </a:xfrm>
          <a:prstGeom prst="rect">
            <a:avLst/>
          </a:prstGeom>
          <a:noFill/>
        </p:spPr>
        <p:txBody>
          <a:bodyPr wrap="square" rtlCol="0">
            <a:spAutoFit/>
          </a:bodyPr>
          <a:lstStyle/>
          <a:p>
            <a:r>
              <a:rPr lang="en-US" altLang="zh-CN" sz="2400" dirty="0">
                <a:solidFill>
                  <a:srgbClr val="012063"/>
                </a:solidFill>
                <a:latin typeface="方正正中黑简体" panose="02000000000000000000" charset="-122"/>
                <a:ea typeface="方正正中黑简体" panose="02000000000000000000" charset="-122"/>
                <a:cs typeface="+mn-ea"/>
                <a:sym typeface="+mn-lt"/>
              </a:rPr>
              <a:t>3.</a:t>
            </a:r>
            <a:r>
              <a:rPr lang="zh-CN" altLang="en-US" sz="2400" dirty="0">
                <a:solidFill>
                  <a:srgbClr val="012063"/>
                </a:solidFill>
                <a:latin typeface="方正正中黑简体" panose="02000000000000000000" charset="-122"/>
                <a:ea typeface="方正正中黑简体" panose="02000000000000000000" charset="-122"/>
                <a:cs typeface="+mn-ea"/>
                <a:sym typeface="+mn-lt"/>
              </a:rPr>
              <a:t> “因时制宜”工作法</a:t>
            </a:r>
          </a:p>
        </p:txBody>
      </p:sp>
      <p:sp>
        <p:nvSpPr>
          <p:cNvPr id="10" name="文本框 9"/>
          <p:cNvSpPr txBox="1"/>
          <p:nvPr/>
        </p:nvSpPr>
        <p:spPr>
          <a:xfrm>
            <a:off x="7402499" y="4802971"/>
            <a:ext cx="4632384" cy="460375"/>
          </a:xfrm>
          <a:prstGeom prst="rect">
            <a:avLst/>
          </a:prstGeom>
          <a:noFill/>
        </p:spPr>
        <p:txBody>
          <a:bodyPr wrap="square" rtlCol="0">
            <a:spAutoFit/>
          </a:bodyPr>
          <a:lstStyle/>
          <a:p>
            <a:r>
              <a:rPr lang="en-US" altLang="zh-CN" sz="2400" dirty="0">
                <a:solidFill>
                  <a:srgbClr val="012063"/>
                </a:solidFill>
                <a:latin typeface="方正正中黑简体" panose="02000000000000000000" charset="-122"/>
                <a:ea typeface="方正正中黑简体" panose="02000000000000000000" charset="-122"/>
                <a:cs typeface="+mn-ea"/>
                <a:sym typeface="+mn-lt"/>
              </a:rPr>
              <a:t>4.</a:t>
            </a:r>
            <a:r>
              <a:rPr lang="zh-CN" altLang="en-US" sz="2400" dirty="0">
                <a:solidFill>
                  <a:srgbClr val="012063"/>
                </a:solidFill>
                <a:latin typeface="方正正中黑简体" panose="02000000000000000000" charset="-122"/>
                <a:ea typeface="方正正中黑简体" panose="02000000000000000000" charset="-122"/>
                <a:cs typeface="+mn-ea"/>
                <a:sym typeface="+mn-lt"/>
              </a:rPr>
              <a:t> “因地制宜”工作法</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ï$ḻîḍê"/>
          <p:cNvSpPr/>
          <p:nvPr/>
        </p:nvSpPr>
        <p:spPr>
          <a:xfrm>
            <a:off x="0" y="0"/>
            <a:ext cx="12192000" cy="6858000"/>
          </a:xfrm>
          <a:prstGeom prst="rect">
            <a:avLst/>
          </a:prstGeom>
          <a:blipFill>
            <a:blip r:embed="rId3" cstate="print">
              <a:extLst>
                <a:ext uri="{BEBA8EAE-BF5A-486C-A8C5-ECC9F3942E4B}">
                  <a14:imgProps xmlns="" xmlns:a14="http://schemas.microsoft.com/office/drawing/2010/main">
                    <a14:imgLayer r:embed="rId4">
                      <a14:imgEffect>
                        <a14:saturation sat="51000"/>
                      </a14:imgEffect>
                    </a14:imgLayer>
                  </a14:imgProps>
                </a:ext>
              </a:extLst>
            </a:blip>
            <a:stretch>
              <a:fillRect/>
            </a:stretch>
          </a:blip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a:cs typeface="+mn-ea"/>
              <a:sym typeface="+mn-lt"/>
            </a:endParaRPr>
          </a:p>
        </p:txBody>
      </p:sp>
      <p:sp>
        <p:nvSpPr>
          <p:cNvPr id="2" name="矩形 1"/>
          <p:cNvSpPr/>
          <p:nvPr/>
        </p:nvSpPr>
        <p:spPr>
          <a:xfrm>
            <a:off x="0" y="2367280"/>
            <a:ext cx="12192000" cy="449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矩形 2"/>
          <p:cNvSpPr/>
          <p:nvPr/>
        </p:nvSpPr>
        <p:spPr>
          <a:xfrm>
            <a:off x="257175" y="2367280"/>
            <a:ext cx="11677650" cy="4248152"/>
          </a:xfrm>
          <a:custGeom>
            <a:avLst/>
            <a:gdLst>
              <a:gd name="connsiteX0" fmla="*/ 0 w 11677650"/>
              <a:gd name="connsiteY0" fmla="*/ 0 h 4248152"/>
              <a:gd name="connsiteX1" fmla="*/ 11677650 w 11677650"/>
              <a:gd name="connsiteY1" fmla="*/ 0 h 4248152"/>
              <a:gd name="connsiteX2" fmla="*/ 11677650 w 11677650"/>
              <a:gd name="connsiteY2" fmla="*/ 4248152 h 4248152"/>
              <a:gd name="connsiteX3" fmla="*/ 0 w 11677650"/>
              <a:gd name="connsiteY3" fmla="*/ 4248152 h 4248152"/>
              <a:gd name="connsiteX4" fmla="*/ 0 w 11677650"/>
              <a:gd name="connsiteY4" fmla="*/ 0 h 4248152"/>
              <a:gd name="connsiteX0-1" fmla="*/ 0 w 11677650"/>
              <a:gd name="connsiteY0-2" fmla="*/ 5080 h 4253232"/>
              <a:gd name="connsiteX1-3" fmla="*/ 5772150 w 11677650"/>
              <a:gd name="connsiteY1-4" fmla="*/ 0 h 4253232"/>
              <a:gd name="connsiteX2-5" fmla="*/ 11677650 w 11677650"/>
              <a:gd name="connsiteY2-6" fmla="*/ 5080 h 4253232"/>
              <a:gd name="connsiteX3-7" fmla="*/ 11677650 w 11677650"/>
              <a:gd name="connsiteY3-8" fmla="*/ 4253232 h 4253232"/>
              <a:gd name="connsiteX4-9" fmla="*/ 0 w 11677650"/>
              <a:gd name="connsiteY4-10" fmla="*/ 4253232 h 4253232"/>
              <a:gd name="connsiteX5" fmla="*/ 0 w 11677650"/>
              <a:gd name="connsiteY5" fmla="*/ 5080 h 4253232"/>
              <a:gd name="connsiteX0-11" fmla="*/ 5772150 w 11677650"/>
              <a:gd name="connsiteY0-12" fmla="*/ 0 h 4253232"/>
              <a:gd name="connsiteX1-13" fmla="*/ 11677650 w 11677650"/>
              <a:gd name="connsiteY1-14" fmla="*/ 5080 h 4253232"/>
              <a:gd name="connsiteX2-15" fmla="*/ 11677650 w 11677650"/>
              <a:gd name="connsiteY2-16" fmla="*/ 4253232 h 4253232"/>
              <a:gd name="connsiteX3-17" fmla="*/ 0 w 11677650"/>
              <a:gd name="connsiteY3-18" fmla="*/ 4253232 h 4253232"/>
              <a:gd name="connsiteX4-19" fmla="*/ 0 w 11677650"/>
              <a:gd name="connsiteY4-20" fmla="*/ 5080 h 4253232"/>
              <a:gd name="connsiteX5-21" fmla="*/ 5863590 w 11677650"/>
              <a:gd name="connsiteY5-22" fmla="*/ 91440 h 4253232"/>
              <a:gd name="connsiteX0-23" fmla="*/ 5772150 w 11677650"/>
              <a:gd name="connsiteY0-24" fmla="*/ 0 h 4253232"/>
              <a:gd name="connsiteX1-25" fmla="*/ 11677650 w 11677650"/>
              <a:gd name="connsiteY1-26" fmla="*/ 5080 h 4253232"/>
              <a:gd name="connsiteX2-27" fmla="*/ 11677650 w 11677650"/>
              <a:gd name="connsiteY2-28" fmla="*/ 4253232 h 4253232"/>
              <a:gd name="connsiteX3-29" fmla="*/ 0 w 11677650"/>
              <a:gd name="connsiteY3-30" fmla="*/ 4253232 h 4253232"/>
              <a:gd name="connsiteX4-31" fmla="*/ 0 w 11677650"/>
              <a:gd name="connsiteY4-32" fmla="*/ 5080 h 4253232"/>
              <a:gd name="connsiteX0-33" fmla="*/ 11677650 w 11677650"/>
              <a:gd name="connsiteY0-34" fmla="*/ 0 h 4248152"/>
              <a:gd name="connsiteX1-35" fmla="*/ 11677650 w 11677650"/>
              <a:gd name="connsiteY1-36" fmla="*/ 4248152 h 4248152"/>
              <a:gd name="connsiteX2-37" fmla="*/ 0 w 11677650"/>
              <a:gd name="connsiteY2-38" fmla="*/ 4248152 h 4248152"/>
              <a:gd name="connsiteX3-39" fmla="*/ 0 w 11677650"/>
              <a:gd name="connsiteY3-40" fmla="*/ 0 h 4248152"/>
            </a:gdLst>
            <a:ahLst/>
            <a:cxnLst>
              <a:cxn ang="0">
                <a:pos x="connsiteX0-1" y="connsiteY0-2"/>
              </a:cxn>
              <a:cxn ang="0">
                <a:pos x="connsiteX1-3" y="connsiteY1-4"/>
              </a:cxn>
              <a:cxn ang="0">
                <a:pos x="connsiteX2-5" y="connsiteY2-6"/>
              </a:cxn>
              <a:cxn ang="0">
                <a:pos x="connsiteX3-7" y="connsiteY3-8"/>
              </a:cxn>
            </a:cxnLst>
            <a:rect l="l" t="t" r="r" b="b"/>
            <a:pathLst>
              <a:path w="11677650" h="4248152">
                <a:moveTo>
                  <a:pt x="11677650" y="0"/>
                </a:moveTo>
                <a:lnTo>
                  <a:pt x="11677650" y="4248152"/>
                </a:lnTo>
                <a:lnTo>
                  <a:pt x="0" y="4248152"/>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ïSḻîdé"/>
          <p:cNvSpPr/>
          <p:nvPr/>
        </p:nvSpPr>
        <p:spPr>
          <a:xfrm rot="5400000">
            <a:off x="4464685" y="-443865"/>
            <a:ext cx="3262630" cy="3911600"/>
          </a:xfrm>
          <a:prstGeom prst="homePlate">
            <a:avLst>
              <a:gd name="adj" fmla="val 22102"/>
            </a:avLst>
          </a:prstGeom>
          <a:solidFill>
            <a:schemeClr val="accent1">
              <a:alpha val="90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vert="vert270" wrap="square" lIns="91440" tIns="45720" rIns="91440" bIns="45720" rtlCol="0" anchor="ctr" anchorCtr="0">
            <a:normAutofit/>
          </a:bodyPr>
          <a:lstStyle/>
          <a:p>
            <a:pPr algn="ctr"/>
            <a:endParaRPr lang="en-US" sz="1200" dirty="0">
              <a:solidFill>
                <a:schemeClr val="tx1">
                  <a:lumMod val="65000"/>
                  <a:lumOff val="35000"/>
                </a:schemeClr>
              </a:solidFill>
              <a:cs typeface="+mn-ea"/>
              <a:sym typeface="+mn-lt"/>
            </a:endParaRPr>
          </a:p>
        </p:txBody>
      </p:sp>
      <p:sp>
        <p:nvSpPr>
          <p:cNvPr id="15" name="矩形 14"/>
          <p:cNvSpPr/>
          <p:nvPr/>
        </p:nvSpPr>
        <p:spPr>
          <a:xfrm>
            <a:off x="1568790" y="2828064"/>
            <a:ext cx="1415772" cy="338554"/>
          </a:xfrm>
          <a:prstGeom prst="rect">
            <a:avLst/>
          </a:prstGeom>
          <a:noFill/>
        </p:spPr>
        <p:txBody>
          <a:bodyPr wrap="none" lIns="216000" tIns="0" rIns="0" bIns="0" anchor="ctr" anchorCtr="0">
            <a:normAutofit/>
          </a:bodyPr>
          <a:lstStyle/>
          <a:p>
            <a:pPr algn="l"/>
            <a:r>
              <a:rPr lang="zh-CN" altLang="en-US" sz="2000" dirty="0">
                <a:solidFill>
                  <a:schemeClr val="dk2">
                    <a:lumMod val="100000"/>
                  </a:schemeClr>
                </a:solidFill>
                <a:latin typeface="方正正中黑简体" panose="02000000000000000000" charset="-122"/>
                <a:ea typeface="方正正中黑简体" panose="02000000000000000000" charset="-122"/>
                <a:cs typeface="+mn-ea"/>
                <a:sym typeface="+mn-lt"/>
              </a:rPr>
              <a:t>国外起源：</a:t>
            </a:r>
          </a:p>
        </p:txBody>
      </p:sp>
      <p:sp>
        <p:nvSpPr>
          <p:cNvPr id="17" name="TextBox 5"/>
          <p:cNvSpPr txBox="1"/>
          <p:nvPr/>
        </p:nvSpPr>
        <p:spPr>
          <a:xfrm>
            <a:off x="1044575" y="3162935"/>
            <a:ext cx="4395470" cy="2331085"/>
          </a:xfrm>
          <a:prstGeom prst="rect">
            <a:avLst/>
          </a:prstGeom>
          <a:noFill/>
        </p:spPr>
        <p:txBody>
          <a:bodyPr wrap="square" rtlCol="0">
            <a:spAutoFit/>
          </a:bodyPr>
          <a:lstStyle/>
          <a:p>
            <a:pPr marL="0" marR="0" lvl="0" indent="482600" algn="just" defTabSz="914400" rtl="0" fontAlgn="auto">
              <a:lnSpc>
                <a:spcPct val="130000"/>
              </a:lnSpc>
              <a:spcBef>
                <a:spcPts val="0"/>
              </a:spcBef>
              <a:spcAft>
                <a:spcPts val="0"/>
              </a:spcAft>
              <a:buClrTx/>
              <a:buSzTx/>
              <a:buFontTx/>
              <a:buNone/>
              <a:defRPr/>
              <a:extLst>
                <a:ext uri="{35155182-B16C-46BC-9424-99874614C6A1}">
                  <wpsdc:indentchars xmlns="" xmlns:wpsdc="http://www.wps.cn/officeDocument/2017/drawingmlCustomData" val="200" checksum="3297843772"/>
                </a:ext>
              </a:extLst>
            </a:pPr>
            <a:r>
              <a:rPr kumimoji="0" lang="zh-CN" altLang="en-US" sz="1600" b="0" i="0" u="none" strike="noStrike" kern="1200" cap="none" spc="300" normalizeH="0" baseline="0" noProof="0" dirty="0">
                <a:ln>
                  <a:noFill/>
                </a:ln>
                <a:solidFill>
                  <a:schemeClr val="tx1">
                    <a:lumMod val="75000"/>
                    <a:lumOff val="25000"/>
                  </a:schemeClr>
                </a:solidFill>
                <a:effectLst/>
                <a:uLnTx/>
                <a:uFillTx/>
                <a:latin typeface="方正正中黑简体" panose="02000000000000000000" charset="-122"/>
                <a:ea typeface="方正正中黑简体" panose="02000000000000000000" charset="-122"/>
                <a:cs typeface="+mn-ea"/>
                <a:sym typeface="+mn-lt"/>
              </a:rPr>
              <a:t>“社区”一词不是源自汉语词汇，而是一个舶来品。1887 年，德国社会学家斐迪南•滕尼斯在《共同体与社会》（或称《社区与社会》）（《Gemeinschaft und Gesellschaft》）一书中，第一次提出了</a:t>
            </a:r>
            <a:r>
              <a:rPr kumimoji="0" lang="zh-CN" altLang="en-US" sz="1600" b="0" i="0" u="none" strike="noStrike" kern="1200" cap="none" spc="300" normalizeH="0" baseline="0" noProof="0" dirty="0">
                <a:ln>
                  <a:noFill/>
                </a:ln>
                <a:solidFill>
                  <a:srgbClr val="C00000"/>
                </a:solidFill>
                <a:effectLst/>
                <a:uLnTx/>
                <a:uFillTx/>
                <a:latin typeface="方正正中黑简体" panose="02000000000000000000" charset="-122"/>
                <a:ea typeface="方正正中黑简体" panose="02000000000000000000" charset="-122"/>
                <a:cs typeface="+mn-ea"/>
                <a:sym typeface="+mn-lt"/>
              </a:rPr>
              <a:t>“共同体”，即“社区”的概念。</a:t>
            </a:r>
          </a:p>
        </p:txBody>
      </p:sp>
      <p:sp>
        <p:nvSpPr>
          <p:cNvPr id="18" name="矩形 17"/>
          <p:cNvSpPr/>
          <p:nvPr/>
        </p:nvSpPr>
        <p:spPr>
          <a:xfrm>
            <a:off x="8625749" y="2815364"/>
            <a:ext cx="1415772" cy="338554"/>
          </a:xfrm>
          <a:prstGeom prst="rect">
            <a:avLst/>
          </a:prstGeom>
          <a:noFill/>
        </p:spPr>
        <p:txBody>
          <a:bodyPr wrap="none" lIns="216000" tIns="0" rIns="0" bIns="0" anchor="ctr" anchorCtr="0">
            <a:normAutofit/>
          </a:bodyPr>
          <a:lstStyle/>
          <a:p>
            <a:pPr algn="l"/>
            <a:r>
              <a:rPr lang="zh-CN" altLang="en-US" sz="2000" dirty="0">
                <a:solidFill>
                  <a:schemeClr val="dk2">
                    <a:lumMod val="100000"/>
                  </a:schemeClr>
                </a:solidFill>
                <a:latin typeface="方正正中黑简体" panose="02000000000000000000" charset="-122"/>
                <a:ea typeface="方正正中黑简体" panose="02000000000000000000" charset="-122"/>
                <a:cs typeface="方正正中黑简体" panose="02000000000000000000" charset="-122"/>
                <a:sym typeface="+mn-lt"/>
              </a:rPr>
              <a:t>中国学界方面</a:t>
            </a:r>
            <a:r>
              <a:rPr lang="en-US" altLang="zh-CN" sz="2000" dirty="0">
                <a:solidFill>
                  <a:schemeClr val="dk2">
                    <a:lumMod val="100000"/>
                  </a:schemeClr>
                </a:solidFill>
                <a:latin typeface="方正正中黑简体" panose="02000000000000000000" charset="-122"/>
                <a:ea typeface="方正正中黑简体" panose="02000000000000000000" charset="-122"/>
                <a:cs typeface="方正正中黑简体" panose="02000000000000000000" charset="-122"/>
                <a:sym typeface="+mn-lt"/>
              </a:rPr>
              <a:t>:</a:t>
            </a:r>
          </a:p>
        </p:txBody>
      </p:sp>
      <p:sp>
        <p:nvSpPr>
          <p:cNvPr id="19" name="TextBox 5"/>
          <p:cNvSpPr txBox="1"/>
          <p:nvPr/>
        </p:nvSpPr>
        <p:spPr>
          <a:xfrm>
            <a:off x="6983095" y="3180715"/>
            <a:ext cx="4195445" cy="2501265"/>
          </a:xfrm>
          <a:prstGeom prst="rect">
            <a:avLst/>
          </a:prstGeom>
          <a:noFill/>
        </p:spPr>
        <p:txBody>
          <a:bodyPr wrap="square" rtlCol="0">
            <a:spAutoFit/>
          </a:bodyPr>
          <a:lstStyle/>
          <a:p>
            <a:pPr marL="0" marR="0" lvl="0" indent="482600" algn="just" defTabSz="914400" rtl="0" fontAlgn="auto">
              <a:lnSpc>
                <a:spcPct val="140000"/>
              </a:lnSpc>
              <a:spcBef>
                <a:spcPts val="0"/>
              </a:spcBef>
              <a:spcAft>
                <a:spcPts val="0"/>
              </a:spcAft>
              <a:buClrTx/>
              <a:buSzTx/>
              <a:buFontTx/>
              <a:buNone/>
              <a:defRPr/>
              <a:extLst>
                <a:ext uri="{35155182-B16C-46BC-9424-99874614C6A1}">
                  <wpsdc:indentchars xmlns="" xmlns:wpsdc="http://www.wps.cn/officeDocument/2017/drawingmlCustomData" val="200" checksum="3297843772"/>
                </a:ext>
              </a:extLst>
            </a:pPr>
            <a:r>
              <a:rPr kumimoji="0" lang="zh-CN" altLang="en-US" sz="1600" b="0" i="0" u="none" strike="noStrike" kern="1200" cap="none" spc="300" normalizeH="0" baseline="0" noProof="0" dirty="0">
                <a:ln>
                  <a:noFill/>
                </a:ln>
                <a:solidFill>
                  <a:schemeClr val="tx1">
                    <a:lumMod val="75000"/>
                    <a:lumOff val="25000"/>
                  </a:schemeClr>
                </a:solidFill>
                <a:effectLst/>
                <a:uLnTx/>
                <a:uFillTx/>
                <a:latin typeface="方正正中黑简体" panose="02000000000000000000" charset="-122"/>
                <a:ea typeface="方正正中黑简体" panose="02000000000000000000" charset="-122"/>
                <a:cs typeface="+mn-ea"/>
                <a:sym typeface="+mn-lt"/>
              </a:rPr>
              <a:t>早期</a:t>
            </a:r>
            <a:r>
              <a:rPr lang="zh-CN" altLang="en-US" sz="1600" spc="300" noProof="0" dirty="0">
                <a:ln>
                  <a:noFill/>
                </a:ln>
                <a:solidFill>
                  <a:schemeClr val="tx1">
                    <a:lumMod val="75000"/>
                    <a:lumOff val="25000"/>
                  </a:schemeClr>
                </a:solidFill>
                <a:effectLst/>
                <a:uLnTx/>
                <a:uFillTx/>
                <a:latin typeface="方正正中黑简体" panose="02000000000000000000" charset="-122"/>
                <a:ea typeface="方正正中黑简体" panose="02000000000000000000" charset="-122"/>
                <a:cs typeface="+mn-ea"/>
                <a:sym typeface="+mn-lt"/>
              </a:rPr>
              <a:t>研究社区的</a:t>
            </a:r>
            <a:r>
              <a:rPr kumimoji="0" lang="zh-CN" altLang="en-US" sz="1600" b="0" i="0" u="none" strike="noStrike" kern="1200" cap="none" spc="300" normalizeH="0" baseline="0" noProof="0" dirty="0">
                <a:ln>
                  <a:noFill/>
                </a:ln>
                <a:solidFill>
                  <a:schemeClr val="tx1">
                    <a:lumMod val="75000"/>
                    <a:lumOff val="25000"/>
                  </a:schemeClr>
                </a:solidFill>
                <a:effectLst/>
                <a:uLnTx/>
                <a:uFillTx/>
                <a:latin typeface="方正正中黑简体" panose="02000000000000000000" charset="-122"/>
                <a:ea typeface="方正正中黑简体" panose="02000000000000000000" charset="-122"/>
                <a:cs typeface="+mn-ea"/>
                <a:sym typeface="+mn-lt"/>
              </a:rPr>
              <a:t>学者，他们试图通过对社区的实证研究来考察整个中国社会。吴文藻在《现代社区实地研究的意义和功用》一文中指出，社区乃是一地人民实际生活的具体表词，它至少有三个要素：</a:t>
            </a:r>
            <a:r>
              <a:rPr kumimoji="0" lang="zh-CN" altLang="en-US" sz="1600" b="0" i="0" u="none" strike="noStrike" kern="1200" cap="none" spc="300" normalizeH="0" baseline="0" noProof="0" dirty="0">
                <a:ln>
                  <a:noFill/>
                </a:ln>
                <a:solidFill>
                  <a:srgbClr val="C00000"/>
                </a:solidFill>
                <a:effectLst/>
                <a:uLnTx/>
                <a:uFillTx/>
                <a:latin typeface="方正正中黑简体" panose="02000000000000000000" charset="-122"/>
                <a:ea typeface="方正正中黑简体" panose="02000000000000000000" charset="-122"/>
                <a:cs typeface="+mn-ea"/>
                <a:sym typeface="+mn-lt"/>
              </a:rPr>
              <a:t>即人民、人民所居处的地域、人民生活的方式或文化。</a:t>
            </a:r>
          </a:p>
        </p:txBody>
      </p:sp>
      <p:sp>
        <p:nvSpPr>
          <p:cNvPr id="22" name="矩形 21"/>
          <p:cNvSpPr/>
          <p:nvPr/>
        </p:nvSpPr>
        <p:spPr>
          <a:xfrm>
            <a:off x="4745504" y="707942"/>
            <a:ext cx="2672080" cy="521970"/>
          </a:xfrm>
          <a:prstGeom prst="rect">
            <a:avLst/>
          </a:prstGeom>
        </p:spPr>
        <p:txBody>
          <a:bodyPr wrap="none">
            <a:spAutoFit/>
          </a:bodyPr>
          <a:lstStyle/>
          <a:p>
            <a:r>
              <a:rPr lang="zh-CN" altLang="en-US" sz="2800" dirty="0">
                <a:solidFill>
                  <a:schemeClr val="bg1"/>
                </a:solidFill>
                <a:latin typeface="方正正中黑简体" panose="02000000000000000000" charset="-122"/>
                <a:ea typeface="方正正中黑简体" panose="02000000000000000000" charset="-122"/>
              </a:rPr>
              <a:t>社区概念的提出</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7" grpId="0"/>
      <p:bldP spid="18" grpId="0"/>
      <p:bldP spid="19"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33350"/>
            <a:ext cx="6742430" cy="11785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 —— </a:t>
            </a:r>
            <a:r>
              <a:rPr lang="zh-CN" altLang="en-US" sz="36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用方法</a:t>
            </a:r>
          </a:p>
        </p:txBody>
      </p:sp>
      <p:grpSp>
        <p:nvGrpSpPr>
          <p:cNvPr id="2" name="组合 1"/>
          <p:cNvGrpSpPr/>
          <p:nvPr/>
        </p:nvGrpSpPr>
        <p:grpSpPr>
          <a:xfrm>
            <a:off x="1879600" y="1024890"/>
            <a:ext cx="6807200" cy="582295"/>
            <a:chOff x="2960" y="5376"/>
            <a:chExt cx="10720" cy="917"/>
          </a:xfrm>
        </p:grpSpPr>
        <p:sp>
          <p:nvSpPr>
            <p:cNvPr id="15" name="MH_Other_1"/>
            <p:cNvSpPr/>
            <p:nvPr>
              <p:custDataLst>
                <p:tags r:id="rId1"/>
              </p:custDataLst>
            </p:nvPr>
          </p:nvSpPr>
          <p:spPr>
            <a:xfrm>
              <a:off x="2960" y="5376"/>
              <a:ext cx="914" cy="9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6" name="文本框 15"/>
            <p:cNvSpPr txBox="1"/>
            <p:nvPr/>
          </p:nvSpPr>
          <p:spPr>
            <a:xfrm>
              <a:off x="3116" y="5469"/>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3</a:t>
              </a:r>
            </a:p>
          </p:txBody>
        </p:sp>
        <p:sp>
          <p:nvSpPr>
            <p:cNvPr id="17" name="文本框 16"/>
            <p:cNvSpPr txBox="1"/>
            <p:nvPr/>
          </p:nvSpPr>
          <p:spPr>
            <a:xfrm>
              <a:off x="4358" y="5537"/>
              <a:ext cx="9322" cy="628"/>
            </a:xfrm>
            <a:prstGeom prst="rect">
              <a:avLst/>
            </a:prstGeom>
            <a:noFill/>
            <a:ln w="9525">
              <a:noFill/>
            </a:ln>
          </p:spPr>
          <p:txBody>
            <a:bodyPr wrap="square">
              <a:spAutoFit/>
            </a:bodyPr>
            <a:lstStyle/>
            <a:p>
              <a:pPr indent="0"/>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创新社区党员、干部做好群众工作的能力素质机制 </a:t>
              </a:r>
            </a:p>
          </p:txBody>
        </p:sp>
      </p:grpSp>
      <p:sp>
        <p:nvSpPr>
          <p:cNvPr id="19" name="文本框 18"/>
          <p:cNvSpPr txBox="1"/>
          <p:nvPr/>
        </p:nvSpPr>
        <p:spPr>
          <a:xfrm>
            <a:off x="9021445" y="1162050"/>
            <a:ext cx="2367915" cy="337185"/>
          </a:xfrm>
          <a:prstGeom prst="rect">
            <a:avLst/>
          </a:prstGeom>
          <a:noFill/>
          <a:ln w="9525">
            <a:noFill/>
          </a:ln>
        </p:spPr>
        <p:txBody>
          <a:bodyPr wrap="square">
            <a:spAutoFit/>
          </a:bodyPr>
          <a:lstStyle/>
          <a:p>
            <a:pPr indent="0"/>
            <a:r>
              <a:rPr lang="zh-CN" altLang="en-US" sz="1600" b="0">
                <a:solidFill>
                  <a:srgbClr val="012063"/>
                </a:solidFill>
                <a:latin typeface="方正正中黑简体" panose="02000000000000000000" charset="-122"/>
                <a:ea typeface="方正正中黑简体" panose="02000000000000000000" charset="-122"/>
                <a:cs typeface="微软雅黑" panose="020B0503020204020204" charset="-122"/>
              </a:rPr>
              <a:t> 外塑形象，树立 “四气”  </a:t>
            </a:r>
          </a:p>
        </p:txBody>
      </p:sp>
      <p:sp>
        <p:nvSpPr>
          <p:cNvPr id="59" name="文本框 58"/>
          <p:cNvSpPr txBox="1"/>
          <p:nvPr/>
        </p:nvSpPr>
        <p:spPr>
          <a:xfrm>
            <a:off x="8502015" y="1119505"/>
            <a:ext cx="640080" cy="368300"/>
          </a:xfrm>
          <a:prstGeom prst="rect">
            <a:avLst/>
          </a:prstGeom>
          <a:noFill/>
        </p:spPr>
        <p:txBody>
          <a:bodyPr wrap="none" rtlCol="0" anchor="t">
            <a:spAutoFit/>
          </a:bodyPr>
          <a:lstStyle/>
          <a:p>
            <a:r>
              <a:rPr lang="zh-CN" altLang="en-US"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a:t>
            </a:r>
            <a:endParaRPr lang="zh-CN" altLang="en-US"/>
          </a:p>
        </p:txBody>
      </p:sp>
      <p:sp>
        <p:nvSpPr>
          <p:cNvPr id="257" name="文本框 256"/>
          <p:cNvSpPr txBox="1"/>
          <p:nvPr/>
        </p:nvSpPr>
        <p:spPr>
          <a:xfrm>
            <a:off x="7938439" y="2320121"/>
            <a:ext cx="4632384" cy="460375"/>
          </a:xfrm>
          <a:prstGeom prst="rect">
            <a:avLst/>
          </a:prstGeom>
          <a:noFill/>
        </p:spPr>
        <p:txBody>
          <a:bodyPr wrap="square" rtlCol="0">
            <a:spAutoFit/>
          </a:bodyPr>
          <a:lstStyle/>
          <a:p>
            <a:r>
              <a:rPr sz="2400" dirty="0">
                <a:solidFill>
                  <a:srgbClr val="012063"/>
                </a:solidFill>
                <a:latin typeface="方正正中黑简体" panose="02000000000000000000" charset="-122"/>
                <a:ea typeface="方正正中黑简体" panose="02000000000000000000" charset="-122"/>
                <a:cs typeface="+mn-ea"/>
                <a:sym typeface="+mn-lt"/>
              </a:rPr>
              <a:t>公正廉明的正气</a:t>
            </a:r>
          </a:p>
        </p:txBody>
      </p:sp>
      <p:sp>
        <p:nvSpPr>
          <p:cNvPr id="8" name="文本框 7"/>
          <p:cNvSpPr txBox="1"/>
          <p:nvPr/>
        </p:nvSpPr>
        <p:spPr>
          <a:xfrm>
            <a:off x="7939709" y="3167211"/>
            <a:ext cx="4632384" cy="460375"/>
          </a:xfrm>
          <a:prstGeom prst="rect">
            <a:avLst/>
          </a:prstGeom>
          <a:noFill/>
        </p:spPr>
        <p:txBody>
          <a:bodyPr wrap="square" rtlCol="0">
            <a:spAutoFit/>
          </a:bodyPr>
          <a:lstStyle/>
          <a:p>
            <a:r>
              <a:rPr sz="2400" dirty="0">
                <a:solidFill>
                  <a:srgbClr val="012063"/>
                </a:solidFill>
                <a:latin typeface="方正正中黑简体" panose="02000000000000000000" charset="-122"/>
                <a:ea typeface="方正正中黑简体" panose="02000000000000000000" charset="-122"/>
                <a:cs typeface="+mn-ea"/>
                <a:sym typeface="+mn-lt"/>
              </a:rPr>
              <a:t>团结协作的人气</a:t>
            </a:r>
          </a:p>
        </p:txBody>
      </p:sp>
      <p:sp>
        <p:nvSpPr>
          <p:cNvPr id="9" name="文本框 8"/>
          <p:cNvSpPr txBox="1"/>
          <p:nvPr/>
        </p:nvSpPr>
        <p:spPr>
          <a:xfrm>
            <a:off x="7928279" y="3967311"/>
            <a:ext cx="4632384" cy="460375"/>
          </a:xfrm>
          <a:prstGeom prst="rect">
            <a:avLst/>
          </a:prstGeom>
          <a:noFill/>
        </p:spPr>
        <p:txBody>
          <a:bodyPr wrap="square" rtlCol="0">
            <a:spAutoFit/>
          </a:bodyPr>
          <a:lstStyle/>
          <a:p>
            <a:r>
              <a:rPr sz="2400" dirty="0">
                <a:solidFill>
                  <a:srgbClr val="012063"/>
                </a:solidFill>
                <a:latin typeface="方正正中黑简体" panose="02000000000000000000" charset="-122"/>
                <a:ea typeface="方正正中黑简体" panose="02000000000000000000" charset="-122"/>
                <a:cs typeface="+mn-ea"/>
                <a:sym typeface="+mn-lt"/>
              </a:rPr>
              <a:t>充满活力的朝气</a:t>
            </a:r>
          </a:p>
        </p:txBody>
      </p:sp>
      <p:sp>
        <p:nvSpPr>
          <p:cNvPr id="10" name="文本框 9"/>
          <p:cNvSpPr txBox="1"/>
          <p:nvPr/>
        </p:nvSpPr>
        <p:spPr>
          <a:xfrm>
            <a:off x="7940979" y="4802971"/>
            <a:ext cx="4632384" cy="460375"/>
          </a:xfrm>
          <a:prstGeom prst="rect">
            <a:avLst/>
          </a:prstGeom>
          <a:noFill/>
        </p:spPr>
        <p:txBody>
          <a:bodyPr wrap="square" rtlCol="0">
            <a:spAutoFit/>
          </a:bodyPr>
          <a:lstStyle/>
          <a:p>
            <a:r>
              <a:rPr sz="2400" dirty="0">
                <a:solidFill>
                  <a:srgbClr val="012063"/>
                </a:solidFill>
                <a:latin typeface="方正正中黑简体" panose="02000000000000000000" charset="-122"/>
                <a:ea typeface="方正正中黑简体" panose="02000000000000000000" charset="-122"/>
                <a:cs typeface="+mn-ea"/>
                <a:sym typeface="+mn-lt"/>
              </a:rPr>
              <a:t>胸有成竹的才气</a:t>
            </a:r>
          </a:p>
        </p:txBody>
      </p:sp>
      <p:pic>
        <p:nvPicPr>
          <p:cNvPr id="5" name="图片 4" descr="IMG_8051"/>
          <p:cNvPicPr>
            <a:picLocks noChangeAspect="1"/>
          </p:cNvPicPr>
          <p:nvPr/>
        </p:nvPicPr>
        <p:blipFill>
          <a:blip r:embed="rId4" cstate="print">
            <a:lum bright="12000" contrast="12000"/>
          </a:blip>
          <a:stretch>
            <a:fillRect/>
          </a:stretch>
        </p:blipFill>
        <p:spPr>
          <a:xfrm>
            <a:off x="1016000" y="1831975"/>
            <a:ext cx="5828665" cy="38862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34" name="标题 4"/>
          <p:cNvSpPr txBox="1"/>
          <p:nvPr/>
        </p:nvSpPr>
        <p:spPr>
          <a:xfrm>
            <a:off x="1459230" y="133350"/>
            <a:ext cx="6742430" cy="11785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 —— </a:t>
            </a:r>
            <a:r>
              <a:rPr lang="zh-CN" altLang="en-US" sz="36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用方法</a:t>
            </a:r>
          </a:p>
        </p:txBody>
      </p:sp>
      <p:grpSp>
        <p:nvGrpSpPr>
          <p:cNvPr id="2" name="组合 1"/>
          <p:cNvGrpSpPr/>
          <p:nvPr/>
        </p:nvGrpSpPr>
        <p:grpSpPr>
          <a:xfrm>
            <a:off x="1879600" y="1024890"/>
            <a:ext cx="6807200" cy="582295"/>
            <a:chOff x="2960" y="5376"/>
            <a:chExt cx="10720" cy="917"/>
          </a:xfrm>
        </p:grpSpPr>
        <p:sp>
          <p:nvSpPr>
            <p:cNvPr id="15" name="MH_Other_1"/>
            <p:cNvSpPr/>
            <p:nvPr>
              <p:custDataLst>
                <p:tags r:id="rId1"/>
              </p:custDataLst>
            </p:nvPr>
          </p:nvSpPr>
          <p:spPr>
            <a:xfrm>
              <a:off x="2960" y="5376"/>
              <a:ext cx="914" cy="9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6" name="文本框 15"/>
            <p:cNvSpPr txBox="1"/>
            <p:nvPr/>
          </p:nvSpPr>
          <p:spPr>
            <a:xfrm>
              <a:off x="3116" y="5469"/>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3</a:t>
              </a:r>
            </a:p>
          </p:txBody>
        </p:sp>
        <p:sp>
          <p:nvSpPr>
            <p:cNvPr id="17" name="文本框 16"/>
            <p:cNvSpPr txBox="1"/>
            <p:nvPr/>
          </p:nvSpPr>
          <p:spPr>
            <a:xfrm>
              <a:off x="4358" y="5537"/>
              <a:ext cx="9322" cy="628"/>
            </a:xfrm>
            <a:prstGeom prst="rect">
              <a:avLst/>
            </a:prstGeom>
            <a:noFill/>
            <a:ln w="9525">
              <a:noFill/>
            </a:ln>
          </p:spPr>
          <p:txBody>
            <a:bodyPr wrap="square">
              <a:spAutoFit/>
            </a:bodyPr>
            <a:lstStyle/>
            <a:p>
              <a:pPr indent="0"/>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创新社区党员、干部做好群众工作的能力素质机制 </a:t>
              </a:r>
            </a:p>
          </p:txBody>
        </p:sp>
      </p:grpSp>
      <p:sp>
        <p:nvSpPr>
          <p:cNvPr id="19" name="文本框 18"/>
          <p:cNvSpPr txBox="1"/>
          <p:nvPr/>
        </p:nvSpPr>
        <p:spPr>
          <a:xfrm>
            <a:off x="9021445" y="999490"/>
            <a:ext cx="2652395" cy="583565"/>
          </a:xfrm>
          <a:prstGeom prst="rect">
            <a:avLst/>
          </a:prstGeom>
          <a:noFill/>
          <a:ln w="9525">
            <a:noFill/>
          </a:ln>
        </p:spPr>
        <p:txBody>
          <a:bodyPr wrap="square">
            <a:spAutoFit/>
          </a:bodyPr>
          <a:lstStyle/>
          <a:p>
            <a:pPr indent="0"/>
            <a:r>
              <a:rPr lang="zh-CN" altLang="en-US" sz="1600" b="0">
                <a:solidFill>
                  <a:srgbClr val="012063"/>
                </a:solidFill>
                <a:latin typeface="方正正中黑简体" panose="02000000000000000000" charset="-122"/>
                <a:ea typeface="方正正中黑简体" panose="02000000000000000000" charset="-122"/>
                <a:cs typeface="微软雅黑" panose="020B0503020204020204" charset="-122"/>
              </a:rPr>
              <a:t> 内强素质，做 “四行家”、“八能人”   </a:t>
            </a:r>
          </a:p>
        </p:txBody>
      </p:sp>
      <p:sp>
        <p:nvSpPr>
          <p:cNvPr id="59" name="文本框 58"/>
          <p:cNvSpPr txBox="1"/>
          <p:nvPr/>
        </p:nvSpPr>
        <p:spPr>
          <a:xfrm>
            <a:off x="8502015" y="1119505"/>
            <a:ext cx="640080" cy="368300"/>
          </a:xfrm>
          <a:prstGeom prst="rect">
            <a:avLst/>
          </a:prstGeom>
          <a:noFill/>
        </p:spPr>
        <p:txBody>
          <a:bodyPr wrap="none" rtlCol="0" anchor="t">
            <a:spAutoFit/>
          </a:bodyPr>
          <a:lstStyle/>
          <a:p>
            <a:r>
              <a:rPr lang="zh-CN" altLang="en-US"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a:t>
            </a:r>
            <a:endParaRPr lang="zh-CN" altLang="en-US"/>
          </a:p>
        </p:txBody>
      </p:sp>
      <p:sp>
        <p:nvSpPr>
          <p:cNvPr id="46" name="TextBox 23"/>
          <p:cNvSpPr txBox="1"/>
          <p:nvPr/>
        </p:nvSpPr>
        <p:spPr>
          <a:xfrm>
            <a:off x="4323080" y="2867025"/>
            <a:ext cx="7089140" cy="349250"/>
          </a:xfrm>
          <a:prstGeom prst="rect">
            <a:avLst/>
          </a:prstGeom>
          <a:noFill/>
        </p:spPr>
        <p:txBody>
          <a:bodyPr wrap="square" rtlCol="0">
            <a:spAutoFit/>
          </a:bodyPr>
          <a:lstStyle/>
          <a:p>
            <a:pPr>
              <a:lnSpc>
                <a:spcPct val="120000"/>
              </a:lnSpc>
            </a:pPr>
            <a:r>
              <a:rPr lang="en-US" altLang="zh-CN" sz="1400" dirty="0">
                <a:solidFill>
                  <a:schemeClr val="bg1">
                    <a:lumMod val="65000"/>
                  </a:schemeClr>
                </a:solidFill>
                <a:latin typeface="方正正中黑简体" panose="02000000000000000000" charset="-122"/>
                <a:ea typeface="方正正中黑简体" panose="02000000000000000000" charset="-122"/>
                <a:cs typeface="+mn-ea"/>
                <a:sym typeface="+mn-lt"/>
              </a:rPr>
              <a:t>信息研判的高手、安全防范的强手、调处纠纷的能手、服务群众的好手</a:t>
            </a:r>
          </a:p>
        </p:txBody>
      </p:sp>
      <p:sp>
        <p:nvSpPr>
          <p:cNvPr id="47" name="TextBox 24"/>
          <p:cNvSpPr txBox="1"/>
          <p:nvPr/>
        </p:nvSpPr>
        <p:spPr>
          <a:xfrm>
            <a:off x="4191000" y="2394585"/>
            <a:ext cx="4948555" cy="423545"/>
          </a:xfrm>
          <a:prstGeom prst="rect">
            <a:avLst/>
          </a:prstGeom>
          <a:noFill/>
        </p:spPr>
        <p:txBody>
          <a:bodyPr wrap="square" rtlCol="0">
            <a:spAutoFit/>
          </a:bodyPr>
          <a:lstStyle/>
          <a:p>
            <a:pPr>
              <a:lnSpc>
                <a:spcPct val="120000"/>
              </a:lnSpc>
            </a:pPr>
            <a:r>
              <a:rPr lang="zh-CN" altLang="en-US" dirty="0">
                <a:solidFill>
                  <a:schemeClr val="tx1">
                    <a:lumMod val="50000"/>
                    <a:lumOff val="50000"/>
                  </a:schemeClr>
                </a:solidFill>
                <a:latin typeface="方正正中黑简体" panose="02000000000000000000" charset="-122"/>
                <a:ea typeface="方正正中黑简体" panose="02000000000000000000" charset="-122"/>
                <a:cs typeface="+mn-ea"/>
                <a:sym typeface="+mn-lt"/>
              </a:rPr>
              <a:t>“四行家”</a:t>
            </a:r>
          </a:p>
        </p:txBody>
      </p:sp>
      <p:sp>
        <p:nvSpPr>
          <p:cNvPr id="3" name="矩形 2"/>
          <p:cNvSpPr/>
          <p:nvPr/>
        </p:nvSpPr>
        <p:spPr>
          <a:xfrm>
            <a:off x="1086485" y="1784350"/>
            <a:ext cx="3012440" cy="2110105"/>
          </a:xfrm>
          <a:prstGeom prst="rect">
            <a:avLst/>
          </a:prstGeom>
          <a:blipFill rotWithShape="1">
            <a:blip r:embed="rId4" cstate="print"/>
            <a:stretch>
              <a:fillRect l="-20000" t="-2000" r="-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086485" y="4044950"/>
            <a:ext cx="3012440" cy="2110105"/>
          </a:xfrm>
          <a:prstGeom prst="rect">
            <a:avLst/>
          </a:prstGeom>
          <a:blipFill rotWithShape="1">
            <a:blip r:embed="rId5" cstate="print"/>
            <a:stretch>
              <a:fillRect l="-20000" t="-2000" r="-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23"/>
          <p:cNvSpPr txBox="1"/>
          <p:nvPr/>
        </p:nvSpPr>
        <p:spPr>
          <a:xfrm>
            <a:off x="4318000" y="4670425"/>
            <a:ext cx="7089140" cy="1383030"/>
          </a:xfrm>
          <a:prstGeom prst="rect">
            <a:avLst/>
          </a:prstGeom>
          <a:noFill/>
        </p:spPr>
        <p:txBody>
          <a:bodyPr wrap="square" rtlCol="0">
            <a:spAutoFit/>
          </a:bodyPr>
          <a:lstStyle/>
          <a:p>
            <a:pPr>
              <a:lnSpc>
                <a:spcPct val="120000"/>
              </a:lnSpc>
            </a:pPr>
            <a:r>
              <a:rPr lang="en-US" altLang="zh-CN" sz="1400" dirty="0">
                <a:solidFill>
                  <a:schemeClr val="bg1">
                    <a:lumMod val="65000"/>
                  </a:schemeClr>
                </a:solidFill>
                <a:latin typeface="方正正中黑简体" panose="02000000000000000000" charset="-122"/>
                <a:ea typeface="方正正中黑简体" panose="02000000000000000000" charset="-122"/>
                <a:cs typeface="+mn-ea"/>
                <a:sym typeface="+mn-lt"/>
              </a:rPr>
              <a:t>一是做勤于上门，能善于沟通社区百姓的知心人; 二是做勤于搜集，能善于分析社区治安动态的知情人; 三是做敢于发动，能善于组织群防群治力量的牵头人; 四是做勤于排查，能善于化解矛盾纠纷的 “老好人”; 五是做勤于管控，能善于转化迷途知返人员的领路人;六是做勤于访贫，能善于帮扶弱势群体的贴心人;七是做勤于协作，能善于配合社区居委的铺路人; 八是做敢于探索，能善于提高社区治理工作的明白人。</a:t>
            </a:r>
          </a:p>
        </p:txBody>
      </p:sp>
      <p:sp>
        <p:nvSpPr>
          <p:cNvPr id="7" name="TextBox 24"/>
          <p:cNvSpPr txBox="1"/>
          <p:nvPr/>
        </p:nvSpPr>
        <p:spPr>
          <a:xfrm>
            <a:off x="4185920" y="4197985"/>
            <a:ext cx="4948555" cy="423545"/>
          </a:xfrm>
          <a:prstGeom prst="rect">
            <a:avLst/>
          </a:prstGeom>
          <a:noFill/>
        </p:spPr>
        <p:txBody>
          <a:bodyPr wrap="square" rtlCol="0">
            <a:spAutoFit/>
          </a:bodyPr>
          <a:lstStyle/>
          <a:p>
            <a:pPr>
              <a:lnSpc>
                <a:spcPct val="120000"/>
              </a:lnSpc>
            </a:pPr>
            <a:r>
              <a:rPr lang="zh-CN" altLang="en-US" dirty="0">
                <a:solidFill>
                  <a:schemeClr val="tx1">
                    <a:lumMod val="50000"/>
                    <a:lumOff val="50000"/>
                  </a:schemeClr>
                </a:solidFill>
                <a:latin typeface="方正正中黑简体" panose="02000000000000000000" charset="-122"/>
                <a:ea typeface="方正正中黑简体" panose="02000000000000000000" charset="-122"/>
                <a:cs typeface="+mn-ea"/>
                <a:sym typeface="+mn-lt"/>
              </a:rPr>
              <a:t>“八能人”</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ppt_x</p:attrName>
                                        </p:attrNameLst>
                                      </p:cBhvr>
                                      <p:tavLst>
                                        <p:tav tm="0">
                                          <p:val>
                                            <p:strVal val="#ppt_x-#ppt_w*1.125000"/>
                                          </p:val>
                                        </p:tav>
                                        <p:tav tm="100000">
                                          <p:val>
                                            <p:strVal val="#ppt_x"/>
                                          </p:val>
                                        </p:tav>
                                      </p:tavLst>
                                    </p:anim>
                                    <p:animEffect transition="in" filter="wipe(right)">
                                      <p:cBhvr>
                                        <p:cTn id="8" dur="500"/>
                                        <p:tgtEl>
                                          <p:spTgt spid="46"/>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p:tgtEl>
                                          <p:spTgt spid="47"/>
                                        </p:tgtEl>
                                        <p:attrNameLst>
                                          <p:attrName>ppt_x</p:attrName>
                                        </p:attrNameLst>
                                      </p:cBhvr>
                                      <p:tavLst>
                                        <p:tav tm="0">
                                          <p:val>
                                            <p:strVal val="#ppt_x-#ppt_w*1.125000"/>
                                          </p:val>
                                        </p:tav>
                                        <p:tav tm="100000">
                                          <p:val>
                                            <p:strVal val="#ppt_x"/>
                                          </p:val>
                                        </p:tav>
                                      </p:tavLst>
                                    </p:anim>
                                    <p:animEffect transition="in" filter="wipe(right)">
                                      <p:cBhvr>
                                        <p:cTn id="12" dur="500"/>
                                        <p:tgtEl>
                                          <p:spTgt spid="47"/>
                                        </p:tgtEl>
                                      </p:cBhvr>
                                    </p:animEffect>
                                  </p:childTnLst>
                                </p:cTn>
                              </p:par>
                            </p:childTnLst>
                          </p:cTn>
                        </p:par>
                        <p:par>
                          <p:cTn id="13" fill="hold">
                            <p:stCondLst>
                              <p:cond delay="500"/>
                            </p:stCondLst>
                            <p:childTnLst>
                              <p:par>
                                <p:cTn id="14" presetID="1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ppt_x</p:attrName>
                                        </p:attrNameLst>
                                      </p:cBhvr>
                                      <p:tavLst>
                                        <p:tav tm="0">
                                          <p:val>
                                            <p:strVal val="#ppt_x-#ppt_w*1.125000"/>
                                          </p:val>
                                        </p:tav>
                                        <p:tav tm="100000">
                                          <p:val>
                                            <p:strVal val="#ppt_x"/>
                                          </p:val>
                                        </p:tav>
                                      </p:tavLst>
                                    </p:anim>
                                    <p:animEffect transition="in" filter="wipe(right)">
                                      <p:cBhvr>
                                        <p:cTn id="17" dur="500"/>
                                        <p:tgtEl>
                                          <p:spTgt spid="6"/>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ppt_x</p:attrName>
                                        </p:attrNameLst>
                                      </p:cBhvr>
                                      <p:tavLst>
                                        <p:tav tm="0">
                                          <p:val>
                                            <p:strVal val="#ppt_x-#ppt_w*1.125000"/>
                                          </p:val>
                                        </p:tav>
                                        <p:tav tm="100000">
                                          <p:val>
                                            <p:strVal val="#ppt_x"/>
                                          </p:val>
                                        </p:tav>
                                      </p:tavLst>
                                    </p:anim>
                                    <p:animEffect transition="in" filter="wipe(righ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33350"/>
            <a:ext cx="6742430" cy="11785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 —— </a:t>
            </a:r>
            <a:r>
              <a:rPr lang="zh-CN" altLang="en-US" sz="36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用方法</a:t>
            </a:r>
          </a:p>
        </p:txBody>
      </p:sp>
      <p:grpSp>
        <p:nvGrpSpPr>
          <p:cNvPr id="2" name="组合 1"/>
          <p:cNvGrpSpPr/>
          <p:nvPr/>
        </p:nvGrpSpPr>
        <p:grpSpPr>
          <a:xfrm>
            <a:off x="1879600" y="1024890"/>
            <a:ext cx="6807200" cy="582295"/>
            <a:chOff x="2960" y="5376"/>
            <a:chExt cx="10720" cy="917"/>
          </a:xfrm>
        </p:grpSpPr>
        <p:sp>
          <p:nvSpPr>
            <p:cNvPr id="15" name="MH_Other_1"/>
            <p:cNvSpPr/>
            <p:nvPr>
              <p:custDataLst>
                <p:tags r:id="rId1"/>
              </p:custDataLst>
            </p:nvPr>
          </p:nvSpPr>
          <p:spPr>
            <a:xfrm>
              <a:off x="2960" y="5376"/>
              <a:ext cx="914" cy="9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6" name="文本框 15"/>
            <p:cNvSpPr txBox="1"/>
            <p:nvPr/>
          </p:nvSpPr>
          <p:spPr>
            <a:xfrm>
              <a:off x="3116" y="5469"/>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4</a:t>
              </a:r>
            </a:p>
          </p:txBody>
        </p:sp>
        <p:sp>
          <p:nvSpPr>
            <p:cNvPr id="17" name="文本框 16"/>
            <p:cNvSpPr txBox="1"/>
            <p:nvPr/>
          </p:nvSpPr>
          <p:spPr>
            <a:xfrm>
              <a:off x="4358" y="5537"/>
              <a:ext cx="9322" cy="628"/>
            </a:xfrm>
            <a:prstGeom prst="rect">
              <a:avLst/>
            </a:prstGeom>
            <a:noFill/>
            <a:ln w="9525">
              <a:noFill/>
            </a:ln>
          </p:spPr>
          <p:txBody>
            <a:bodyPr wrap="square">
              <a:spAutoFit/>
            </a:bodyPr>
            <a:lstStyle/>
            <a:p>
              <a:pPr indent="0"/>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 创新社区党员、干部做好群众工作的评聘激励机制  </a:t>
              </a:r>
            </a:p>
          </p:txBody>
        </p:sp>
      </p:grpSp>
      <p:sp>
        <p:nvSpPr>
          <p:cNvPr id="19" name="文本框 18"/>
          <p:cNvSpPr txBox="1"/>
          <p:nvPr/>
        </p:nvSpPr>
        <p:spPr>
          <a:xfrm>
            <a:off x="923925" y="2086610"/>
            <a:ext cx="4917440" cy="460375"/>
          </a:xfrm>
          <a:prstGeom prst="rect">
            <a:avLst/>
          </a:prstGeom>
          <a:noFill/>
          <a:ln w="9525">
            <a:noFill/>
          </a:ln>
        </p:spPr>
        <p:txBody>
          <a:bodyPr wrap="square">
            <a:spAutoFit/>
          </a:bodyPr>
          <a:lstStyle/>
          <a:p>
            <a:pPr indent="0" algn="l"/>
            <a:r>
              <a:rPr lang="zh-CN" altLang="en-US" sz="2400" b="0">
                <a:solidFill>
                  <a:srgbClr val="012063"/>
                </a:solidFill>
                <a:latin typeface="方正正中黑简体" panose="02000000000000000000" charset="-122"/>
                <a:ea typeface="方正正中黑简体" panose="02000000000000000000" charset="-122"/>
                <a:cs typeface="微软雅黑" panose="020B0503020204020204" charset="-122"/>
              </a:rPr>
              <a:t>落实社区干部、党员聘任评定制：   </a:t>
            </a:r>
          </a:p>
        </p:txBody>
      </p:sp>
      <p:sp>
        <p:nvSpPr>
          <p:cNvPr id="6" name="TextBox 23"/>
          <p:cNvSpPr txBox="1"/>
          <p:nvPr/>
        </p:nvSpPr>
        <p:spPr>
          <a:xfrm>
            <a:off x="843915" y="2526665"/>
            <a:ext cx="10339070" cy="2306320"/>
          </a:xfrm>
          <a:prstGeom prst="rect">
            <a:avLst/>
          </a:prstGeom>
          <a:noFill/>
        </p:spPr>
        <p:txBody>
          <a:bodyPr wrap="square" rtlCol="0">
            <a:spAutoFit/>
          </a:bodyPr>
          <a:lstStyle/>
          <a:p>
            <a:pPr>
              <a:lnSpc>
                <a:spcPct val="180000"/>
              </a:lnSpc>
            </a:pPr>
            <a:r>
              <a:rPr lang="en-US" altLang="zh-CN" sz="1600" dirty="0">
                <a:solidFill>
                  <a:srgbClr val="012063"/>
                </a:solidFill>
                <a:latin typeface="方正正中黑简体" panose="02000000000000000000" charset="-122"/>
                <a:ea typeface="方正正中黑简体" panose="02000000000000000000" charset="-122"/>
                <a:cs typeface="+mn-ea"/>
                <a:sym typeface="+mn-lt"/>
              </a:rPr>
              <a:t>实行社区党员、干部评聘制，严格落实考核。社区干部、党员聘任期为四至五年，任期内不得随意调整，实施一年一考核评定。每年 “十佳”、优秀社区干部、党员的评选，必须以考核评定为依据。对优秀社区干部、党员在晋职晋级、评优评先等方面实行加分。对考核不达标的，落实 “督促其有效整改、年度考核基本称职”等措施。通过评聘考核，增强社区党员、干部的责任感和归属感，促使其爱岗敬业，扎根社区，全力以赴 “耕好责任田”，一心一意做好社区群众工作，切实使评聘机制转化为社区治理工作高效运转的助推力。 </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33350"/>
            <a:ext cx="6742430" cy="11785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城市社区服务群众的工作方法 —— </a:t>
            </a:r>
            <a:r>
              <a:rPr lang="zh-CN" altLang="en-US" sz="36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用方法</a:t>
            </a:r>
          </a:p>
        </p:txBody>
      </p:sp>
      <p:grpSp>
        <p:nvGrpSpPr>
          <p:cNvPr id="2" name="组合 1"/>
          <p:cNvGrpSpPr/>
          <p:nvPr/>
        </p:nvGrpSpPr>
        <p:grpSpPr>
          <a:xfrm>
            <a:off x="1879600" y="1024890"/>
            <a:ext cx="6807200" cy="582295"/>
            <a:chOff x="2960" y="5376"/>
            <a:chExt cx="10720" cy="917"/>
          </a:xfrm>
        </p:grpSpPr>
        <p:sp>
          <p:nvSpPr>
            <p:cNvPr id="15" name="MH_Other_1"/>
            <p:cNvSpPr/>
            <p:nvPr>
              <p:custDataLst>
                <p:tags r:id="rId1"/>
              </p:custDataLst>
            </p:nvPr>
          </p:nvSpPr>
          <p:spPr>
            <a:xfrm>
              <a:off x="2960" y="5376"/>
              <a:ext cx="914" cy="9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6" name="文本框 15"/>
            <p:cNvSpPr txBox="1"/>
            <p:nvPr/>
          </p:nvSpPr>
          <p:spPr>
            <a:xfrm>
              <a:off x="3116" y="5469"/>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4</a:t>
              </a:r>
            </a:p>
          </p:txBody>
        </p:sp>
        <p:sp>
          <p:nvSpPr>
            <p:cNvPr id="17" name="文本框 16"/>
            <p:cNvSpPr txBox="1"/>
            <p:nvPr/>
          </p:nvSpPr>
          <p:spPr>
            <a:xfrm>
              <a:off x="4358" y="5537"/>
              <a:ext cx="9322" cy="628"/>
            </a:xfrm>
            <a:prstGeom prst="rect">
              <a:avLst/>
            </a:prstGeom>
            <a:noFill/>
            <a:ln w="9525">
              <a:noFill/>
            </a:ln>
          </p:spPr>
          <p:txBody>
            <a:bodyPr wrap="square">
              <a:spAutoFit/>
            </a:bodyPr>
            <a:lstStyle/>
            <a:p>
              <a:pPr indent="0"/>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 创新社区党员、干部做好群众工作的评聘激励机制  </a:t>
              </a:r>
            </a:p>
          </p:txBody>
        </p:sp>
      </p:grpSp>
      <p:sp>
        <p:nvSpPr>
          <p:cNvPr id="19" name="文本框 18"/>
          <p:cNvSpPr txBox="1"/>
          <p:nvPr/>
        </p:nvSpPr>
        <p:spPr>
          <a:xfrm>
            <a:off x="923925" y="2086610"/>
            <a:ext cx="4135120" cy="460375"/>
          </a:xfrm>
          <a:prstGeom prst="rect">
            <a:avLst/>
          </a:prstGeom>
          <a:noFill/>
          <a:ln w="9525">
            <a:noFill/>
          </a:ln>
        </p:spPr>
        <p:txBody>
          <a:bodyPr wrap="square">
            <a:spAutoFit/>
          </a:bodyPr>
          <a:lstStyle/>
          <a:p>
            <a:pPr indent="0" algn="l"/>
            <a:r>
              <a:rPr lang="zh-CN" altLang="en-US" sz="2400" b="0">
                <a:solidFill>
                  <a:srgbClr val="012063"/>
                </a:solidFill>
                <a:latin typeface="方正正中黑简体" panose="02000000000000000000" charset="-122"/>
                <a:ea typeface="方正正中黑简体" panose="02000000000000000000" charset="-122"/>
                <a:cs typeface="微软雅黑" panose="020B0503020204020204" charset="-122"/>
              </a:rPr>
              <a:t> 严把绩效考核的 “三关”：</a:t>
            </a:r>
          </a:p>
        </p:txBody>
      </p:sp>
      <p:sp>
        <p:nvSpPr>
          <p:cNvPr id="23" name="矩形 22"/>
          <p:cNvSpPr/>
          <p:nvPr/>
        </p:nvSpPr>
        <p:spPr>
          <a:xfrm>
            <a:off x="1008381" y="3673715"/>
            <a:ext cx="1787525" cy="337185"/>
          </a:xfrm>
          <a:prstGeom prst="rect">
            <a:avLst/>
          </a:prstGeom>
        </p:spPr>
        <p:txBody>
          <a:bodyPr wrap="none">
            <a:spAutoFit/>
          </a:bodyPr>
          <a:lstStyle/>
          <a:p>
            <a:pPr lvl="0" algn="l" defTabSz="1217295">
              <a:defRPr/>
            </a:pPr>
            <a:r>
              <a:rPr lang="en-US" altLang="zh-CN" sz="1600" kern="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2.</a:t>
            </a:r>
            <a:r>
              <a:rPr sz="1600" kern="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严把“实体关”</a:t>
            </a:r>
          </a:p>
        </p:txBody>
      </p:sp>
      <p:sp>
        <p:nvSpPr>
          <p:cNvPr id="24" name="矩形 23"/>
          <p:cNvSpPr/>
          <p:nvPr/>
        </p:nvSpPr>
        <p:spPr>
          <a:xfrm>
            <a:off x="1008380" y="4004945"/>
            <a:ext cx="10337165" cy="650240"/>
          </a:xfrm>
          <a:prstGeom prst="rect">
            <a:avLst/>
          </a:prstGeom>
        </p:spPr>
        <p:txBody>
          <a:bodyPr wrap="square">
            <a:spAutoFit/>
          </a:bodyPr>
          <a:lstStyle/>
          <a:p>
            <a:pPr lvl="0" defTabSz="914400">
              <a:lnSpc>
                <a:spcPct val="130000"/>
              </a:lnSpc>
              <a:defRPr/>
            </a:pPr>
            <a:r>
              <a:rPr sz="1400" dirty="0">
                <a:solidFill>
                  <a:schemeClr val="dk2"/>
                </a:solidFill>
                <a:latin typeface="方正正中黑简体" panose="02000000000000000000" charset="-122"/>
                <a:ea typeface="方正正中黑简体" panose="02000000000000000000" charset="-122"/>
                <a:cs typeface="+mn-ea"/>
                <a:sym typeface="思源黑体" panose="020B0400000000000000" pitchFamily="34" charset="-122"/>
              </a:rPr>
              <a:t>将硬性指标与柔性指标相结合，既要考核工作过程，更要注重现实结果，将群众知晓率、情况熟悉率、信息采集率、社区治安事件发生率、群众满意率作为考核的主要内容。居民群众对辖区社会治理及社区干部、党员服务质量的满意率须达到 90%以上。</a:t>
            </a:r>
          </a:p>
        </p:txBody>
      </p:sp>
      <p:sp>
        <p:nvSpPr>
          <p:cNvPr id="26" name="矩形 25"/>
          <p:cNvSpPr/>
          <p:nvPr/>
        </p:nvSpPr>
        <p:spPr>
          <a:xfrm>
            <a:off x="1008381" y="4799253"/>
            <a:ext cx="1856740" cy="337185"/>
          </a:xfrm>
          <a:prstGeom prst="rect">
            <a:avLst/>
          </a:prstGeom>
        </p:spPr>
        <p:txBody>
          <a:bodyPr wrap="none">
            <a:spAutoFit/>
          </a:bodyPr>
          <a:lstStyle/>
          <a:p>
            <a:pPr lvl="0" algn="l" defTabSz="1217295">
              <a:defRPr/>
            </a:pPr>
            <a:r>
              <a:rPr lang="en-US" altLang="zh-CN" sz="1600" kern="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3.</a:t>
            </a:r>
            <a:r>
              <a:rPr sz="1600" kern="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严把 “奖励关”</a:t>
            </a:r>
            <a:endParaRPr lang="en-US" altLang="zh-CN" sz="1600" kern="0" dirty="0">
              <a:solidFill>
                <a:schemeClr val="accent1"/>
              </a:solidFill>
              <a:latin typeface="方正正中黑简体" panose="02000000000000000000" charset="-122"/>
              <a:ea typeface="方正正中黑简体" panose="02000000000000000000" charset="-122"/>
              <a:sym typeface="思源黑体" panose="020B0400000000000000" pitchFamily="34" charset="-122"/>
            </a:endParaRPr>
          </a:p>
        </p:txBody>
      </p:sp>
      <p:sp>
        <p:nvSpPr>
          <p:cNvPr id="27" name="矩形 26"/>
          <p:cNvSpPr/>
          <p:nvPr/>
        </p:nvSpPr>
        <p:spPr>
          <a:xfrm>
            <a:off x="1008380" y="5130800"/>
            <a:ext cx="10337800" cy="650240"/>
          </a:xfrm>
          <a:prstGeom prst="rect">
            <a:avLst/>
          </a:prstGeom>
        </p:spPr>
        <p:txBody>
          <a:bodyPr wrap="square">
            <a:spAutoFit/>
          </a:bodyPr>
          <a:lstStyle/>
          <a:p>
            <a:pPr lvl="0" defTabSz="914400">
              <a:lnSpc>
                <a:spcPct val="130000"/>
              </a:lnSpc>
              <a:defRPr/>
            </a:pPr>
            <a:r>
              <a:rPr lang="en-US" altLang="zh-CN" sz="1400">
                <a:solidFill>
                  <a:schemeClr val="dk2"/>
                </a:solidFill>
                <a:latin typeface="方正正中黑简体" panose="02000000000000000000" charset="-122"/>
                <a:ea typeface="方正正中黑简体" panose="02000000000000000000" charset="-122"/>
                <a:cs typeface="+mn-ea"/>
                <a:sym typeface="思源黑体" panose="020B0400000000000000" pitchFamily="34" charset="-122"/>
              </a:rPr>
              <a:t>实行按季度考核，年终按每季度累计得分，考核结果与经济、评优评先、工资晋级挂钩，充分调动社区干部、党员做好群众工作的主动性和创造性，从而营造竞相发展不甘落后的氛围，增强社区治理工作的凝聚力和战斗力。 </a:t>
            </a:r>
          </a:p>
        </p:txBody>
      </p:sp>
      <p:sp>
        <p:nvSpPr>
          <p:cNvPr id="30" name="矩形 29"/>
          <p:cNvSpPr/>
          <p:nvPr/>
        </p:nvSpPr>
        <p:spPr>
          <a:xfrm>
            <a:off x="1008381" y="2573020"/>
            <a:ext cx="1754505" cy="337185"/>
          </a:xfrm>
          <a:prstGeom prst="rect">
            <a:avLst/>
          </a:prstGeom>
        </p:spPr>
        <p:txBody>
          <a:bodyPr wrap="none">
            <a:spAutoFit/>
          </a:bodyPr>
          <a:lstStyle/>
          <a:p>
            <a:pPr lvl="0" algn="l" defTabSz="1217295">
              <a:defRPr/>
            </a:pPr>
            <a:r>
              <a:rPr lang="en-US" altLang="zh-CN" sz="1600" kern="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1.</a:t>
            </a:r>
            <a:r>
              <a:rPr sz="1600" kern="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严把“程序关”</a:t>
            </a:r>
          </a:p>
        </p:txBody>
      </p:sp>
      <p:sp>
        <p:nvSpPr>
          <p:cNvPr id="3" name="矩形 2"/>
          <p:cNvSpPr/>
          <p:nvPr/>
        </p:nvSpPr>
        <p:spPr>
          <a:xfrm>
            <a:off x="1003300" y="2861945"/>
            <a:ext cx="10341610" cy="650240"/>
          </a:xfrm>
          <a:prstGeom prst="rect">
            <a:avLst/>
          </a:prstGeom>
        </p:spPr>
        <p:txBody>
          <a:bodyPr wrap="square">
            <a:spAutoFit/>
          </a:bodyPr>
          <a:lstStyle/>
          <a:p>
            <a:pPr lvl="0" defTabSz="914400">
              <a:lnSpc>
                <a:spcPct val="130000"/>
              </a:lnSpc>
              <a:defRPr/>
            </a:pPr>
            <a:r>
              <a:rPr sz="1400" dirty="0">
                <a:solidFill>
                  <a:schemeClr val="dk2"/>
                </a:solidFill>
                <a:latin typeface="方正正中黑简体" panose="02000000000000000000" charset="-122"/>
                <a:ea typeface="方正正中黑简体" panose="02000000000000000000" charset="-122"/>
                <a:cs typeface="+mn-ea"/>
                <a:sym typeface="思源黑体" panose="020B0400000000000000" pitchFamily="34" charset="-122"/>
              </a:rPr>
              <a:t>按照自评、述评、考评三步走的程序实施考核。落实 “开门评论”，由社区群众对社区干部、党员做出书面评议。对社区干部、党员群众满意率、社区群众安全感等的考核，通过对外问卷公开测评的方式进行。</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248265" y="755241"/>
            <a:ext cx="10422194" cy="619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1023454" y="712258"/>
            <a:ext cx="2790739" cy="6099076"/>
            <a:chOff x="13322522" y="-433623"/>
            <a:chExt cx="2790739" cy="6099076"/>
          </a:xfrm>
        </p:grpSpPr>
        <p:cxnSp>
          <p:nvCxnSpPr>
            <p:cNvPr id="14" name="直接连接符 13"/>
            <p:cNvCxnSpPr/>
            <p:nvPr/>
          </p:nvCxnSpPr>
          <p:spPr>
            <a:xfrm>
              <a:off x="13322522" y="-43362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3322522" y="-27312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3322522" y="-11261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3322522" y="4788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3322522" y="20838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3322522" y="36888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3322522" y="52938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322522" y="68989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3322522" y="85039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3322522" y="101089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3322522" y="117139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3322522" y="133189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3322522" y="149240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3322522" y="165290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3322522" y="181340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3322522" y="197390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3322522" y="213440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3322522" y="229491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3322522" y="245541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3322522" y="261591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3322522" y="277641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3322522" y="293691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3322522" y="309742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3322522" y="325792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3322522" y="341842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3322522" y="357892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3322522" y="373942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3322522" y="389993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3322522" y="406043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322522" y="422093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3322522" y="438143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3322522" y="454193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3322522" y="470244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3322522" y="486294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13322522" y="502344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13322522" y="518394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13322522" y="534444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13322522" y="550495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13322522" y="566545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12" name="任意多边形: 形状 11"/>
          <p:cNvSpPr/>
          <p:nvPr/>
        </p:nvSpPr>
        <p:spPr>
          <a:xfrm>
            <a:off x="1698335" y="666750"/>
            <a:ext cx="10228194" cy="6191250"/>
          </a:xfrm>
          <a:custGeom>
            <a:avLst/>
            <a:gdLst>
              <a:gd name="connsiteX0" fmla="*/ 2976873 w 10228194"/>
              <a:gd name="connsiteY0" fmla="*/ 0 h 6191250"/>
              <a:gd name="connsiteX1" fmla="*/ 9037545 w 10228194"/>
              <a:gd name="connsiteY1" fmla="*/ 38100 h 6191250"/>
              <a:gd name="connsiteX2" fmla="*/ 10228194 w 10228194"/>
              <a:gd name="connsiteY2" fmla="*/ 1228749 h 6191250"/>
              <a:gd name="connsiteX3" fmla="*/ 10228194 w 10228194"/>
              <a:gd name="connsiteY3" fmla="*/ 5991201 h 6191250"/>
              <a:gd name="connsiteX4" fmla="*/ 10208027 w 10228194"/>
              <a:gd name="connsiteY4" fmla="*/ 6191250 h 6191250"/>
              <a:gd name="connsiteX5" fmla="*/ 0 w 10228194"/>
              <a:gd name="connsiteY5" fmla="*/ 6191250 h 6191250"/>
              <a:gd name="connsiteX6" fmla="*/ 1521839 w 10228194"/>
              <a:gd name="connsiteY6" fmla="*/ 749258 h 6191250"/>
              <a:gd name="connsiteX7" fmla="*/ 1563681 w 10228194"/>
              <a:gd name="connsiteY7" fmla="*/ 678975 h 6191250"/>
              <a:gd name="connsiteX8" fmla="*/ 2976873 w 10228194"/>
              <a:gd name="connsiteY8"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8194" h="6191250">
                <a:moveTo>
                  <a:pt x="2976873" y="0"/>
                </a:moveTo>
                <a:lnTo>
                  <a:pt x="9037545" y="38100"/>
                </a:lnTo>
                <a:cubicBezTo>
                  <a:pt x="9695122" y="38100"/>
                  <a:pt x="10228194" y="571172"/>
                  <a:pt x="10228194" y="1228749"/>
                </a:cubicBezTo>
                <a:lnTo>
                  <a:pt x="10228194" y="5991201"/>
                </a:lnTo>
                <a:lnTo>
                  <a:pt x="10208027" y="6191250"/>
                </a:lnTo>
                <a:lnTo>
                  <a:pt x="0" y="6191250"/>
                </a:lnTo>
                <a:lnTo>
                  <a:pt x="1521839" y="749258"/>
                </a:lnTo>
                <a:lnTo>
                  <a:pt x="1563681" y="678975"/>
                </a:lnTo>
                <a:cubicBezTo>
                  <a:pt x="1860517" y="214128"/>
                  <a:pt x="2255090" y="0"/>
                  <a:pt x="29768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9" name="组合 118"/>
          <p:cNvGrpSpPr/>
          <p:nvPr/>
        </p:nvGrpSpPr>
        <p:grpSpPr>
          <a:xfrm>
            <a:off x="8487757" y="5042916"/>
            <a:ext cx="2557432" cy="2570928"/>
            <a:chOff x="2473328" y="2450306"/>
            <a:chExt cx="1203326" cy="1209676"/>
          </a:xfrm>
          <a:solidFill>
            <a:schemeClr val="tx2">
              <a:lumMod val="60000"/>
              <a:lumOff val="40000"/>
            </a:schemeClr>
          </a:solidFill>
        </p:grpSpPr>
        <p:sp>
          <p:nvSpPr>
            <p:cNvPr id="120" name="Freeform 77"/>
            <p:cNvSpPr/>
            <p:nvPr/>
          </p:nvSpPr>
          <p:spPr bwMode="auto">
            <a:xfrm>
              <a:off x="2516191" y="2493169"/>
              <a:ext cx="336550" cy="338138"/>
            </a:xfrm>
            <a:custGeom>
              <a:avLst/>
              <a:gdLst>
                <a:gd name="T0" fmla="*/ 31 w 79"/>
                <a:gd name="T1" fmla="*/ 32 h 79"/>
                <a:gd name="T2" fmla="*/ 0 w 79"/>
                <a:gd name="T3" fmla="*/ 79 h 79"/>
                <a:gd name="T4" fmla="*/ 79 w 79"/>
                <a:gd name="T5" fmla="*/ 0 h 79"/>
                <a:gd name="T6" fmla="*/ 31 w 79"/>
                <a:gd name="T7" fmla="*/ 32 h 79"/>
              </a:gdLst>
              <a:ahLst/>
              <a:cxnLst>
                <a:cxn ang="0">
                  <a:pos x="T0" y="T1"/>
                </a:cxn>
                <a:cxn ang="0">
                  <a:pos x="T2" y="T3"/>
                </a:cxn>
                <a:cxn ang="0">
                  <a:pos x="T4" y="T5"/>
                </a:cxn>
                <a:cxn ang="0">
                  <a:pos x="T6" y="T7"/>
                </a:cxn>
              </a:cxnLst>
              <a:rect l="0" t="0" r="r" b="b"/>
              <a:pathLst>
                <a:path w="79" h="79">
                  <a:moveTo>
                    <a:pt x="31" y="32"/>
                  </a:moveTo>
                  <a:cubicBezTo>
                    <a:pt x="17" y="46"/>
                    <a:pt x="7" y="62"/>
                    <a:pt x="0" y="79"/>
                  </a:cubicBezTo>
                  <a:cubicBezTo>
                    <a:pt x="79" y="0"/>
                    <a:pt x="79" y="0"/>
                    <a:pt x="79" y="0"/>
                  </a:cubicBezTo>
                  <a:cubicBezTo>
                    <a:pt x="61" y="7"/>
                    <a:pt x="45" y="18"/>
                    <a:pt x="31" y="3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78"/>
            <p:cNvSpPr/>
            <p:nvPr/>
          </p:nvSpPr>
          <p:spPr bwMode="auto">
            <a:xfrm>
              <a:off x="2473328" y="2455069"/>
              <a:ext cx="554038" cy="555625"/>
            </a:xfrm>
            <a:custGeom>
              <a:avLst/>
              <a:gdLst>
                <a:gd name="T0" fmla="*/ 112 w 130"/>
                <a:gd name="T1" fmla="*/ 2 h 130"/>
                <a:gd name="T2" fmla="*/ 3 w 130"/>
                <a:gd name="T3" fmla="*/ 111 h 130"/>
                <a:gd name="T4" fmla="*/ 0 w 130"/>
                <a:gd name="T5" fmla="*/ 130 h 130"/>
                <a:gd name="T6" fmla="*/ 130 w 130"/>
                <a:gd name="T7" fmla="*/ 0 h 130"/>
                <a:gd name="T8" fmla="*/ 112 w 130"/>
                <a:gd name="T9" fmla="*/ 2 h 130"/>
              </a:gdLst>
              <a:ahLst/>
              <a:cxnLst>
                <a:cxn ang="0">
                  <a:pos x="T0" y="T1"/>
                </a:cxn>
                <a:cxn ang="0">
                  <a:pos x="T2" y="T3"/>
                </a:cxn>
                <a:cxn ang="0">
                  <a:pos x="T4" y="T5"/>
                </a:cxn>
                <a:cxn ang="0">
                  <a:pos x="T6" y="T7"/>
                </a:cxn>
                <a:cxn ang="0">
                  <a:pos x="T8" y="T9"/>
                </a:cxn>
              </a:cxnLst>
              <a:rect l="0" t="0" r="r" b="b"/>
              <a:pathLst>
                <a:path w="130" h="130">
                  <a:moveTo>
                    <a:pt x="112" y="2"/>
                  </a:moveTo>
                  <a:cubicBezTo>
                    <a:pt x="3" y="111"/>
                    <a:pt x="3" y="111"/>
                    <a:pt x="3" y="111"/>
                  </a:cubicBezTo>
                  <a:cubicBezTo>
                    <a:pt x="2" y="117"/>
                    <a:pt x="1" y="123"/>
                    <a:pt x="0" y="130"/>
                  </a:cubicBezTo>
                  <a:cubicBezTo>
                    <a:pt x="130" y="0"/>
                    <a:pt x="130" y="0"/>
                    <a:pt x="130" y="0"/>
                  </a:cubicBezTo>
                  <a:cubicBezTo>
                    <a:pt x="124" y="0"/>
                    <a:pt x="118" y="1"/>
                    <a:pt x="112" y="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79"/>
            <p:cNvSpPr/>
            <p:nvPr/>
          </p:nvSpPr>
          <p:spPr bwMode="auto">
            <a:xfrm>
              <a:off x="2473328" y="2450306"/>
              <a:ext cx="685800" cy="692150"/>
            </a:xfrm>
            <a:custGeom>
              <a:avLst/>
              <a:gdLst>
                <a:gd name="T0" fmla="*/ 147 w 161"/>
                <a:gd name="T1" fmla="*/ 0 h 162"/>
                <a:gd name="T2" fmla="*/ 0 w 161"/>
                <a:gd name="T3" fmla="*/ 147 h 162"/>
                <a:gd name="T4" fmla="*/ 1 w 161"/>
                <a:gd name="T5" fmla="*/ 162 h 162"/>
                <a:gd name="T6" fmla="*/ 161 w 161"/>
                <a:gd name="T7" fmla="*/ 2 h 162"/>
                <a:gd name="T8" fmla="*/ 147 w 161"/>
                <a:gd name="T9" fmla="*/ 0 h 162"/>
              </a:gdLst>
              <a:ahLst/>
              <a:cxnLst>
                <a:cxn ang="0">
                  <a:pos x="T0" y="T1"/>
                </a:cxn>
                <a:cxn ang="0">
                  <a:pos x="T2" y="T3"/>
                </a:cxn>
                <a:cxn ang="0">
                  <a:pos x="T4" y="T5"/>
                </a:cxn>
                <a:cxn ang="0">
                  <a:pos x="T6" y="T7"/>
                </a:cxn>
                <a:cxn ang="0">
                  <a:pos x="T8" y="T9"/>
                </a:cxn>
              </a:cxnLst>
              <a:rect l="0" t="0" r="r" b="b"/>
              <a:pathLst>
                <a:path w="161" h="162">
                  <a:moveTo>
                    <a:pt x="147" y="0"/>
                  </a:moveTo>
                  <a:cubicBezTo>
                    <a:pt x="0" y="147"/>
                    <a:pt x="0" y="147"/>
                    <a:pt x="0" y="147"/>
                  </a:cubicBezTo>
                  <a:cubicBezTo>
                    <a:pt x="0" y="152"/>
                    <a:pt x="1" y="157"/>
                    <a:pt x="1" y="162"/>
                  </a:cubicBezTo>
                  <a:cubicBezTo>
                    <a:pt x="161" y="2"/>
                    <a:pt x="161" y="2"/>
                    <a:pt x="161" y="2"/>
                  </a:cubicBezTo>
                  <a:cubicBezTo>
                    <a:pt x="157" y="1"/>
                    <a:pt x="152" y="0"/>
                    <a:pt x="14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80"/>
            <p:cNvSpPr/>
            <p:nvPr/>
          </p:nvSpPr>
          <p:spPr bwMode="auto">
            <a:xfrm>
              <a:off x="2490791" y="2467769"/>
              <a:ext cx="777875" cy="781050"/>
            </a:xfrm>
            <a:custGeom>
              <a:avLst/>
              <a:gdLst>
                <a:gd name="T0" fmla="*/ 171 w 183"/>
                <a:gd name="T1" fmla="*/ 0 h 183"/>
                <a:gd name="T2" fmla="*/ 0 w 183"/>
                <a:gd name="T3" fmla="*/ 171 h 183"/>
                <a:gd name="T4" fmla="*/ 4 w 183"/>
                <a:gd name="T5" fmla="*/ 183 h 183"/>
                <a:gd name="T6" fmla="*/ 183 w 183"/>
                <a:gd name="T7" fmla="*/ 4 h 183"/>
                <a:gd name="T8" fmla="*/ 171 w 183"/>
                <a:gd name="T9" fmla="*/ 0 h 183"/>
              </a:gdLst>
              <a:ahLst/>
              <a:cxnLst>
                <a:cxn ang="0">
                  <a:pos x="T0" y="T1"/>
                </a:cxn>
                <a:cxn ang="0">
                  <a:pos x="T2" y="T3"/>
                </a:cxn>
                <a:cxn ang="0">
                  <a:pos x="T4" y="T5"/>
                </a:cxn>
                <a:cxn ang="0">
                  <a:pos x="T6" y="T7"/>
                </a:cxn>
                <a:cxn ang="0">
                  <a:pos x="T8" y="T9"/>
                </a:cxn>
              </a:cxnLst>
              <a:rect l="0" t="0" r="r" b="b"/>
              <a:pathLst>
                <a:path w="183" h="183">
                  <a:moveTo>
                    <a:pt x="171" y="0"/>
                  </a:moveTo>
                  <a:cubicBezTo>
                    <a:pt x="0" y="171"/>
                    <a:pt x="0" y="171"/>
                    <a:pt x="0" y="171"/>
                  </a:cubicBezTo>
                  <a:cubicBezTo>
                    <a:pt x="1" y="175"/>
                    <a:pt x="2" y="179"/>
                    <a:pt x="4" y="183"/>
                  </a:cubicBezTo>
                  <a:cubicBezTo>
                    <a:pt x="183" y="4"/>
                    <a:pt x="183" y="4"/>
                    <a:pt x="183" y="4"/>
                  </a:cubicBezTo>
                  <a:cubicBezTo>
                    <a:pt x="179" y="2"/>
                    <a:pt x="175" y="1"/>
                    <a:pt x="17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81"/>
            <p:cNvSpPr/>
            <p:nvPr/>
          </p:nvSpPr>
          <p:spPr bwMode="auto">
            <a:xfrm>
              <a:off x="2525716" y="2502694"/>
              <a:ext cx="836613" cy="844550"/>
            </a:xfrm>
            <a:custGeom>
              <a:avLst/>
              <a:gdLst>
                <a:gd name="T0" fmla="*/ 187 w 197"/>
                <a:gd name="T1" fmla="*/ 0 h 198"/>
                <a:gd name="T2" fmla="*/ 0 w 197"/>
                <a:gd name="T3" fmla="*/ 187 h 198"/>
                <a:gd name="T4" fmla="*/ 5 w 197"/>
                <a:gd name="T5" fmla="*/ 198 h 198"/>
                <a:gd name="T6" fmla="*/ 197 w 197"/>
                <a:gd name="T7" fmla="*/ 6 h 198"/>
                <a:gd name="T8" fmla="*/ 187 w 197"/>
                <a:gd name="T9" fmla="*/ 0 h 198"/>
              </a:gdLst>
              <a:ahLst/>
              <a:cxnLst>
                <a:cxn ang="0">
                  <a:pos x="T0" y="T1"/>
                </a:cxn>
                <a:cxn ang="0">
                  <a:pos x="T2" y="T3"/>
                </a:cxn>
                <a:cxn ang="0">
                  <a:pos x="T4" y="T5"/>
                </a:cxn>
                <a:cxn ang="0">
                  <a:pos x="T6" y="T7"/>
                </a:cxn>
                <a:cxn ang="0">
                  <a:pos x="T8" y="T9"/>
                </a:cxn>
              </a:cxnLst>
              <a:rect l="0" t="0" r="r" b="b"/>
              <a:pathLst>
                <a:path w="197" h="198">
                  <a:moveTo>
                    <a:pt x="187" y="0"/>
                  </a:moveTo>
                  <a:cubicBezTo>
                    <a:pt x="0" y="187"/>
                    <a:pt x="0" y="187"/>
                    <a:pt x="0" y="187"/>
                  </a:cubicBezTo>
                  <a:cubicBezTo>
                    <a:pt x="2" y="191"/>
                    <a:pt x="3" y="194"/>
                    <a:pt x="5" y="198"/>
                  </a:cubicBezTo>
                  <a:cubicBezTo>
                    <a:pt x="197" y="6"/>
                    <a:pt x="197" y="6"/>
                    <a:pt x="197" y="6"/>
                  </a:cubicBezTo>
                  <a:cubicBezTo>
                    <a:pt x="194" y="4"/>
                    <a:pt x="190" y="2"/>
                    <a:pt x="18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82"/>
            <p:cNvSpPr/>
            <p:nvPr/>
          </p:nvSpPr>
          <p:spPr bwMode="auto">
            <a:xfrm>
              <a:off x="2571753" y="2553494"/>
              <a:ext cx="876300" cy="874713"/>
            </a:xfrm>
            <a:custGeom>
              <a:avLst/>
              <a:gdLst>
                <a:gd name="T0" fmla="*/ 196 w 206"/>
                <a:gd name="T1" fmla="*/ 0 h 205"/>
                <a:gd name="T2" fmla="*/ 0 w 206"/>
                <a:gd name="T3" fmla="*/ 196 h 205"/>
                <a:gd name="T4" fmla="*/ 7 w 206"/>
                <a:gd name="T5" fmla="*/ 205 h 205"/>
                <a:gd name="T6" fmla="*/ 206 w 206"/>
                <a:gd name="T7" fmla="*/ 6 h 205"/>
                <a:gd name="T8" fmla="*/ 196 w 206"/>
                <a:gd name="T9" fmla="*/ 0 h 205"/>
              </a:gdLst>
              <a:ahLst/>
              <a:cxnLst>
                <a:cxn ang="0">
                  <a:pos x="T0" y="T1"/>
                </a:cxn>
                <a:cxn ang="0">
                  <a:pos x="T2" y="T3"/>
                </a:cxn>
                <a:cxn ang="0">
                  <a:pos x="T4" y="T5"/>
                </a:cxn>
                <a:cxn ang="0">
                  <a:pos x="T6" y="T7"/>
                </a:cxn>
                <a:cxn ang="0">
                  <a:pos x="T8" y="T9"/>
                </a:cxn>
              </a:cxnLst>
              <a:rect l="0" t="0" r="r" b="b"/>
              <a:pathLst>
                <a:path w="206" h="205">
                  <a:moveTo>
                    <a:pt x="196" y="0"/>
                  </a:moveTo>
                  <a:cubicBezTo>
                    <a:pt x="0" y="196"/>
                    <a:pt x="0" y="196"/>
                    <a:pt x="0" y="196"/>
                  </a:cubicBezTo>
                  <a:cubicBezTo>
                    <a:pt x="2" y="199"/>
                    <a:pt x="5" y="202"/>
                    <a:pt x="7" y="205"/>
                  </a:cubicBezTo>
                  <a:cubicBezTo>
                    <a:pt x="206" y="6"/>
                    <a:pt x="206" y="6"/>
                    <a:pt x="206" y="6"/>
                  </a:cubicBezTo>
                  <a:cubicBezTo>
                    <a:pt x="203" y="4"/>
                    <a:pt x="200" y="2"/>
                    <a:pt x="196"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83"/>
            <p:cNvSpPr/>
            <p:nvPr/>
          </p:nvSpPr>
          <p:spPr bwMode="auto">
            <a:xfrm>
              <a:off x="2632078" y="2613819"/>
              <a:ext cx="884238" cy="887413"/>
            </a:xfrm>
            <a:custGeom>
              <a:avLst/>
              <a:gdLst>
                <a:gd name="T0" fmla="*/ 204 w 208"/>
                <a:gd name="T1" fmla="*/ 4 h 208"/>
                <a:gd name="T2" fmla="*/ 200 w 208"/>
                <a:gd name="T3" fmla="*/ 0 h 208"/>
                <a:gd name="T4" fmla="*/ 0 w 208"/>
                <a:gd name="T5" fmla="*/ 200 h 208"/>
                <a:gd name="T6" fmla="*/ 4 w 208"/>
                <a:gd name="T7" fmla="*/ 204 h 208"/>
                <a:gd name="T8" fmla="*/ 8 w 208"/>
                <a:gd name="T9" fmla="*/ 208 h 208"/>
                <a:gd name="T10" fmla="*/ 208 w 208"/>
                <a:gd name="T11" fmla="*/ 8 h 208"/>
                <a:gd name="T12" fmla="*/ 204 w 208"/>
                <a:gd name="T13" fmla="*/ 4 h 208"/>
              </a:gdLst>
              <a:ahLst/>
              <a:cxnLst>
                <a:cxn ang="0">
                  <a:pos x="T0" y="T1"/>
                </a:cxn>
                <a:cxn ang="0">
                  <a:pos x="T2" y="T3"/>
                </a:cxn>
                <a:cxn ang="0">
                  <a:pos x="T4" y="T5"/>
                </a:cxn>
                <a:cxn ang="0">
                  <a:pos x="T6" y="T7"/>
                </a:cxn>
                <a:cxn ang="0">
                  <a:pos x="T8" y="T9"/>
                </a:cxn>
                <a:cxn ang="0">
                  <a:pos x="T10" y="T11"/>
                </a:cxn>
                <a:cxn ang="0">
                  <a:pos x="T12" y="T13"/>
                </a:cxn>
              </a:cxnLst>
              <a:rect l="0" t="0" r="r" b="b"/>
              <a:pathLst>
                <a:path w="208" h="208">
                  <a:moveTo>
                    <a:pt x="204" y="4"/>
                  </a:moveTo>
                  <a:cubicBezTo>
                    <a:pt x="203" y="2"/>
                    <a:pt x="202" y="1"/>
                    <a:pt x="200" y="0"/>
                  </a:cubicBezTo>
                  <a:cubicBezTo>
                    <a:pt x="0" y="200"/>
                    <a:pt x="0" y="200"/>
                    <a:pt x="0" y="200"/>
                  </a:cubicBezTo>
                  <a:cubicBezTo>
                    <a:pt x="2" y="201"/>
                    <a:pt x="3" y="202"/>
                    <a:pt x="4" y="204"/>
                  </a:cubicBezTo>
                  <a:cubicBezTo>
                    <a:pt x="6" y="205"/>
                    <a:pt x="7" y="206"/>
                    <a:pt x="8" y="208"/>
                  </a:cubicBezTo>
                  <a:cubicBezTo>
                    <a:pt x="208" y="8"/>
                    <a:pt x="208" y="8"/>
                    <a:pt x="208" y="8"/>
                  </a:cubicBezTo>
                  <a:cubicBezTo>
                    <a:pt x="207" y="6"/>
                    <a:pt x="206" y="5"/>
                    <a:pt x="204"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84"/>
            <p:cNvSpPr/>
            <p:nvPr/>
          </p:nvSpPr>
          <p:spPr bwMode="auto">
            <a:xfrm>
              <a:off x="2703516" y="2682081"/>
              <a:ext cx="871538" cy="879475"/>
            </a:xfrm>
            <a:custGeom>
              <a:avLst/>
              <a:gdLst>
                <a:gd name="T0" fmla="*/ 199 w 205"/>
                <a:gd name="T1" fmla="*/ 0 h 206"/>
                <a:gd name="T2" fmla="*/ 0 w 205"/>
                <a:gd name="T3" fmla="*/ 199 h 206"/>
                <a:gd name="T4" fmla="*/ 9 w 205"/>
                <a:gd name="T5" fmla="*/ 206 h 206"/>
                <a:gd name="T6" fmla="*/ 205 w 205"/>
                <a:gd name="T7" fmla="*/ 10 h 206"/>
                <a:gd name="T8" fmla="*/ 199 w 205"/>
                <a:gd name="T9" fmla="*/ 0 h 206"/>
              </a:gdLst>
              <a:ahLst/>
              <a:cxnLst>
                <a:cxn ang="0">
                  <a:pos x="T0" y="T1"/>
                </a:cxn>
                <a:cxn ang="0">
                  <a:pos x="T2" y="T3"/>
                </a:cxn>
                <a:cxn ang="0">
                  <a:pos x="T4" y="T5"/>
                </a:cxn>
                <a:cxn ang="0">
                  <a:pos x="T6" y="T7"/>
                </a:cxn>
                <a:cxn ang="0">
                  <a:pos x="T8" y="T9"/>
                </a:cxn>
              </a:cxnLst>
              <a:rect l="0" t="0" r="r" b="b"/>
              <a:pathLst>
                <a:path w="205" h="206">
                  <a:moveTo>
                    <a:pt x="199" y="0"/>
                  </a:moveTo>
                  <a:cubicBezTo>
                    <a:pt x="0" y="199"/>
                    <a:pt x="0" y="199"/>
                    <a:pt x="0" y="199"/>
                  </a:cubicBezTo>
                  <a:cubicBezTo>
                    <a:pt x="3" y="201"/>
                    <a:pt x="6" y="204"/>
                    <a:pt x="9" y="206"/>
                  </a:cubicBezTo>
                  <a:cubicBezTo>
                    <a:pt x="205" y="10"/>
                    <a:pt x="205" y="10"/>
                    <a:pt x="205" y="10"/>
                  </a:cubicBezTo>
                  <a:cubicBezTo>
                    <a:pt x="203" y="6"/>
                    <a:pt x="201" y="3"/>
                    <a:pt x="19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85"/>
            <p:cNvSpPr/>
            <p:nvPr/>
          </p:nvSpPr>
          <p:spPr bwMode="auto">
            <a:xfrm>
              <a:off x="2784478" y="2766219"/>
              <a:ext cx="841375" cy="841375"/>
            </a:xfrm>
            <a:custGeom>
              <a:avLst/>
              <a:gdLst>
                <a:gd name="T0" fmla="*/ 193 w 198"/>
                <a:gd name="T1" fmla="*/ 0 h 197"/>
                <a:gd name="T2" fmla="*/ 0 w 198"/>
                <a:gd name="T3" fmla="*/ 192 h 197"/>
                <a:gd name="T4" fmla="*/ 11 w 198"/>
                <a:gd name="T5" fmla="*/ 197 h 197"/>
                <a:gd name="T6" fmla="*/ 198 w 198"/>
                <a:gd name="T7" fmla="*/ 10 h 197"/>
                <a:gd name="T8" fmla="*/ 193 w 198"/>
                <a:gd name="T9" fmla="*/ 0 h 197"/>
              </a:gdLst>
              <a:ahLst/>
              <a:cxnLst>
                <a:cxn ang="0">
                  <a:pos x="T0" y="T1"/>
                </a:cxn>
                <a:cxn ang="0">
                  <a:pos x="T2" y="T3"/>
                </a:cxn>
                <a:cxn ang="0">
                  <a:pos x="T4" y="T5"/>
                </a:cxn>
                <a:cxn ang="0">
                  <a:pos x="T6" y="T7"/>
                </a:cxn>
                <a:cxn ang="0">
                  <a:pos x="T8" y="T9"/>
                </a:cxn>
              </a:cxnLst>
              <a:rect l="0" t="0" r="r" b="b"/>
              <a:pathLst>
                <a:path w="198" h="197">
                  <a:moveTo>
                    <a:pt x="193" y="0"/>
                  </a:moveTo>
                  <a:cubicBezTo>
                    <a:pt x="0" y="192"/>
                    <a:pt x="0" y="192"/>
                    <a:pt x="0" y="192"/>
                  </a:cubicBezTo>
                  <a:cubicBezTo>
                    <a:pt x="4" y="194"/>
                    <a:pt x="7" y="195"/>
                    <a:pt x="11" y="197"/>
                  </a:cubicBezTo>
                  <a:cubicBezTo>
                    <a:pt x="198" y="10"/>
                    <a:pt x="198" y="10"/>
                    <a:pt x="198" y="10"/>
                  </a:cubicBezTo>
                  <a:cubicBezTo>
                    <a:pt x="196" y="7"/>
                    <a:pt x="194" y="3"/>
                    <a:pt x="193"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86"/>
            <p:cNvSpPr/>
            <p:nvPr/>
          </p:nvSpPr>
          <p:spPr bwMode="auto">
            <a:xfrm>
              <a:off x="2882903" y="2861469"/>
              <a:ext cx="777875" cy="781050"/>
            </a:xfrm>
            <a:custGeom>
              <a:avLst/>
              <a:gdLst>
                <a:gd name="T0" fmla="*/ 179 w 183"/>
                <a:gd name="T1" fmla="*/ 0 h 183"/>
                <a:gd name="T2" fmla="*/ 0 w 183"/>
                <a:gd name="T3" fmla="*/ 180 h 183"/>
                <a:gd name="T4" fmla="*/ 12 w 183"/>
                <a:gd name="T5" fmla="*/ 183 h 183"/>
                <a:gd name="T6" fmla="*/ 183 w 183"/>
                <a:gd name="T7" fmla="*/ 12 h 183"/>
                <a:gd name="T8" fmla="*/ 179 w 183"/>
                <a:gd name="T9" fmla="*/ 0 h 183"/>
              </a:gdLst>
              <a:ahLst/>
              <a:cxnLst>
                <a:cxn ang="0">
                  <a:pos x="T0" y="T1"/>
                </a:cxn>
                <a:cxn ang="0">
                  <a:pos x="T2" y="T3"/>
                </a:cxn>
                <a:cxn ang="0">
                  <a:pos x="T4" y="T5"/>
                </a:cxn>
                <a:cxn ang="0">
                  <a:pos x="T6" y="T7"/>
                </a:cxn>
                <a:cxn ang="0">
                  <a:pos x="T8" y="T9"/>
                </a:cxn>
              </a:cxnLst>
              <a:rect l="0" t="0" r="r" b="b"/>
              <a:pathLst>
                <a:path w="183" h="183">
                  <a:moveTo>
                    <a:pt x="179" y="0"/>
                  </a:moveTo>
                  <a:cubicBezTo>
                    <a:pt x="0" y="180"/>
                    <a:pt x="0" y="180"/>
                    <a:pt x="0" y="180"/>
                  </a:cubicBezTo>
                  <a:cubicBezTo>
                    <a:pt x="4" y="181"/>
                    <a:pt x="8" y="182"/>
                    <a:pt x="12" y="183"/>
                  </a:cubicBezTo>
                  <a:cubicBezTo>
                    <a:pt x="183" y="12"/>
                    <a:pt x="183" y="12"/>
                    <a:pt x="183" y="12"/>
                  </a:cubicBezTo>
                  <a:cubicBezTo>
                    <a:pt x="182" y="8"/>
                    <a:pt x="181" y="4"/>
                    <a:pt x="17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87"/>
            <p:cNvSpPr/>
            <p:nvPr/>
          </p:nvSpPr>
          <p:spPr bwMode="auto">
            <a:xfrm>
              <a:off x="2989266" y="2972594"/>
              <a:ext cx="687388" cy="687388"/>
            </a:xfrm>
            <a:custGeom>
              <a:avLst/>
              <a:gdLst>
                <a:gd name="T0" fmla="*/ 161 w 162"/>
                <a:gd name="T1" fmla="*/ 0 h 161"/>
                <a:gd name="T2" fmla="*/ 0 w 162"/>
                <a:gd name="T3" fmla="*/ 160 h 161"/>
                <a:gd name="T4" fmla="*/ 15 w 162"/>
                <a:gd name="T5" fmla="*/ 161 h 161"/>
                <a:gd name="T6" fmla="*/ 162 w 162"/>
                <a:gd name="T7" fmla="*/ 14 h 161"/>
                <a:gd name="T8" fmla="*/ 161 w 162"/>
                <a:gd name="T9" fmla="*/ 0 h 161"/>
              </a:gdLst>
              <a:ahLst/>
              <a:cxnLst>
                <a:cxn ang="0">
                  <a:pos x="T0" y="T1"/>
                </a:cxn>
                <a:cxn ang="0">
                  <a:pos x="T2" y="T3"/>
                </a:cxn>
                <a:cxn ang="0">
                  <a:pos x="T4" y="T5"/>
                </a:cxn>
                <a:cxn ang="0">
                  <a:pos x="T6" y="T7"/>
                </a:cxn>
                <a:cxn ang="0">
                  <a:pos x="T8" y="T9"/>
                </a:cxn>
              </a:cxnLst>
              <a:rect l="0" t="0" r="r" b="b"/>
              <a:pathLst>
                <a:path w="162" h="161">
                  <a:moveTo>
                    <a:pt x="161" y="0"/>
                  </a:moveTo>
                  <a:cubicBezTo>
                    <a:pt x="0" y="160"/>
                    <a:pt x="0" y="160"/>
                    <a:pt x="0" y="160"/>
                  </a:cubicBezTo>
                  <a:cubicBezTo>
                    <a:pt x="5" y="160"/>
                    <a:pt x="10" y="161"/>
                    <a:pt x="15" y="161"/>
                  </a:cubicBezTo>
                  <a:cubicBezTo>
                    <a:pt x="162" y="14"/>
                    <a:pt x="162" y="14"/>
                    <a:pt x="162" y="14"/>
                  </a:cubicBezTo>
                  <a:cubicBezTo>
                    <a:pt x="162" y="9"/>
                    <a:pt x="161" y="4"/>
                    <a:pt x="16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88"/>
            <p:cNvSpPr/>
            <p:nvPr/>
          </p:nvSpPr>
          <p:spPr bwMode="auto">
            <a:xfrm>
              <a:off x="3121028" y="3104356"/>
              <a:ext cx="555625" cy="555625"/>
            </a:xfrm>
            <a:custGeom>
              <a:avLst/>
              <a:gdLst>
                <a:gd name="T0" fmla="*/ 19 w 131"/>
                <a:gd name="T1" fmla="*/ 127 h 130"/>
                <a:gd name="T2" fmla="*/ 128 w 131"/>
                <a:gd name="T3" fmla="*/ 18 h 130"/>
                <a:gd name="T4" fmla="*/ 131 w 131"/>
                <a:gd name="T5" fmla="*/ 0 h 130"/>
                <a:gd name="T6" fmla="*/ 0 w 131"/>
                <a:gd name="T7" fmla="*/ 130 h 130"/>
                <a:gd name="T8" fmla="*/ 19 w 131"/>
                <a:gd name="T9" fmla="*/ 127 h 130"/>
              </a:gdLst>
              <a:ahLst/>
              <a:cxnLst>
                <a:cxn ang="0">
                  <a:pos x="T0" y="T1"/>
                </a:cxn>
                <a:cxn ang="0">
                  <a:pos x="T2" y="T3"/>
                </a:cxn>
                <a:cxn ang="0">
                  <a:pos x="T4" y="T5"/>
                </a:cxn>
                <a:cxn ang="0">
                  <a:pos x="T6" y="T7"/>
                </a:cxn>
                <a:cxn ang="0">
                  <a:pos x="T8" y="T9"/>
                </a:cxn>
              </a:cxnLst>
              <a:rect l="0" t="0" r="r" b="b"/>
              <a:pathLst>
                <a:path w="131" h="130">
                  <a:moveTo>
                    <a:pt x="19" y="127"/>
                  </a:moveTo>
                  <a:cubicBezTo>
                    <a:pt x="128" y="18"/>
                    <a:pt x="128" y="18"/>
                    <a:pt x="128" y="18"/>
                  </a:cubicBezTo>
                  <a:cubicBezTo>
                    <a:pt x="129" y="12"/>
                    <a:pt x="130" y="6"/>
                    <a:pt x="131" y="0"/>
                  </a:cubicBezTo>
                  <a:cubicBezTo>
                    <a:pt x="0" y="130"/>
                    <a:pt x="0" y="130"/>
                    <a:pt x="0" y="130"/>
                  </a:cubicBezTo>
                  <a:cubicBezTo>
                    <a:pt x="7" y="129"/>
                    <a:pt x="13" y="128"/>
                    <a:pt x="19" y="12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89"/>
            <p:cNvSpPr/>
            <p:nvPr/>
          </p:nvSpPr>
          <p:spPr bwMode="auto">
            <a:xfrm>
              <a:off x="3298828" y="3278981"/>
              <a:ext cx="336550" cy="338138"/>
            </a:xfrm>
            <a:custGeom>
              <a:avLst/>
              <a:gdLst>
                <a:gd name="T0" fmla="*/ 47 w 79"/>
                <a:gd name="T1" fmla="*/ 48 h 79"/>
                <a:gd name="T2" fmla="*/ 79 w 79"/>
                <a:gd name="T3" fmla="*/ 0 h 79"/>
                <a:gd name="T4" fmla="*/ 0 w 79"/>
                <a:gd name="T5" fmla="*/ 79 h 79"/>
                <a:gd name="T6" fmla="*/ 47 w 79"/>
                <a:gd name="T7" fmla="*/ 48 h 79"/>
              </a:gdLst>
              <a:ahLst/>
              <a:cxnLst>
                <a:cxn ang="0">
                  <a:pos x="T0" y="T1"/>
                </a:cxn>
                <a:cxn ang="0">
                  <a:pos x="T2" y="T3"/>
                </a:cxn>
                <a:cxn ang="0">
                  <a:pos x="T4" y="T5"/>
                </a:cxn>
                <a:cxn ang="0">
                  <a:pos x="T6" y="T7"/>
                </a:cxn>
              </a:cxnLst>
              <a:rect l="0" t="0" r="r" b="b"/>
              <a:pathLst>
                <a:path w="79" h="79">
                  <a:moveTo>
                    <a:pt x="47" y="48"/>
                  </a:moveTo>
                  <a:cubicBezTo>
                    <a:pt x="61" y="34"/>
                    <a:pt x="72" y="18"/>
                    <a:pt x="79" y="0"/>
                  </a:cubicBezTo>
                  <a:cubicBezTo>
                    <a:pt x="0" y="79"/>
                    <a:pt x="0" y="79"/>
                    <a:pt x="0" y="79"/>
                  </a:cubicBezTo>
                  <a:cubicBezTo>
                    <a:pt x="17" y="72"/>
                    <a:pt x="34" y="62"/>
                    <a:pt x="47" y="4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37" name="任意多边形: 形状 136"/>
          <p:cNvSpPr/>
          <p:nvPr/>
        </p:nvSpPr>
        <p:spPr>
          <a:xfrm>
            <a:off x="-439407" y="0"/>
            <a:ext cx="3684166" cy="6858000"/>
          </a:xfrm>
          <a:custGeom>
            <a:avLst/>
            <a:gdLst>
              <a:gd name="connsiteX0" fmla="*/ 0 w 3684166"/>
              <a:gd name="connsiteY0" fmla="*/ 0 h 6858000"/>
              <a:gd name="connsiteX1" fmla="*/ 3684166 w 3684166"/>
              <a:gd name="connsiteY1" fmla="*/ 0 h 6858000"/>
              <a:gd name="connsiteX2" fmla="*/ 1766343 w 3684166"/>
              <a:gd name="connsiteY2" fmla="*/ 6858000 h 6858000"/>
              <a:gd name="connsiteX3" fmla="*/ 0 w 368416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84166" h="6858000">
                <a:moveTo>
                  <a:pt x="0" y="0"/>
                </a:moveTo>
                <a:lnTo>
                  <a:pt x="3684166" y="0"/>
                </a:lnTo>
                <a:lnTo>
                  <a:pt x="1766343" y="6858000"/>
                </a:lnTo>
                <a:lnTo>
                  <a:pt x="0" y="6858000"/>
                </a:lnTo>
                <a:close/>
              </a:path>
            </a:pathLst>
          </a:cu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p:nvPr/>
        </p:nvSpPr>
        <p:spPr>
          <a:xfrm>
            <a:off x="2973029" y="0"/>
            <a:ext cx="841164" cy="917508"/>
          </a:xfrm>
          <a:prstGeom prst="rect">
            <a:avLst/>
          </a:prstGeom>
          <a:pattFill prst="dkVert">
            <a:fgClr>
              <a:srgbClr val="E6E6E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 name="组合 101"/>
          <p:cNvGrpSpPr/>
          <p:nvPr/>
        </p:nvGrpSpPr>
        <p:grpSpPr>
          <a:xfrm>
            <a:off x="453421" y="615386"/>
            <a:ext cx="1203326" cy="1209676"/>
            <a:chOff x="2473328" y="2450306"/>
            <a:chExt cx="1203326" cy="1209676"/>
          </a:xfrm>
          <a:solidFill>
            <a:schemeClr val="tx2">
              <a:lumMod val="60000"/>
              <a:lumOff val="40000"/>
            </a:schemeClr>
          </a:solidFill>
        </p:grpSpPr>
        <p:sp>
          <p:nvSpPr>
            <p:cNvPr id="103" name="Freeform 77"/>
            <p:cNvSpPr/>
            <p:nvPr/>
          </p:nvSpPr>
          <p:spPr bwMode="auto">
            <a:xfrm>
              <a:off x="2516191" y="2493169"/>
              <a:ext cx="336550" cy="338138"/>
            </a:xfrm>
            <a:custGeom>
              <a:avLst/>
              <a:gdLst>
                <a:gd name="T0" fmla="*/ 31 w 79"/>
                <a:gd name="T1" fmla="*/ 32 h 79"/>
                <a:gd name="T2" fmla="*/ 0 w 79"/>
                <a:gd name="T3" fmla="*/ 79 h 79"/>
                <a:gd name="T4" fmla="*/ 79 w 79"/>
                <a:gd name="T5" fmla="*/ 0 h 79"/>
                <a:gd name="T6" fmla="*/ 31 w 79"/>
                <a:gd name="T7" fmla="*/ 32 h 79"/>
              </a:gdLst>
              <a:ahLst/>
              <a:cxnLst>
                <a:cxn ang="0">
                  <a:pos x="T0" y="T1"/>
                </a:cxn>
                <a:cxn ang="0">
                  <a:pos x="T2" y="T3"/>
                </a:cxn>
                <a:cxn ang="0">
                  <a:pos x="T4" y="T5"/>
                </a:cxn>
                <a:cxn ang="0">
                  <a:pos x="T6" y="T7"/>
                </a:cxn>
              </a:cxnLst>
              <a:rect l="0" t="0" r="r" b="b"/>
              <a:pathLst>
                <a:path w="79" h="79">
                  <a:moveTo>
                    <a:pt x="31" y="32"/>
                  </a:moveTo>
                  <a:cubicBezTo>
                    <a:pt x="17" y="46"/>
                    <a:pt x="7" y="62"/>
                    <a:pt x="0" y="79"/>
                  </a:cubicBezTo>
                  <a:cubicBezTo>
                    <a:pt x="79" y="0"/>
                    <a:pt x="79" y="0"/>
                    <a:pt x="79" y="0"/>
                  </a:cubicBezTo>
                  <a:cubicBezTo>
                    <a:pt x="61" y="7"/>
                    <a:pt x="45" y="18"/>
                    <a:pt x="31" y="3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78"/>
            <p:cNvSpPr/>
            <p:nvPr/>
          </p:nvSpPr>
          <p:spPr bwMode="auto">
            <a:xfrm>
              <a:off x="2473328" y="2455069"/>
              <a:ext cx="554038" cy="555625"/>
            </a:xfrm>
            <a:custGeom>
              <a:avLst/>
              <a:gdLst>
                <a:gd name="T0" fmla="*/ 112 w 130"/>
                <a:gd name="T1" fmla="*/ 2 h 130"/>
                <a:gd name="T2" fmla="*/ 3 w 130"/>
                <a:gd name="T3" fmla="*/ 111 h 130"/>
                <a:gd name="T4" fmla="*/ 0 w 130"/>
                <a:gd name="T5" fmla="*/ 130 h 130"/>
                <a:gd name="T6" fmla="*/ 130 w 130"/>
                <a:gd name="T7" fmla="*/ 0 h 130"/>
                <a:gd name="T8" fmla="*/ 112 w 130"/>
                <a:gd name="T9" fmla="*/ 2 h 130"/>
              </a:gdLst>
              <a:ahLst/>
              <a:cxnLst>
                <a:cxn ang="0">
                  <a:pos x="T0" y="T1"/>
                </a:cxn>
                <a:cxn ang="0">
                  <a:pos x="T2" y="T3"/>
                </a:cxn>
                <a:cxn ang="0">
                  <a:pos x="T4" y="T5"/>
                </a:cxn>
                <a:cxn ang="0">
                  <a:pos x="T6" y="T7"/>
                </a:cxn>
                <a:cxn ang="0">
                  <a:pos x="T8" y="T9"/>
                </a:cxn>
              </a:cxnLst>
              <a:rect l="0" t="0" r="r" b="b"/>
              <a:pathLst>
                <a:path w="130" h="130">
                  <a:moveTo>
                    <a:pt x="112" y="2"/>
                  </a:moveTo>
                  <a:cubicBezTo>
                    <a:pt x="3" y="111"/>
                    <a:pt x="3" y="111"/>
                    <a:pt x="3" y="111"/>
                  </a:cubicBezTo>
                  <a:cubicBezTo>
                    <a:pt x="2" y="117"/>
                    <a:pt x="1" y="123"/>
                    <a:pt x="0" y="130"/>
                  </a:cubicBezTo>
                  <a:cubicBezTo>
                    <a:pt x="130" y="0"/>
                    <a:pt x="130" y="0"/>
                    <a:pt x="130" y="0"/>
                  </a:cubicBezTo>
                  <a:cubicBezTo>
                    <a:pt x="124" y="0"/>
                    <a:pt x="118" y="1"/>
                    <a:pt x="112" y="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79"/>
            <p:cNvSpPr/>
            <p:nvPr/>
          </p:nvSpPr>
          <p:spPr bwMode="auto">
            <a:xfrm>
              <a:off x="2473328" y="2450306"/>
              <a:ext cx="685800" cy="692150"/>
            </a:xfrm>
            <a:custGeom>
              <a:avLst/>
              <a:gdLst>
                <a:gd name="T0" fmla="*/ 147 w 161"/>
                <a:gd name="T1" fmla="*/ 0 h 162"/>
                <a:gd name="T2" fmla="*/ 0 w 161"/>
                <a:gd name="T3" fmla="*/ 147 h 162"/>
                <a:gd name="T4" fmla="*/ 1 w 161"/>
                <a:gd name="T5" fmla="*/ 162 h 162"/>
                <a:gd name="T6" fmla="*/ 161 w 161"/>
                <a:gd name="T7" fmla="*/ 2 h 162"/>
                <a:gd name="T8" fmla="*/ 147 w 161"/>
                <a:gd name="T9" fmla="*/ 0 h 162"/>
              </a:gdLst>
              <a:ahLst/>
              <a:cxnLst>
                <a:cxn ang="0">
                  <a:pos x="T0" y="T1"/>
                </a:cxn>
                <a:cxn ang="0">
                  <a:pos x="T2" y="T3"/>
                </a:cxn>
                <a:cxn ang="0">
                  <a:pos x="T4" y="T5"/>
                </a:cxn>
                <a:cxn ang="0">
                  <a:pos x="T6" y="T7"/>
                </a:cxn>
                <a:cxn ang="0">
                  <a:pos x="T8" y="T9"/>
                </a:cxn>
              </a:cxnLst>
              <a:rect l="0" t="0" r="r" b="b"/>
              <a:pathLst>
                <a:path w="161" h="162">
                  <a:moveTo>
                    <a:pt x="147" y="0"/>
                  </a:moveTo>
                  <a:cubicBezTo>
                    <a:pt x="0" y="147"/>
                    <a:pt x="0" y="147"/>
                    <a:pt x="0" y="147"/>
                  </a:cubicBezTo>
                  <a:cubicBezTo>
                    <a:pt x="0" y="152"/>
                    <a:pt x="1" y="157"/>
                    <a:pt x="1" y="162"/>
                  </a:cubicBezTo>
                  <a:cubicBezTo>
                    <a:pt x="161" y="2"/>
                    <a:pt x="161" y="2"/>
                    <a:pt x="161" y="2"/>
                  </a:cubicBezTo>
                  <a:cubicBezTo>
                    <a:pt x="157" y="1"/>
                    <a:pt x="152" y="0"/>
                    <a:pt x="14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80"/>
            <p:cNvSpPr/>
            <p:nvPr/>
          </p:nvSpPr>
          <p:spPr bwMode="auto">
            <a:xfrm>
              <a:off x="2490791" y="2467769"/>
              <a:ext cx="777875" cy="781050"/>
            </a:xfrm>
            <a:custGeom>
              <a:avLst/>
              <a:gdLst>
                <a:gd name="T0" fmla="*/ 171 w 183"/>
                <a:gd name="T1" fmla="*/ 0 h 183"/>
                <a:gd name="T2" fmla="*/ 0 w 183"/>
                <a:gd name="T3" fmla="*/ 171 h 183"/>
                <a:gd name="T4" fmla="*/ 4 w 183"/>
                <a:gd name="T5" fmla="*/ 183 h 183"/>
                <a:gd name="T6" fmla="*/ 183 w 183"/>
                <a:gd name="T7" fmla="*/ 4 h 183"/>
                <a:gd name="T8" fmla="*/ 171 w 183"/>
                <a:gd name="T9" fmla="*/ 0 h 183"/>
              </a:gdLst>
              <a:ahLst/>
              <a:cxnLst>
                <a:cxn ang="0">
                  <a:pos x="T0" y="T1"/>
                </a:cxn>
                <a:cxn ang="0">
                  <a:pos x="T2" y="T3"/>
                </a:cxn>
                <a:cxn ang="0">
                  <a:pos x="T4" y="T5"/>
                </a:cxn>
                <a:cxn ang="0">
                  <a:pos x="T6" y="T7"/>
                </a:cxn>
                <a:cxn ang="0">
                  <a:pos x="T8" y="T9"/>
                </a:cxn>
              </a:cxnLst>
              <a:rect l="0" t="0" r="r" b="b"/>
              <a:pathLst>
                <a:path w="183" h="183">
                  <a:moveTo>
                    <a:pt x="171" y="0"/>
                  </a:moveTo>
                  <a:cubicBezTo>
                    <a:pt x="0" y="171"/>
                    <a:pt x="0" y="171"/>
                    <a:pt x="0" y="171"/>
                  </a:cubicBezTo>
                  <a:cubicBezTo>
                    <a:pt x="1" y="175"/>
                    <a:pt x="2" y="179"/>
                    <a:pt x="4" y="183"/>
                  </a:cubicBezTo>
                  <a:cubicBezTo>
                    <a:pt x="183" y="4"/>
                    <a:pt x="183" y="4"/>
                    <a:pt x="183" y="4"/>
                  </a:cubicBezTo>
                  <a:cubicBezTo>
                    <a:pt x="179" y="2"/>
                    <a:pt x="175" y="1"/>
                    <a:pt x="17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81"/>
            <p:cNvSpPr/>
            <p:nvPr/>
          </p:nvSpPr>
          <p:spPr bwMode="auto">
            <a:xfrm>
              <a:off x="2525716" y="2502694"/>
              <a:ext cx="836613" cy="844550"/>
            </a:xfrm>
            <a:custGeom>
              <a:avLst/>
              <a:gdLst>
                <a:gd name="T0" fmla="*/ 187 w 197"/>
                <a:gd name="T1" fmla="*/ 0 h 198"/>
                <a:gd name="T2" fmla="*/ 0 w 197"/>
                <a:gd name="T3" fmla="*/ 187 h 198"/>
                <a:gd name="T4" fmla="*/ 5 w 197"/>
                <a:gd name="T5" fmla="*/ 198 h 198"/>
                <a:gd name="T6" fmla="*/ 197 w 197"/>
                <a:gd name="T7" fmla="*/ 6 h 198"/>
                <a:gd name="T8" fmla="*/ 187 w 197"/>
                <a:gd name="T9" fmla="*/ 0 h 198"/>
              </a:gdLst>
              <a:ahLst/>
              <a:cxnLst>
                <a:cxn ang="0">
                  <a:pos x="T0" y="T1"/>
                </a:cxn>
                <a:cxn ang="0">
                  <a:pos x="T2" y="T3"/>
                </a:cxn>
                <a:cxn ang="0">
                  <a:pos x="T4" y="T5"/>
                </a:cxn>
                <a:cxn ang="0">
                  <a:pos x="T6" y="T7"/>
                </a:cxn>
                <a:cxn ang="0">
                  <a:pos x="T8" y="T9"/>
                </a:cxn>
              </a:cxnLst>
              <a:rect l="0" t="0" r="r" b="b"/>
              <a:pathLst>
                <a:path w="197" h="198">
                  <a:moveTo>
                    <a:pt x="187" y="0"/>
                  </a:moveTo>
                  <a:cubicBezTo>
                    <a:pt x="0" y="187"/>
                    <a:pt x="0" y="187"/>
                    <a:pt x="0" y="187"/>
                  </a:cubicBezTo>
                  <a:cubicBezTo>
                    <a:pt x="2" y="191"/>
                    <a:pt x="3" y="194"/>
                    <a:pt x="5" y="198"/>
                  </a:cubicBezTo>
                  <a:cubicBezTo>
                    <a:pt x="197" y="6"/>
                    <a:pt x="197" y="6"/>
                    <a:pt x="197" y="6"/>
                  </a:cubicBezTo>
                  <a:cubicBezTo>
                    <a:pt x="194" y="4"/>
                    <a:pt x="190" y="2"/>
                    <a:pt x="18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2"/>
            <p:cNvSpPr/>
            <p:nvPr/>
          </p:nvSpPr>
          <p:spPr bwMode="auto">
            <a:xfrm>
              <a:off x="2571753" y="2553494"/>
              <a:ext cx="876300" cy="874713"/>
            </a:xfrm>
            <a:custGeom>
              <a:avLst/>
              <a:gdLst>
                <a:gd name="T0" fmla="*/ 196 w 206"/>
                <a:gd name="T1" fmla="*/ 0 h 205"/>
                <a:gd name="T2" fmla="*/ 0 w 206"/>
                <a:gd name="T3" fmla="*/ 196 h 205"/>
                <a:gd name="T4" fmla="*/ 7 w 206"/>
                <a:gd name="T5" fmla="*/ 205 h 205"/>
                <a:gd name="T6" fmla="*/ 206 w 206"/>
                <a:gd name="T7" fmla="*/ 6 h 205"/>
                <a:gd name="T8" fmla="*/ 196 w 206"/>
                <a:gd name="T9" fmla="*/ 0 h 205"/>
              </a:gdLst>
              <a:ahLst/>
              <a:cxnLst>
                <a:cxn ang="0">
                  <a:pos x="T0" y="T1"/>
                </a:cxn>
                <a:cxn ang="0">
                  <a:pos x="T2" y="T3"/>
                </a:cxn>
                <a:cxn ang="0">
                  <a:pos x="T4" y="T5"/>
                </a:cxn>
                <a:cxn ang="0">
                  <a:pos x="T6" y="T7"/>
                </a:cxn>
                <a:cxn ang="0">
                  <a:pos x="T8" y="T9"/>
                </a:cxn>
              </a:cxnLst>
              <a:rect l="0" t="0" r="r" b="b"/>
              <a:pathLst>
                <a:path w="206" h="205">
                  <a:moveTo>
                    <a:pt x="196" y="0"/>
                  </a:moveTo>
                  <a:cubicBezTo>
                    <a:pt x="0" y="196"/>
                    <a:pt x="0" y="196"/>
                    <a:pt x="0" y="196"/>
                  </a:cubicBezTo>
                  <a:cubicBezTo>
                    <a:pt x="2" y="199"/>
                    <a:pt x="5" y="202"/>
                    <a:pt x="7" y="205"/>
                  </a:cubicBezTo>
                  <a:cubicBezTo>
                    <a:pt x="206" y="6"/>
                    <a:pt x="206" y="6"/>
                    <a:pt x="206" y="6"/>
                  </a:cubicBezTo>
                  <a:cubicBezTo>
                    <a:pt x="203" y="4"/>
                    <a:pt x="200" y="2"/>
                    <a:pt x="196"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83"/>
            <p:cNvSpPr/>
            <p:nvPr/>
          </p:nvSpPr>
          <p:spPr bwMode="auto">
            <a:xfrm>
              <a:off x="2632078" y="2613819"/>
              <a:ext cx="884238" cy="887413"/>
            </a:xfrm>
            <a:custGeom>
              <a:avLst/>
              <a:gdLst>
                <a:gd name="T0" fmla="*/ 204 w 208"/>
                <a:gd name="T1" fmla="*/ 4 h 208"/>
                <a:gd name="T2" fmla="*/ 200 w 208"/>
                <a:gd name="T3" fmla="*/ 0 h 208"/>
                <a:gd name="T4" fmla="*/ 0 w 208"/>
                <a:gd name="T5" fmla="*/ 200 h 208"/>
                <a:gd name="T6" fmla="*/ 4 w 208"/>
                <a:gd name="T7" fmla="*/ 204 h 208"/>
                <a:gd name="T8" fmla="*/ 8 w 208"/>
                <a:gd name="T9" fmla="*/ 208 h 208"/>
                <a:gd name="T10" fmla="*/ 208 w 208"/>
                <a:gd name="T11" fmla="*/ 8 h 208"/>
                <a:gd name="T12" fmla="*/ 204 w 208"/>
                <a:gd name="T13" fmla="*/ 4 h 208"/>
              </a:gdLst>
              <a:ahLst/>
              <a:cxnLst>
                <a:cxn ang="0">
                  <a:pos x="T0" y="T1"/>
                </a:cxn>
                <a:cxn ang="0">
                  <a:pos x="T2" y="T3"/>
                </a:cxn>
                <a:cxn ang="0">
                  <a:pos x="T4" y="T5"/>
                </a:cxn>
                <a:cxn ang="0">
                  <a:pos x="T6" y="T7"/>
                </a:cxn>
                <a:cxn ang="0">
                  <a:pos x="T8" y="T9"/>
                </a:cxn>
                <a:cxn ang="0">
                  <a:pos x="T10" y="T11"/>
                </a:cxn>
                <a:cxn ang="0">
                  <a:pos x="T12" y="T13"/>
                </a:cxn>
              </a:cxnLst>
              <a:rect l="0" t="0" r="r" b="b"/>
              <a:pathLst>
                <a:path w="208" h="208">
                  <a:moveTo>
                    <a:pt x="204" y="4"/>
                  </a:moveTo>
                  <a:cubicBezTo>
                    <a:pt x="203" y="2"/>
                    <a:pt x="202" y="1"/>
                    <a:pt x="200" y="0"/>
                  </a:cubicBezTo>
                  <a:cubicBezTo>
                    <a:pt x="0" y="200"/>
                    <a:pt x="0" y="200"/>
                    <a:pt x="0" y="200"/>
                  </a:cubicBezTo>
                  <a:cubicBezTo>
                    <a:pt x="2" y="201"/>
                    <a:pt x="3" y="202"/>
                    <a:pt x="4" y="204"/>
                  </a:cubicBezTo>
                  <a:cubicBezTo>
                    <a:pt x="6" y="205"/>
                    <a:pt x="7" y="206"/>
                    <a:pt x="8" y="208"/>
                  </a:cubicBezTo>
                  <a:cubicBezTo>
                    <a:pt x="208" y="8"/>
                    <a:pt x="208" y="8"/>
                    <a:pt x="208" y="8"/>
                  </a:cubicBezTo>
                  <a:cubicBezTo>
                    <a:pt x="207" y="6"/>
                    <a:pt x="206" y="5"/>
                    <a:pt x="204"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84"/>
            <p:cNvSpPr/>
            <p:nvPr/>
          </p:nvSpPr>
          <p:spPr bwMode="auto">
            <a:xfrm>
              <a:off x="2703516" y="2682081"/>
              <a:ext cx="871538" cy="879475"/>
            </a:xfrm>
            <a:custGeom>
              <a:avLst/>
              <a:gdLst>
                <a:gd name="T0" fmla="*/ 199 w 205"/>
                <a:gd name="T1" fmla="*/ 0 h 206"/>
                <a:gd name="T2" fmla="*/ 0 w 205"/>
                <a:gd name="T3" fmla="*/ 199 h 206"/>
                <a:gd name="T4" fmla="*/ 9 w 205"/>
                <a:gd name="T5" fmla="*/ 206 h 206"/>
                <a:gd name="T6" fmla="*/ 205 w 205"/>
                <a:gd name="T7" fmla="*/ 10 h 206"/>
                <a:gd name="T8" fmla="*/ 199 w 205"/>
                <a:gd name="T9" fmla="*/ 0 h 206"/>
              </a:gdLst>
              <a:ahLst/>
              <a:cxnLst>
                <a:cxn ang="0">
                  <a:pos x="T0" y="T1"/>
                </a:cxn>
                <a:cxn ang="0">
                  <a:pos x="T2" y="T3"/>
                </a:cxn>
                <a:cxn ang="0">
                  <a:pos x="T4" y="T5"/>
                </a:cxn>
                <a:cxn ang="0">
                  <a:pos x="T6" y="T7"/>
                </a:cxn>
                <a:cxn ang="0">
                  <a:pos x="T8" y="T9"/>
                </a:cxn>
              </a:cxnLst>
              <a:rect l="0" t="0" r="r" b="b"/>
              <a:pathLst>
                <a:path w="205" h="206">
                  <a:moveTo>
                    <a:pt x="199" y="0"/>
                  </a:moveTo>
                  <a:cubicBezTo>
                    <a:pt x="0" y="199"/>
                    <a:pt x="0" y="199"/>
                    <a:pt x="0" y="199"/>
                  </a:cubicBezTo>
                  <a:cubicBezTo>
                    <a:pt x="3" y="201"/>
                    <a:pt x="6" y="204"/>
                    <a:pt x="9" y="206"/>
                  </a:cubicBezTo>
                  <a:cubicBezTo>
                    <a:pt x="205" y="10"/>
                    <a:pt x="205" y="10"/>
                    <a:pt x="205" y="10"/>
                  </a:cubicBezTo>
                  <a:cubicBezTo>
                    <a:pt x="203" y="6"/>
                    <a:pt x="201" y="3"/>
                    <a:pt x="19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85"/>
            <p:cNvSpPr/>
            <p:nvPr/>
          </p:nvSpPr>
          <p:spPr bwMode="auto">
            <a:xfrm>
              <a:off x="2784478" y="2766219"/>
              <a:ext cx="841375" cy="841375"/>
            </a:xfrm>
            <a:custGeom>
              <a:avLst/>
              <a:gdLst>
                <a:gd name="T0" fmla="*/ 193 w 198"/>
                <a:gd name="T1" fmla="*/ 0 h 197"/>
                <a:gd name="T2" fmla="*/ 0 w 198"/>
                <a:gd name="T3" fmla="*/ 192 h 197"/>
                <a:gd name="T4" fmla="*/ 11 w 198"/>
                <a:gd name="T5" fmla="*/ 197 h 197"/>
                <a:gd name="T6" fmla="*/ 198 w 198"/>
                <a:gd name="T7" fmla="*/ 10 h 197"/>
                <a:gd name="T8" fmla="*/ 193 w 198"/>
                <a:gd name="T9" fmla="*/ 0 h 197"/>
              </a:gdLst>
              <a:ahLst/>
              <a:cxnLst>
                <a:cxn ang="0">
                  <a:pos x="T0" y="T1"/>
                </a:cxn>
                <a:cxn ang="0">
                  <a:pos x="T2" y="T3"/>
                </a:cxn>
                <a:cxn ang="0">
                  <a:pos x="T4" y="T5"/>
                </a:cxn>
                <a:cxn ang="0">
                  <a:pos x="T6" y="T7"/>
                </a:cxn>
                <a:cxn ang="0">
                  <a:pos x="T8" y="T9"/>
                </a:cxn>
              </a:cxnLst>
              <a:rect l="0" t="0" r="r" b="b"/>
              <a:pathLst>
                <a:path w="198" h="197">
                  <a:moveTo>
                    <a:pt x="193" y="0"/>
                  </a:moveTo>
                  <a:cubicBezTo>
                    <a:pt x="0" y="192"/>
                    <a:pt x="0" y="192"/>
                    <a:pt x="0" y="192"/>
                  </a:cubicBezTo>
                  <a:cubicBezTo>
                    <a:pt x="4" y="194"/>
                    <a:pt x="7" y="195"/>
                    <a:pt x="11" y="197"/>
                  </a:cubicBezTo>
                  <a:cubicBezTo>
                    <a:pt x="198" y="10"/>
                    <a:pt x="198" y="10"/>
                    <a:pt x="198" y="10"/>
                  </a:cubicBezTo>
                  <a:cubicBezTo>
                    <a:pt x="196" y="7"/>
                    <a:pt x="194" y="3"/>
                    <a:pt x="193"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86"/>
            <p:cNvSpPr/>
            <p:nvPr/>
          </p:nvSpPr>
          <p:spPr bwMode="auto">
            <a:xfrm>
              <a:off x="2882903" y="2861469"/>
              <a:ext cx="777875" cy="781050"/>
            </a:xfrm>
            <a:custGeom>
              <a:avLst/>
              <a:gdLst>
                <a:gd name="T0" fmla="*/ 179 w 183"/>
                <a:gd name="T1" fmla="*/ 0 h 183"/>
                <a:gd name="T2" fmla="*/ 0 w 183"/>
                <a:gd name="T3" fmla="*/ 180 h 183"/>
                <a:gd name="T4" fmla="*/ 12 w 183"/>
                <a:gd name="T5" fmla="*/ 183 h 183"/>
                <a:gd name="T6" fmla="*/ 183 w 183"/>
                <a:gd name="T7" fmla="*/ 12 h 183"/>
                <a:gd name="T8" fmla="*/ 179 w 183"/>
                <a:gd name="T9" fmla="*/ 0 h 183"/>
              </a:gdLst>
              <a:ahLst/>
              <a:cxnLst>
                <a:cxn ang="0">
                  <a:pos x="T0" y="T1"/>
                </a:cxn>
                <a:cxn ang="0">
                  <a:pos x="T2" y="T3"/>
                </a:cxn>
                <a:cxn ang="0">
                  <a:pos x="T4" y="T5"/>
                </a:cxn>
                <a:cxn ang="0">
                  <a:pos x="T6" y="T7"/>
                </a:cxn>
                <a:cxn ang="0">
                  <a:pos x="T8" y="T9"/>
                </a:cxn>
              </a:cxnLst>
              <a:rect l="0" t="0" r="r" b="b"/>
              <a:pathLst>
                <a:path w="183" h="183">
                  <a:moveTo>
                    <a:pt x="179" y="0"/>
                  </a:moveTo>
                  <a:cubicBezTo>
                    <a:pt x="0" y="180"/>
                    <a:pt x="0" y="180"/>
                    <a:pt x="0" y="180"/>
                  </a:cubicBezTo>
                  <a:cubicBezTo>
                    <a:pt x="4" y="181"/>
                    <a:pt x="8" y="182"/>
                    <a:pt x="12" y="183"/>
                  </a:cubicBezTo>
                  <a:cubicBezTo>
                    <a:pt x="183" y="12"/>
                    <a:pt x="183" y="12"/>
                    <a:pt x="183" y="12"/>
                  </a:cubicBezTo>
                  <a:cubicBezTo>
                    <a:pt x="182" y="8"/>
                    <a:pt x="181" y="4"/>
                    <a:pt x="17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87"/>
            <p:cNvSpPr/>
            <p:nvPr/>
          </p:nvSpPr>
          <p:spPr bwMode="auto">
            <a:xfrm>
              <a:off x="2989266" y="2972594"/>
              <a:ext cx="687388" cy="687388"/>
            </a:xfrm>
            <a:custGeom>
              <a:avLst/>
              <a:gdLst>
                <a:gd name="T0" fmla="*/ 161 w 162"/>
                <a:gd name="T1" fmla="*/ 0 h 161"/>
                <a:gd name="T2" fmla="*/ 0 w 162"/>
                <a:gd name="T3" fmla="*/ 160 h 161"/>
                <a:gd name="T4" fmla="*/ 15 w 162"/>
                <a:gd name="T5" fmla="*/ 161 h 161"/>
                <a:gd name="T6" fmla="*/ 162 w 162"/>
                <a:gd name="T7" fmla="*/ 14 h 161"/>
                <a:gd name="T8" fmla="*/ 161 w 162"/>
                <a:gd name="T9" fmla="*/ 0 h 161"/>
              </a:gdLst>
              <a:ahLst/>
              <a:cxnLst>
                <a:cxn ang="0">
                  <a:pos x="T0" y="T1"/>
                </a:cxn>
                <a:cxn ang="0">
                  <a:pos x="T2" y="T3"/>
                </a:cxn>
                <a:cxn ang="0">
                  <a:pos x="T4" y="T5"/>
                </a:cxn>
                <a:cxn ang="0">
                  <a:pos x="T6" y="T7"/>
                </a:cxn>
                <a:cxn ang="0">
                  <a:pos x="T8" y="T9"/>
                </a:cxn>
              </a:cxnLst>
              <a:rect l="0" t="0" r="r" b="b"/>
              <a:pathLst>
                <a:path w="162" h="161">
                  <a:moveTo>
                    <a:pt x="161" y="0"/>
                  </a:moveTo>
                  <a:cubicBezTo>
                    <a:pt x="0" y="160"/>
                    <a:pt x="0" y="160"/>
                    <a:pt x="0" y="160"/>
                  </a:cubicBezTo>
                  <a:cubicBezTo>
                    <a:pt x="5" y="160"/>
                    <a:pt x="10" y="161"/>
                    <a:pt x="15" y="161"/>
                  </a:cubicBezTo>
                  <a:cubicBezTo>
                    <a:pt x="162" y="14"/>
                    <a:pt x="162" y="14"/>
                    <a:pt x="162" y="14"/>
                  </a:cubicBezTo>
                  <a:cubicBezTo>
                    <a:pt x="162" y="9"/>
                    <a:pt x="161" y="4"/>
                    <a:pt x="16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88"/>
            <p:cNvSpPr/>
            <p:nvPr/>
          </p:nvSpPr>
          <p:spPr bwMode="auto">
            <a:xfrm>
              <a:off x="3121028" y="3104356"/>
              <a:ext cx="555625" cy="555625"/>
            </a:xfrm>
            <a:custGeom>
              <a:avLst/>
              <a:gdLst>
                <a:gd name="T0" fmla="*/ 19 w 131"/>
                <a:gd name="T1" fmla="*/ 127 h 130"/>
                <a:gd name="T2" fmla="*/ 128 w 131"/>
                <a:gd name="T3" fmla="*/ 18 h 130"/>
                <a:gd name="T4" fmla="*/ 131 w 131"/>
                <a:gd name="T5" fmla="*/ 0 h 130"/>
                <a:gd name="T6" fmla="*/ 0 w 131"/>
                <a:gd name="T7" fmla="*/ 130 h 130"/>
                <a:gd name="T8" fmla="*/ 19 w 131"/>
                <a:gd name="T9" fmla="*/ 127 h 130"/>
              </a:gdLst>
              <a:ahLst/>
              <a:cxnLst>
                <a:cxn ang="0">
                  <a:pos x="T0" y="T1"/>
                </a:cxn>
                <a:cxn ang="0">
                  <a:pos x="T2" y="T3"/>
                </a:cxn>
                <a:cxn ang="0">
                  <a:pos x="T4" y="T5"/>
                </a:cxn>
                <a:cxn ang="0">
                  <a:pos x="T6" y="T7"/>
                </a:cxn>
                <a:cxn ang="0">
                  <a:pos x="T8" y="T9"/>
                </a:cxn>
              </a:cxnLst>
              <a:rect l="0" t="0" r="r" b="b"/>
              <a:pathLst>
                <a:path w="131" h="130">
                  <a:moveTo>
                    <a:pt x="19" y="127"/>
                  </a:moveTo>
                  <a:cubicBezTo>
                    <a:pt x="128" y="18"/>
                    <a:pt x="128" y="18"/>
                    <a:pt x="128" y="18"/>
                  </a:cubicBezTo>
                  <a:cubicBezTo>
                    <a:pt x="129" y="12"/>
                    <a:pt x="130" y="6"/>
                    <a:pt x="131" y="0"/>
                  </a:cubicBezTo>
                  <a:cubicBezTo>
                    <a:pt x="0" y="130"/>
                    <a:pt x="0" y="130"/>
                    <a:pt x="0" y="130"/>
                  </a:cubicBezTo>
                  <a:cubicBezTo>
                    <a:pt x="7" y="129"/>
                    <a:pt x="13" y="128"/>
                    <a:pt x="19" y="12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89"/>
            <p:cNvSpPr/>
            <p:nvPr/>
          </p:nvSpPr>
          <p:spPr bwMode="auto">
            <a:xfrm>
              <a:off x="3298828" y="3278981"/>
              <a:ext cx="336550" cy="338138"/>
            </a:xfrm>
            <a:custGeom>
              <a:avLst/>
              <a:gdLst>
                <a:gd name="T0" fmla="*/ 47 w 79"/>
                <a:gd name="T1" fmla="*/ 48 h 79"/>
                <a:gd name="T2" fmla="*/ 79 w 79"/>
                <a:gd name="T3" fmla="*/ 0 h 79"/>
                <a:gd name="T4" fmla="*/ 0 w 79"/>
                <a:gd name="T5" fmla="*/ 79 h 79"/>
                <a:gd name="T6" fmla="*/ 47 w 79"/>
                <a:gd name="T7" fmla="*/ 48 h 79"/>
              </a:gdLst>
              <a:ahLst/>
              <a:cxnLst>
                <a:cxn ang="0">
                  <a:pos x="T0" y="T1"/>
                </a:cxn>
                <a:cxn ang="0">
                  <a:pos x="T2" y="T3"/>
                </a:cxn>
                <a:cxn ang="0">
                  <a:pos x="T4" y="T5"/>
                </a:cxn>
                <a:cxn ang="0">
                  <a:pos x="T6" y="T7"/>
                </a:cxn>
              </a:cxnLst>
              <a:rect l="0" t="0" r="r" b="b"/>
              <a:pathLst>
                <a:path w="79" h="79">
                  <a:moveTo>
                    <a:pt x="47" y="48"/>
                  </a:moveTo>
                  <a:cubicBezTo>
                    <a:pt x="61" y="34"/>
                    <a:pt x="72" y="18"/>
                    <a:pt x="79" y="0"/>
                  </a:cubicBezTo>
                  <a:cubicBezTo>
                    <a:pt x="0" y="79"/>
                    <a:pt x="0" y="79"/>
                    <a:pt x="0" y="79"/>
                  </a:cubicBezTo>
                  <a:cubicBezTo>
                    <a:pt x="17" y="72"/>
                    <a:pt x="34" y="62"/>
                    <a:pt x="47" y="4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3" name="组合 162"/>
          <p:cNvGrpSpPr/>
          <p:nvPr/>
        </p:nvGrpSpPr>
        <p:grpSpPr>
          <a:xfrm rot="13651987">
            <a:off x="-919863" y="1388167"/>
            <a:ext cx="3784058" cy="3784058"/>
            <a:chOff x="-2057005" y="-757171"/>
            <a:chExt cx="4948404" cy="4948404"/>
          </a:xfrm>
        </p:grpSpPr>
        <p:sp>
          <p:nvSpPr>
            <p:cNvPr id="161" name="椭圆 160"/>
            <p:cNvSpPr/>
            <p:nvPr/>
          </p:nvSpPr>
          <p:spPr>
            <a:xfrm>
              <a:off x="-2057005" y="-757171"/>
              <a:ext cx="4948404" cy="4948404"/>
            </a:xfrm>
            <a:prstGeom prst="ellipse">
              <a:avLst/>
            </a:prstGeom>
            <a:solidFill>
              <a:schemeClr val="accent1"/>
            </a:solid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2" name="椭圆 161"/>
            <p:cNvSpPr/>
            <p:nvPr/>
          </p:nvSpPr>
          <p:spPr>
            <a:xfrm>
              <a:off x="-1591454" y="2233591"/>
              <a:ext cx="723275" cy="723275"/>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172" name="组合 171"/>
          <p:cNvGrpSpPr/>
          <p:nvPr/>
        </p:nvGrpSpPr>
        <p:grpSpPr>
          <a:xfrm>
            <a:off x="2382140" y="2609359"/>
            <a:ext cx="3220020" cy="1118873"/>
            <a:chOff x="2278722" y="2592382"/>
            <a:chExt cx="3220020" cy="1118873"/>
          </a:xfrm>
        </p:grpSpPr>
        <p:cxnSp>
          <p:nvCxnSpPr>
            <p:cNvPr id="94" name="直接连接符 93"/>
            <p:cNvCxnSpPr/>
            <p:nvPr/>
          </p:nvCxnSpPr>
          <p:spPr>
            <a:xfrm>
              <a:off x="4608244" y="2592385"/>
              <a:ext cx="89049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2" name="Freeform 5"/>
            <p:cNvSpPr/>
            <p:nvPr/>
          </p:nvSpPr>
          <p:spPr bwMode="auto">
            <a:xfrm>
              <a:off x="2278722" y="2592382"/>
              <a:ext cx="2560726" cy="1118873"/>
            </a:xfrm>
            <a:custGeom>
              <a:avLst/>
              <a:gdLst>
                <a:gd name="T0" fmla="*/ 1687 w 1999"/>
                <a:gd name="T1" fmla="*/ 0 h 2798"/>
                <a:gd name="T2" fmla="*/ 1083 w 1999"/>
                <a:gd name="T3" fmla="*/ 0 h 2798"/>
                <a:gd name="T4" fmla="*/ 791 w 1999"/>
                <a:gd name="T5" fmla="*/ 293 h 2798"/>
                <a:gd name="T6" fmla="*/ 1083 w 1999"/>
                <a:gd name="T7" fmla="*/ 585 h 2798"/>
                <a:gd name="T8" fmla="*/ 1679 w 1999"/>
                <a:gd name="T9" fmla="*/ 585 h 2798"/>
                <a:gd name="T10" fmla="*/ 1753 w 1999"/>
                <a:gd name="T11" fmla="*/ 634 h 2798"/>
                <a:gd name="T12" fmla="*/ 1838 w 1999"/>
                <a:gd name="T13" fmla="*/ 839 h 2798"/>
                <a:gd name="T14" fmla="*/ 1754 w 1999"/>
                <a:gd name="T15" fmla="*/ 1043 h 2798"/>
                <a:gd name="T16" fmla="*/ 1710 w 1999"/>
                <a:gd name="T17" fmla="*/ 1078 h 2798"/>
                <a:gd name="T18" fmla="*/ 1684 w 1999"/>
                <a:gd name="T19" fmla="*/ 1090 h 2798"/>
                <a:gd name="T20" fmla="*/ 292 w 1999"/>
                <a:gd name="T21" fmla="*/ 1090 h 2798"/>
                <a:gd name="T22" fmla="*/ 0 w 1999"/>
                <a:gd name="T23" fmla="*/ 1382 h 2798"/>
                <a:gd name="T24" fmla="*/ 292 w 1999"/>
                <a:gd name="T25" fmla="*/ 1675 h 2798"/>
                <a:gd name="T26" fmla="*/ 1147 w 1999"/>
                <a:gd name="T27" fmla="*/ 1675 h 2798"/>
                <a:gd name="T28" fmla="*/ 1178 w 1999"/>
                <a:gd name="T29" fmla="*/ 1684 h 2798"/>
                <a:gd name="T30" fmla="*/ 1356 w 1999"/>
                <a:gd name="T31" fmla="*/ 1950 h 2798"/>
                <a:gd name="T32" fmla="*/ 1271 w 1999"/>
                <a:gd name="T33" fmla="*/ 2155 h 2798"/>
                <a:gd name="T34" fmla="*/ 1177 w 1999"/>
                <a:gd name="T35" fmla="*/ 2213 h 2798"/>
                <a:gd name="T36" fmla="*/ 1174 w 1999"/>
                <a:gd name="T37" fmla="*/ 2213 h 2798"/>
                <a:gd name="T38" fmla="*/ 1083 w 1999"/>
                <a:gd name="T39" fmla="*/ 2213 h 2798"/>
                <a:gd name="T40" fmla="*/ 791 w 1999"/>
                <a:gd name="T41" fmla="*/ 2506 h 2798"/>
                <a:gd name="T42" fmla="*/ 1083 w 1999"/>
                <a:gd name="T43" fmla="*/ 2798 h 2798"/>
                <a:gd name="T44" fmla="*/ 1999 w 1999"/>
                <a:gd name="T45" fmla="*/ 2798 h 2798"/>
                <a:gd name="connsiteX0" fmla="*/ 8439 w 9195"/>
                <a:gd name="connsiteY0" fmla="*/ 0 h 10000"/>
                <a:gd name="connsiteX1" fmla="*/ 5418 w 9195"/>
                <a:gd name="connsiteY1" fmla="*/ 0 h 10000"/>
                <a:gd name="connsiteX2" fmla="*/ 3957 w 9195"/>
                <a:gd name="connsiteY2" fmla="*/ 1047 h 10000"/>
                <a:gd name="connsiteX3" fmla="*/ 5418 w 9195"/>
                <a:gd name="connsiteY3" fmla="*/ 2091 h 10000"/>
                <a:gd name="connsiteX4" fmla="*/ 8399 w 9195"/>
                <a:gd name="connsiteY4" fmla="*/ 2091 h 10000"/>
                <a:gd name="connsiteX5" fmla="*/ 8769 w 9195"/>
                <a:gd name="connsiteY5" fmla="*/ 2266 h 10000"/>
                <a:gd name="connsiteX6" fmla="*/ 9195 w 9195"/>
                <a:gd name="connsiteY6" fmla="*/ 2999 h 10000"/>
                <a:gd name="connsiteX7" fmla="*/ 8774 w 9195"/>
                <a:gd name="connsiteY7" fmla="*/ 3728 h 10000"/>
                <a:gd name="connsiteX8" fmla="*/ 8554 w 9195"/>
                <a:gd name="connsiteY8" fmla="*/ 3853 h 10000"/>
                <a:gd name="connsiteX9" fmla="*/ 8424 w 9195"/>
                <a:gd name="connsiteY9" fmla="*/ 3896 h 10000"/>
                <a:gd name="connsiteX10" fmla="*/ 1461 w 9195"/>
                <a:gd name="connsiteY10" fmla="*/ 3896 h 10000"/>
                <a:gd name="connsiteX11" fmla="*/ 0 w 9195"/>
                <a:gd name="connsiteY11" fmla="*/ 4939 h 10000"/>
                <a:gd name="connsiteX12" fmla="*/ 1461 w 9195"/>
                <a:gd name="connsiteY12" fmla="*/ 5986 h 10000"/>
                <a:gd name="connsiteX13" fmla="*/ 5738 w 9195"/>
                <a:gd name="connsiteY13" fmla="*/ 5986 h 10000"/>
                <a:gd name="connsiteX14" fmla="*/ 5893 w 9195"/>
                <a:gd name="connsiteY14" fmla="*/ 6019 h 10000"/>
                <a:gd name="connsiteX15" fmla="*/ 6783 w 9195"/>
                <a:gd name="connsiteY15" fmla="*/ 6969 h 10000"/>
                <a:gd name="connsiteX16" fmla="*/ 6358 w 9195"/>
                <a:gd name="connsiteY16" fmla="*/ 7702 h 10000"/>
                <a:gd name="connsiteX17" fmla="*/ 5888 w 9195"/>
                <a:gd name="connsiteY17" fmla="*/ 7909 h 10000"/>
                <a:gd name="connsiteX18" fmla="*/ 5873 w 9195"/>
                <a:gd name="connsiteY18" fmla="*/ 7909 h 10000"/>
                <a:gd name="connsiteX19" fmla="*/ 5418 w 9195"/>
                <a:gd name="connsiteY19" fmla="*/ 7909 h 10000"/>
                <a:gd name="connsiteX20" fmla="*/ 3957 w 9195"/>
                <a:gd name="connsiteY20" fmla="*/ 8956 h 10000"/>
                <a:gd name="connsiteX21" fmla="*/ 5418 w 9195"/>
                <a:gd name="connsiteY21" fmla="*/ 10000 h 10000"/>
                <a:gd name="connsiteX0-1" fmla="*/ 9178 w 10000"/>
                <a:gd name="connsiteY0-2" fmla="*/ 0 h 8956"/>
                <a:gd name="connsiteX1-3" fmla="*/ 5892 w 10000"/>
                <a:gd name="connsiteY1-4" fmla="*/ 0 h 8956"/>
                <a:gd name="connsiteX2-5" fmla="*/ 4303 w 10000"/>
                <a:gd name="connsiteY2-6" fmla="*/ 1047 h 8956"/>
                <a:gd name="connsiteX3-7" fmla="*/ 5892 w 10000"/>
                <a:gd name="connsiteY3-8" fmla="*/ 2091 h 8956"/>
                <a:gd name="connsiteX4-9" fmla="*/ 9134 w 10000"/>
                <a:gd name="connsiteY4-10" fmla="*/ 2091 h 8956"/>
                <a:gd name="connsiteX5-11" fmla="*/ 9537 w 10000"/>
                <a:gd name="connsiteY5-12" fmla="*/ 2266 h 8956"/>
                <a:gd name="connsiteX6-13" fmla="*/ 10000 w 10000"/>
                <a:gd name="connsiteY6-14" fmla="*/ 2999 h 8956"/>
                <a:gd name="connsiteX7-15" fmla="*/ 9542 w 10000"/>
                <a:gd name="connsiteY7-16" fmla="*/ 3728 h 8956"/>
                <a:gd name="connsiteX8-17" fmla="*/ 9303 w 10000"/>
                <a:gd name="connsiteY8-18" fmla="*/ 3853 h 8956"/>
                <a:gd name="connsiteX9-19" fmla="*/ 9162 w 10000"/>
                <a:gd name="connsiteY9-20" fmla="*/ 3896 h 8956"/>
                <a:gd name="connsiteX10-21" fmla="*/ 1589 w 10000"/>
                <a:gd name="connsiteY10-22" fmla="*/ 3896 h 8956"/>
                <a:gd name="connsiteX11-23" fmla="*/ 0 w 10000"/>
                <a:gd name="connsiteY11-24" fmla="*/ 4939 h 8956"/>
                <a:gd name="connsiteX12-25" fmla="*/ 1589 w 10000"/>
                <a:gd name="connsiteY12-26" fmla="*/ 5986 h 8956"/>
                <a:gd name="connsiteX13-27" fmla="*/ 6240 w 10000"/>
                <a:gd name="connsiteY13-28" fmla="*/ 5986 h 8956"/>
                <a:gd name="connsiteX14-29" fmla="*/ 6409 w 10000"/>
                <a:gd name="connsiteY14-30" fmla="*/ 6019 h 8956"/>
                <a:gd name="connsiteX15-31" fmla="*/ 7377 w 10000"/>
                <a:gd name="connsiteY15-32" fmla="*/ 6969 h 8956"/>
                <a:gd name="connsiteX16-33" fmla="*/ 6915 w 10000"/>
                <a:gd name="connsiteY16-34" fmla="*/ 7702 h 8956"/>
                <a:gd name="connsiteX17-35" fmla="*/ 6403 w 10000"/>
                <a:gd name="connsiteY17-36" fmla="*/ 7909 h 8956"/>
                <a:gd name="connsiteX18-37" fmla="*/ 6387 w 10000"/>
                <a:gd name="connsiteY18-38" fmla="*/ 7909 h 8956"/>
                <a:gd name="connsiteX19-39" fmla="*/ 5892 w 10000"/>
                <a:gd name="connsiteY19-40" fmla="*/ 7909 h 8956"/>
                <a:gd name="connsiteX20-41" fmla="*/ 4303 w 10000"/>
                <a:gd name="connsiteY20-42" fmla="*/ 8956 h 8956"/>
                <a:gd name="connsiteX0-43" fmla="*/ 9178 w 10000"/>
                <a:gd name="connsiteY0-44" fmla="*/ 0 h 8831"/>
                <a:gd name="connsiteX1-45" fmla="*/ 5892 w 10000"/>
                <a:gd name="connsiteY1-46" fmla="*/ 0 h 8831"/>
                <a:gd name="connsiteX2-47" fmla="*/ 4303 w 10000"/>
                <a:gd name="connsiteY2-48" fmla="*/ 1169 h 8831"/>
                <a:gd name="connsiteX3-49" fmla="*/ 5892 w 10000"/>
                <a:gd name="connsiteY3-50" fmla="*/ 2335 h 8831"/>
                <a:gd name="connsiteX4-51" fmla="*/ 9134 w 10000"/>
                <a:gd name="connsiteY4-52" fmla="*/ 2335 h 8831"/>
                <a:gd name="connsiteX5-53" fmla="*/ 9537 w 10000"/>
                <a:gd name="connsiteY5-54" fmla="*/ 2530 h 8831"/>
                <a:gd name="connsiteX6-55" fmla="*/ 10000 w 10000"/>
                <a:gd name="connsiteY6-56" fmla="*/ 3349 h 8831"/>
                <a:gd name="connsiteX7-57" fmla="*/ 9542 w 10000"/>
                <a:gd name="connsiteY7-58" fmla="*/ 4163 h 8831"/>
                <a:gd name="connsiteX8-59" fmla="*/ 9303 w 10000"/>
                <a:gd name="connsiteY8-60" fmla="*/ 4302 h 8831"/>
                <a:gd name="connsiteX9-61" fmla="*/ 9162 w 10000"/>
                <a:gd name="connsiteY9-62" fmla="*/ 4350 h 8831"/>
                <a:gd name="connsiteX10-63" fmla="*/ 1589 w 10000"/>
                <a:gd name="connsiteY10-64" fmla="*/ 4350 h 8831"/>
                <a:gd name="connsiteX11-65" fmla="*/ 0 w 10000"/>
                <a:gd name="connsiteY11-66" fmla="*/ 5515 h 8831"/>
                <a:gd name="connsiteX12-67" fmla="*/ 1589 w 10000"/>
                <a:gd name="connsiteY12-68" fmla="*/ 6684 h 8831"/>
                <a:gd name="connsiteX13-69" fmla="*/ 6240 w 10000"/>
                <a:gd name="connsiteY13-70" fmla="*/ 6684 h 8831"/>
                <a:gd name="connsiteX14-71" fmla="*/ 6409 w 10000"/>
                <a:gd name="connsiteY14-72" fmla="*/ 6721 h 8831"/>
                <a:gd name="connsiteX15-73" fmla="*/ 7377 w 10000"/>
                <a:gd name="connsiteY15-74" fmla="*/ 7781 h 8831"/>
                <a:gd name="connsiteX16-75" fmla="*/ 6915 w 10000"/>
                <a:gd name="connsiteY16-76" fmla="*/ 8600 h 8831"/>
                <a:gd name="connsiteX17-77" fmla="*/ 6403 w 10000"/>
                <a:gd name="connsiteY17-78" fmla="*/ 8831 h 8831"/>
                <a:gd name="connsiteX18-79" fmla="*/ 6387 w 10000"/>
                <a:gd name="connsiteY18-80" fmla="*/ 8831 h 8831"/>
                <a:gd name="connsiteX19-81" fmla="*/ 5892 w 10000"/>
                <a:gd name="connsiteY19-82" fmla="*/ 8831 h 8831"/>
                <a:gd name="connsiteX0-83" fmla="*/ 9178 w 10000"/>
                <a:gd name="connsiteY0-84" fmla="*/ 0 h 10000"/>
                <a:gd name="connsiteX1-85" fmla="*/ 5892 w 10000"/>
                <a:gd name="connsiteY1-86" fmla="*/ 0 h 10000"/>
                <a:gd name="connsiteX2-87" fmla="*/ 4303 w 10000"/>
                <a:gd name="connsiteY2-88" fmla="*/ 1324 h 10000"/>
                <a:gd name="connsiteX3-89" fmla="*/ 5892 w 10000"/>
                <a:gd name="connsiteY3-90" fmla="*/ 2644 h 10000"/>
                <a:gd name="connsiteX4-91" fmla="*/ 9134 w 10000"/>
                <a:gd name="connsiteY4-92" fmla="*/ 2644 h 10000"/>
                <a:gd name="connsiteX5-93" fmla="*/ 9537 w 10000"/>
                <a:gd name="connsiteY5-94" fmla="*/ 2865 h 10000"/>
                <a:gd name="connsiteX6-95" fmla="*/ 10000 w 10000"/>
                <a:gd name="connsiteY6-96" fmla="*/ 3792 h 10000"/>
                <a:gd name="connsiteX7-97" fmla="*/ 9542 w 10000"/>
                <a:gd name="connsiteY7-98" fmla="*/ 4714 h 10000"/>
                <a:gd name="connsiteX8-99" fmla="*/ 9303 w 10000"/>
                <a:gd name="connsiteY8-100" fmla="*/ 4871 h 10000"/>
                <a:gd name="connsiteX9-101" fmla="*/ 9162 w 10000"/>
                <a:gd name="connsiteY9-102" fmla="*/ 4926 h 10000"/>
                <a:gd name="connsiteX10-103" fmla="*/ 1589 w 10000"/>
                <a:gd name="connsiteY10-104" fmla="*/ 4926 h 10000"/>
                <a:gd name="connsiteX11-105" fmla="*/ 0 w 10000"/>
                <a:gd name="connsiteY11-106" fmla="*/ 6245 h 10000"/>
                <a:gd name="connsiteX12-107" fmla="*/ 1589 w 10000"/>
                <a:gd name="connsiteY12-108" fmla="*/ 7569 h 10000"/>
                <a:gd name="connsiteX13-109" fmla="*/ 6240 w 10000"/>
                <a:gd name="connsiteY13-110" fmla="*/ 7569 h 10000"/>
                <a:gd name="connsiteX14-111" fmla="*/ 6409 w 10000"/>
                <a:gd name="connsiteY14-112" fmla="*/ 7611 h 10000"/>
                <a:gd name="connsiteX15-113" fmla="*/ 7377 w 10000"/>
                <a:gd name="connsiteY15-114" fmla="*/ 8811 h 10000"/>
                <a:gd name="connsiteX16-115" fmla="*/ 6915 w 10000"/>
                <a:gd name="connsiteY16-116" fmla="*/ 9738 h 10000"/>
                <a:gd name="connsiteX17-117" fmla="*/ 6403 w 10000"/>
                <a:gd name="connsiteY17-118" fmla="*/ 10000 h 10000"/>
                <a:gd name="connsiteX18-119" fmla="*/ 6387 w 10000"/>
                <a:gd name="connsiteY18-120" fmla="*/ 10000 h 10000"/>
                <a:gd name="connsiteX0-121" fmla="*/ 9178 w 10000"/>
                <a:gd name="connsiteY0-122" fmla="*/ 0 h 10000"/>
                <a:gd name="connsiteX1-123" fmla="*/ 5892 w 10000"/>
                <a:gd name="connsiteY1-124" fmla="*/ 0 h 10000"/>
                <a:gd name="connsiteX2-125" fmla="*/ 4303 w 10000"/>
                <a:gd name="connsiteY2-126" fmla="*/ 1324 h 10000"/>
                <a:gd name="connsiteX3-127" fmla="*/ 5892 w 10000"/>
                <a:gd name="connsiteY3-128" fmla="*/ 2644 h 10000"/>
                <a:gd name="connsiteX4-129" fmla="*/ 9134 w 10000"/>
                <a:gd name="connsiteY4-130" fmla="*/ 2644 h 10000"/>
                <a:gd name="connsiteX5-131" fmla="*/ 9537 w 10000"/>
                <a:gd name="connsiteY5-132" fmla="*/ 2865 h 10000"/>
                <a:gd name="connsiteX6-133" fmla="*/ 10000 w 10000"/>
                <a:gd name="connsiteY6-134" fmla="*/ 3792 h 10000"/>
                <a:gd name="connsiteX7-135" fmla="*/ 9542 w 10000"/>
                <a:gd name="connsiteY7-136" fmla="*/ 4714 h 10000"/>
                <a:gd name="connsiteX8-137" fmla="*/ 9303 w 10000"/>
                <a:gd name="connsiteY8-138" fmla="*/ 4871 h 10000"/>
                <a:gd name="connsiteX9-139" fmla="*/ 9162 w 10000"/>
                <a:gd name="connsiteY9-140" fmla="*/ 4926 h 10000"/>
                <a:gd name="connsiteX10-141" fmla="*/ 1589 w 10000"/>
                <a:gd name="connsiteY10-142" fmla="*/ 4926 h 10000"/>
                <a:gd name="connsiteX11-143" fmla="*/ 0 w 10000"/>
                <a:gd name="connsiteY11-144" fmla="*/ 6245 h 10000"/>
                <a:gd name="connsiteX12-145" fmla="*/ 1589 w 10000"/>
                <a:gd name="connsiteY12-146" fmla="*/ 7569 h 10000"/>
                <a:gd name="connsiteX13-147" fmla="*/ 6240 w 10000"/>
                <a:gd name="connsiteY13-148" fmla="*/ 7569 h 10000"/>
                <a:gd name="connsiteX14-149" fmla="*/ 6409 w 10000"/>
                <a:gd name="connsiteY14-150" fmla="*/ 7611 h 10000"/>
                <a:gd name="connsiteX15-151" fmla="*/ 7377 w 10000"/>
                <a:gd name="connsiteY15-152" fmla="*/ 8811 h 10000"/>
                <a:gd name="connsiteX16-153" fmla="*/ 6915 w 10000"/>
                <a:gd name="connsiteY16-154" fmla="*/ 9738 h 10000"/>
                <a:gd name="connsiteX17-155" fmla="*/ 6403 w 10000"/>
                <a:gd name="connsiteY17-156" fmla="*/ 10000 h 10000"/>
                <a:gd name="connsiteX0-157" fmla="*/ 9178 w 10000"/>
                <a:gd name="connsiteY0-158" fmla="*/ 0 h 9738"/>
                <a:gd name="connsiteX1-159" fmla="*/ 5892 w 10000"/>
                <a:gd name="connsiteY1-160" fmla="*/ 0 h 9738"/>
                <a:gd name="connsiteX2-161" fmla="*/ 4303 w 10000"/>
                <a:gd name="connsiteY2-162" fmla="*/ 1324 h 9738"/>
                <a:gd name="connsiteX3-163" fmla="*/ 5892 w 10000"/>
                <a:gd name="connsiteY3-164" fmla="*/ 2644 h 9738"/>
                <a:gd name="connsiteX4-165" fmla="*/ 9134 w 10000"/>
                <a:gd name="connsiteY4-166" fmla="*/ 2644 h 9738"/>
                <a:gd name="connsiteX5-167" fmla="*/ 9537 w 10000"/>
                <a:gd name="connsiteY5-168" fmla="*/ 2865 h 9738"/>
                <a:gd name="connsiteX6-169" fmla="*/ 10000 w 10000"/>
                <a:gd name="connsiteY6-170" fmla="*/ 3792 h 9738"/>
                <a:gd name="connsiteX7-171" fmla="*/ 9542 w 10000"/>
                <a:gd name="connsiteY7-172" fmla="*/ 4714 h 9738"/>
                <a:gd name="connsiteX8-173" fmla="*/ 9303 w 10000"/>
                <a:gd name="connsiteY8-174" fmla="*/ 4871 h 9738"/>
                <a:gd name="connsiteX9-175" fmla="*/ 9162 w 10000"/>
                <a:gd name="connsiteY9-176" fmla="*/ 4926 h 9738"/>
                <a:gd name="connsiteX10-177" fmla="*/ 1589 w 10000"/>
                <a:gd name="connsiteY10-178" fmla="*/ 4926 h 9738"/>
                <a:gd name="connsiteX11-179" fmla="*/ 0 w 10000"/>
                <a:gd name="connsiteY11-180" fmla="*/ 6245 h 9738"/>
                <a:gd name="connsiteX12-181" fmla="*/ 1589 w 10000"/>
                <a:gd name="connsiteY12-182" fmla="*/ 7569 h 9738"/>
                <a:gd name="connsiteX13-183" fmla="*/ 6240 w 10000"/>
                <a:gd name="connsiteY13-184" fmla="*/ 7569 h 9738"/>
                <a:gd name="connsiteX14-185" fmla="*/ 6409 w 10000"/>
                <a:gd name="connsiteY14-186" fmla="*/ 7611 h 9738"/>
                <a:gd name="connsiteX15-187" fmla="*/ 7377 w 10000"/>
                <a:gd name="connsiteY15-188" fmla="*/ 8811 h 9738"/>
                <a:gd name="connsiteX16-189" fmla="*/ 6915 w 10000"/>
                <a:gd name="connsiteY16-190" fmla="*/ 9738 h 9738"/>
                <a:gd name="connsiteX0-191" fmla="*/ 9178 w 10000"/>
                <a:gd name="connsiteY0-192" fmla="*/ 0 h 9048"/>
                <a:gd name="connsiteX1-193" fmla="*/ 5892 w 10000"/>
                <a:gd name="connsiteY1-194" fmla="*/ 0 h 9048"/>
                <a:gd name="connsiteX2-195" fmla="*/ 4303 w 10000"/>
                <a:gd name="connsiteY2-196" fmla="*/ 1360 h 9048"/>
                <a:gd name="connsiteX3-197" fmla="*/ 5892 w 10000"/>
                <a:gd name="connsiteY3-198" fmla="*/ 2715 h 9048"/>
                <a:gd name="connsiteX4-199" fmla="*/ 9134 w 10000"/>
                <a:gd name="connsiteY4-200" fmla="*/ 2715 h 9048"/>
                <a:gd name="connsiteX5-201" fmla="*/ 9537 w 10000"/>
                <a:gd name="connsiteY5-202" fmla="*/ 2942 h 9048"/>
                <a:gd name="connsiteX6-203" fmla="*/ 10000 w 10000"/>
                <a:gd name="connsiteY6-204" fmla="*/ 3894 h 9048"/>
                <a:gd name="connsiteX7-205" fmla="*/ 9542 w 10000"/>
                <a:gd name="connsiteY7-206" fmla="*/ 4841 h 9048"/>
                <a:gd name="connsiteX8-207" fmla="*/ 9303 w 10000"/>
                <a:gd name="connsiteY8-208" fmla="*/ 5002 h 9048"/>
                <a:gd name="connsiteX9-209" fmla="*/ 9162 w 10000"/>
                <a:gd name="connsiteY9-210" fmla="*/ 5059 h 9048"/>
                <a:gd name="connsiteX10-211" fmla="*/ 1589 w 10000"/>
                <a:gd name="connsiteY10-212" fmla="*/ 5059 h 9048"/>
                <a:gd name="connsiteX11-213" fmla="*/ 0 w 10000"/>
                <a:gd name="connsiteY11-214" fmla="*/ 6413 h 9048"/>
                <a:gd name="connsiteX12-215" fmla="*/ 1589 w 10000"/>
                <a:gd name="connsiteY12-216" fmla="*/ 7773 h 9048"/>
                <a:gd name="connsiteX13-217" fmla="*/ 6240 w 10000"/>
                <a:gd name="connsiteY13-218" fmla="*/ 7773 h 9048"/>
                <a:gd name="connsiteX14-219" fmla="*/ 6409 w 10000"/>
                <a:gd name="connsiteY14-220" fmla="*/ 7816 h 9048"/>
                <a:gd name="connsiteX15-221" fmla="*/ 7377 w 10000"/>
                <a:gd name="connsiteY15-222" fmla="*/ 9048 h 9048"/>
                <a:gd name="connsiteX0-223" fmla="*/ 9178 w 10000"/>
                <a:gd name="connsiteY0-224" fmla="*/ 0 h 8638"/>
                <a:gd name="connsiteX1-225" fmla="*/ 5892 w 10000"/>
                <a:gd name="connsiteY1-226" fmla="*/ 0 h 8638"/>
                <a:gd name="connsiteX2-227" fmla="*/ 4303 w 10000"/>
                <a:gd name="connsiteY2-228" fmla="*/ 1503 h 8638"/>
                <a:gd name="connsiteX3-229" fmla="*/ 5892 w 10000"/>
                <a:gd name="connsiteY3-230" fmla="*/ 3001 h 8638"/>
                <a:gd name="connsiteX4-231" fmla="*/ 9134 w 10000"/>
                <a:gd name="connsiteY4-232" fmla="*/ 3001 h 8638"/>
                <a:gd name="connsiteX5-233" fmla="*/ 9537 w 10000"/>
                <a:gd name="connsiteY5-234" fmla="*/ 3252 h 8638"/>
                <a:gd name="connsiteX6-235" fmla="*/ 10000 w 10000"/>
                <a:gd name="connsiteY6-236" fmla="*/ 4304 h 8638"/>
                <a:gd name="connsiteX7-237" fmla="*/ 9542 w 10000"/>
                <a:gd name="connsiteY7-238" fmla="*/ 5350 h 8638"/>
                <a:gd name="connsiteX8-239" fmla="*/ 9303 w 10000"/>
                <a:gd name="connsiteY8-240" fmla="*/ 5528 h 8638"/>
                <a:gd name="connsiteX9-241" fmla="*/ 9162 w 10000"/>
                <a:gd name="connsiteY9-242" fmla="*/ 5591 h 8638"/>
                <a:gd name="connsiteX10-243" fmla="*/ 1589 w 10000"/>
                <a:gd name="connsiteY10-244" fmla="*/ 5591 h 8638"/>
                <a:gd name="connsiteX11-245" fmla="*/ 0 w 10000"/>
                <a:gd name="connsiteY11-246" fmla="*/ 7088 h 8638"/>
                <a:gd name="connsiteX12-247" fmla="*/ 1589 w 10000"/>
                <a:gd name="connsiteY12-248" fmla="*/ 8591 h 8638"/>
                <a:gd name="connsiteX13-249" fmla="*/ 6240 w 10000"/>
                <a:gd name="connsiteY13-250" fmla="*/ 8591 h 8638"/>
                <a:gd name="connsiteX14-251" fmla="*/ 6409 w 10000"/>
                <a:gd name="connsiteY14-252" fmla="*/ 8638 h 8638"/>
                <a:gd name="connsiteX0-253" fmla="*/ 9178 w 10000"/>
                <a:gd name="connsiteY0-254" fmla="*/ 0 h 9946"/>
                <a:gd name="connsiteX1-255" fmla="*/ 5892 w 10000"/>
                <a:gd name="connsiteY1-256" fmla="*/ 0 h 9946"/>
                <a:gd name="connsiteX2-257" fmla="*/ 4303 w 10000"/>
                <a:gd name="connsiteY2-258" fmla="*/ 1740 h 9946"/>
                <a:gd name="connsiteX3-259" fmla="*/ 5892 w 10000"/>
                <a:gd name="connsiteY3-260" fmla="*/ 3474 h 9946"/>
                <a:gd name="connsiteX4-261" fmla="*/ 9134 w 10000"/>
                <a:gd name="connsiteY4-262" fmla="*/ 3474 h 9946"/>
                <a:gd name="connsiteX5-263" fmla="*/ 9537 w 10000"/>
                <a:gd name="connsiteY5-264" fmla="*/ 3765 h 9946"/>
                <a:gd name="connsiteX6-265" fmla="*/ 10000 w 10000"/>
                <a:gd name="connsiteY6-266" fmla="*/ 4983 h 9946"/>
                <a:gd name="connsiteX7-267" fmla="*/ 9542 w 10000"/>
                <a:gd name="connsiteY7-268" fmla="*/ 6194 h 9946"/>
                <a:gd name="connsiteX8-269" fmla="*/ 9303 w 10000"/>
                <a:gd name="connsiteY8-270" fmla="*/ 6400 h 9946"/>
                <a:gd name="connsiteX9-271" fmla="*/ 9162 w 10000"/>
                <a:gd name="connsiteY9-272" fmla="*/ 6473 h 9946"/>
                <a:gd name="connsiteX10-273" fmla="*/ 1589 w 10000"/>
                <a:gd name="connsiteY10-274" fmla="*/ 6473 h 9946"/>
                <a:gd name="connsiteX11-275" fmla="*/ 0 w 10000"/>
                <a:gd name="connsiteY11-276" fmla="*/ 8206 h 9946"/>
                <a:gd name="connsiteX12-277" fmla="*/ 1589 w 10000"/>
                <a:gd name="connsiteY12-278" fmla="*/ 9946 h 9946"/>
                <a:gd name="connsiteX13-279" fmla="*/ 6240 w 10000"/>
                <a:gd name="connsiteY13-280" fmla="*/ 9946 h 9946"/>
                <a:gd name="connsiteX0-281" fmla="*/ 9178 w 10000"/>
                <a:gd name="connsiteY0-282" fmla="*/ 0 h 10000"/>
                <a:gd name="connsiteX1-283" fmla="*/ 5892 w 10000"/>
                <a:gd name="connsiteY1-284" fmla="*/ 0 h 10000"/>
                <a:gd name="connsiteX2-285" fmla="*/ 4303 w 10000"/>
                <a:gd name="connsiteY2-286" fmla="*/ 1749 h 10000"/>
                <a:gd name="connsiteX3-287" fmla="*/ 5892 w 10000"/>
                <a:gd name="connsiteY3-288" fmla="*/ 3493 h 10000"/>
                <a:gd name="connsiteX4-289" fmla="*/ 9134 w 10000"/>
                <a:gd name="connsiteY4-290" fmla="*/ 3493 h 10000"/>
                <a:gd name="connsiteX5-291" fmla="*/ 9537 w 10000"/>
                <a:gd name="connsiteY5-292" fmla="*/ 3785 h 10000"/>
                <a:gd name="connsiteX6-293" fmla="*/ 10000 w 10000"/>
                <a:gd name="connsiteY6-294" fmla="*/ 5010 h 10000"/>
                <a:gd name="connsiteX7-295" fmla="*/ 9542 w 10000"/>
                <a:gd name="connsiteY7-296" fmla="*/ 6228 h 10000"/>
                <a:gd name="connsiteX8-297" fmla="*/ 9303 w 10000"/>
                <a:gd name="connsiteY8-298" fmla="*/ 6435 h 10000"/>
                <a:gd name="connsiteX9-299" fmla="*/ 9162 w 10000"/>
                <a:gd name="connsiteY9-300" fmla="*/ 6508 h 10000"/>
                <a:gd name="connsiteX10-301" fmla="*/ 1589 w 10000"/>
                <a:gd name="connsiteY10-302" fmla="*/ 6508 h 10000"/>
                <a:gd name="connsiteX11-303" fmla="*/ 0 w 10000"/>
                <a:gd name="connsiteY11-304" fmla="*/ 8251 h 10000"/>
                <a:gd name="connsiteX12-305" fmla="*/ 1589 w 10000"/>
                <a:gd name="connsiteY12-306" fmla="*/ 10000 h 10000"/>
                <a:gd name="connsiteX0-307" fmla="*/ 9178 w 10000"/>
                <a:gd name="connsiteY0-308" fmla="*/ 0 h 8251"/>
                <a:gd name="connsiteX1-309" fmla="*/ 5892 w 10000"/>
                <a:gd name="connsiteY1-310" fmla="*/ 0 h 8251"/>
                <a:gd name="connsiteX2-311" fmla="*/ 4303 w 10000"/>
                <a:gd name="connsiteY2-312" fmla="*/ 1749 h 8251"/>
                <a:gd name="connsiteX3-313" fmla="*/ 5892 w 10000"/>
                <a:gd name="connsiteY3-314" fmla="*/ 3493 h 8251"/>
                <a:gd name="connsiteX4-315" fmla="*/ 9134 w 10000"/>
                <a:gd name="connsiteY4-316" fmla="*/ 3493 h 8251"/>
                <a:gd name="connsiteX5-317" fmla="*/ 9537 w 10000"/>
                <a:gd name="connsiteY5-318" fmla="*/ 3785 h 8251"/>
                <a:gd name="connsiteX6-319" fmla="*/ 10000 w 10000"/>
                <a:gd name="connsiteY6-320" fmla="*/ 5010 h 8251"/>
                <a:gd name="connsiteX7-321" fmla="*/ 9542 w 10000"/>
                <a:gd name="connsiteY7-322" fmla="*/ 6228 h 8251"/>
                <a:gd name="connsiteX8-323" fmla="*/ 9303 w 10000"/>
                <a:gd name="connsiteY8-324" fmla="*/ 6435 h 8251"/>
                <a:gd name="connsiteX9-325" fmla="*/ 9162 w 10000"/>
                <a:gd name="connsiteY9-326" fmla="*/ 6508 h 8251"/>
                <a:gd name="connsiteX10-327" fmla="*/ 1589 w 10000"/>
                <a:gd name="connsiteY10-328" fmla="*/ 6508 h 8251"/>
                <a:gd name="connsiteX11-329" fmla="*/ 0 w 10000"/>
                <a:gd name="connsiteY11-330" fmla="*/ 8251 h 8251"/>
                <a:gd name="connsiteX0-331" fmla="*/ 7589 w 8411"/>
                <a:gd name="connsiteY0-332" fmla="*/ 0 h 7888"/>
                <a:gd name="connsiteX1-333" fmla="*/ 4303 w 8411"/>
                <a:gd name="connsiteY1-334" fmla="*/ 0 h 7888"/>
                <a:gd name="connsiteX2-335" fmla="*/ 2714 w 8411"/>
                <a:gd name="connsiteY2-336" fmla="*/ 2120 h 7888"/>
                <a:gd name="connsiteX3-337" fmla="*/ 4303 w 8411"/>
                <a:gd name="connsiteY3-338" fmla="*/ 4233 h 7888"/>
                <a:gd name="connsiteX4-339" fmla="*/ 7545 w 8411"/>
                <a:gd name="connsiteY4-340" fmla="*/ 4233 h 7888"/>
                <a:gd name="connsiteX5-341" fmla="*/ 7948 w 8411"/>
                <a:gd name="connsiteY5-342" fmla="*/ 4587 h 7888"/>
                <a:gd name="connsiteX6-343" fmla="*/ 8411 w 8411"/>
                <a:gd name="connsiteY6-344" fmla="*/ 6072 h 7888"/>
                <a:gd name="connsiteX7-345" fmla="*/ 7953 w 8411"/>
                <a:gd name="connsiteY7-346" fmla="*/ 7548 h 7888"/>
                <a:gd name="connsiteX8-347" fmla="*/ 7714 w 8411"/>
                <a:gd name="connsiteY8-348" fmla="*/ 7799 h 7888"/>
                <a:gd name="connsiteX9-349" fmla="*/ 7573 w 8411"/>
                <a:gd name="connsiteY9-350" fmla="*/ 7888 h 7888"/>
                <a:gd name="connsiteX10-351" fmla="*/ 0 w 8411"/>
                <a:gd name="connsiteY10-352" fmla="*/ 7888 h 7888"/>
                <a:gd name="connsiteX0-353" fmla="*/ 15155 w 16301"/>
                <a:gd name="connsiteY0-354" fmla="*/ 0 h 10000"/>
                <a:gd name="connsiteX1-355" fmla="*/ 11248 w 16301"/>
                <a:gd name="connsiteY1-356" fmla="*/ 0 h 10000"/>
                <a:gd name="connsiteX2-357" fmla="*/ 9359 w 16301"/>
                <a:gd name="connsiteY2-358" fmla="*/ 2688 h 10000"/>
                <a:gd name="connsiteX3-359" fmla="*/ 11248 w 16301"/>
                <a:gd name="connsiteY3-360" fmla="*/ 5366 h 10000"/>
                <a:gd name="connsiteX4-361" fmla="*/ 15102 w 16301"/>
                <a:gd name="connsiteY4-362" fmla="*/ 5366 h 10000"/>
                <a:gd name="connsiteX5-363" fmla="*/ 15582 w 16301"/>
                <a:gd name="connsiteY5-364" fmla="*/ 5815 h 10000"/>
                <a:gd name="connsiteX6-365" fmla="*/ 16132 w 16301"/>
                <a:gd name="connsiteY6-366" fmla="*/ 7698 h 10000"/>
                <a:gd name="connsiteX7-367" fmla="*/ 15587 w 16301"/>
                <a:gd name="connsiteY7-368" fmla="*/ 9569 h 10000"/>
                <a:gd name="connsiteX8-369" fmla="*/ 15303 w 16301"/>
                <a:gd name="connsiteY8-370" fmla="*/ 9887 h 10000"/>
                <a:gd name="connsiteX9-371" fmla="*/ 15136 w 16301"/>
                <a:gd name="connsiteY9-372" fmla="*/ 10000 h 10000"/>
                <a:gd name="connsiteX10-373" fmla="*/ 0 w 16301"/>
                <a:gd name="connsiteY10-374" fmla="*/ 10000 h 10000"/>
                <a:gd name="connsiteX0-375" fmla="*/ 15155 w 16132"/>
                <a:gd name="connsiteY0-376" fmla="*/ 0 h 10000"/>
                <a:gd name="connsiteX1-377" fmla="*/ 11248 w 16132"/>
                <a:gd name="connsiteY1-378" fmla="*/ 0 h 10000"/>
                <a:gd name="connsiteX2-379" fmla="*/ 9359 w 16132"/>
                <a:gd name="connsiteY2-380" fmla="*/ 2688 h 10000"/>
                <a:gd name="connsiteX3-381" fmla="*/ 11248 w 16132"/>
                <a:gd name="connsiteY3-382" fmla="*/ 5366 h 10000"/>
                <a:gd name="connsiteX4-383" fmla="*/ 15102 w 16132"/>
                <a:gd name="connsiteY4-384" fmla="*/ 5366 h 10000"/>
                <a:gd name="connsiteX5-385" fmla="*/ 15582 w 16132"/>
                <a:gd name="connsiteY5-386" fmla="*/ 5815 h 10000"/>
                <a:gd name="connsiteX6-387" fmla="*/ 16132 w 16132"/>
                <a:gd name="connsiteY6-388" fmla="*/ 7698 h 10000"/>
                <a:gd name="connsiteX7-389" fmla="*/ 15587 w 16132"/>
                <a:gd name="connsiteY7-390" fmla="*/ 9569 h 10000"/>
                <a:gd name="connsiteX8-391" fmla="*/ 15303 w 16132"/>
                <a:gd name="connsiteY8-392" fmla="*/ 9887 h 10000"/>
                <a:gd name="connsiteX9-393" fmla="*/ 0 w 16132"/>
                <a:gd name="connsiteY9-394"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6132" h="10000">
                  <a:moveTo>
                    <a:pt x="15155" y="0"/>
                  </a:moveTo>
                  <a:lnTo>
                    <a:pt x="11248" y="0"/>
                  </a:lnTo>
                  <a:cubicBezTo>
                    <a:pt x="10206" y="0"/>
                    <a:pt x="9359" y="1202"/>
                    <a:pt x="9359" y="2688"/>
                  </a:cubicBezTo>
                  <a:cubicBezTo>
                    <a:pt x="9359" y="4166"/>
                    <a:pt x="10206" y="5366"/>
                    <a:pt x="11248" y="5366"/>
                  </a:cubicBezTo>
                  <a:lnTo>
                    <a:pt x="15102" y="5366"/>
                  </a:lnTo>
                  <a:lnTo>
                    <a:pt x="15582" y="5815"/>
                  </a:lnTo>
                  <a:cubicBezTo>
                    <a:pt x="15925" y="6299"/>
                    <a:pt x="16132" y="6961"/>
                    <a:pt x="16132" y="7698"/>
                  </a:cubicBezTo>
                  <a:cubicBezTo>
                    <a:pt x="16132" y="8438"/>
                    <a:pt x="15919" y="9071"/>
                    <a:pt x="15587" y="9569"/>
                  </a:cubicBezTo>
                  <a:cubicBezTo>
                    <a:pt x="15497" y="9693"/>
                    <a:pt x="15400" y="9795"/>
                    <a:pt x="15303" y="9887"/>
                  </a:cubicBezTo>
                  <a:cubicBezTo>
                    <a:pt x="12705" y="9959"/>
                    <a:pt x="3188" y="9977"/>
                    <a:pt x="0" y="10000"/>
                  </a:cubicBezTo>
                </a:path>
              </a:pathLst>
            </a:custGeom>
            <a:noFill/>
            <a:ln w="76200" cap="flat">
              <a:solidFill>
                <a:srgbClr val="012063"/>
              </a:solidFill>
              <a:prstDash val="solid"/>
              <a:miter lim="800000"/>
            </a:ln>
          </p:spPr>
          <p:txBody>
            <a:bodyPr vert="horz" wrap="square" lIns="91440" tIns="45720" rIns="91440" bIns="45720" numCol="1" anchor="t" anchorCtr="0" compatLnSpc="1"/>
            <a:lstStyle/>
            <a:p>
              <a:endParaRPr lang="zh-CN" altLang="en-US"/>
            </a:p>
          </p:txBody>
        </p:sp>
      </p:grpSp>
      <p:grpSp>
        <p:nvGrpSpPr>
          <p:cNvPr id="168" name="组合 167"/>
          <p:cNvGrpSpPr/>
          <p:nvPr/>
        </p:nvGrpSpPr>
        <p:grpSpPr>
          <a:xfrm>
            <a:off x="5602160" y="5390431"/>
            <a:ext cx="4176122" cy="2027380"/>
            <a:chOff x="5592172" y="5341137"/>
            <a:chExt cx="4176122" cy="2027380"/>
          </a:xfrm>
        </p:grpSpPr>
        <p:sp>
          <p:nvSpPr>
            <p:cNvPr id="169" name="等腰三角形 168"/>
            <p:cNvSpPr/>
            <p:nvPr/>
          </p:nvSpPr>
          <p:spPr>
            <a:xfrm>
              <a:off x="6400461" y="5733537"/>
              <a:ext cx="2559543" cy="1242581"/>
            </a:xfrm>
            <a:prstGeom prst="triangle">
              <a:avLst/>
            </a:prstGeom>
            <a:pattFill prst="wdUpDiag">
              <a:fgClr>
                <a:srgbClr val="E6E6E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等腰三角形 169"/>
            <p:cNvSpPr/>
            <p:nvPr/>
          </p:nvSpPr>
          <p:spPr>
            <a:xfrm>
              <a:off x="5592172" y="5341137"/>
              <a:ext cx="4176122" cy="2027380"/>
            </a:xfrm>
            <a:prstGeom prst="triangle">
              <a:avLst/>
            </a:prstGeom>
            <a:noFill/>
            <a:ln>
              <a:solidFill>
                <a:schemeClr val="accent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sp>
        <p:nvSpPr>
          <p:cNvPr id="175" name="文本框 174"/>
          <p:cNvSpPr txBox="1"/>
          <p:nvPr/>
        </p:nvSpPr>
        <p:spPr>
          <a:xfrm>
            <a:off x="5577190" y="2138694"/>
            <a:ext cx="2926080" cy="1198880"/>
          </a:xfrm>
          <a:prstGeom prst="rect">
            <a:avLst/>
          </a:prstGeom>
          <a:noFill/>
        </p:spPr>
        <p:txBody>
          <a:bodyPr wrap="none" rtlCol="0">
            <a:spAutoFit/>
          </a:bodyPr>
          <a:lstStyle/>
          <a:p>
            <a:r>
              <a:rPr lang="zh-CN" altLang="en-US" sz="7200" dirty="0">
                <a:solidFill>
                  <a:schemeClr val="accent1"/>
                </a:solidFill>
                <a:latin typeface="方正正中黑简体" panose="02000000000000000000" charset="-122"/>
                <a:ea typeface="方正正中黑简体" panose="02000000000000000000" charset="-122"/>
              </a:rPr>
              <a:t>第三章</a:t>
            </a:r>
          </a:p>
        </p:txBody>
      </p:sp>
      <p:sp>
        <p:nvSpPr>
          <p:cNvPr id="134" name="标题 4"/>
          <p:cNvSpPr txBox="1"/>
          <p:nvPr/>
        </p:nvSpPr>
        <p:spPr>
          <a:xfrm>
            <a:off x="2263140" y="3966845"/>
            <a:ext cx="9124315" cy="1132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武陵区城市社区服务群众工作方法实例讲解 </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par>
                                <p:cTn id="15" presetID="53" presetClass="entr" presetSubtype="16" fill="hold" nodeType="withEffect">
                                  <p:stCondLst>
                                    <p:cond delay="0"/>
                                  </p:stCondLst>
                                  <p:childTnLst>
                                    <p:set>
                                      <p:cBhvr>
                                        <p:cTn id="16" dur="1" fill="hold">
                                          <p:stCondLst>
                                            <p:cond delay="0"/>
                                          </p:stCondLst>
                                        </p:cTn>
                                        <p:tgtEl>
                                          <p:spTgt spid="119"/>
                                        </p:tgtEl>
                                        <p:attrNameLst>
                                          <p:attrName>style.visibility</p:attrName>
                                        </p:attrNameLst>
                                      </p:cBhvr>
                                      <p:to>
                                        <p:strVal val="visible"/>
                                      </p:to>
                                    </p:set>
                                    <p:anim calcmode="lin" valueType="num">
                                      <p:cBhvr>
                                        <p:cTn id="17" dur="500" fill="hold"/>
                                        <p:tgtEl>
                                          <p:spTgt spid="119"/>
                                        </p:tgtEl>
                                        <p:attrNameLst>
                                          <p:attrName>ppt_w</p:attrName>
                                        </p:attrNameLst>
                                      </p:cBhvr>
                                      <p:tavLst>
                                        <p:tav tm="0">
                                          <p:val>
                                            <p:fltVal val="0"/>
                                          </p:val>
                                        </p:tav>
                                        <p:tav tm="100000">
                                          <p:val>
                                            <p:strVal val="#ppt_w"/>
                                          </p:val>
                                        </p:tav>
                                      </p:tavLst>
                                    </p:anim>
                                    <p:anim calcmode="lin" valueType="num">
                                      <p:cBhvr>
                                        <p:cTn id="18" dur="500" fill="hold"/>
                                        <p:tgtEl>
                                          <p:spTgt spid="119"/>
                                        </p:tgtEl>
                                        <p:attrNameLst>
                                          <p:attrName>ppt_h</p:attrName>
                                        </p:attrNameLst>
                                      </p:cBhvr>
                                      <p:tavLst>
                                        <p:tav tm="0">
                                          <p:val>
                                            <p:fltVal val="0"/>
                                          </p:val>
                                        </p:tav>
                                        <p:tav tm="100000">
                                          <p:val>
                                            <p:strVal val="#ppt_h"/>
                                          </p:val>
                                        </p:tav>
                                      </p:tavLst>
                                    </p:anim>
                                    <p:animEffect transition="in" filter="fade">
                                      <p:cBhvr>
                                        <p:cTn id="19" dur="500"/>
                                        <p:tgtEl>
                                          <p:spTgt spid="1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7"/>
                                        </p:tgtEl>
                                        <p:attrNameLst>
                                          <p:attrName>style.visibility</p:attrName>
                                        </p:attrNameLst>
                                      </p:cBhvr>
                                      <p:to>
                                        <p:strVal val="visible"/>
                                      </p:to>
                                    </p:set>
                                    <p:anim calcmode="lin" valueType="num">
                                      <p:cBhvr>
                                        <p:cTn id="22" dur="500" fill="hold"/>
                                        <p:tgtEl>
                                          <p:spTgt spid="137"/>
                                        </p:tgtEl>
                                        <p:attrNameLst>
                                          <p:attrName>ppt_w</p:attrName>
                                        </p:attrNameLst>
                                      </p:cBhvr>
                                      <p:tavLst>
                                        <p:tav tm="0">
                                          <p:val>
                                            <p:fltVal val="0"/>
                                          </p:val>
                                        </p:tav>
                                        <p:tav tm="100000">
                                          <p:val>
                                            <p:strVal val="#ppt_w"/>
                                          </p:val>
                                        </p:tav>
                                      </p:tavLst>
                                    </p:anim>
                                    <p:anim calcmode="lin" valueType="num">
                                      <p:cBhvr>
                                        <p:cTn id="23" dur="500" fill="hold"/>
                                        <p:tgtEl>
                                          <p:spTgt spid="137"/>
                                        </p:tgtEl>
                                        <p:attrNameLst>
                                          <p:attrName>ppt_h</p:attrName>
                                        </p:attrNameLst>
                                      </p:cBhvr>
                                      <p:tavLst>
                                        <p:tav tm="0">
                                          <p:val>
                                            <p:fltVal val="0"/>
                                          </p:val>
                                        </p:tav>
                                        <p:tav tm="100000">
                                          <p:val>
                                            <p:strVal val="#ppt_h"/>
                                          </p:val>
                                        </p:tav>
                                      </p:tavLst>
                                    </p:anim>
                                    <p:animEffect transition="in" filter="fade">
                                      <p:cBhvr>
                                        <p:cTn id="24" dur="500"/>
                                        <p:tgtEl>
                                          <p:spTgt spid="13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6"/>
                                        </p:tgtEl>
                                        <p:attrNameLst>
                                          <p:attrName>style.visibility</p:attrName>
                                        </p:attrNameLst>
                                      </p:cBhvr>
                                      <p:to>
                                        <p:strVal val="visible"/>
                                      </p:to>
                                    </p:set>
                                    <p:anim calcmode="lin" valueType="num">
                                      <p:cBhvr>
                                        <p:cTn id="27" dur="500" fill="hold"/>
                                        <p:tgtEl>
                                          <p:spTgt spid="86"/>
                                        </p:tgtEl>
                                        <p:attrNameLst>
                                          <p:attrName>ppt_w</p:attrName>
                                        </p:attrNameLst>
                                      </p:cBhvr>
                                      <p:tavLst>
                                        <p:tav tm="0">
                                          <p:val>
                                            <p:fltVal val="0"/>
                                          </p:val>
                                        </p:tav>
                                        <p:tav tm="100000">
                                          <p:val>
                                            <p:strVal val="#ppt_w"/>
                                          </p:val>
                                        </p:tav>
                                      </p:tavLst>
                                    </p:anim>
                                    <p:anim calcmode="lin" valueType="num">
                                      <p:cBhvr>
                                        <p:cTn id="28" dur="500" fill="hold"/>
                                        <p:tgtEl>
                                          <p:spTgt spid="86"/>
                                        </p:tgtEl>
                                        <p:attrNameLst>
                                          <p:attrName>ppt_h</p:attrName>
                                        </p:attrNameLst>
                                      </p:cBhvr>
                                      <p:tavLst>
                                        <p:tav tm="0">
                                          <p:val>
                                            <p:fltVal val="0"/>
                                          </p:val>
                                        </p:tav>
                                        <p:tav tm="100000">
                                          <p:val>
                                            <p:strVal val="#ppt_h"/>
                                          </p:val>
                                        </p:tav>
                                      </p:tavLst>
                                    </p:anim>
                                    <p:animEffect transition="in" filter="fade">
                                      <p:cBhvr>
                                        <p:cTn id="29" dur="500"/>
                                        <p:tgtEl>
                                          <p:spTgt spid="86"/>
                                        </p:tgtEl>
                                      </p:cBhvr>
                                    </p:animEffect>
                                  </p:childTnLst>
                                </p:cTn>
                              </p:par>
                              <p:par>
                                <p:cTn id="30" presetID="53" presetClass="entr" presetSubtype="16" fill="hold" nodeType="with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p:cTn id="32" dur="500" fill="hold"/>
                                        <p:tgtEl>
                                          <p:spTgt spid="102"/>
                                        </p:tgtEl>
                                        <p:attrNameLst>
                                          <p:attrName>ppt_w</p:attrName>
                                        </p:attrNameLst>
                                      </p:cBhvr>
                                      <p:tavLst>
                                        <p:tav tm="0">
                                          <p:val>
                                            <p:fltVal val="0"/>
                                          </p:val>
                                        </p:tav>
                                        <p:tav tm="100000">
                                          <p:val>
                                            <p:strVal val="#ppt_w"/>
                                          </p:val>
                                        </p:tav>
                                      </p:tavLst>
                                    </p:anim>
                                    <p:anim calcmode="lin" valueType="num">
                                      <p:cBhvr>
                                        <p:cTn id="33" dur="500" fill="hold"/>
                                        <p:tgtEl>
                                          <p:spTgt spid="102"/>
                                        </p:tgtEl>
                                        <p:attrNameLst>
                                          <p:attrName>ppt_h</p:attrName>
                                        </p:attrNameLst>
                                      </p:cBhvr>
                                      <p:tavLst>
                                        <p:tav tm="0">
                                          <p:val>
                                            <p:fltVal val="0"/>
                                          </p:val>
                                        </p:tav>
                                        <p:tav tm="100000">
                                          <p:val>
                                            <p:strVal val="#ppt_h"/>
                                          </p:val>
                                        </p:tav>
                                      </p:tavLst>
                                    </p:anim>
                                    <p:animEffect transition="in" filter="fade">
                                      <p:cBhvr>
                                        <p:cTn id="34" dur="500"/>
                                        <p:tgtEl>
                                          <p:spTgt spid="102"/>
                                        </p:tgtEl>
                                      </p:cBhvr>
                                    </p:animEffect>
                                  </p:childTnLst>
                                </p:cTn>
                              </p:par>
                              <p:par>
                                <p:cTn id="35" presetID="53" presetClass="entr" presetSubtype="16" fill="hold" nodeType="withEffect">
                                  <p:stCondLst>
                                    <p:cond delay="0"/>
                                  </p:stCondLst>
                                  <p:childTnLst>
                                    <p:set>
                                      <p:cBhvr>
                                        <p:cTn id="36" dur="1" fill="hold">
                                          <p:stCondLst>
                                            <p:cond delay="0"/>
                                          </p:stCondLst>
                                        </p:cTn>
                                        <p:tgtEl>
                                          <p:spTgt spid="163"/>
                                        </p:tgtEl>
                                        <p:attrNameLst>
                                          <p:attrName>style.visibility</p:attrName>
                                        </p:attrNameLst>
                                      </p:cBhvr>
                                      <p:to>
                                        <p:strVal val="visible"/>
                                      </p:to>
                                    </p:set>
                                    <p:anim calcmode="lin" valueType="num">
                                      <p:cBhvr>
                                        <p:cTn id="37" dur="500" fill="hold"/>
                                        <p:tgtEl>
                                          <p:spTgt spid="163"/>
                                        </p:tgtEl>
                                        <p:attrNameLst>
                                          <p:attrName>ppt_w</p:attrName>
                                        </p:attrNameLst>
                                      </p:cBhvr>
                                      <p:tavLst>
                                        <p:tav tm="0">
                                          <p:val>
                                            <p:fltVal val="0"/>
                                          </p:val>
                                        </p:tav>
                                        <p:tav tm="100000">
                                          <p:val>
                                            <p:strVal val="#ppt_w"/>
                                          </p:val>
                                        </p:tav>
                                      </p:tavLst>
                                    </p:anim>
                                    <p:anim calcmode="lin" valueType="num">
                                      <p:cBhvr>
                                        <p:cTn id="38" dur="500" fill="hold"/>
                                        <p:tgtEl>
                                          <p:spTgt spid="163"/>
                                        </p:tgtEl>
                                        <p:attrNameLst>
                                          <p:attrName>ppt_h</p:attrName>
                                        </p:attrNameLst>
                                      </p:cBhvr>
                                      <p:tavLst>
                                        <p:tav tm="0">
                                          <p:val>
                                            <p:fltVal val="0"/>
                                          </p:val>
                                        </p:tav>
                                        <p:tav tm="100000">
                                          <p:val>
                                            <p:strVal val="#ppt_h"/>
                                          </p:val>
                                        </p:tav>
                                      </p:tavLst>
                                    </p:anim>
                                    <p:animEffect transition="in" filter="fade">
                                      <p:cBhvr>
                                        <p:cTn id="39" dur="500"/>
                                        <p:tgtEl>
                                          <p:spTgt spid="163"/>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172"/>
                                        </p:tgtEl>
                                        <p:attrNameLst>
                                          <p:attrName>style.visibility</p:attrName>
                                        </p:attrNameLst>
                                      </p:cBhvr>
                                      <p:to>
                                        <p:strVal val="visible"/>
                                      </p:to>
                                    </p:set>
                                    <p:animEffect transition="in" filter="wipe(down)">
                                      <p:cBhvr>
                                        <p:cTn id="43" dur="500"/>
                                        <p:tgtEl>
                                          <p:spTgt spid="172"/>
                                        </p:tgtEl>
                                      </p:cBhvr>
                                    </p:animEffect>
                                  </p:childTnLst>
                                </p:cTn>
                              </p:par>
                              <p:par>
                                <p:cTn id="44" presetID="53" presetClass="entr" presetSubtype="16" fill="hold" nodeType="withEffect">
                                  <p:stCondLst>
                                    <p:cond delay="0"/>
                                  </p:stCondLst>
                                  <p:childTnLst>
                                    <p:set>
                                      <p:cBhvr>
                                        <p:cTn id="45" dur="1" fill="hold">
                                          <p:stCondLst>
                                            <p:cond delay="0"/>
                                          </p:stCondLst>
                                        </p:cTn>
                                        <p:tgtEl>
                                          <p:spTgt spid="168"/>
                                        </p:tgtEl>
                                        <p:attrNameLst>
                                          <p:attrName>style.visibility</p:attrName>
                                        </p:attrNameLst>
                                      </p:cBhvr>
                                      <p:to>
                                        <p:strVal val="visible"/>
                                      </p:to>
                                    </p:set>
                                    <p:anim calcmode="lin" valueType="num">
                                      <p:cBhvr>
                                        <p:cTn id="46" dur="500" fill="hold"/>
                                        <p:tgtEl>
                                          <p:spTgt spid="168"/>
                                        </p:tgtEl>
                                        <p:attrNameLst>
                                          <p:attrName>ppt_w</p:attrName>
                                        </p:attrNameLst>
                                      </p:cBhvr>
                                      <p:tavLst>
                                        <p:tav tm="0">
                                          <p:val>
                                            <p:fltVal val="0"/>
                                          </p:val>
                                        </p:tav>
                                        <p:tav tm="100000">
                                          <p:val>
                                            <p:strVal val="#ppt_w"/>
                                          </p:val>
                                        </p:tav>
                                      </p:tavLst>
                                    </p:anim>
                                    <p:anim calcmode="lin" valueType="num">
                                      <p:cBhvr>
                                        <p:cTn id="47" dur="500" fill="hold"/>
                                        <p:tgtEl>
                                          <p:spTgt spid="168"/>
                                        </p:tgtEl>
                                        <p:attrNameLst>
                                          <p:attrName>ppt_h</p:attrName>
                                        </p:attrNameLst>
                                      </p:cBhvr>
                                      <p:tavLst>
                                        <p:tav tm="0">
                                          <p:val>
                                            <p:fltVal val="0"/>
                                          </p:val>
                                        </p:tav>
                                        <p:tav tm="100000">
                                          <p:val>
                                            <p:strVal val="#ppt_h"/>
                                          </p:val>
                                        </p:tav>
                                      </p:tavLst>
                                    </p:anim>
                                    <p:animEffect transition="in" filter="fade">
                                      <p:cBhvr>
                                        <p:cTn id="48" dur="500"/>
                                        <p:tgtEl>
                                          <p:spTgt spid="168"/>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75"/>
                                        </p:tgtEl>
                                        <p:attrNameLst>
                                          <p:attrName>style.visibility</p:attrName>
                                        </p:attrNameLst>
                                      </p:cBhvr>
                                      <p:to>
                                        <p:strVal val="visible"/>
                                      </p:to>
                                    </p:set>
                                    <p:animEffect transition="in" filter="wipe(left)">
                                      <p:cBhvr>
                                        <p:cTn id="52" dur="500"/>
                                        <p:tgtEl>
                                          <p:spTgt spid="175"/>
                                        </p:tgtEl>
                                      </p:cBhvr>
                                    </p:animEffect>
                                  </p:childTnLst>
                                </p:cTn>
                              </p:par>
                            </p:childTnLst>
                          </p:cTn>
                        </p:par>
                        <p:par>
                          <p:cTn id="53" fill="hold">
                            <p:stCondLst>
                              <p:cond delay="1500"/>
                            </p:stCondLst>
                            <p:childTnLst>
                              <p:par>
                                <p:cTn id="54" presetID="42" presetClass="entr" presetSubtype="0" fill="hold" grpId="0" nodeType="afterEffect">
                                  <p:stCondLst>
                                    <p:cond delay="0"/>
                                  </p:stCondLst>
                                  <p:childTnLst>
                                    <p:set>
                                      <p:cBhvr>
                                        <p:cTn id="55" dur="1" fill="hold">
                                          <p:stCondLst>
                                            <p:cond delay="0"/>
                                          </p:stCondLst>
                                        </p:cTn>
                                        <p:tgtEl>
                                          <p:spTgt spid="134"/>
                                        </p:tgtEl>
                                        <p:attrNameLst>
                                          <p:attrName>style.visibility</p:attrName>
                                        </p:attrNameLst>
                                      </p:cBhvr>
                                      <p:to>
                                        <p:strVal val="visible"/>
                                      </p:to>
                                    </p:set>
                                    <p:animEffect transition="in" filter="fade">
                                      <p:cBhvr>
                                        <p:cTn id="56" dur="1000"/>
                                        <p:tgtEl>
                                          <p:spTgt spid="134"/>
                                        </p:tgtEl>
                                      </p:cBhvr>
                                    </p:animEffect>
                                    <p:anim calcmode="lin" valueType="num">
                                      <p:cBhvr>
                                        <p:cTn id="57" dur="1000" fill="hold"/>
                                        <p:tgtEl>
                                          <p:spTgt spid="134"/>
                                        </p:tgtEl>
                                        <p:attrNameLst>
                                          <p:attrName>ppt_x</p:attrName>
                                        </p:attrNameLst>
                                      </p:cBhvr>
                                      <p:tavLst>
                                        <p:tav tm="0">
                                          <p:val>
                                            <p:strVal val="#ppt_x"/>
                                          </p:val>
                                        </p:tav>
                                        <p:tav tm="100000">
                                          <p:val>
                                            <p:strVal val="#ppt_x"/>
                                          </p:val>
                                        </p:tav>
                                      </p:tavLst>
                                    </p:anim>
                                    <p:anim calcmode="lin" valueType="num">
                                      <p:cBhvr>
                                        <p:cTn id="58"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7" grpId="0" animBg="1"/>
      <p:bldP spid="86" grpId="0" animBg="1"/>
      <p:bldP spid="175" grpId="0"/>
      <p:bldP spid="13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武陵区城市社区服务群众工作方法实例讲解</a:t>
            </a:r>
          </a:p>
        </p:txBody>
      </p:sp>
      <p:sp>
        <p:nvSpPr>
          <p:cNvPr id="4" name="矩形 3"/>
          <p:cNvSpPr/>
          <p:nvPr/>
        </p:nvSpPr>
        <p:spPr>
          <a:xfrm>
            <a:off x="505460" y="1398270"/>
            <a:ext cx="5765165" cy="4387215"/>
          </a:xfrm>
          <a:prstGeom prst="rect">
            <a:avLst/>
          </a:prstGeom>
          <a:blipFill rotWithShape="1">
            <a:blip r:embed="rId3" cstate="print"/>
            <a:stretch>
              <a:fillRect l="-20000" r="-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TextBox 23"/>
          <p:cNvSpPr txBox="1"/>
          <p:nvPr/>
        </p:nvSpPr>
        <p:spPr>
          <a:xfrm>
            <a:off x="6675755" y="1329055"/>
            <a:ext cx="4781550" cy="4521835"/>
          </a:xfrm>
          <a:prstGeom prst="rect">
            <a:avLst/>
          </a:prstGeom>
          <a:noFill/>
        </p:spPr>
        <p:txBody>
          <a:bodyPr wrap="square" rtlCol="0">
            <a:spAutoFit/>
          </a:bodyPr>
          <a:lstStyle/>
          <a:p>
            <a:pPr indent="406400" algn="just" fontAlgn="auto">
              <a:lnSpc>
                <a:spcPct val="180000"/>
              </a:lnSpc>
              <a:extLst>
                <a:ext uri="{35155182-B16C-46BC-9424-99874614C6A1}">
                  <wpsdc:indentchars xmlns="" xmlns:wpsdc="http://www.wps.cn/officeDocument/2017/drawingmlCustomData" val="200" checksum="1740828767"/>
                </a:ext>
              </a:extLst>
            </a:pPr>
            <a:r>
              <a:rPr lang="en-US" altLang="zh-CN" sz="1600" dirty="0">
                <a:solidFill>
                  <a:srgbClr val="012063"/>
                </a:solidFill>
                <a:latin typeface="方正正中黑简体" panose="02000000000000000000" charset="-122"/>
                <a:ea typeface="方正正中黑简体" panose="02000000000000000000" charset="-122"/>
                <a:cs typeface="+mn-ea"/>
                <a:sym typeface="+mn-lt"/>
              </a:rPr>
              <a:t>武陵区是湖南省常德市中心城区，面积412平方公里，人口74万，辖11个街道办事处、3个乡镇、103个城市社区，专业社区工作者近1100人，2011年成立区社区工作管理办公室，对社区工作进行统筹管理， 近年来，武陵区着眼于基层社会治理体系和治理能力现代化建设，以社区为平台、社会组织为载体、聚焦党建、政务、便民、综治、志愿服务等五个领域，打造完美社区15分钟便民服务圈，构造了党委领导、政府主导、社会参与、社会和谐、居民满意的“共建共治共享”的基层治理新格局。</a:t>
            </a:r>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3" presetClass="entr" presetSubtype="16" fill="hold" grpId="1"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plus(in)">
                                      <p:cBhvr>
                                        <p:cTn id="13" dur="1000"/>
                                        <p:tgtEl>
                                          <p:spTgt spid="4"/>
                                        </p:tgtEl>
                                      </p:cBhvr>
                                    </p:animEffect>
                                  </p:childTnLst>
                                </p:cTn>
                              </p:par>
                            </p:childTnLst>
                          </p:cTn>
                        </p:par>
                        <p:par>
                          <p:cTn id="14" fill="hold">
                            <p:stCondLst>
                              <p:cond delay="2000"/>
                            </p:stCondLst>
                            <p:childTnLst>
                              <p:par>
                                <p:cTn id="15" presetID="12" presetClass="entr" presetSubtype="8"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500"/>
                                        <p:tgtEl>
                                          <p:spTgt spid="57"/>
                                        </p:tgtEl>
                                        <p:attrNameLst>
                                          <p:attrName>ppt_x</p:attrName>
                                        </p:attrNameLst>
                                      </p:cBhvr>
                                      <p:tavLst>
                                        <p:tav tm="0">
                                          <p:val>
                                            <p:strVal val="#ppt_x-#ppt_w*1.125000"/>
                                          </p:val>
                                        </p:tav>
                                        <p:tav tm="100000">
                                          <p:val>
                                            <p:strVal val="#ppt_x"/>
                                          </p:val>
                                        </p:tav>
                                      </p:tavLst>
                                    </p:anim>
                                    <p:animEffect transition="in" filter="wipe(right)">
                                      <p:cBhvr>
                                        <p:cTn id="1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4" grpId="0" animBg="1"/>
      <p:bldP spid="4" grpId="1" bldLvl="0" animBg="1"/>
      <p:bldP spid="5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20650"/>
            <a:ext cx="6742430" cy="11912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武陵区城市社区服务群众工作方法实例讲解 </a:t>
            </a:r>
          </a:p>
        </p:txBody>
      </p:sp>
      <p:pic>
        <p:nvPicPr>
          <p:cNvPr id="2" name="3--1--0莫汉桃推介工作经验">
            <a:hlinkClick r:id="" action="ppaction://media"/>
          </p:cNvPr>
          <p:cNvPicPr/>
          <p:nvPr>
            <a:videoFile r:link="rId1"/>
            <p:extLst>
              <p:ext uri="{DAA4B4D4-6D71-4841-9C94-3DE7FCFB9230}">
                <p14:media xmlns="" xmlns:p14="http://schemas.microsoft.com/office/powerpoint/2010/main" r:link="rId4"/>
              </p:ext>
            </p:extLst>
          </p:nvPr>
        </p:nvPicPr>
        <p:blipFill>
          <a:blip r:embed="rId5" cstate="print"/>
          <a:stretch>
            <a:fillRect/>
          </a:stretch>
        </p:blipFill>
        <p:spPr>
          <a:xfrm>
            <a:off x="0" y="0"/>
            <a:ext cx="12213590" cy="6884670"/>
          </a:xfrm>
          <a:prstGeom prst="rect">
            <a:avLst/>
          </a:prstGeom>
        </p:spPr>
      </p:pic>
      <p:sp>
        <p:nvSpPr>
          <p:cNvPr id="3" name="文本框 2"/>
          <p:cNvSpPr txBox="1"/>
          <p:nvPr/>
        </p:nvSpPr>
        <p:spPr>
          <a:xfrm>
            <a:off x="738505" y="5868670"/>
            <a:ext cx="11033760" cy="645160"/>
          </a:xfrm>
          <a:prstGeom prst="rect">
            <a:avLst/>
          </a:prstGeom>
          <a:noFill/>
        </p:spPr>
        <p:txBody>
          <a:bodyPr wrap="square" rtlCol="0">
            <a:spAutoFit/>
          </a:bodyPr>
          <a:lstStyle/>
          <a:p>
            <a:r>
              <a:rPr lang="zh-CN" altLang="en-US">
                <a:solidFill>
                  <a:schemeClr val="bg1"/>
                </a:solidFill>
                <a:latin typeface="方正正中黑简体" panose="02000000000000000000" charset="-122"/>
                <a:ea typeface="方正正中黑简体" panose="02000000000000000000" charset="-122"/>
              </a:rPr>
              <a:t>2016年在上海举行的全国城乡社区治理创新现场会上，武陵社区治理经验，得到了民政部和各省市与会代表的高度评价。</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1">
                  <p:stCondLst>
                    <p:cond delay="indefinite"/>
                  </p:stCondLst>
                  <p:endCondLst>
                    <p:cond evt="onNext" delay="0">
                      <p:tgtEl>
                        <p:sldTgt/>
                      </p:tgtEl>
                    </p:cond>
                    <p:cond evt="onPrev" delay="0">
                      <p:tgtEl>
                        <p:sldTgt/>
                      </p:tgtEl>
                    </p:cond>
                  </p:end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additive="base">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13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武陵区城市社区服务群众工作方法实例讲解</a:t>
            </a:r>
          </a:p>
        </p:txBody>
      </p:sp>
      <p:sp>
        <p:nvSpPr>
          <p:cNvPr id="37" name="椭圆 36"/>
          <p:cNvSpPr/>
          <p:nvPr/>
        </p:nvSpPr>
        <p:spPr>
          <a:xfrm rot="13890513">
            <a:off x="6263937" y="2170644"/>
            <a:ext cx="1751879" cy="1751245"/>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cs typeface="+mn-ea"/>
              <a:sym typeface="+mn-lt"/>
            </a:endParaRPr>
          </a:p>
        </p:txBody>
      </p:sp>
      <p:sp>
        <p:nvSpPr>
          <p:cNvPr id="3" name="TextBox 37"/>
          <p:cNvSpPr txBox="1"/>
          <p:nvPr/>
        </p:nvSpPr>
        <p:spPr>
          <a:xfrm>
            <a:off x="6309360" y="2716530"/>
            <a:ext cx="1953260" cy="558800"/>
          </a:xfrm>
          <a:prstGeom prst="rect">
            <a:avLst/>
          </a:prstGeom>
          <a:noFill/>
        </p:spPr>
        <p:txBody>
          <a:bodyPr wrap="square" lIns="121889" tIns="60944" rIns="121889" bIns="60944" rtlCol="0">
            <a:spAutoFit/>
          </a:bodyPr>
          <a:lstStyle/>
          <a:p>
            <a:pPr algn="l">
              <a:lnSpc>
                <a:spcPct val="150000"/>
              </a:lnSpc>
            </a:pPr>
            <a:r>
              <a:rPr lang="zh-CN" altLang="en-US" sz="1900" b="1" dirty="0">
                <a:solidFill>
                  <a:schemeClr val="accent1"/>
                </a:solidFill>
                <a:cs typeface="+mn-ea"/>
                <a:sym typeface="+mn-lt"/>
              </a:rPr>
              <a:t>丰富服务载体</a:t>
            </a:r>
          </a:p>
        </p:txBody>
      </p:sp>
      <p:sp>
        <p:nvSpPr>
          <p:cNvPr id="7" name="椭圆 6"/>
          <p:cNvSpPr/>
          <p:nvPr/>
        </p:nvSpPr>
        <p:spPr>
          <a:xfrm rot="19055605">
            <a:off x="6089063" y="3549159"/>
            <a:ext cx="1751245" cy="1751879"/>
          </a:xfrm>
          <a:prstGeom prst="ellipse">
            <a:avLst/>
          </a:prstGeom>
          <a:solidFill>
            <a:srgbClr val="7F7F7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cs typeface="+mn-ea"/>
              <a:sym typeface="+mn-lt"/>
            </a:endParaRPr>
          </a:p>
        </p:txBody>
      </p:sp>
      <p:sp>
        <p:nvSpPr>
          <p:cNvPr id="8" name="TextBox 42"/>
          <p:cNvSpPr txBox="1"/>
          <p:nvPr/>
        </p:nvSpPr>
        <p:spPr>
          <a:xfrm>
            <a:off x="6115685" y="4097020"/>
            <a:ext cx="1771650" cy="558800"/>
          </a:xfrm>
          <a:prstGeom prst="rect">
            <a:avLst/>
          </a:prstGeom>
          <a:noFill/>
        </p:spPr>
        <p:txBody>
          <a:bodyPr wrap="square" lIns="121889" tIns="60944" rIns="121889" bIns="60944" rtlCol="0">
            <a:spAutoFit/>
          </a:bodyPr>
          <a:lstStyle/>
          <a:p>
            <a:pPr algn="dist">
              <a:lnSpc>
                <a:spcPct val="150000"/>
              </a:lnSpc>
            </a:pPr>
            <a:r>
              <a:rPr lang="zh-CN" altLang="en-US" sz="1900" dirty="0">
                <a:solidFill>
                  <a:schemeClr val="bg1"/>
                </a:solidFill>
                <a:latin typeface="方正正中黑简体" panose="02000000000000000000" charset="-122"/>
                <a:ea typeface="方正正中黑简体" panose="02000000000000000000" charset="-122"/>
                <a:cs typeface="+mn-ea"/>
                <a:sym typeface="+mn-lt"/>
              </a:rPr>
              <a:t>汇聚服务合力</a:t>
            </a:r>
          </a:p>
        </p:txBody>
      </p:sp>
      <p:sp>
        <p:nvSpPr>
          <p:cNvPr id="11" name="椭圆 10"/>
          <p:cNvSpPr/>
          <p:nvPr/>
        </p:nvSpPr>
        <p:spPr>
          <a:xfrm rot="5557516">
            <a:off x="5217111" y="1185624"/>
            <a:ext cx="1751879" cy="1751245"/>
          </a:xfrm>
          <a:prstGeom prst="ellipse">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cs typeface="+mn-ea"/>
              <a:sym typeface="+mn-lt"/>
            </a:endParaRPr>
          </a:p>
        </p:txBody>
      </p:sp>
      <p:sp>
        <p:nvSpPr>
          <p:cNvPr id="12" name="TextBox 47"/>
          <p:cNvSpPr txBox="1"/>
          <p:nvPr/>
        </p:nvSpPr>
        <p:spPr>
          <a:xfrm>
            <a:off x="5258028" y="1730137"/>
            <a:ext cx="1690370" cy="558800"/>
          </a:xfrm>
          <a:prstGeom prst="rect">
            <a:avLst/>
          </a:prstGeom>
          <a:noFill/>
        </p:spPr>
        <p:txBody>
          <a:bodyPr wrap="none" lIns="121889" tIns="60944" rIns="121889" bIns="60944" rtlCol="0">
            <a:spAutoFit/>
          </a:bodyPr>
          <a:lstStyle/>
          <a:p>
            <a:pPr algn="ctr">
              <a:lnSpc>
                <a:spcPct val="150000"/>
              </a:lnSpc>
            </a:pPr>
            <a:r>
              <a:rPr lang="zh-CN" altLang="en-US" sz="1900" dirty="0">
                <a:solidFill>
                  <a:schemeClr val="bg1"/>
                </a:solidFill>
                <a:latin typeface="方正正中黑简体" panose="02000000000000000000" charset="-122"/>
                <a:ea typeface="方正正中黑简体" panose="02000000000000000000" charset="-122"/>
                <a:cs typeface="+mn-ea"/>
                <a:sym typeface="+mn-lt"/>
              </a:rPr>
              <a:t>夯实党建堡垒</a:t>
            </a:r>
          </a:p>
        </p:txBody>
      </p:sp>
      <p:sp>
        <p:nvSpPr>
          <p:cNvPr id="14" name="矩形 13"/>
          <p:cNvSpPr/>
          <p:nvPr/>
        </p:nvSpPr>
        <p:spPr>
          <a:xfrm>
            <a:off x="7366000" y="1764030"/>
            <a:ext cx="3547745" cy="434340"/>
          </a:xfrm>
          <a:prstGeom prst="rect">
            <a:avLst/>
          </a:prstGeom>
        </p:spPr>
        <p:txBody>
          <a:bodyPr wrap="square" lIns="162483" tIns="81241" rIns="162483" bIns="81241">
            <a:spAutoFit/>
          </a:bodyPr>
          <a:lstStyle/>
          <a:p>
            <a:pPr algn="l" defTabSz="1624330" fontAlgn="base">
              <a:lnSpc>
                <a:spcPts val="2130"/>
              </a:lnSpc>
              <a:spcBef>
                <a:spcPct val="0"/>
              </a:spcBef>
              <a:spcAft>
                <a:spcPct val="0"/>
              </a:spcAft>
            </a:pPr>
            <a:r>
              <a:rPr lang="zh-CN" altLang="en-US" sz="2400" dirty="0">
                <a:solidFill>
                  <a:srgbClr val="012063"/>
                </a:solidFill>
                <a:latin typeface="方正正中黑简体" panose="02000000000000000000" charset="-122"/>
                <a:ea typeface="方正正中黑简体" panose="02000000000000000000" charset="-122"/>
                <a:cs typeface="+mn-ea"/>
                <a:sym typeface="+mn-lt"/>
              </a:rPr>
              <a:t>打造15分钟党建服务圈</a:t>
            </a:r>
          </a:p>
        </p:txBody>
      </p:sp>
      <p:sp>
        <p:nvSpPr>
          <p:cNvPr id="15" name="椭圆 14"/>
          <p:cNvSpPr/>
          <p:nvPr/>
        </p:nvSpPr>
        <p:spPr>
          <a:xfrm rot="19055605">
            <a:off x="4396153" y="3549159"/>
            <a:ext cx="1751245" cy="1751879"/>
          </a:xfrm>
          <a:prstGeom prst="ellipse">
            <a:avLst/>
          </a:prstGeom>
          <a:solidFill>
            <a:srgbClr val="E6E6E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cs typeface="+mn-ea"/>
              <a:sym typeface="+mn-lt"/>
            </a:endParaRPr>
          </a:p>
        </p:txBody>
      </p:sp>
      <p:sp>
        <p:nvSpPr>
          <p:cNvPr id="16" name="TextBox 42"/>
          <p:cNvSpPr txBox="1"/>
          <p:nvPr/>
        </p:nvSpPr>
        <p:spPr>
          <a:xfrm>
            <a:off x="4431665" y="4097020"/>
            <a:ext cx="1708150" cy="558800"/>
          </a:xfrm>
          <a:prstGeom prst="rect">
            <a:avLst/>
          </a:prstGeom>
          <a:noFill/>
        </p:spPr>
        <p:txBody>
          <a:bodyPr wrap="square" lIns="121889" tIns="60944" rIns="121889" bIns="60944" rtlCol="0">
            <a:spAutoFit/>
          </a:bodyPr>
          <a:lstStyle/>
          <a:p>
            <a:pPr algn="l">
              <a:lnSpc>
                <a:spcPct val="150000"/>
              </a:lnSpc>
            </a:pPr>
            <a:r>
              <a:rPr lang="zh-CN" altLang="en-US" sz="1900" dirty="0">
                <a:solidFill>
                  <a:srgbClr val="012063"/>
                </a:solidFill>
                <a:latin typeface="方正正中黑简体" panose="02000000000000000000" charset="-122"/>
                <a:ea typeface="方正正中黑简体" panose="02000000000000000000" charset="-122"/>
                <a:cs typeface="+mn-ea"/>
                <a:sym typeface="+mn-lt"/>
              </a:rPr>
              <a:t>筑牢防控体系</a:t>
            </a:r>
          </a:p>
        </p:txBody>
      </p:sp>
      <p:sp>
        <p:nvSpPr>
          <p:cNvPr id="17" name="椭圆 16"/>
          <p:cNvSpPr/>
          <p:nvPr/>
        </p:nvSpPr>
        <p:spPr>
          <a:xfrm rot="5557516">
            <a:off x="4008071" y="2176859"/>
            <a:ext cx="1751879" cy="1751245"/>
          </a:xfrm>
          <a:prstGeom prst="ellipse">
            <a:avLst/>
          </a:prstGeom>
          <a:solidFill>
            <a:srgbClr val="516FB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cs typeface="+mn-ea"/>
              <a:sym typeface="+mn-lt"/>
            </a:endParaRPr>
          </a:p>
        </p:txBody>
      </p:sp>
      <p:sp>
        <p:nvSpPr>
          <p:cNvPr id="18" name="TextBox 47"/>
          <p:cNvSpPr txBox="1"/>
          <p:nvPr/>
        </p:nvSpPr>
        <p:spPr>
          <a:xfrm>
            <a:off x="4035017" y="2746772"/>
            <a:ext cx="1697990" cy="558800"/>
          </a:xfrm>
          <a:prstGeom prst="rect">
            <a:avLst/>
          </a:prstGeom>
          <a:noFill/>
        </p:spPr>
        <p:txBody>
          <a:bodyPr wrap="square" lIns="121889" tIns="60944" rIns="121889" bIns="60944" rtlCol="0">
            <a:spAutoFit/>
          </a:bodyPr>
          <a:lstStyle/>
          <a:p>
            <a:pPr algn="ctr">
              <a:lnSpc>
                <a:spcPct val="150000"/>
              </a:lnSpc>
            </a:pPr>
            <a:r>
              <a:rPr lang="zh-CN" altLang="en-US" sz="1900" dirty="0">
                <a:solidFill>
                  <a:schemeClr val="bg1"/>
                </a:solidFill>
                <a:latin typeface="方正正中黑简体" panose="02000000000000000000" charset="-122"/>
                <a:ea typeface="方正正中黑简体" panose="02000000000000000000" charset="-122"/>
                <a:cs typeface="+mn-ea"/>
                <a:sym typeface="+mn-lt"/>
              </a:rPr>
              <a:t>理顺服务机制</a:t>
            </a:r>
          </a:p>
        </p:txBody>
      </p:sp>
      <p:sp>
        <p:nvSpPr>
          <p:cNvPr id="19" name="矩形 18"/>
          <p:cNvSpPr/>
          <p:nvPr/>
        </p:nvSpPr>
        <p:spPr>
          <a:xfrm>
            <a:off x="604520" y="2871470"/>
            <a:ext cx="3547745" cy="434340"/>
          </a:xfrm>
          <a:prstGeom prst="rect">
            <a:avLst/>
          </a:prstGeom>
        </p:spPr>
        <p:txBody>
          <a:bodyPr wrap="square" lIns="162483" tIns="81241" rIns="162483" bIns="81241">
            <a:spAutoFit/>
          </a:bodyPr>
          <a:lstStyle/>
          <a:p>
            <a:pPr algn="l" defTabSz="1624330" fontAlgn="base">
              <a:lnSpc>
                <a:spcPts val="2130"/>
              </a:lnSpc>
              <a:spcBef>
                <a:spcPct val="0"/>
              </a:spcBef>
              <a:spcAft>
                <a:spcPct val="0"/>
              </a:spcAft>
            </a:pPr>
            <a:r>
              <a:rPr lang="zh-CN" altLang="en-US" sz="2400" dirty="0">
                <a:solidFill>
                  <a:srgbClr val="516FB1"/>
                </a:solidFill>
                <a:latin typeface="方正正中黑简体" panose="02000000000000000000" charset="-122"/>
                <a:ea typeface="方正正中黑简体" panose="02000000000000000000" charset="-122"/>
                <a:cs typeface="+mn-ea"/>
                <a:sym typeface="+mn-lt"/>
              </a:rPr>
              <a:t>打造15分钟政务服务圈</a:t>
            </a:r>
          </a:p>
        </p:txBody>
      </p:sp>
      <p:sp>
        <p:nvSpPr>
          <p:cNvPr id="20" name="矩形 19"/>
          <p:cNvSpPr/>
          <p:nvPr/>
        </p:nvSpPr>
        <p:spPr>
          <a:xfrm>
            <a:off x="8031480" y="2861310"/>
            <a:ext cx="3547745" cy="434340"/>
          </a:xfrm>
          <a:prstGeom prst="rect">
            <a:avLst/>
          </a:prstGeom>
        </p:spPr>
        <p:txBody>
          <a:bodyPr wrap="square" lIns="162483" tIns="81241" rIns="162483" bIns="81241">
            <a:spAutoFit/>
          </a:bodyPr>
          <a:lstStyle/>
          <a:p>
            <a:pPr algn="l" defTabSz="1624330" fontAlgn="base">
              <a:lnSpc>
                <a:spcPts val="2130"/>
              </a:lnSpc>
              <a:spcBef>
                <a:spcPct val="0"/>
              </a:spcBef>
              <a:spcAft>
                <a:spcPct val="0"/>
              </a:spcAft>
            </a:pPr>
            <a:r>
              <a:rPr lang="zh-CN" altLang="en-US" sz="2400" dirty="0">
                <a:solidFill>
                  <a:schemeClr val="bg1">
                    <a:lumMod val="50000"/>
                  </a:schemeClr>
                </a:solidFill>
                <a:latin typeface="方正正中黑简体" panose="02000000000000000000" charset="-122"/>
                <a:ea typeface="方正正中黑简体" panose="02000000000000000000" charset="-122"/>
                <a:cs typeface="+mn-ea"/>
                <a:sym typeface="+mn-lt"/>
              </a:rPr>
              <a:t>打造15分钟便民服务圈</a:t>
            </a:r>
          </a:p>
        </p:txBody>
      </p:sp>
      <p:sp>
        <p:nvSpPr>
          <p:cNvPr id="21" name="矩形 20"/>
          <p:cNvSpPr/>
          <p:nvPr/>
        </p:nvSpPr>
        <p:spPr>
          <a:xfrm>
            <a:off x="883920" y="4263390"/>
            <a:ext cx="3547745" cy="434340"/>
          </a:xfrm>
          <a:prstGeom prst="rect">
            <a:avLst/>
          </a:prstGeom>
        </p:spPr>
        <p:txBody>
          <a:bodyPr wrap="square" lIns="162483" tIns="81241" rIns="162483" bIns="81241">
            <a:spAutoFit/>
          </a:bodyPr>
          <a:lstStyle/>
          <a:p>
            <a:pPr algn="l" defTabSz="1624330" fontAlgn="base">
              <a:lnSpc>
                <a:spcPts val="2130"/>
              </a:lnSpc>
              <a:spcBef>
                <a:spcPct val="0"/>
              </a:spcBef>
              <a:spcAft>
                <a:spcPct val="0"/>
              </a:spcAft>
            </a:pPr>
            <a:r>
              <a:rPr lang="zh-CN" altLang="en-US" sz="2400" dirty="0">
                <a:solidFill>
                  <a:schemeClr val="bg1">
                    <a:lumMod val="50000"/>
                  </a:schemeClr>
                </a:solidFill>
                <a:latin typeface="方正正中黑简体" panose="02000000000000000000" charset="-122"/>
                <a:ea typeface="方正正中黑简体" panose="02000000000000000000" charset="-122"/>
                <a:cs typeface="+mn-ea"/>
                <a:sym typeface="+mn-lt"/>
              </a:rPr>
              <a:t>打造15分钟综治服务圈</a:t>
            </a:r>
          </a:p>
        </p:txBody>
      </p:sp>
      <p:sp>
        <p:nvSpPr>
          <p:cNvPr id="22" name="矩形 21"/>
          <p:cNvSpPr/>
          <p:nvPr/>
        </p:nvSpPr>
        <p:spPr>
          <a:xfrm>
            <a:off x="7914640" y="4253230"/>
            <a:ext cx="3547745" cy="434340"/>
          </a:xfrm>
          <a:prstGeom prst="rect">
            <a:avLst/>
          </a:prstGeom>
        </p:spPr>
        <p:txBody>
          <a:bodyPr wrap="square" lIns="162483" tIns="81241" rIns="162483" bIns="81241">
            <a:spAutoFit/>
          </a:bodyPr>
          <a:lstStyle/>
          <a:p>
            <a:pPr algn="l" defTabSz="1624330" fontAlgn="base">
              <a:lnSpc>
                <a:spcPts val="2130"/>
              </a:lnSpc>
              <a:spcBef>
                <a:spcPct val="0"/>
              </a:spcBef>
              <a:spcAft>
                <a:spcPct val="0"/>
              </a:spcAft>
            </a:pPr>
            <a:r>
              <a:rPr lang="zh-CN" altLang="en-US" sz="2400" dirty="0">
                <a:solidFill>
                  <a:srgbClr val="012063"/>
                </a:solidFill>
                <a:latin typeface="方正正中黑简体" panose="02000000000000000000" charset="-122"/>
                <a:ea typeface="方正正中黑简体" panose="02000000000000000000" charset="-122"/>
                <a:cs typeface="+mn-ea"/>
                <a:sym typeface="+mn-lt"/>
              </a:rPr>
              <a:t>打造15分钟志愿服务圈</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0-#ppt_w/2"/>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1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5"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5" dur="1000" fill="hold"/>
                                        <p:tgtEl>
                                          <p:spTgt spid="1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12"/>
                                        </p:tgtEl>
                                      </p:cBhvr>
                                    </p:animEffect>
                                  </p:childTnLst>
                                </p:cTn>
                              </p:par>
                            </p:childTnLst>
                          </p:cTn>
                        </p:par>
                        <p:par>
                          <p:cTn id="40" fill="hold">
                            <p:stCondLst>
                              <p:cond delay="3500"/>
                            </p:stCondLst>
                            <p:childTnLst>
                              <p:par>
                                <p:cTn id="41" presetID="25"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46" dur="1000" fill="hold"/>
                                        <p:tgtEl>
                                          <p:spTgt spid="18"/>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8"/>
                                        </p:tgtEl>
                                      </p:cBhvr>
                                    </p:animEffect>
                                  </p:childTnLst>
                                </p:cTn>
                              </p:par>
                            </p:childTnLst>
                          </p:cTn>
                        </p:par>
                        <p:par>
                          <p:cTn id="51" fill="hold">
                            <p:stCondLst>
                              <p:cond delay="4500"/>
                            </p:stCondLst>
                            <p:childTnLst>
                              <p:par>
                                <p:cTn id="52" presetID="25" presetClass="entr" presetSubtype="0" fill="hold" grpId="0" nodeType="after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57" dur="1000" fill="hold"/>
                                        <p:tgtEl>
                                          <p:spTgt spid="3"/>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3"/>
                                        </p:tgtEl>
                                      </p:cBhvr>
                                    </p:animEffect>
                                  </p:childTnLst>
                                </p:cTn>
                              </p:par>
                            </p:childTnLst>
                          </p:cTn>
                        </p:par>
                        <p:par>
                          <p:cTn id="62" fill="hold">
                            <p:stCondLst>
                              <p:cond delay="5500"/>
                            </p:stCondLst>
                            <p:childTnLst>
                              <p:par>
                                <p:cTn id="63" presetID="25"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68" dur="1000" fill="hold"/>
                                        <p:tgtEl>
                                          <p:spTgt spid="16"/>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16"/>
                                        </p:tgtEl>
                                      </p:cBhvr>
                                    </p:animEffect>
                                  </p:childTnLst>
                                </p:cTn>
                              </p:par>
                            </p:childTnLst>
                          </p:cTn>
                        </p:par>
                        <p:par>
                          <p:cTn id="73" fill="hold">
                            <p:stCondLst>
                              <p:cond delay="6500"/>
                            </p:stCondLst>
                            <p:childTnLst>
                              <p:par>
                                <p:cTn id="74" presetID="25" presetClass="entr" presetSubtype="0" fill="hold" grpId="0" nodeType="after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p:cTn id="76"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77"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78"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79" dur="1000" fill="hold"/>
                                        <p:tgtEl>
                                          <p:spTgt spid="8"/>
                                        </p:tgtEl>
                                        <p:attrNameLst>
                                          <p:attrName>ppt_h</p:attrName>
                                        </p:attrNameLst>
                                      </p:cBhvr>
                                      <p:tavLst>
                                        <p:tav tm="0">
                                          <p:val>
                                            <p:strVal val="#ppt_h"/>
                                          </p:val>
                                        </p:tav>
                                        <p:tav tm="100000">
                                          <p:val>
                                            <p:strVal val="#ppt_h"/>
                                          </p:val>
                                        </p:tav>
                                      </p:tavLst>
                                    </p:anim>
                                    <p:anim calcmode="lin" valueType="num">
                                      <p:cBhvr>
                                        <p:cTn id="80"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81"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82"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83" dur="1000" decel="50000">
                                          <p:stCondLst>
                                            <p:cond delay="0"/>
                                          </p:stCondLst>
                                        </p:cTn>
                                        <p:tgtEl>
                                          <p:spTgt spid="8"/>
                                        </p:tgtEl>
                                      </p:cBhvr>
                                    </p:animEffect>
                                  </p:childTnLst>
                                </p:cTn>
                              </p:par>
                            </p:childTnLst>
                          </p:cTn>
                        </p:par>
                        <p:par>
                          <p:cTn id="84" fill="hold">
                            <p:stCondLst>
                              <p:cond delay="7500"/>
                            </p:stCondLst>
                            <p:childTnLst>
                              <p:par>
                                <p:cTn id="85" presetID="10" presetClass="entr" presetSubtype="0" fill="hold" grpId="0" nodeType="after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350"/>
                                        <p:tgtEl>
                                          <p:spTgt spid="14"/>
                                        </p:tgtEl>
                                      </p:cBhvr>
                                    </p:animEffect>
                                  </p:childTnLst>
                                </p:cTn>
                              </p:par>
                              <p:par>
                                <p:cTn id="88" presetID="26" presetClass="emph" presetSubtype="0" fill="hold" grpId="1" nodeType="withEffect">
                                  <p:stCondLst>
                                    <p:cond delay="0"/>
                                  </p:stCondLst>
                                  <p:childTnLst>
                                    <p:animEffect transition="out" filter="fade">
                                      <p:cBhvr>
                                        <p:cTn id="89" dur="400" tmFilter="0, 0; .2, .5; .8, .5; 1, 0"/>
                                        <p:tgtEl>
                                          <p:spTgt spid="14"/>
                                        </p:tgtEl>
                                      </p:cBhvr>
                                    </p:animEffect>
                                    <p:animScale>
                                      <p:cBhvr>
                                        <p:cTn id="90" dur="200" autoRev="1" fill="hold"/>
                                        <p:tgtEl>
                                          <p:spTgt spid="14"/>
                                        </p:tgtEl>
                                      </p:cBhvr>
                                      <p:by x="105000" y="105000"/>
                                    </p:animScale>
                                  </p:childTnLst>
                                </p:cTn>
                              </p:par>
                            </p:childTnLst>
                          </p:cTn>
                        </p:par>
                        <p:par>
                          <p:cTn id="91" fill="hold">
                            <p:stCondLst>
                              <p:cond delay="8000"/>
                            </p:stCondLst>
                            <p:childTnLst>
                              <p:par>
                                <p:cTn id="92" presetID="10" presetClass="entr" presetSubtype="0" fill="hold" grpId="0" nodeType="after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350"/>
                                        <p:tgtEl>
                                          <p:spTgt spid="19"/>
                                        </p:tgtEl>
                                      </p:cBhvr>
                                    </p:animEffect>
                                  </p:childTnLst>
                                </p:cTn>
                              </p:par>
                              <p:par>
                                <p:cTn id="95" presetID="26" presetClass="emph" presetSubtype="0" fill="hold" grpId="1" nodeType="withEffect">
                                  <p:stCondLst>
                                    <p:cond delay="0"/>
                                  </p:stCondLst>
                                  <p:childTnLst>
                                    <p:animEffect transition="out" filter="fade">
                                      <p:cBhvr>
                                        <p:cTn id="96" dur="400" tmFilter="0, 0; .2, .5; .8, .5; 1, 0"/>
                                        <p:tgtEl>
                                          <p:spTgt spid="19"/>
                                        </p:tgtEl>
                                      </p:cBhvr>
                                    </p:animEffect>
                                    <p:animScale>
                                      <p:cBhvr>
                                        <p:cTn id="97" dur="200" autoRev="1" fill="hold"/>
                                        <p:tgtEl>
                                          <p:spTgt spid="19"/>
                                        </p:tgtEl>
                                      </p:cBhvr>
                                      <p:by x="105000" y="105000"/>
                                    </p:animScale>
                                  </p:childTnLst>
                                </p:cTn>
                              </p:par>
                            </p:childTnLst>
                          </p:cTn>
                        </p:par>
                        <p:par>
                          <p:cTn id="98" fill="hold">
                            <p:stCondLst>
                              <p:cond delay="8500"/>
                            </p:stCondLst>
                            <p:childTnLst>
                              <p:par>
                                <p:cTn id="99" presetID="10" presetClass="entr" presetSubtype="0" fill="hold" grpId="0" nodeType="after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fade">
                                      <p:cBhvr>
                                        <p:cTn id="101" dur="350"/>
                                        <p:tgtEl>
                                          <p:spTgt spid="20"/>
                                        </p:tgtEl>
                                      </p:cBhvr>
                                    </p:animEffect>
                                  </p:childTnLst>
                                </p:cTn>
                              </p:par>
                              <p:par>
                                <p:cTn id="102" presetID="26" presetClass="emph" presetSubtype="0" fill="hold" grpId="1" nodeType="withEffect">
                                  <p:stCondLst>
                                    <p:cond delay="0"/>
                                  </p:stCondLst>
                                  <p:childTnLst>
                                    <p:animEffect transition="out" filter="fade">
                                      <p:cBhvr>
                                        <p:cTn id="103" dur="400" tmFilter="0, 0; .2, .5; .8, .5; 1, 0"/>
                                        <p:tgtEl>
                                          <p:spTgt spid="20"/>
                                        </p:tgtEl>
                                      </p:cBhvr>
                                    </p:animEffect>
                                    <p:animScale>
                                      <p:cBhvr>
                                        <p:cTn id="104" dur="200" autoRev="1" fill="hold"/>
                                        <p:tgtEl>
                                          <p:spTgt spid="20"/>
                                        </p:tgtEl>
                                      </p:cBhvr>
                                      <p:by x="105000" y="105000"/>
                                    </p:animScale>
                                  </p:childTnLst>
                                </p:cTn>
                              </p:par>
                            </p:childTnLst>
                          </p:cTn>
                        </p:par>
                        <p:par>
                          <p:cTn id="105" fill="hold">
                            <p:stCondLst>
                              <p:cond delay="9000"/>
                            </p:stCondLst>
                            <p:childTnLst>
                              <p:par>
                                <p:cTn id="106" presetID="10" presetClass="entr" presetSubtype="0" fill="hold" grpId="0" nodeType="after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fade">
                                      <p:cBhvr>
                                        <p:cTn id="108" dur="350"/>
                                        <p:tgtEl>
                                          <p:spTgt spid="21"/>
                                        </p:tgtEl>
                                      </p:cBhvr>
                                    </p:animEffect>
                                  </p:childTnLst>
                                </p:cTn>
                              </p:par>
                              <p:par>
                                <p:cTn id="109" presetID="26" presetClass="emph" presetSubtype="0" fill="hold" grpId="1" nodeType="withEffect">
                                  <p:stCondLst>
                                    <p:cond delay="0"/>
                                  </p:stCondLst>
                                  <p:childTnLst>
                                    <p:animEffect transition="out" filter="fade">
                                      <p:cBhvr>
                                        <p:cTn id="110" dur="400" tmFilter="0, 0; .2, .5; .8, .5; 1, 0"/>
                                        <p:tgtEl>
                                          <p:spTgt spid="21"/>
                                        </p:tgtEl>
                                      </p:cBhvr>
                                    </p:animEffect>
                                    <p:animScale>
                                      <p:cBhvr>
                                        <p:cTn id="111" dur="200" autoRev="1" fill="hold"/>
                                        <p:tgtEl>
                                          <p:spTgt spid="21"/>
                                        </p:tgtEl>
                                      </p:cBhvr>
                                      <p:by x="105000" y="105000"/>
                                    </p:animScale>
                                  </p:childTnLst>
                                </p:cTn>
                              </p:par>
                            </p:childTnLst>
                          </p:cTn>
                        </p:par>
                        <p:par>
                          <p:cTn id="112" fill="hold">
                            <p:stCondLst>
                              <p:cond delay="9500"/>
                            </p:stCondLst>
                            <p:childTnLst>
                              <p:par>
                                <p:cTn id="113" presetID="10" presetClass="entr" presetSubtype="0" fill="hold" grpId="0" nodeType="after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fade">
                                      <p:cBhvr>
                                        <p:cTn id="115" dur="350"/>
                                        <p:tgtEl>
                                          <p:spTgt spid="22"/>
                                        </p:tgtEl>
                                      </p:cBhvr>
                                    </p:animEffect>
                                  </p:childTnLst>
                                </p:cTn>
                              </p:par>
                              <p:par>
                                <p:cTn id="116" presetID="26" presetClass="emph" presetSubtype="0" fill="hold" grpId="1" nodeType="withEffect">
                                  <p:stCondLst>
                                    <p:cond delay="0"/>
                                  </p:stCondLst>
                                  <p:childTnLst>
                                    <p:animEffect transition="out" filter="fade">
                                      <p:cBhvr>
                                        <p:cTn id="117" dur="400" tmFilter="0, 0; .2, .5; .8, .5; 1, 0"/>
                                        <p:tgtEl>
                                          <p:spTgt spid="22"/>
                                        </p:tgtEl>
                                      </p:cBhvr>
                                    </p:animEffect>
                                    <p:animScale>
                                      <p:cBhvr>
                                        <p:cTn id="118" dur="20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 grpId="0"/>
      <p:bldP spid="7" grpId="0" bldLvl="0" animBg="1"/>
      <p:bldP spid="8" grpId="0"/>
      <p:bldP spid="11" grpId="0" bldLvl="0" animBg="1"/>
      <p:bldP spid="12" grpId="0"/>
      <p:bldP spid="14" grpId="0"/>
      <p:bldP spid="14" grpId="1"/>
      <p:bldP spid="15" grpId="0" bldLvl="0" animBg="1"/>
      <p:bldP spid="16" grpId="0"/>
      <p:bldP spid="17" grpId="0" bldLvl="0" animBg="1"/>
      <p:bldP spid="18" grpId="0"/>
      <p:bldP spid="19" grpId="0"/>
      <p:bldP spid="19" grpId="1"/>
      <p:bldP spid="20" grpId="0"/>
      <p:bldP spid="20" grpId="1"/>
      <p:bldP spid="21" grpId="0"/>
      <p:bldP spid="21" grpId="1"/>
      <p:bldP spid="22" grpId="0"/>
      <p:bldP spid="22"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武陵区城市社区服务群众工作方法实例讲解</a:t>
            </a:r>
          </a:p>
        </p:txBody>
      </p:sp>
      <p:grpSp>
        <p:nvGrpSpPr>
          <p:cNvPr id="2" name="组合 1"/>
          <p:cNvGrpSpPr/>
          <p:nvPr/>
        </p:nvGrpSpPr>
        <p:grpSpPr>
          <a:xfrm>
            <a:off x="1864360" y="890270"/>
            <a:ext cx="6807200" cy="582295"/>
            <a:chOff x="2960" y="5376"/>
            <a:chExt cx="10720" cy="917"/>
          </a:xfrm>
        </p:grpSpPr>
        <p:sp>
          <p:nvSpPr>
            <p:cNvPr id="4" name="MH_Other_1"/>
            <p:cNvSpPr/>
            <p:nvPr>
              <p:custDataLst>
                <p:tags r:id="rId1"/>
              </p:custDataLst>
            </p:nvPr>
          </p:nvSpPr>
          <p:spPr>
            <a:xfrm>
              <a:off x="2960" y="5376"/>
              <a:ext cx="914" cy="9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5" name="文本框 4"/>
            <p:cNvSpPr txBox="1"/>
            <p:nvPr/>
          </p:nvSpPr>
          <p:spPr>
            <a:xfrm>
              <a:off x="3116" y="5469"/>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1</a:t>
              </a:r>
            </a:p>
          </p:txBody>
        </p:sp>
        <p:sp>
          <p:nvSpPr>
            <p:cNvPr id="6" name="文本框 5"/>
            <p:cNvSpPr txBox="1"/>
            <p:nvPr/>
          </p:nvSpPr>
          <p:spPr>
            <a:xfrm>
              <a:off x="4358" y="5537"/>
              <a:ext cx="9322" cy="628"/>
            </a:xfrm>
            <a:prstGeom prst="rect">
              <a:avLst/>
            </a:prstGeom>
            <a:noFill/>
            <a:ln w="9525">
              <a:noFill/>
            </a:ln>
          </p:spPr>
          <p:txBody>
            <a:bodyPr wrap="square">
              <a:spAutoFit/>
            </a:bodyPr>
            <a:lstStyle/>
            <a:p>
              <a:pPr indent="0"/>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  夯实党建堡垒，打造15分钟党建服务圈 </a:t>
              </a:r>
            </a:p>
          </p:txBody>
        </p:sp>
      </p:grpSp>
      <p:sp>
        <p:nvSpPr>
          <p:cNvPr id="59" name="矩形 58"/>
          <p:cNvSpPr/>
          <p:nvPr/>
        </p:nvSpPr>
        <p:spPr>
          <a:xfrm>
            <a:off x="618490" y="1513205"/>
            <a:ext cx="10864215" cy="16167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cs typeface="+mn-ea"/>
              <a:sym typeface="+mn-lt"/>
            </a:endParaRPr>
          </a:p>
        </p:txBody>
      </p:sp>
      <p:sp>
        <p:nvSpPr>
          <p:cNvPr id="60" name="TextBox 59"/>
          <p:cNvSpPr txBox="1"/>
          <p:nvPr/>
        </p:nvSpPr>
        <p:spPr>
          <a:xfrm>
            <a:off x="954405" y="1447165"/>
            <a:ext cx="10079355" cy="1660525"/>
          </a:xfrm>
          <a:prstGeom prst="rect">
            <a:avLst/>
          </a:prstGeom>
          <a:noFill/>
        </p:spPr>
        <p:txBody>
          <a:bodyPr wrap="square" rtlCol="0">
            <a:spAutoFit/>
          </a:bodyPr>
          <a:lstStyle/>
          <a:p>
            <a:pPr algn="just">
              <a:lnSpc>
                <a:spcPct val="150000"/>
              </a:lnSpc>
            </a:pPr>
            <a:r>
              <a:rPr lang="en-US" sz="20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    </a:t>
            </a:r>
            <a:r>
              <a:rPr sz="16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1.党建服务有站点。以楼院小区、企业商场为单位，建立15分钟党建服务站，形成了站点党支部—社区党总支—乡镇（街道）党（工）委-区党委上下联动的四级党组织服务架构。整合区域内驻片单位、“两新”组织资源，建立乡镇、社区、网格、站点相互衔接、共同参与的党建工作格局，做到站点覆盖全面、布局合理、服务高效，实现15分钟内为群众提供“家门口”“零距离”党建服务。</a:t>
            </a:r>
          </a:p>
        </p:txBody>
      </p:sp>
      <p:sp>
        <p:nvSpPr>
          <p:cNvPr id="58" name="矩形 57"/>
          <p:cNvSpPr/>
          <p:nvPr/>
        </p:nvSpPr>
        <p:spPr>
          <a:xfrm>
            <a:off x="618490" y="3316605"/>
            <a:ext cx="10864215" cy="12255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cs typeface="+mn-ea"/>
              <a:sym typeface="+mn-lt"/>
            </a:endParaRPr>
          </a:p>
        </p:txBody>
      </p:sp>
      <p:sp>
        <p:nvSpPr>
          <p:cNvPr id="61" name="TextBox 59"/>
          <p:cNvSpPr txBox="1"/>
          <p:nvPr/>
        </p:nvSpPr>
        <p:spPr>
          <a:xfrm>
            <a:off x="954405" y="3250565"/>
            <a:ext cx="10079355" cy="1198880"/>
          </a:xfrm>
          <a:prstGeom prst="rect">
            <a:avLst/>
          </a:prstGeom>
          <a:noFill/>
        </p:spPr>
        <p:txBody>
          <a:bodyPr wrap="square" rtlCol="0">
            <a:spAutoFit/>
          </a:bodyPr>
          <a:lstStyle/>
          <a:p>
            <a:pPr indent="406400" algn="just" fontAlgn="auto">
              <a:lnSpc>
                <a:spcPct val="150000"/>
              </a:lnSpc>
              <a:extLst>
                <a:ext uri="{35155182-B16C-46BC-9424-99874614C6A1}">
                  <wpsdc:indentchars xmlns="" xmlns:wpsdc="http://www.wps.cn/officeDocument/2017/drawingmlCustomData" val="200" checksum="1740828767"/>
                </a:ext>
              </a:extLst>
            </a:pPr>
            <a:r>
              <a:rPr sz="1600" dirty="0">
                <a:solidFill>
                  <a:schemeClr val="tx1">
                    <a:lumMod val="85000"/>
                    <a:lumOff val="15000"/>
                  </a:schemeClr>
                </a:solidFill>
                <a:latin typeface="方正正中黑简体" panose="02000000000000000000" charset="-122"/>
                <a:ea typeface="方正正中黑简体" panose="02000000000000000000" charset="-122"/>
                <a:cs typeface="方正正中黑简体" panose="02000000000000000000" charset="-122"/>
                <a:sym typeface="+mn-lt"/>
              </a:rPr>
              <a:t>2.党建服务有队伍。按照“一站一员”的原则，招聘了103名专职党建联络员，监督、指导和协调站点党建工作，主动收集民情民意，及时上报各类信息。充分发挥在职党员作用，强化“双报到、双报告”机制，引导近5000名在职党员就近联系党建服务站点，不断提升站点服务能力。</a:t>
            </a:r>
          </a:p>
        </p:txBody>
      </p:sp>
      <p:sp>
        <p:nvSpPr>
          <p:cNvPr id="62" name="矩形 61"/>
          <p:cNvSpPr/>
          <p:nvPr/>
        </p:nvSpPr>
        <p:spPr>
          <a:xfrm>
            <a:off x="605790" y="4708525"/>
            <a:ext cx="10864215" cy="18713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cs typeface="+mn-ea"/>
              <a:sym typeface="+mn-lt"/>
            </a:endParaRPr>
          </a:p>
        </p:txBody>
      </p:sp>
      <p:sp>
        <p:nvSpPr>
          <p:cNvPr id="63" name="TextBox 59"/>
          <p:cNvSpPr txBox="1"/>
          <p:nvPr/>
        </p:nvSpPr>
        <p:spPr>
          <a:xfrm>
            <a:off x="941705" y="4642485"/>
            <a:ext cx="10079355" cy="1938020"/>
          </a:xfrm>
          <a:prstGeom prst="rect">
            <a:avLst/>
          </a:prstGeom>
          <a:noFill/>
        </p:spPr>
        <p:txBody>
          <a:bodyPr wrap="square" rtlCol="0">
            <a:spAutoFit/>
          </a:bodyPr>
          <a:lstStyle/>
          <a:p>
            <a:pPr algn="just">
              <a:lnSpc>
                <a:spcPct val="150000"/>
              </a:lnSpc>
            </a:pPr>
            <a:r>
              <a:rPr lang="en-US" sz="1600" dirty="0">
                <a:solidFill>
                  <a:schemeClr val="bg1"/>
                </a:solidFill>
                <a:latin typeface="方正正中黑简体" panose="02000000000000000000" charset="-122"/>
                <a:ea typeface="方正正中黑简体" panose="02000000000000000000" charset="-122"/>
                <a:cs typeface="方正正中黑简体" panose="02000000000000000000" charset="-122"/>
                <a:sym typeface="+mn-lt"/>
              </a:rPr>
              <a:t>        </a:t>
            </a:r>
            <a:r>
              <a:rPr sz="1600" dirty="0">
                <a:solidFill>
                  <a:schemeClr val="bg1"/>
                </a:solidFill>
                <a:latin typeface="方正正中黑简体" panose="02000000000000000000" charset="-122"/>
                <a:ea typeface="方正正中黑简体" panose="02000000000000000000" charset="-122"/>
                <a:cs typeface="方正正中黑简体" panose="02000000000000000000" charset="-122"/>
                <a:sym typeface="+mn-lt"/>
              </a:rPr>
              <a:t>3.党建服务有平台。整合乡镇（街道）各类信息平台，建立了“智慧党建云平台”，启动了在线缴纳党费、接转党组织关系、远程教育、视频会议、联谊交友等功能。畅通党员诉求渠道，开设了困难救助功能，及时发现、及时了解、及时帮助困难党员、群众，解决实际问题。实行线上发起服务活动，党员及时知晓、申请、认领，线下参与志愿服务，切实提高党建服务的科学化、精细化、智能化。截止到目前，共发起线上服务活动30余场，参与党员人数超过10万人次。</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1党建引领--东方嘉园">
            <a:hlinkClick r:id="" action="ppaction://media"/>
          </p:cNvPr>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0" y="0"/>
            <a:ext cx="12225020" cy="688213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18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ï$ḻîḍê"/>
          <p:cNvSpPr/>
          <p:nvPr/>
        </p:nvSpPr>
        <p:spPr>
          <a:xfrm>
            <a:off x="0" y="0"/>
            <a:ext cx="12192000" cy="6858000"/>
          </a:xfrm>
          <a:prstGeom prst="rect">
            <a:avLst/>
          </a:prstGeom>
          <a:blipFill>
            <a:blip r:embed="rId3" cstate="print">
              <a:extLst>
                <a:ext uri="{BEBA8EAE-BF5A-486C-A8C5-ECC9F3942E4B}">
                  <a14:imgProps xmlns="" xmlns:a14="http://schemas.microsoft.com/office/drawing/2010/main">
                    <a14:imgLayer r:embed="rId4">
                      <a14:imgEffect>
                        <a14:saturation sat="51000"/>
                      </a14:imgEffect>
                    </a14:imgLayer>
                  </a14:imgProps>
                </a:ext>
              </a:extLst>
            </a:blip>
            <a:stretch>
              <a:fillRect/>
            </a:stretch>
          </a:blip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a:cs typeface="+mn-ea"/>
              <a:sym typeface="+mn-lt"/>
            </a:endParaRPr>
          </a:p>
        </p:txBody>
      </p:sp>
      <p:sp>
        <p:nvSpPr>
          <p:cNvPr id="2" name="矩形 1"/>
          <p:cNvSpPr/>
          <p:nvPr/>
        </p:nvSpPr>
        <p:spPr>
          <a:xfrm>
            <a:off x="0" y="2367280"/>
            <a:ext cx="12192000" cy="449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矩形 2"/>
          <p:cNvSpPr/>
          <p:nvPr/>
        </p:nvSpPr>
        <p:spPr>
          <a:xfrm>
            <a:off x="257175" y="2367280"/>
            <a:ext cx="11677650" cy="4248152"/>
          </a:xfrm>
          <a:custGeom>
            <a:avLst/>
            <a:gdLst>
              <a:gd name="connsiteX0" fmla="*/ 0 w 11677650"/>
              <a:gd name="connsiteY0" fmla="*/ 0 h 4248152"/>
              <a:gd name="connsiteX1" fmla="*/ 11677650 w 11677650"/>
              <a:gd name="connsiteY1" fmla="*/ 0 h 4248152"/>
              <a:gd name="connsiteX2" fmla="*/ 11677650 w 11677650"/>
              <a:gd name="connsiteY2" fmla="*/ 4248152 h 4248152"/>
              <a:gd name="connsiteX3" fmla="*/ 0 w 11677650"/>
              <a:gd name="connsiteY3" fmla="*/ 4248152 h 4248152"/>
              <a:gd name="connsiteX4" fmla="*/ 0 w 11677650"/>
              <a:gd name="connsiteY4" fmla="*/ 0 h 4248152"/>
              <a:gd name="connsiteX0-1" fmla="*/ 0 w 11677650"/>
              <a:gd name="connsiteY0-2" fmla="*/ 5080 h 4253232"/>
              <a:gd name="connsiteX1-3" fmla="*/ 5772150 w 11677650"/>
              <a:gd name="connsiteY1-4" fmla="*/ 0 h 4253232"/>
              <a:gd name="connsiteX2-5" fmla="*/ 11677650 w 11677650"/>
              <a:gd name="connsiteY2-6" fmla="*/ 5080 h 4253232"/>
              <a:gd name="connsiteX3-7" fmla="*/ 11677650 w 11677650"/>
              <a:gd name="connsiteY3-8" fmla="*/ 4253232 h 4253232"/>
              <a:gd name="connsiteX4-9" fmla="*/ 0 w 11677650"/>
              <a:gd name="connsiteY4-10" fmla="*/ 4253232 h 4253232"/>
              <a:gd name="connsiteX5" fmla="*/ 0 w 11677650"/>
              <a:gd name="connsiteY5" fmla="*/ 5080 h 4253232"/>
              <a:gd name="connsiteX0-11" fmla="*/ 5772150 w 11677650"/>
              <a:gd name="connsiteY0-12" fmla="*/ 0 h 4253232"/>
              <a:gd name="connsiteX1-13" fmla="*/ 11677650 w 11677650"/>
              <a:gd name="connsiteY1-14" fmla="*/ 5080 h 4253232"/>
              <a:gd name="connsiteX2-15" fmla="*/ 11677650 w 11677650"/>
              <a:gd name="connsiteY2-16" fmla="*/ 4253232 h 4253232"/>
              <a:gd name="connsiteX3-17" fmla="*/ 0 w 11677650"/>
              <a:gd name="connsiteY3-18" fmla="*/ 4253232 h 4253232"/>
              <a:gd name="connsiteX4-19" fmla="*/ 0 w 11677650"/>
              <a:gd name="connsiteY4-20" fmla="*/ 5080 h 4253232"/>
              <a:gd name="connsiteX5-21" fmla="*/ 5863590 w 11677650"/>
              <a:gd name="connsiteY5-22" fmla="*/ 91440 h 4253232"/>
              <a:gd name="connsiteX0-23" fmla="*/ 5772150 w 11677650"/>
              <a:gd name="connsiteY0-24" fmla="*/ 0 h 4253232"/>
              <a:gd name="connsiteX1-25" fmla="*/ 11677650 w 11677650"/>
              <a:gd name="connsiteY1-26" fmla="*/ 5080 h 4253232"/>
              <a:gd name="connsiteX2-27" fmla="*/ 11677650 w 11677650"/>
              <a:gd name="connsiteY2-28" fmla="*/ 4253232 h 4253232"/>
              <a:gd name="connsiteX3-29" fmla="*/ 0 w 11677650"/>
              <a:gd name="connsiteY3-30" fmla="*/ 4253232 h 4253232"/>
              <a:gd name="connsiteX4-31" fmla="*/ 0 w 11677650"/>
              <a:gd name="connsiteY4-32" fmla="*/ 5080 h 4253232"/>
              <a:gd name="connsiteX0-33" fmla="*/ 11677650 w 11677650"/>
              <a:gd name="connsiteY0-34" fmla="*/ 0 h 4248152"/>
              <a:gd name="connsiteX1-35" fmla="*/ 11677650 w 11677650"/>
              <a:gd name="connsiteY1-36" fmla="*/ 4248152 h 4248152"/>
              <a:gd name="connsiteX2-37" fmla="*/ 0 w 11677650"/>
              <a:gd name="connsiteY2-38" fmla="*/ 4248152 h 4248152"/>
              <a:gd name="connsiteX3-39" fmla="*/ 0 w 11677650"/>
              <a:gd name="connsiteY3-40" fmla="*/ 0 h 4248152"/>
            </a:gdLst>
            <a:ahLst/>
            <a:cxnLst>
              <a:cxn ang="0">
                <a:pos x="connsiteX0-1" y="connsiteY0-2"/>
              </a:cxn>
              <a:cxn ang="0">
                <a:pos x="connsiteX1-3" y="connsiteY1-4"/>
              </a:cxn>
              <a:cxn ang="0">
                <a:pos x="connsiteX2-5" y="connsiteY2-6"/>
              </a:cxn>
              <a:cxn ang="0">
                <a:pos x="connsiteX3-7" y="connsiteY3-8"/>
              </a:cxn>
            </a:cxnLst>
            <a:rect l="l" t="t" r="r" b="b"/>
            <a:pathLst>
              <a:path w="11677650" h="4248152">
                <a:moveTo>
                  <a:pt x="11677650" y="0"/>
                </a:moveTo>
                <a:lnTo>
                  <a:pt x="11677650" y="4248152"/>
                </a:lnTo>
                <a:lnTo>
                  <a:pt x="0" y="4248152"/>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ïSḻîdé"/>
          <p:cNvSpPr/>
          <p:nvPr/>
        </p:nvSpPr>
        <p:spPr>
          <a:xfrm rot="5400000">
            <a:off x="4464685" y="-443865"/>
            <a:ext cx="3262630" cy="3911600"/>
          </a:xfrm>
          <a:prstGeom prst="homePlate">
            <a:avLst>
              <a:gd name="adj" fmla="val 22102"/>
            </a:avLst>
          </a:prstGeom>
          <a:solidFill>
            <a:schemeClr val="accent1">
              <a:alpha val="90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vert="vert270" wrap="square" lIns="91440" tIns="45720" rIns="91440" bIns="45720" rtlCol="0" anchor="ctr" anchorCtr="0">
            <a:normAutofit/>
          </a:bodyPr>
          <a:lstStyle/>
          <a:p>
            <a:pPr algn="ctr"/>
            <a:endParaRPr lang="en-US" sz="1200" dirty="0">
              <a:solidFill>
                <a:schemeClr val="tx1">
                  <a:lumMod val="65000"/>
                  <a:lumOff val="35000"/>
                </a:schemeClr>
              </a:solidFill>
              <a:cs typeface="+mn-ea"/>
              <a:sym typeface="+mn-lt"/>
            </a:endParaRPr>
          </a:p>
        </p:txBody>
      </p:sp>
      <p:sp>
        <p:nvSpPr>
          <p:cNvPr id="15" name="矩形 14"/>
          <p:cNvSpPr/>
          <p:nvPr/>
        </p:nvSpPr>
        <p:spPr>
          <a:xfrm>
            <a:off x="1568790" y="3117624"/>
            <a:ext cx="1415772" cy="338554"/>
          </a:xfrm>
          <a:prstGeom prst="rect">
            <a:avLst/>
          </a:prstGeom>
          <a:noFill/>
        </p:spPr>
        <p:txBody>
          <a:bodyPr wrap="none" lIns="216000" tIns="0" rIns="0" bIns="0" anchor="ctr" anchorCtr="0">
            <a:normAutofit/>
          </a:bodyPr>
          <a:lstStyle/>
          <a:p>
            <a:pPr algn="l"/>
            <a:r>
              <a:rPr lang="zh-CN" altLang="en-US" sz="2000" dirty="0">
                <a:solidFill>
                  <a:schemeClr val="dk2">
                    <a:lumMod val="100000"/>
                  </a:schemeClr>
                </a:solidFill>
                <a:latin typeface="方正正中黑简体" panose="02000000000000000000" charset="-122"/>
                <a:ea typeface="方正正中黑简体" panose="02000000000000000000" charset="-122"/>
                <a:cs typeface="+mn-ea"/>
                <a:sym typeface="+mn-lt"/>
              </a:rPr>
              <a:t>在政治方面：</a:t>
            </a:r>
          </a:p>
        </p:txBody>
      </p:sp>
      <p:sp>
        <p:nvSpPr>
          <p:cNvPr id="17" name="TextBox 5"/>
          <p:cNvSpPr txBox="1"/>
          <p:nvPr/>
        </p:nvSpPr>
        <p:spPr>
          <a:xfrm>
            <a:off x="612775" y="3566795"/>
            <a:ext cx="11017885" cy="2453640"/>
          </a:xfrm>
          <a:prstGeom prst="rect">
            <a:avLst/>
          </a:prstGeom>
          <a:noFill/>
        </p:spPr>
        <p:txBody>
          <a:bodyPr wrap="square" rtlCol="0">
            <a:spAutoFit/>
          </a:bodyPr>
          <a:lstStyle/>
          <a:p>
            <a:pPr marL="0" marR="0" lvl="0" indent="482600" algn="just" defTabSz="914400" rtl="0" fontAlgn="auto">
              <a:lnSpc>
                <a:spcPct val="160000"/>
              </a:lnSpc>
              <a:spcBef>
                <a:spcPts val="0"/>
              </a:spcBef>
              <a:spcAft>
                <a:spcPts val="0"/>
              </a:spcAft>
              <a:buClrTx/>
              <a:buSzTx/>
              <a:buFontTx/>
              <a:buNone/>
              <a:defRPr/>
              <a:extLst>
                <a:ext uri="{35155182-B16C-46BC-9424-99874614C6A1}">
                  <wpsdc:indentchars xmlns="" xmlns:wpsdc="http://www.wps.cn/officeDocument/2017/drawingmlCustomData" val="200" checksum="3297843772"/>
                </a:ext>
              </a:extLst>
            </a:pPr>
            <a:r>
              <a:rPr kumimoji="0" lang="zh-CN" altLang="en-US" sz="1600" b="0" i="0" u="none" strike="noStrike" kern="1200" cap="none" spc="300" normalizeH="0" baseline="0" noProof="0" dirty="0">
                <a:ln>
                  <a:noFill/>
                </a:ln>
                <a:effectLst/>
                <a:uLnTx/>
                <a:uFillTx/>
                <a:latin typeface="方正正中黑简体" panose="02000000000000000000" charset="-122"/>
                <a:ea typeface="方正正中黑简体" panose="02000000000000000000" charset="-122"/>
                <a:cs typeface="+mn-ea"/>
                <a:sym typeface="+mn-lt"/>
              </a:rPr>
              <a:t>从历届民政部部长到国家领导人，从中央政策规章到党的各次全会都对社区进行了论述，社区和社区概念的内涵从此发生了变化。</a:t>
            </a:r>
          </a:p>
          <a:p>
            <a:pPr marL="0" marR="0" lvl="0" indent="482600" algn="just" defTabSz="914400" rtl="0" fontAlgn="auto">
              <a:lnSpc>
                <a:spcPct val="160000"/>
              </a:lnSpc>
              <a:spcBef>
                <a:spcPts val="0"/>
              </a:spcBef>
              <a:spcAft>
                <a:spcPts val="0"/>
              </a:spcAft>
              <a:buClrTx/>
              <a:buSzTx/>
              <a:buFontTx/>
              <a:buNone/>
              <a:defRPr/>
              <a:extLst>
                <a:ext uri="{35155182-B16C-46BC-9424-99874614C6A1}">
                  <wpsdc:indentchars xmlns="" xmlns:wpsdc="http://www.wps.cn/officeDocument/2017/drawingmlCustomData" val="200" checksum="3297843772"/>
                </a:ext>
              </a:extLst>
            </a:pPr>
            <a:r>
              <a:rPr kumimoji="0" lang="zh-CN" altLang="en-US" sz="1600" b="0" i="0" u="none" strike="noStrike" kern="1200" cap="none" spc="300" normalizeH="0" baseline="0" noProof="0" dirty="0">
                <a:ln>
                  <a:noFill/>
                </a:ln>
                <a:effectLst/>
                <a:uLnTx/>
                <a:uFillTx/>
                <a:latin typeface="方正正中黑简体" panose="02000000000000000000" charset="-122"/>
                <a:ea typeface="方正正中黑简体" panose="02000000000000000000" charset="-122"/>
                <a:cs typeface="+mn-ea"/>
                <a:sym typeface="+mn-lt"/>
              </a:rPr>
              <a:t>1986年，民政部倡导在城市开展社区服务工作，首次把“社区”的概念纳入中国城市管理进程。</a:t>
            </a:r>
          </a:p>
          <a:p>
            <a:pPr marL="0" marR="0" lvl="0" indent="482600" algn="just" defTabSz="914400" rtl="0" fontAlgn="auto">
              <a:lnSpc>
                <a:spcPct val="160000"/>
              </a:lnSpc>
              <a:spcBef>
                <a:spcPts val="0"/>
              </a:spcBef>
              <a:spcAft>
                <a:spcPts val="0"/>
              </a:spcAft>
              <a:buClrTx/>
              <a:buSzTx/>
              <a:buFontTx/>
              <a:buNone/>
              <a:defRPr/>
              <a:extLst>
                <a:ext uri="{35155182-B16C-46BC-9424-99874614C6A1}">
                  <wpsdc:indentchars xmlns="" xmlns:wpsdc="http://www.wps.cn/officeDocument/2017/drawingmlCustomData" val="200" checksum="3297843772"/>
                </a:ext>
              </a:extLst>
            </a:pPr>
            <a:r>
              <a:rPr kumimoji="0" lang="zh-CN" altLang="en-US" sz="1600" b="0" i="0" u="none" strike="noStrike" kern="1200" cap="none" spc="300" normalizeH="0" baseline="0" noProof="0" dirty="0">
                <a:ln>
                  <a:noFill/>
                </a:ln>
                <a:effectLst/>
                <a:uLnTx/>
                <a:uFillTx/>
                <a:latin typeface="方正正中黑简体" panose="02000000000000000000" charset="-122"/>
                <a:ea typeface="方正正中黑简体" panose="02000000000000000000" charset="-122"/>
                <a:cs typeface="+mn-ea"/>
                <a:sym typeface="+mn-lt"/>
              </a:rPr>
              <a:t>2000 年 11 月，中共中央办公厅、国务院办公厅转发了《民政部关于在全国推进城市社区建设的意见》(中办发[2000]23 号)，</a:t>
            </a:r>
            <a:r>
              <a:rPr kumimoji="0" lang="zh-CN" altLang="en-US" sz="1600" b="0" i="0" u="none" strike="noStrike" kern="1200" cap="none" spc="300" normalizeH="0" baseline="0" noProof="0" dirty="0">
                <a:ln>
                  <a:noFill/>
                </a:ln>
                <a:solidFill>
                  <a:srgbClr val="C00000"/>
                </a:solidFill>
                <a:effectLst/>
                <a:uLnTx/>
                <a:uFillTx/>
                <a:latin typeface="方正正中黑简体" panose="02000000000000000000" charset="-122"/>
                <a:ea typeface="方正正中黑简体" panose="02000000000000000000" charset="-122"/>
                <a:cs typeface="+mn-ea"/>
                <a:sym typeface="+mn-lt"/>
              </a:rPr>
              <a:t>第一次以中央文件的形式十分明确地提出了社区建设问题，标志着中国城市基层社会管理走向新的征程。</a:t>
            </a:r>
          </a:p>
        </p:txBody>
      </p:sp>
      <p:sp>
        <p:nvSpPr>
          <p:cNvPr id="7" name="矩形 6"/>
          <p:cNvSpPr/>
          <p:nvPr/>
        </p:nvSpPr>
        <p:spPr>
          <a:xfrm>
            <a:off x="4745504" y="707942"/>
            <a:ext cx="2672080" cy="521970"/>
          </a:xfrm>
          <a:prstGeom prst="rect">
            <a:avLst/>
          </a:prstGeom>
        </p:spPr>
        <p:txBody>
          <a:bodyPr wrap="none">
            <a:spAutoFit/>
          </a:bodyPr>
          <a:lstStyle/>
          <a:p>
            <a:r>
              <a:rPr lang="zh-CN" altLang="en-US" sz="2800" dirty="0">
                <a:solidFill>
                  <a:schemeClr val="bg1"/>
                </a:solidFill>
                <a:latin typeface="方正正中黑简体" panose="02000000000000000000" charset="-122"/>
                <a:ea typeface="方正正中黑简体" panose="02000000000000000000" charset="-122"/>
              </a:rPr>
              <a:t>社区概念的提出</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P spid="17"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武陵区城市社区服务群众工作方法实例讲解</a:t>
            </a:r>
          </a:p>
        </p:txBody>
      </p:sp>
      <p:grpSp>
        <p:nvGrpSpPr>
          <p:cNvPr id="2" name="组合 1"/>
          <p:cNvGrpSpPr/>
          <p:nvPr/>
        </p:nvGrpSpPr>
        <p:grpSpPr>
          <a:xfrm>
            <a:off x="1864360" y="890270"/>
            <a:ext cx="6807200" cy="582295"/>
            <a:chOff x="2960" y="5376"/>
            <a:chExt cx="10720" cy="917"/>
          </a:xfrm>
        </p:grpSpPr>
        <p:sp>
          <p:nvSpPr>
            <p:cNvPr id="4" name="MH_Other_1"/>
            <p:cNvSpPr/>
            <p:nvPr>
              <p:custDataLst>
                <p:tags r:id="rId1"/>
              </p:custDataLst>
            </p:nvPr>
          </p:nvSpPr>
          <p:spPr>
            <a:xfrm>
              <a:off x="2960" y="5376"/>
              <a:ext cx="914" cy="9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5" name="文本框 4"/>
            <p:cNvSpPr txBox="1"/>
            <p:nvPr/>
          </p:nvSpPr>
          <p:spPr>
            <a:xfrm>
              <a:off x="3116" y="5469"/>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2</a:t>
              </a:r>
            </a:p>
          </p:txBody>
        </p:sp>
        <p:sp>
          <p:nvSpPr>
            <p:cNvPr id="6" name="文本框 5"/>
            <p:cNvSpPr txBox="1"/>
            <p:nvPr/>
          </p:nvSpPr>
          <p:spPr>
            <a:xfrm>
              <a:off x="4358" y="5537"/>
              <a:ext cx="9322" cy="628"/>
            </a:xfrm>
            <a:prstGeom prst="rect">
              <a:avLst/>
            </a:prstGeom>
            <a:noFill/>
            <a:ln w="9525">
              <a:noFill/>
            </a:ln>
          </p:spPr>
          <p:txBody>
            <a:bodyPr wrap="square">
              <a:spAutoFit/>
            </a:bodyPr>
            <a:lstStyle/>
            <a:p>
              <a:pPr indent="0"/>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  理顺服务机制，打造15分钟政务服务圈</a:t>
              </a:r>
            </a:p>
          </p:txBody>
        </p:sp>
      </p:grpSp>
      <p:grpSp>
        <p:nvGrpSpPr>
          <p:cNvPr id="3" name="组合 2"/>
          <p:cNvGrpSpPr/>
          <p:nvPr/>
        </p:nvGrpSpPr>
        <p:grpSpPr>
          <a:xfrm>
            <a:off x="574675" y="1647825"/>
            <a:ext cx="11127740" cy="1064260"/>
            <a:chOff x="549712" y="914400"/>
            <a:chExt cx="3888432" cy="1298476"/>
          </a:xfrm>
        </p:grpSpPr>
        <p:sp>
          <p:nvSpPr>
            <p:cNvPr id="7" name="圆角矩形 6"/>
            <p:cNvSpPr/>
            <p:nvPr/>
          </p:nvSpPr>
          <p:spPr>
            <a:xfrm>
              <a:off x="549712" y="914400"/>
              <a:ext cx="3888432" cy="1298476"/>
            </a:xfrm>
            <a:prstGeom prst="roundRect">
              <a:avLst>
                <a:gd name="adj" fmla="val 8330"/>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0" name="Freeform 24"/>
            <p:cNvSpPr>
              <a:spLocks noEditPoints="1"/>
            </p:cNvSpPr>
            <p:nvPr/>
          </p:nvSpPr>
          <p:spPr bwMode="auto">
            <a:xfrm flipH="1">
              <a:off x="908390" y="1296472"/>
              <a:ext cx="489792" cy="521632"/>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4"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chemeClr val="bg1"/>
            </a:solidFill>
            <a:ln w="9525">
              <a:noFill/>
              <a:round/>
            </a:ln>
            <a:effectLst/>
          </p:spPr>
          <p:txBody>
            <a:bodyPr vert="horz" wrap="square" lIns="121860" tIns="60931" rIns="121860" bIns="60931" numCol="1" anchor="t" anchorCtr="0" compatLnSpc="1"/>
            <a:lstStyle/>
            <a:p>
              <a:endParaRPr lang="zh-CN" altLang="en-US" sz="3200">
                <a:solidFill>
                  <a:schemeClr val="bg1">
                    <a:lumMod val="50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grpSp>
      <p:sp>
        <p:nvSpPr>
          <p:cNvPr id="11" name="TextBox 59"/>
          <p:cNvSpPr txBox="1"/>
          <p:nvPr/>
        </p:nvSpPr>
        <p:spPr>
          <a:xfrm>
            <a:off x="678180" y="1664335"/>
            <a:ext cx="10794365" cy="922020"/>
          </a:xfrm>
          <a:prstGeom prst="rect">
            <a:avLst/>
          </a:prstGeom>
          <a:noFill/>
        </p:spPr>
        <p:txBody>
          <a:bodyPr wrap="square" rtlCol="0">
            <a:spAutoFit/>
          </a:bodyPr>
          <a:lstStyle/>
          <a:p>
            <a:pPr algn="just">
              <a:lnSpc>
                <a:spcPct val="150000"/>
              </a:lnSpc>
            </a:pPr>
            <a:r>
              <a:rPr lang="en-US" sz="20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   </a:t>
            </a:r>
            <a:r>
              <a:rPr sz="20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1.服务事项“下沉”。</a:t>
            </a:r>
            <a:r>
              <a:rPr sz="16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全面摸排现有审批职能、服务事项，分类梳理“可马上下沉”、“可近期下沉”和“不能下沉”事项，聚焦民众关注常办事项，制定下沉清单，加快下沉速度。</a:t>
            </a:r>
          </a:p>
        </p:txBody>
      </p:sp>
      <p:grpSp>
        <p:nvGrpSpPr>
          <p:cNvPr id="12" name="组合 11"/>
          <p:cNvGrpSpPr/>
          <p:nvPr/>
        </p:nvGrpSpPr>
        <p:grpSpPr>
          <a:xfrm>
            <a:off x="575945" y="2940685"/>
            <a:ext cx="11127740" cy="1503680"/>
            <a:chOff x="549712" y="914400"/>
            <a:chExt cx="3888432" cy="1298476"/>
          </a:xfrm>
        </p:grpSpPr>
        <p:sp>
          <p:nvSpPr>
            <p:cNvPr id="13" name="圆角矩形 12"/>
            <p:cNvSpPr/>
            <p:nvPr/>
          </p:nvSpPr>
          <p:spPr>
            <a:xfrm>
              <a:off x="549712" y="914400"/>
              <a:ext cx="3888432" cy="1298476"/>
            </a:xfrm>
            <a:prstGeom prst="roundRect">
              <a:avLst>
                <a:gd name="adj" fmla="val 8330"/>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4" name="Freeform 24"/>
            <p:cNvSpPr>
              <a:spLocks noEditPoints="1"/>
            </p:cNvSpPr>
            <p:nvPr/>
          </p:nvSpPr>
          <p:spPr bwMode="auto">
            <a:xfrm flipH="1">
              <a:off x="908390" y="1296472"/>
              <a:ext cx="489792" cy="521632"/>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4"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chemeClr val="bg1"/>
            </a:solidFill>
            <a:ln w="9525">
              <a:noFill/>
              <a:round/>
            </a:ln>
            <a:effectLst/>
          </p:spPr>
          <p:txBody>
            <a:bodyPr vert="horz" wrap="square" lIns="121860" tIns="60931" rIns="121860" bIns="60931" numCol="1" anchor="t" anchorCtr="0" compatLnSpc="1"/>
            <a:lstStyle/>
            <a:p>
              <a:endParaRPr lang="zh-CN" altLang="en-US" sz="3200">
                <a:solidFill>
                  <a:schemeClr val="bg1">
                    <a:lumMod val="50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grpSp>
      <p:sp>
        <p:nvSpPr>
          <p:cNvPr id="15" name="TextBox 59"/>
          <p:cNvSpPr txBox="1"/>
          <p:nvPr/>
        </p:nvSpPr>
        <p:spPr>
          <a:xfrm>
            <a:off x="679450" y="2968625"/>
            <a:ext cx="10794365" cy="1291590"/>
          </a:xfrm>
          <a:prstGeom prst="rect">
            <a:avLst/>
          </a:prstGeom>
          <a:noFill/>
        </p:spPr>
        <p:txBody>
          <a:bodyPr wrap="square" rtlCol="0">
            <a:spAutoFit/>
          </a:bodyPr>
          <a:lstStyle/>
          <a:p>
            <a:pPr algn="just">
              <a:lnSpc>
                <a:spcPct val="150000"/>
              </a:lnSpc>
            </a:pPr>
            <a:r>
              <a:rPr lang="en-US" sz="20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  </a:t>
            </a:r>
            <a:r>
              <a:rPr sz="20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2.服务窗口“前移”。</a:t>
            </a:r>
            <a:r>
              <a:rPr sz="16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坚持“便民利民”原则，将公共服务及水电气、银行等服务事项，由部门办理前移至社区办理。加快实体大厅与移动大厅协同发展，通过开发智慧政务APP，全面推动政务服务向移动式服务转变，实现线上线下办理“无缝对接”。为各社区配置网上政务自助服务终端设施，提供24小时自助服务，打造永不下班的社区。</a:t>
            </a:r>
          </a:p>
        </p:txBody>
      </p:sp>
      <p:grpSp>
        <p:nvGrpSpPr>
          <p:cNvPr id="16" name="组合 15"/>
          <p:cNvGrpSpPr/>
          <p:nvPr/>
        </p:nvGrpSpPr>
        <p:grpSpPr>
          <a:xfrm>
            <a:off x="575945" y="4672965"/>
            <a:ext cx="11127740" cy="1473835"/>
            <a:chOff x="549712" y="914400"/>
            <a:chExt cx="3888432" cy="1298476"/>
          </a:xfrm>
        </p:grpSpPr>
        <p:sp>
          <p:nvSpPr>
            <p:cNvPr id="17" name="圆角矩形 16"/>
            <p:cNvSpPr/>
            <p:nvPr/>
          </p:nvSpPr>
          <p:spPr>
            <a:xfrm>
              <a:off x="549712" y="914400"/>
              <a:ext cx="3888432" cy="1298476"/>
            </a:xfrm>
            <a:prstGeom prst="roundRect">
              <a:avLst>
                <a:gd name="adj" fmla="val 8330"/>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8" name="Freeform 24"/>
            <p:cNvSpPr>
              <a:spLocks noEditPoints="1"/>
            </p:cNvSpPr>
            <p:nvPr/>
          </p:nvSpPr>
          <p:spPr bwMode="auto">
            <a:xfrm flipH="1">
              <a:off x="908390" y="1296472"/>
              <a:ext cx="489792" cy="521632"/>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4"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chemeClr val="bg1"/>
            </a:solidFill>
            <a:ln w="9525">
              <a:noFill/>
              <a:round/>
            </a:ln>
            <a:effectLst/>
          </p:spPr>
          <p:txBody>
            <a:bodyPr vert="horz" wrap="square" lIns="121860" tIns="60931" rIns="121860" bIns="60931" numCol="1" anchor="t" anchorCtr="0" compatLnSpc="1"/>
            <a:lstStyle/>
            <a:p>
              <a:endParaRPr lang="zh-CN" altLang="en-US" sz="3200">
                <a:solidFill>
                  <a:schemeClr val="bg1">
                    <a:lumMod val="50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grpSp>
      <p:sp>
        <p:nvSpPr>
          <p:cNvPr id="19" name="TextBox 59"/>
          <p:cNvSpPr txBox="1"/>
          <p:nvPr/>
        </p:nvSpPr>
        <p:spPr>
          <a:xfrm>
            <a:off x="680720" y="4718685"/>
            <a:ext cx="10794365" cy="1291590"/>
          </a:xfrm>
          <a:prstGeom prst="rect">
            <a:avLst/>
          </a:prstGeom>
          <a:noFill/>
        </p:spPr>
        <p:txBody>
          <a:bodyPr wrap="square" rtlCol="0">
            <a:spAutoFit/>
          </a:bodyPr>
          <a:lstStyle/>
          <a:p>
            <a:pPr algn="just">
              <a:lnSpc>
                <a:spcPct val="150000"/>
              </a:lnSpc>
            </a:pPr>
            <a:r>
              <a:rPr lang="en-US" sz="20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  </a:t>
            </a:r>
            <a:r>
              <a:rPr sz="20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3.服务效率“提速”。</a:t>
            </a:r>
            <a:r>
              <a:rPr sz="16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梳理编制“马上办、网上办、一次办”事项清单，实行“同一事项、同一标准、同一编码”动态管理。简化“三办”流程，按照减环节、减材料、减时限、减费用的要求，逐项编制标准化办事指南和一次性告知书。科学设置“三办”窗口，推行前台统一受理、后台分类审批、便捷出件送达。</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武陵区城市社区服务群众工作方法实例讲解</a:t>
            </a:r>
          </a:p>
        </p:txBody>
      </p:sp>
      <p:grpSp>
        <p:nvGrpSpPr>
          <p:cNvPr id="2" name="组合 1"/>
          <p:cNvGrpSpPr/>
          <p:nvPr/>
        </p:nvGrpSpPr>
        <p:grpSpPr>
          <a:xfrm>
            <a:off x="1864360" y="890270"/>
            <a:ext cx="6807200" cy="582295"/>
            <a:chOff x="2960" y="5376"/>
            <a:chExt cx="10720" cy="917"/>
          </a:xfrm>
        </p:grpSpPr>
        <p:sp>
          <p:nvSpPr>
            <p:cNvPr id="4" name="MH_Other_1"/>
            <p:cNvSpPr/>
            <p:nvPr>
              <p:custDataLst>
                <p:tags r:id="rId1"/>
              </p:custDataLst>
            </p:nvPr>
          </p:nvSpPr>
          <p:spPr>
            <a:xfrm>
              <a:off x="2960" y="5376"/>
              <a:ext cx="914" cy="9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5" name="文本框 4"/>
            <p:cNvSpPr txBox="1"/>
            <p:nvPr/>
          </p:nvSpPr>
          <p:spPr>
            <a:xfrm>
              <a:off x="3116" y="5469"/>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3</a:t>
              </a:r>
            </a:p>
          </p:txBody>
        </p:sp>
        <p:sp>
          <p:nvSpPr>
            <p:cNvPr id="6" name="文本框 5"/>
            <p:cNvSpPr txBox="1"/>
            <p:nvPr/>
          </p:nvSpPr>
          <p:spPr>
            <a:xfrm>
              <a:off x="4358" y="5537"/>
              <a:ext cx="9322" cy="628"/>
            </a:xfrm>
            <a:prstGeom prst="rect">
              <a:avLst/>
            </a:prstGeom>
            <a:noFill/>
            <a:ln w="9525">
              <a:noFill/>
            </a:ln>
          </p:spPr>
          <p:txBody>
            <a:bodyPr wrap="square">
              <a:spAutoFit/>
            </a:bodyPr>
            <a:lstStyle/>
            <a:p>
              <a:pPr indent="0"/>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  丰富服务载体，打造15分钟便民服务圈</a:t>
              </a:r>
            </a:p>
          </p:txBody>
        </p:sp>
      </p:grpSp>
      <p:sp>
        <p:nvSpPr>
          <p:cNvPr id="11" name="TextBox 59"/>
          <p:cNvSpPr txBox="1"/>
          <p:nvPr/>
        </p:nvSpPr>
        <p:spPr>
          <a:xfrm>
            <a:off x="5690235" y="1790065"/>
            <a:ext cx="5751195" cy="922020"/>
          </a:xfrm>
          <a:prstGeom prst="rect">
            <a:avLst/>
          </a:prstGeom>
          <a:noFill/>
        </p:spPr>
        <p:txBody>
          <a:bodyPr wrap="square" rtlCol="0">
            <a:spAutoFit/>
          </a:bodyPr>
          <a:lstStyle/>
          <a:p>
            <a:pPr algn="just">
              <a:lnSpc>
                <a:spcPct val="150000"/>
              </a:lnSpc>
            </a:pPr>
            <a:r>
              <a:rPr lang="en-US" sz="20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   1.</a:t>
            </a:r>
            <a:r>
              <a:rPr sz="20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医疗服务便民化。</a:t>
            </a:r>
            <a:r>
              <a:rPr sz="16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组建了社区卫生服务团队，实行“分片包干、责任到人”的健康服务模式。</a:t>
            </a:r>
          </a:p>
        </p:txBody>
      </p:sp>
      <p:sp>
        <p:nvSpPr>
          <p:cNvPr id="15" name="TextBox 59"/>
          <p:cNvSpPr txBox="1"/>
          <p:nvPr/>
        </p:nvSpPr>
        <p:spPr>
          <a:xfrm>
            <a:off x="5795645" y="2854325"/>
            <a:ext cx="5645150" cy="1660525"/>
          </a:xfrm>
          <a:prstGeom prst="rect">
            <a:avLst/>
          </a:prstGeom>
          <a:noFill/>
        </p:spPr>
        <p:txBody>
          <a:bodyPr wrap="square" rtlCol="0">
            <a:spAutoFit/>
          </a:bodyPr>
          <a:lstStyle/>
          <a:p>
            <a:pPr algn="just">
              <a:lnSpc>
                <a:spcPct val="150000"/>
              </a:lnSpc>
            </a:pPr>
            <a:r>
              <a:rPr lang="en-US" sz="20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  </a:t>
            </a:r>
            <a:r>
              <a:rPr sz="20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2.养老服务亲情化。</a:t>
            </a:r>
            <a:r>
              <a:rPr sz="16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指导社区设立了日间照料中心，内设心理咨询室、老年活动中心、图书阅览室、健康诊疗室，配备健身器材、健康体检一体机、休闲养生设备。建立数字化居家养老服务平台。</a:t>
            </a:r>
          </a:p>
        </p:txBody>
      </p:sp>
      <p:sp>
        <p:nvSpPr>
          <p:cNvPr id="19" name="TextBox 59"/>
          <p:cNvSpPr txBox="1"/>
          <p:nvPr/>
        </p:nvSpPr>
        <p:spPr>
          <a:xfrm>
            <a:off x="5829935" y="4695825"/>
            <a:ext cx="5667375" cy="1291590"/>
          </a:xfrm>
          <a:prstGeom prst="rect">
            <a:avLst/>
          </a:prstGeom>
          <a:noFill/>
        </p:spPr>
        <p:txBody>
          <a:bodyPr wrap="square" rtlCol="0">
            <a:spAutoFit/>
          </a:bodyPr>
          <a:lstStyle/>
          <a:p>
            <a:pPr algn="just">
              <a:lnSpc>
                <a:spcPct val="150000"/>
              </a:lnSpc>
            </a:pPr>
            <a:r>
              <a:rPr lang="en-US" sz="20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  </a:t>
            </a:r>
            <a:r>
              <a:rPr sz="20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3.综合服务多样化。</a:t>
            </a:r>
            <a:r>
              <a:rPr sz="1600" dirty="0">
                <a:solidFill>
                  <a:schemeClr val="tx1">
                    <a:lumMod val="65000"/>
                    <a:lumOff val="35000"/>
                  </a:schemeClr>
                </a:solidFill>
                <a:latin typeface="方正正中黑简体" panose="02000000000000000000" charset="-122"/>
                <a:ea typeface="方正正中黑简体" panose="02000000000000000000" charset="-122"/>
                <a:cs typeface="方正正中黑简体" panose="02000000000000000000" charset="-122"/>
                <a:sym typeface="+mn-lt"/>
              </a:rPr>
              <a:t>推进社区综合服务设施标准化建设，完善社区服务配套设施，丰富社区文化、体育、旅游、健康、教育培训等服务供给。加强社会组织孵化平台建设。</a:t>
            </a:r>
          </a:p>
        </p:txBody>
      </p:sp>
      <p:pic>
        <p:nvPicPr>
          <p:cNvPr id="9" name="图片 8" descr="民生"/>
          <p:cNvPicPr>
            <a:picLocks noChangeAspect="1"/>
          </p:cNvPicPr>
          <p:nvPr/>
        </p:nvPicPr>
        <p:blipFill>
          <a:blip r:embed="rId4" cstate="print"/>
          <a:srcRect l="1604" t="17977" r="61926" b="17965"/>
          <a:stretch>
            <a:fillRect/>
          </a:stretch>
        </p:blipFill>
        <p:spPr>
          <a:xfrm>
            <a:off x="960755" y="1833245"/>
            <a:ext cx="4242435" cy="418973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武陵区城市社区服务群众工作方法实例讲解</a:t>
            </a:r>
          </a:p>
        </p:txBody>
      </p:sp>
      <p:grpSp>
        <p:nvGrpSpPr>
          <p:cNvPr id="3" name="组合 2"/>
          <p:cNvGrpSpPr/>
          <p:nvPr/>
        </p:nvGrpSpPr>
        <p:grpSpPr>
          <a:xfrm>
            <a:off x="1864360" y="890270"/>
            <a:ext cx="6807200" cy="582295"/>
            <a:chOff x="2960" y="5376"/>
            <a:chExt cx="10720" cy="917"/>
          </a:xfrm>
        </p:grpSpPr>
        <p:sp>
          <p:nvSpPr>
            <p:cNvPr id="5" name="MH_Other_1"/>
            <p:cNvSpPr/>
            <p:nvPr>
              <p:custDataLst>
                <p:tags r:id="rId1"/>
              </p:custDataLst>
            </p:nvPr>
          </p:nvSpPr>
          <p:spPr>
            <a:xfrm>
              <a:off x="2960" y="5376"/>
              <a:ext cx="914" cy="9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6" name="文本框 5"/>
            <p:cNvSpPr txBox="1"/>
            <p:nvPr/>
          </p:nvSpPr>
          <p:spPr>
            <a:xfrm>
              <a:off x="3116" y="5469"/>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4</a:t>
              </a:r>
            </a:p>
          </p:txBody>
        </p:sp>
        <p:sp>
          <p:nvSpPr>
            <p:cNvPr id="7" name="文本框 6"/>
            <p:cNvSpPr txBox="1"/>
            <p:nvPr/>
          </p:nvSpPr>
          <p:spPr>
            <a:xfrm>
              <a:off x="4358" y="5537"/>
              <a:ext cx="9322" cy="628"/>
            </a:xfrm>
            <a:prstGeom prst="rect">
              <a:avLst/>
            </a:prstGeom>
            <a:noFill/>
            <a:ln w="9525">
              <a:noFill/>
            </a:ln>
          </p:spPr>
          <p:txBody>
            <a:bodyPr wrap="square">
              <a:spAutoFit/>
            </a:bodyPr>
            <a:lstStyle/>
            <a:p>
              <a:pPr indent="0"/>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  筑牢防控体系，打造15分钟综治服务圈</a:t>
              </a:r>
            </a:p>
          </p:txBody>
        </p:sp>
      </p:grpSp>
      <p:sp>
        <p:nvSpPr>
          <p:cNvPr id="9" name="矩形 8"/>
          <p:cNvSpPr/>
          <p:nvPr/>
        </p:nvSpPr>
        <p:spPr>
          <a:xfrm flipH="1">
            <a:off x="6214956" y="1761867"/>
            <a:ext cx="5124451" cy="4155731"/>
          </a:xfrm>
          <a:prstGeom prst="rect">
            <a:avLst/>
          </a:prstGeom>
          <a:blipFill dpi="0" rotWithShape="1">
            <a:blip r:embed="rId4"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kumimoji="1" lang="zh-CN" altLang="en-US" sz="2530" dirty="0">
              <a:solidFill>
                <a:prstClr val="white"/>
              </a:solidFill>
              <a:latin typeface="思源黑体" panose="020B0400000000000000" pitchFamily="34" charset="-122"/>
              <a:ea typeface="思源黑体" panose="020B0400000000000000" pitchFamily="34" charset="-122"/>
              <a:sym typeface="思源黑体" panose="020B0400000000000000" pitchFamily="34" charset="-122"/>
            </a:endParaRPr>
          </a:p>
        </p:txBody>
      </p:sp>
      <p:grpSp>
        <p:nvGrpSpPr>
          <p:cNvPr id="22" name="Group 3"/>
          <p:cNvGrpSpPr/>
          <p:nvPr/>
        </p:nvGrpSpPr>
        <p:grpSpPr>
          <a:xfrm flipH="1">
            <a:off x="981711" y="3254947"/>
            <a:ext cx="822325" cy="822325"/>
            <a:chOff x="2368550" y="655638"/>
            <a:chExt cx="1333500" cy="1333500"/>
          </a:xfrm>
        </p:grpSpPr>
        <p:sp>
          <p:nvSpPr>
            <p:cNvPr id="12" name="矩形 11"/>
            <p:cNvSpPr/>
            <p:nvPr/>
          </p:nvSpPr>
          <p:spPr>
            <a:xfrm>
              <a:off x="2368550" y="655638"/>
              <a:ext cx="1333500" cy="133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3" name="Oval 5"/>
            <p:cNvSpPr/>
            <p:nvPr/>
          </p:nvSpPr>
          <p:spPr>
            <a:xfrm>
              <a:off x="2644873" y="932597"/>
              <a:ext cx="780854" cy="779580"/>
            </a:xfrm>
            <a:custGeom>
              <a:avLst/>
              <a:gdLst>
                <a:gd name="connsiteX0" fmla="*/ 140017 w 606581"/>
                <a:gd name="connsiteY0" fmla="*/ 411043 h 605592"/>
                <a:gd name="connsiteX1" fmla="*/ 178821 w 606581"/>
                <a:gd name="connsiteY1" fmla="*/ 427078 h 605592"/>
                <a:gd name="connsiteX2" fmla="*/ 178821 w 606581"/>
                <a:gd name="connsiteY2" fmla="*/ 504564 h 605592"/>
                <a:gd name="connsiteX3" fmla="*/ 93692 w 606581"/>
                <a:gd name="connsiteY3" fmla="*/ 589557 h 605592"/>
                <a:gd name="connsiteX4" fmla="*/ 54887 w 606581"/>
                <a:gd name="connsiteY4" fmla="*/ 605592 h 605592"/>
                <a:gd name="connsiteX5" fmla="*/ 16083 w 606581"/>
                <a:gd name="connsiteY5" fmla="*/ 589557 h 605592"/>
                <a:gd name="connsiteX6" fmla="*/ 16083 w 606581"/>
                <a:gd name="connsiteY6" fmla="*/ 511979 h 605592"/>
                <a:gd name="connsiteX7" fmla="*/ 101212 w 606581"/>
                <a:gd name="connsiteY7" fmla="*/ 427078 h 605592"/>
                <a:gd name="connsiteX8" fmla="*/ 140017 w 606581"/>
                <a:gd name="connsiteY8" fmla="*/ 411043 h 605592"/>
                <a:gd name="connsiteX9" fmla="*/ 382501 w 606581"/>
                <a:gd name="connsiteY9" fmla="*/ 49537 h 605592"/>
                <a:gd name="connsiteX10" fmla="*/ 557044 w 606581"/>
                <a:gd name="connsiteY10" fmla="*/ 223798 h 605592"/>
                <a:gd name="connsiteX11" fmla="*/ 382501 w 606581"/>
                <a:gd name="connsiteY11" fmla="*/ 398059 h 605592"/>
                <a:gd name="connsiteX12" fmla="*/ 207957 w 606581"/>
                <a:gd name="connsiteY12" fmla="*/ 223798 h 605592"/>
                <a:gd name="connsiteX13" fmla="*/ 382501 w 606581"/>
                <a:gd name="connsiteY13" fmla="*/ 49537 h 605592"/>
                <a:gd name="connsiteX14" fmla="*/ 382536 w 606581"/>
                <a:gd name="connsiteY14" fmla="*/ 24750 h 605592"/>
                <a:gd name="connsiteX15" fmla="*/ 304914 w 606581"/>
                <a:gd name="connsiteY15" fmla="*/ 40417 h 605592"/>
                <a:gd name="connsiteX16" fmla="*/ 241591 w 606581"/>
                <a:gd name="connsiteY16" fmla="*/ 83058 h 605592"/>
                <a:gd name="connsiteX17" fmla="*/ 198880 w 606581"/>
                <a:gd name="connsiteY17" fmla="*/ 146278 h 605592"/>
                <a:gd name="connsiteX18" fmla="*/ 183189 w 606581"/>
                <a:gd name="connsiteY18" fmla="*/ 223774 h 605592"/>
                <a:gd name="connsiteX19" fmla="*/ 198880 w 606581"/>
                <a:gd name="connsiteY19" fmla="*/ 301177 h 605592"/>
                <a:gd name="connsiteX20" fmla="*/ 241591 w 606581"/>
                <a:gd name="connsiteY20" fmla="*/ 364490 h 605592"/>
                <a:gd name="connsiteX21" fmla="*/ 304914 w 606581"/>
                <a:gd name="connsiteY21" fmla="*/ 407131 h 605592"/>
                <a:gd name="connsiteX22" fmla="*/ 382536 w 606581"/>
                <a:gd name="connsiteY22" fmla="*/ 422705 h 605592"/>
                <a:gd name="connsiteX23" fmla="*/ 460158 w 606581"/>
                <a:gd name="connsiteY23" fmla="*/ 407131 h 605592"/>
                <a:gd name="connsiteX24" fmla="*/ 523481 w 606581"/>
                <a:gd name="connsiteY24" fmla="*/ 364490 h 605592"/>
                <a:gd name="connsiteX25" fmla="*/ 566192 w 606581"/>
                <a:gd name="connsiteY25" fmla="*/ 301177 h 605592"/>
                <a:gd name="connsiteX26" fmla="*/ 581883 w 606581"/>
                <a:gd name="connsiteY26" fmla="*/ 223774 h 605592"/>
                <a:gd name="connsiteX27" fmla="*/ 566192 w 606581"/>
                <a:gd name="connsiteY27" fmla="*/ 146278 h 605592"/>
                <a:gd name="connsiteX28" fmla="*/ 523481 w 606581"/>
                <a:gd name="connsiteY28" fmla="*/ 83058 h 605592"/>
                <a:gd name="connsiteX29" fmla="*/ 460158 w 606581"/>
                <a:gd name="connsiteY29" fmla="*/ 40417 h 605592"/>
                <a:gd name="connsiteX30" fmla="*/ 382536 w 606581"/>
                <a:gd name="connsiteY30" fmla="*/ 24750 h 605592"/>
                <a:gd name="connsiteX31" fmla="*/ 382536 w 606581"/>
                <a:gd name="connsiteY31" fmla="*/ 0 h 605592"/>
                <a:gd name="connsiteX32" fmla="*/ 469721 w 606581"/>
                <a:gd name="connsiteY32" fmla="*/ 17613 h 605592"/>
                <a:gd name="connsiteX33" fmla="*/ 540937 w 606581"/>
                <a:gd name="connsiteY33" fmla="*/ 65538 h 605592"/>
                <a:gd name="connsiteX34" fmla="*/ 588940 w 606581"/>
                <a:gd name="connsiteY34" fmla="*/ 136637 h 605592"/>
                <a:gd name="connsiteX35" fmla="*/ 606581 w 606581"/>
                <a:gd name="connsiteY35" fmla="*/ 223774 h 605592"/>
                <a:gd name="connsiteX36" fmla="*/ 588940 w 606581"/>
                <a:gd name="connsiteY36" fmla="*/ 310818 h 605592"/>
                <a:gd name="connsiteX37" fmla="*/ 540937 w 606581"/>
                <a:gd name="connsiteY37" fmla="*/ 381917 h 605592"/>
                <a:gd name="connsiteX38" fmla="*/ 469721 w 606581"/>
                <a:gd name="connsiteY38" fmla="*/ 429842 h 605592"/>
                <a:gd name="connsiteX39" fmla="*/ 382536 w 606581"/>
                <a:gd name="connsiteY39" fmla="*/ 447455 h 605592"/>
                <a:gd name="connsiteX40" fmla="*/ 295258 w 606581"/>
                <a:gd name="connsiteY40" fmla="*/ 429842 h 605592"/>
                <a:gd name="connsiteX41" fmla="*/ 240105 w 606581"/>
                <a:gd name="connsiteY41" fmla="*/ 396471 h 605592"/>
                <a:gd name="connsiteX42" fmla="*/ 209558 w 606581"/>
                <a:gd name="connsiteY42" fmla="*/ 427061 h 605592"/>
                <a:gd name="connsiteX43" fmla="*/ 196373 w 606581"/>
                <a:gd name="connsiteY43" fmla="*/ 409541 h 605592"/>
                <a:gd name="connsiteX44" fmla="*/ 178918 w 606581"/>
                <a:gd name="connsiteY44" fmla="*/ 396378 h 605592"/>
                <a:gd name="connsiteX45" fmla="*/ 209465 w 606581"/>
                <a:gd name="connsiteY45" fmla="*/ 365880 h 605592"/>
                <a:gd name="connsiteX46" fmla="*/ 176040 w 606581"/>
                <a:gd name="connsiteY46" fmla="*/ 310818 h 605592"/>
                <a:gd name="connsiteX47" fmla="*/ 158491 w 606581"/>
                <a:gd name="connsiteY47" fmla="*/ 223774 h 605592"/>
                <a:gd name="connsiteX48" fmla="*/ 176040 w 606581"/>
                <a:gd name="connsiteY48" fmla="*/ 136637 h 605592"/>
                <a:gd name="connsiteX49" fmla="*/ 224043 w 606581"/>
                <a:gd name="connsiteY49" fmla="*/ 65538 h 605592"/>
                <a:gd name="connsiteX50" fmla="*/ 295258 w 606581"/>
                <a:gd name="connsiteY50" fmla="*/ 17613 h 605592"/>
                <a:gd name="connsiteX51" fmla="*/ 382536 w 606581"/>
                <a:gd name="connsiteY51"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6581" h="605592">
                  <a:moveTo>
                    <a:pt x="140017" y="411043"/>
                  </a:moveTo>
                  <a:cubicBezTo>
                    <a:pt x="154035" y="411043"/>
                    <a:pt x="168053" y="416326"/>
                    <a:pt x="178821" y="427078"/>
                  </a:cubicBezTo>
                  <a:cubicBezTo>
                    <a:pt x="200266" y="448488"/>
                    <a:pt x="200266" y="483153"/>
                    <a:pt x="178821" y="504564"/>
                  </a:cubicBezTo>
                  <a:lnTo>
                    <a:pt x="93692" y="589557"/>
                  </a:lnTo>
                  <a:cubicBezTo>
                    <a:pt x="83016" y="600216"/>
                    <a:pt x="68905" y="605592"/>
                    <a:pt x="54887" y="605592"/>
                  </a:cubicBezTo>
                  <a:cubicBezTo>
                    <a:pt x="40870" y="605592"/>
                    <a:pt x="26759" y="600216"/>
                    <a:pt x="16083" y="589557"/>
                  </a:cubicBezTo>
                  <a:cubicBezTo>
                    <a:pt x="-5362" y="568147"/>
                    <a:pt x="-5362" y="533389"/>
                    <a:pt x="16083" y="511979"/>
                  </a:cubicBezTo>
                  <a:lnTo>
                    <a:pt x="101212" y="427078"/>
                  </a:lnTo>
                  <a:cubicBezTo>
                    <a:pt x="111888" y="416326"/>
                    <a:pt x="125999" y="411043"/>
                    <a:pt x="140017" y="411043"/>
                  </a:cubicBezTo>
                  <a:close/>
                  <a:moveTo>
                    <a:pt x="382501" y="49537"/>
                  </a:moveTo>
                  <a:cubicBezTo>
                    <a:pt x="478871" y="49537"/>
                    <a:pt x="557044" y="127491"/>
                    <a:pt x="557044" y="223798"/>
                  </a:cubicBezTo>
                  <a:cubicBezTo>
                    <a:pt x="557044" y="320012"/>
                    <a:pt x="478871" y="398059"/>
                    <a:pt x="382501" y="398059"/>
                  </a:cubicBezTo>
                  <a:cubicBezTo>
                    <a:pt x="286130" y="398059"/>
                    <a:pt x="207957" y="320012"/>
                    <a:pt x="207957" y="223798"/>
                  </a:cubicBezTo>
                  <a:cubicBezTo>
                    <a:pt x="207957" y="127491"/>
                    <a:pt x="286130" y="49537"/>
                    <a:pt x="382501" y="49537"/>
                  </a:cubicBezTo>
                  <a:close/>
                  <a:moveTo>
                    <a:pt x="382536" y="24750"/>
                  </a:moveTo>
                  <a:cubicBezTo>
                    <a:pt x="355610" y="24750"/>
                    <a:pt x="329519" y="30034"/>
                    <a:pt x="304914" y="40417"/>
                  </a:cubicBezTo>
                  <a:cubicBezTo>
                    <a:pt x="281238" y="50428"/>
                    <a:pt x="259882" y="64796"/>
                    <a:pt x="241591" y="83058"/>
                  </a:cubicBezTo>
                  <a:cubicBezTo>
                    <a:pt x="223300" y="101319"/>
                    <a:pt x="208908" y="122547"/>
                    <a:pt x="198880" y="146278"/>
                  </a:cubicBezTo>
                  <a:cubicBezTo>
                    <a:pt x="188481" y="170843"/>
                    <a:pt x="183189" y="196891"/>
                    <a:pt x="183189" y="223774"/>
                  </a:cubicBezTo>
                  <a:cubicBezTo>
                    <a:pt x="183189" y="250564"/>
                    <a:pt x="188481" y="276705"/>
                    <a:pt x="198880" y="301177"/>
                  </a:cubicBezTo>
                  <a:cubicBezTo>
                    <a:pt x="208908" y="324908"/>
                    <a:pt x="223300" y="346228"/>
                    <a:pt x="241591" y="364490"/>
                  </a:cubicBezTo>
                  <a:cubicBezTo>
                    <a:pt x="259882" y="382752"/>
                    <a:pt x="281238" y="397027"/>
                    <a:pt x="304914" y="407131"/>
                  </a:cubicBezTo>
                  <a:cubicBezTo>
                    <a:pt x="329519" y="417513"/>
                    <a:pt x="355610" y="422705"/>
                    <a:pt x="382536" y="422705"/>
                  </a:cubicBezTo>
                  <a:cubicBezTo>
                    <a:pt x="409462" y="422705"/>
                    <a:pt x="435553" y="417513"/>
                    <a:pt x="460158" y="407131"/>
                  </a:cubicBezTo>
                  <a:cubicBezTo>
                    <a:pt x="483834" y="397027"/>
                    <a:pt x="505190" y="382752"/>
                    <a:pt x="523481" y="364490"/>
                  </a:cubicBezTo>
                  <a:cubicBezTo>
                    <a:pt x="541772" y="346228"/>
                    <a:pt x="556164" y="324908"/>
                    <a:pt x="566192" y="301177"/>
                  </a:cubicBezTo>
                  <a:cubicBezTo>
                    <a:pt x="576591" y="276705"/>
                    <a:pt x="581883" y="250564"/>
                    <a:pt x="581883" y="223774"/>
                  </a:cubicBezTo>
                  <a:cubicBezTo>
                    <a:pt x="581883" y="196891"/>
                    <a:pt x="576591" y="170843"/>
                    <a:pt x="566192" y="146278"/>
                  </a:cubicBezTo>
                  <a:cubicBezTo>
                    <a:pt x="556164" y="122547"/>
                    <a:pt x="541772" y="101319"/>
                    <a:pt x="523481" y="83058"/>
                  </a:cubicBezTo>
                  <a:cubicBezTo>
                    <a:pt x="505190" y="64796"/>
                    <a:pt x="483834" y="50428"/>
                    <a:pt x="460158" y="40417"/>
                  </a:cubicBezTo>
                  <a:cubicBezTo>
                    <a:pt x="435553" y="30034"/>
                    <a:pt x="409462" y="24750"/>
                    <a:pt x="382536" y="24750"/>
                  </a:cubicBezTo>
                  <a:close/>
                  <a:moveTo>
                    <a:pt x="382536" y="0"/>
                  </a:moveTo>
                  <a:cubicBezTo>
                    <a:pt x="412712" y="0"/>
                    <a:pt x="442145" y="5933"/>
                    <a:pt x="469721" y="17613"/>
                  </a:cubicBezTo>
                  <a:cubicBezTo>
                    <a:pt x="496462" y="28922"/>
                    <a:pt x="520417" y="45051"/>
                    <a:pt x="540937" y="65538"/>
                  </a:cubicBezTo>
                  <a:cubicBezTo>
                    <a:pt x="561549" y="86117"/>
                    <a:pt x="577705" y="110033"/>
                    <a:pt x="588940" y="136637"/>
                  </a:cubicBezTo>
                  <a:cubicBezTo>
                    <a:pt x="600639" y="164262"/>
                    <a:pt x="606581" y="193554"/>
                    <a:pt x="606581" y="223774"/>
                  </a:cubicBezTo>
                  <a:cubicBezTo>
                    <a:pt x="606581" y="253901"/>
                    <a:pt x="600639" y="283194"/>
                    <a:pt x="588940" y="310818"/>
                  </a:cubicBezTo>
                  <a:cubicBezTo>
                    <a:pt x="577705" y="337515"/>
                    <a:pt x="561549" y="361431"/>
                    <a:pt x="540937" y="381917"/>
                  </a:cubicBezTo>
                  <a:cubicBezTo>
                    <a:pt x="520417" y="402496"/>
                    <a:pt x="496462" y="418626"/>
                    <a:pt x="469721" y="429842"/>
                  </a:cubicBezTo>
                  <a:cubicBezTo>
                    <a:pt x="442145" y="441522"/>
                    <a:pt x="412805" y="447455"/>
                    <a:pt x="382536" y="447455"/>
                  </a:cubicBezTo>
                  <a:cubicBezTo>
                    <a:pt x="352267" y="447455"/>
                    <a:pt x="322927" y="441522"/>
                    <a:pt x="295258" y="429842"/>
                  </a:cubicBezTo>
                  <a:cubicBezTo>
                    <a:pt x="275295" y="421407"/>
                    <a:pt x="256818" y="410190"/>
                    <a:pt x="240105" y="396471"/>
                  </a:cubicBezTo>
                  <a:lnTo>
                    <a:pt x="209558" y="427061"/>
                  </a:lnTo>
                  <a:cubicBezTo>
                    <a:pt x="206030" y="420758"/>
                    <a:pt x="201666" y="414918"/>
                    <a:pt x="196373" y="409541"/>
                  </a:cubicBezTo>
                  <a:cubicBezTo>
                    <a:pt x="191081" y="404350"/>
                    <a:pt x="185232" y="399901"/>
                    <a:pt x="178918" y="396378"/>
                  </a:cubicBezTo>
                  <a:lnTo>
                    <a:pt x="209465" y="365880"/>
                  </a:lnTo>
                  <a:cubicBezTo>
                    <a:pt x="195724" y="349287"/>
                    <a:pt x="184582" y="330840"/>
                    <a:pt x="176040" y="310818"/>
                  </a:cubicBezTo>
                  <a:cubicBezTo>
                    <a:pt x="164341" y="283194"/>
                    <a:pt x="158491" y="253901"/>
                    <a:pt x="158491" y="223774"/>
                  </a:cubicBezTo>
                  <a:cubicBezTo>
                    <a:pt x="158491" y="193554"/>
                    <a:pt x="164341" y="164262"/>
                    <a:pt x="176040" y="136637"/>
                  </a:cubicBezTo>
                  <a:cubicBezTo>
                    <a:pt x="187367" y="110033"/>
                    <a:pt x="203523" y="86117"/>
                    <a:pt x="224043" y="65538"/>
                  </a:cubicBezTo>
                  <a:cubicBezTo>
                    <a:pt x="244655" y="45051"/>
                    <a:pt x="268610" y="28922"/>
                    <a:pt x="295258" y="17613"/>
                  </a:cubicBezTo>
                  <a:cubicBezTo>
                    <a:pt x="322927" y="5933"/>
                    <a:pt x="352267" y="0"/>
                    <a:pt x="3825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grpSp>
      <p:grpSp>
        <p:nvGrpSpPr>
          <p:cNvPr id="25" name="Group 6"/>
          <p:cNvGrpSpPr/>
          <p:nvPr/>
        </p:nvGrpSpPr>
        <p:grpSpPr>
          <a:xfrm flipH="1">
            <a:off x="981076" y="1787006"/>
            <a:ext cx="822325" cy="822325"/>
            <a:chOff x="2368550" y="655638"/>
            <a:chExt cx="1333500" cy="1333500"/>
          </a:xfrm>
        </p:grpSpPr>
        <p:sp>
          <p:nvSpPr>
            <p:cNvPr id="14" name="矩形 13"/>
            <p:cNvSpPr/>
            <p:nvPr/>
          </p:nvSpPr>
          <p:spPr>
            <a:xfrm>
              <a:off x="2368550" y="655638"/>
              <a:ext cx="1333500" cy="133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5" name="Oval 8"/>
            <p:cNvSpPr/>
            <p:nvPr/>
          </p:nvSpPr>
          <p:spPr>
            <a:xfrm>
              <a:off x="2644873" y="956381"/>
              <a:ext cx="780854" cy="732011"/>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933" h="568969">
                  <a:moveTo>
                    <a:pt x="186787" y="175073"/>
                  </a:moveTo>
                  <a:lnTo>
                    <a:pt x="606933" y="175073"/>
                  </a:lnTo>
                  <a:lnTo>
                    <a:pt x="606933" y="474766"/>
                  </a:lnTo>
                  <a:lnTo>
                    <a:pt x="542311" y="474766"/>
                  </a:lnTo>
                  <a:lnTo>
                    <a:pt x="542311" y="568969"/>
                  </a:lnTo>
                  <a:lnTo>
                    <a:pt x="447978" y="474766"/>
                  </a:lnTo>
                  <a:lnTo>
                    <a:pt x="186787" y="474766"/>
                  </a:lnTo>
                  <a:close/>
                  <a:moveTo>
                    <a:pt x="0" y="0"/>
                  </a:moveTo>
                  <a:lnTo>
                    <a:pt x="420217" y="0"/>
                  </a:lnTo>
                  <a:lnTo>
                    <a:pt x="420217" y="135062"/>
                  </a:lnTo>
                  <a:lnTo>
                    <a:pt x="186797" y="135062"/>
                  </a:lnTo>
                  <a:lnTo>
                    <a:pt x="146776" y="135062"/>
                  </a:lnTo>
                  <a:lnTo>
                    <a:pt x="146776" y="175021"/>
                  </a:lnTo>
                  <a:lnTo>
                    <a:pt x="146776" y="311880"/>
                  </a:lnTo>
                  <a:lnTo>
                    <a:pt x="64634" y="393896"/>
                  </a:lnTo>
                  <a:lnTo>
                    <a:pt x="64634" y="299693"/>
                  </a:lnTo>
                  <a:lnTo>
                    <a:pt x="0" y="29969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grpSp>
      <p:grpSp>
        <p:nvGrpSpPr>
          <p:cNvPr id="28" name="Group 9"/>
          <p:cNvGrpSpPr/>
          <p:nvPr/>
        </p:nvGrpSpPr>
        <p:grpSpPr>
          <a:xfrm flipH="1">
            <a:off x="981076" y="4861219"/>
            <a:ext cx="822325" cy="822325"/>
            <a:chOff x="2368550" y="655638"/>
            <a:chExt cx="1333500" cy="1333500"/>
          </a:xfrm>
        </p:grpSpPr>
        <p:sp>
          <p:nvSpPr>
            <p:cNvPr id="16" name="矩形 15"/>
            <p:cNvSpPr/>
            <p:nvPr/>
          </p:nvSpPr>
          <p:spPr>
            <a:xfrm>
              <a:off x="2368550" y="655638"/>
              <a:ext cx="1333500" cy="133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7" name="Oval 11"/>
            <p:cNvSpPr/>
            <p:nvPr/>
          </p:nvSpPr>
          <p:spPr>
            <a:xfrm flipH="1">
              <a:off x="2644873" y="970314"/>
              <a:ext cx="780855" cy="704145"/>
            </a:xfrm>
            <a:custGeom>
              <a:avLst/>
              <a:gdLst>
                <a:gd name="connsiteX0" fmla="*/ 521432 w 608344"/>
                <a:gd name="connsiteY0" fmla="*/ 370453 h 548582"/>
                <a:gd name="connsiteX1" fmla="*/ 465737 w 608344"/>
                <a:gd name="connsiteY1" fmla="*/ 425787 h 548582"/>
                <a:gd name="connsiteX2" fmla="*/ 442491 w 608344"/>
                <a:gd name="connsiteY2" fmla="*/ 402479 h 548582"/>
                <a:gd name="connsiteX3" fmla="*/ 418201 w 608344"/>
                <a:gd name="connsiteY3" fmla="*/ 426545 h 548582"/>
                <a:gd name="connsiteX4" fmla="*/ 441447 w 608344"/>
                <a:gd name="connsiteY4" fmla="*/ 449948 h 548582"/>
                <a:gd name="connsiteX5" fmla="*/ 465642 w 608344"/>
                <a:gd name="connsiteY5" fmla="*/ 474204 h 548582"/>
                <a:gd name="connsiteX6" fmla="*/ 489932 w 608344"/>
                <a:gd name="connsiteY6" fmla="*/ 450043 h 548582"/>
                <a:gd name="connsiteX7" fmla="*/ 545532 w 608344"/>
                <a:gd name="connsiteY7" fmla="*/ 394709 h 548582"/>
                <a:gd name="connsiteX8" fmla="*/ 481962 w 608344"/>
                <a:gd name="connsiteY8" fmla="*/ 296170 h 548582"/>
                <a:gd name="connsiteX9" fmla="*/ 608344 w 608344"/>
                <a:gd name="connsiteY9" fmla="*/ 422376 h 548582"/>
                <a:gd name="connsiteX10" fmla="*/ 481962 w 608344"/>
                <a:gd name="connsiteY10" fmla="*/ 548582 h 548582"/>
                <a:gd name="connsiteX11" fmla="*/ 355579 w 608344"/>
                <a:gd name="connsiteY11" fmla="*/ 422376 h 548582"/>
                <a:gd name="connsiteX12" fmla="*/ 481962 w 608344"/>
                <a:gd name="connsiteY12" fmla="*/ 296170 h 548582"/>
                <a:gd name="connsiteX13" fmla="*/ 255835 w 608344"/>
                <a:gd name="connsiteY13" fmla="*/ 446 h 548582"/>
                <a:gd name="connsiteX14" fmla="*/ 317801 w 608344"/>
                <a:gd name="connsiteY14" fmla="*/ 13616 h 548582"/>
                <a:gd name="connsiteX15" fmla="*/ 348072 w 608344"/>
                <a:gd name="connsiteY15" fmla="*/ 41661 h 548582"/>
                <a:gd name="connsiteX16" fmla="*/ 381190 w 608344"/>
                <a:gd name="connsiteY16" fmla="*/ 146831 h 548582"/>
                <a:gd name="connsiteX17" fmla="*/ 378913 w 608344"/>
                <a:gd name="connsiteY17" fmla="*/ 156211 h 548582"/>
                <a:gd name="connsiteX18" fmla="*/ 387833 w 608344"/>
                <a:gd name="connsiteY18" fmla="*/ 200458 h 548582"/>
                <a:gd name="connsiteX19" fmla="*/ 366387 w 608344"/>
                <a:gd name="connsiteY19" fmla="*/ 237694 h 548582"/>
                <a:gd name="connsiteX20" fmla="*/ 351393 w 608344"/>
                <a:gd name="connsiteY20" fmla="*/ 278720 h 548582"/>
                <a:gd name="connsiteX21" fmla="*/ 351393 w 608344"/>
                <a:gd name="connsiteY21" fmla="*/ 322873 h 548582"/>
                <a:gd name="connsiteX22" fmla="*/ 317611 w 608344"/>
                <a:gd name="connsiteY22" fmla="*/ 422358 h 548582"/>
                <a:gd name="connsiteX23" fmla="*/ 376635 w 608344"/>
                <a:gd name="connsiteY23" fmla="*/ 548088 h 548582"/>
                <a:gd name="connsiteX24" fmla="*/ 26855 w 608344"/>
                <a:gd name="connsiteY24" fmla="*/ 548088 h 548582"/>
                <a:gd name="connsiteX25" fmla="*/ 0 w 608344"/>
                <a:gd name="connsiteY25" fmla="*/ 521274 h 548582"/>
                <a:gd name="connsiteX26" fmla="*/ 0 w 608344"/>
                <a:gd name="connsiteY26" fmla="*/ 473806 h 548582"/>
                <a:gd name="connsiteX27" fmla="*/ 19453 w 608344"/>
                <a:gd name="connsiteY27" fmla="*/ 432969 h 548582"/>
                <a:gd name="connsiteX28" fmla="*/ 173751 w 608344"/>
                <a:gd name="connsiteY28" fmla="*/ 334242 h 548582"/>
                <a:gd name="connsiteX29" fmla="*/ 176408 w 608344"/>
                <a:gd name="connsiteY29" fmla="*/ 329884 h 548582"/>
                <a:gd name="connsiteX30" fmla="*/ 176408 w 608344"/>
                <a:gd name="connsiteY30" fmla="*/ 278720 h 548582"/>
                <a:gd name="connsiteX31" fmla="*/ 161320 w 608344"/>
                <a:gd name="connsiteY31" fmla="*/ 237694 h 548582"/>
                <a:gd name="connsiteX32" fmla="*/ 139969 w 608344"/>
                <a:gd name="connsiteY32" fmla="*/ 200458 h 548582"/>
                <a:gd name="connsiteX33" fmla="*/ 148320 w 608344"/>
                <a:gd name="connsiteY33" fmla="*/ 156211 h 548582"/>
                <a:gd name="connsiteX34" fmla="*/ 146042 w 608344"/>
                <a:gd name="connsiteY34" fmla="*/ 146736 h 548582"/>
                <a:gd name="connsiteX35" fmla="*/ 145758 w 608344"/>
                <a:gd name="connsiteY35" fmla="*/ 95099 h 548582"/>
                <a:gd name="connsiteX36" fmla="*/ 176029 w 608344"/>
                <a:gd name="connsiteY36" fmla="*/ 42135 h 548582"/>
                <a:gd name="connsiteX37" fmla="*/ 203928 w 608344"/>
                <a:gd name="connsiteY37" fmla="*/ 19017 h 548582"/>
                <a:gd name="connsiteX38" fmla="*/ 231162 w 608344"/>
                <a:gd name="connsiteY38" fmla="*/ 5089 h 548582"/>
                <a:gd name="connsiteX39" fmla="*/ 255835 w 608344"/>
                <a:gd name="connsiteY39" fmla="*/ 446 h 5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344" h="548582">
                  <a:moveTo>
                    <a:pt x="521432" y="370453"/>
                  </a:moveTo>
                  <a:lnTo>
                    <a:pt x="465737" y="425787"/>
                  </a:lnTo>
                  <a:lnTo>
                    <a:pt x="442491" y="402479"/>
                  </a:lnTo>
                  <a:lnTo>
                    <a:pt x="418201" y="426545"/>
                  </a:lnTo>
                  <a:lnTo>
                    <a:pt x="441447" y="449948"/>
                  </a:lnTo>
                  <a:lnTo>
                    <a:pt x="465642" y="474204"/>
                  </a:lnTo>
                  <a:lnTo>
                    <a:pt x="489932" y="450043"/>
                  </a:lnTo>
                  <a:lnTo>
                    <a:pt x="545532" y="394709"/>
                  </a:lnTo>
                  <a:close/>
                  <a:moveTo>
                    <a:pt x="481962" y="296170"/>
                  </a:moveTo>
                  <a:cubicBezTo>
                    <a:pt x="551795" y="296170"/>
                    <a:pt x="608344" y="352641"/>
                    <a:pt x="608344" y="422376"/>
                  </a:cubicBezTo>
                  <a:cubicBezTo>
                    <a:pt x="608344" y="492111"/>
                    <a:pt x="551795" y="548582"/>
                    <a:pt x="481962" y="548582"/>
                  </a:cubicBezTo>
                  <a:cubicBezTo>
                    <a:pt x="412129" y="548582"/>
                    <a:pt x="355579" y="492111"/>
                    <a:pt x="355579" y="422376"/>
                  </a:cubicBezTo>
                  <a:cubicBezTo>
                    <a:pt x="355579" y="352641"/>
                    <a:pt x="412129" y="296170"/>
                    <a:pt x="481962" y="296170"/>
                  </a:cubicBezTo>
                  <a:close/>
                  <a:moveTo>
                    <a:pt x="255835" y="446"/>
                  </a:moveTo>
                  <a:cubicBezTo>
                    <a:pt x="282785" y="-1828"/>
                    <a:pt x="303187" y="4899"/>
                    <a:pt x="317801" y="13616"/>
                  </a:cubicBezTo>
                  <a:cubicBezTo>
                    <a:pt x="339721" y="25744"/>
                    <a:pt x="348072" y="41661"/>
                    <a:pt x="348072" y="41661"/>
                  </a:cubicBezTo>
                  <a:cubicBezTo>
                    <a:pt x="348072" y="41661"/>
                    <a:pt x="398176" y="45167"/>
                    <a:pt x="381190" y="146831"/>
                  </a:cubicBezTo>
                  <a:cubicBezTo>
                    <a:pt x="380621" y="149863"/>
                    <a:pt x="379862" y="153085"/>
                    <a:pt x="378913" y="156211"/>
                  </a:cubicBezTo>
                  <a:cubicBezTo>
                    <a:pt x="388592" y="156211"/>
                    <a:pt x="398271" y="163507"/>
                    <a:pt x="387833" y="200458"/>
                  </a:cubicBezTo>
                  <a:cubicBezTo>
                    <a:pt x="379672" y="229262"/>
                    <a:pt x="372080" y="237221"/>
                    <a:pt x="366387" y="237694"/>
                  </a:cubicBezTo>
                  <a:cubicBezTo>
                    <a:pt x="364394" y="250675"/>
                    <a:pt x="359175" y="265076"/>
                    <a:pt x="351393" y="278720"/>
                  </a:cubicBezTo>
                  <a:lnTo>
                    <a:pt x="351393" y="322873"/>
                  </a:lnTo>
                  <a:cubicBezTo>
                    <a:pt x="330232" y="350539"/>
                    <a:pt x="317611" y="385027"/>
                    <a:pt x="317611" y="422358"/>
                  </a:cubicBezTo>
                  <a:cubicBezTo>
                    <a:pt x="317611" y="472764"/>
                    <a:pt x="340480" y="518053"/>
                    <a:pt x="376635" y="548088"/>
                  </a:cubicBezTo>
                  <a:lnTo>
                    <a:pt x="26855" y="548088"/>
                  </a:lnTo>
                  <a:cubicBezTo>
                    <a:pt x="12052" y="548088"/>
                    <a:pt x="0" y="536055"/>
                    <a:pt x="0" y="521274"/>
                  </a:cubicBezTo>
                  <a:lnTo>
                    <a:pt x="0" y="473806"/>
                  </a:lnTo>
                  <a:cubicBezTo>
                    <a:pt x="0" y="457983"/>
                    <a:pt x="7212" y="443013"/>
                    <a:pt x="19453" y="432969"/>
                  </a:cubicBezTo>
                  <a:cubicBezTo>
                    <a:pt x="86638" y="377921"/>
                    <a:pt x="159043" y="341443"/>
                    <a:pt x="173751" y="334242"/>
                  </a:cubicBezTo>
                  <a:cubicBezTo>
                    <a:pt x="175365" y="333484"/>
                    <a:pt x="176408" y="331779"/>
                    <a:pt x="176408" y="329884"/>
                  </a:cubicBezTo>
                  <a:lnTo>
                    <a:pt x="176408" y="278720"/>
                  </a:lnTo>
                  <a:cubicBezTo>
                    <a:pt x="168437" y="265076"/>
                    <a:pt x="163313" y="250675"/>
                    <a:pt x="161320" y="237694"/>
                  </a:cubicBezTo>
                  <a:cubicBezTo>
                    <a:pt x="155627" y="237221"/>
                    <a:pt x="148035" y="229072"/>
                    <a:pt x="139969" y="200458"/>
                  </a:cubicBezTo>
                  <a:cubicBezTo>
                    <a:pt x="129531" y="164170"/>
                    <a:pt x="138925" y="156496"/>
                    <a:pt x="148320" y="156211"/>
                  </a:cubicBezTo>
                  <a:cubicBezTo>
                    <a:pt x="147371" y="153085"/>
                    <a:pt x="146612" y="149863"/>
                    <a:pt x="146042" y="146736"/>
                  </a:cubicBezTo>
                  <a:cubicBezTo>
                    <a:pt x="142436" y="128450"/>
                    <a:pt x="141487" y="111396"/>
                    <a:pt x="145758" y="95099"/>
                  </a:cubicBezTo>
                  <a:cubicBezTo>
                    <a:pt x="150787" y="73212"/>
                    <a:pt x="162744" y="55684"/>
                    <a:pt x="176029" y="42135"/>
                  </a:cubicBezTo>
                  <a:cubicBezTo>
                    <a:pt x="184379" y="33134"/>
                    <a:pt x="193869" y="25459"/>
                    <a:pt x="203928" y="19017"/>
                  </a:cubicBezTo>
                  <a:cubicBezTo>
                    <a:pt x="212183" y="13332"/>
                    <a:pt x="221293" y="8405"/>
                    <a:pt x="231162" y="5089"/>
                  </a:cubicBezTo>
                  <a:cubicBezTo>
                    <a:pt x="238849" y="2625"/>
                    <a:pt x="247105" y="825"/>
                    <a:pt x="255835" y="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grpSp>
      <p:grpSp>
        <p:nvGrpSpPr>
          <p:cNvPr id="18" name="组合 17"/>
          <p:cNvGrpSpPr/>
          <p:nvPr/>
        </p:nvGrpSpPr>
        <p:grpSpPr>
          <a:xfrm>
            <a:off x="1673860" y="1796415"/>
            <a:ext cx="4369435" cy="850900"/>
            <a:chOff x="685154" y="5121881"/>
            <a:chExt cx="3724275" cy="850900"/>
          </a:xfrm>
        </p:grpSpPr>
        <p:sp>
          <p:nvSpPr>
            <p:cNvPr id="19" name="矩形 18"/>
            <p:cNvSpPr/>
            <p:nvPr/>
          </p:nvSpPr>
          <p:spPr bwMode="auto">
            <a:xfrm>
              <a:off x="845174" y="5460971"/>
              <a:ext cx="3564255" cy="511810"/>
            </a:xfrm>
            <a:prstGeom prst="rect">
              <a:avLst/>
            </a:prstGeom>
          </p:spPr>
          <p:txBody>
            <a:bodyPr wrap="square">
              <a:spAutoFit/>
              <a:scene3d>
                <a:camera prst="orthographicFront"/>
                <a:lightRig rig="threePt" dir="t"/>
              </a:scene3d>
              <a:sp3d contourW="12700"/>
            </a:bodyPr>
            <a:lstStyle/>
            <a:p>
              <a:pPr>
                <a:lnSpc>
                  <a:spcPct val="114000"/>
                </a:lnSpc>
                <a:defRPr/>
              </a:pPr>
              <a:r>
                <a:rPr lang="en-US" altLang="zh-CN" sz="1200">
                  <a:solidFill>
                    <a:schemeClr val="accent4">
                      <a:lumMod val="65000"/>
                    </a:schemeClr>
                  </a:solidFill>
                  <a:latin typeface="方正正中黑简体" panose="02000000000000000000" charset="-122"/>
                  <a:ea typeface="方正正中黑简体" panose="02000000000000000000" charset="-122"/>
                  <a:sym typeface="思源黑体" panose="020B0400000000000000" pitchFamily="34" charset="-122"/>
                </a:rPr>
                <a:t>进一步丰富社会治理网格化平台功能，充分发挥550名专职网格员作用，建立社区居民服务微信群和平安建设微信群</a:t>
              </a:r>
              <a:r>
                <a:rPr lang="zh-CN" altLang="en-US" sz="1200">
                  <a:solidFill>
                    <a:schemeClr val="accent4">
                      <a:lumMod val="65000"/>
                    </a:schemeClr>
                  </a:solidFill>
                  <a:latin typeface="方正正中黑简体" panose="02000000000000000000" charset="-122"/>
                  <a:ea typeface="方正正中黑简体" panose="02000000000000000000" charset="-122"/>
                  <a:sym typeface="思源黑体" panose="020B0400000000000000" pitchFamily="34" charset="-122"/>
                </a:rPr>
                <a:t>。</a:t>
              </a:r>
            </a:p>
          </p:txBody>
        </p:sp>
        <p:sp>
          <p:nvSpPr>
            <p:cNvPr id="20" name="文本框 19"/>
            <p:cNvSpPr txBox="1"/>
            <p:nvPr/>
          </p:nvSpPr>
          <p:spPr>
            <a:xfrm>
              <a:off x="685154" y="5121881"/>
              <a:ext cx="2929255" cy="368300"/>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r>
                <a:rPr lang="zh-CN" altLang="en-US" sz="1800" b="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“探头”排查突出“早”</a:t>
              </a:r>
            </a:p>
          </p:txBody>
        </p:sp>
      </p:grpSp>
      <p:grpSp>
        <p:nvGrpSpPr>
          <p:cNvPr id="21" name="组合 20"/>
          <p:cNvGrpSpPr/>
          <p:nvPr/>
        </p:nvGrpSpPr>
        <p:grpSpPr>
          <a:xfrm>
            <a:off x="1908810" y="3281680"/>
            <a:ext cx="3858895" cy="850900"/>
            <a:chOff x="845174" y="5121881"/>
            <a:chExt cx="3288665" cy="850900"/>
          </a:xfrm>
        </p:grpSpPr>
        <p:sp>
          <p:nvSpPr>
            <p:cNvPr id="32" name="矩形 31"/>
            <p:cNvSpPr/>
            <p:nvPr/>
          </p:nvSpPr>
          <p:spPr bwMode="auto">
            <a:xfrm>
              <a:off x="845174" y="5460971"/>
              <a:ext cx="3288665" cy="511810"/>
            </a:xfrm>
            <a:prstGeom prst="rect">
              <a:avLst/>
            </a:prstGeom>
          </p:spPr>
          <p:txBody>
            <a:bodyPr wrap="square">
              <a:spAutoFit/>
              <a:scene3d>
                <a:camera prst="orthographicFront"/>
                <a:lightRig rig="threePt" dir="t"/>
              </a:scene3d>
              <a:sp3d contourW="12700"/>
            </a:bodyPr>
            <a:lstStyle/>
            <a:p>
              <a:pPr>
                <a:lnSpc>
                  <a:spcPct val="114000"/>
                </a:lnSpc>
                <a:defRPr/>
              </a:pPr>
              <a:r>
                <a:rPr lang="en-US" altLang="zh-CN" sz="1200">
                  <a:solidFill>
                    <a:schemeClr val="accent4">
                      <a:lumMod val="65000"/>
                    </a:schemeClr>
                  </a:solidFill>
                  <a:latin typeface="方正正中黑简体" panose="02000000000000000000" charset="-122"/>
                  <a:ea typeface="方正正中黑简体" panose="02000000000000000000" charset="-122"/>
                  <a:sym typeface="思源黑体" panose="020B0400000000000000" pitchFamily="34" charset="-122"/>
                </a:rPr>
                <a:t>依托智慧综治大数据平台，实施集“互联网+平安社区+智慧小区”于一体的“守望者”工程</a:t>
              </a:r>
              <a:r>
                <a:rPr lang="zh-CN" altLang="en-US" sz="1200">
                  <a:solidFill>
                    <a:schemeClr val="accent4">
                      <a:lumMod val="65000"/>
                    </a:schemeClr>
                  </a:solidFill>
                  <a:latin typeface="方正正中黑简体" panose="02000000000000000000" charset="-122"/>
                  <a:ea typeface="方正正中黑简体" panose="02000000000000000000" charset="-122"/>
                  <a:sym typeface="思源黑体" panose="020B0400000000000000" pitchFamily="34" charset="-122"/>
                </a:rPr>
                <a:t>。</a:t>
              </a:r>
            </a:p>
          </p:txBody>
        </p:sp>
        <p:sp>
          <p:nvSpPr>
            <p:cNvPr id="33" name="文本框 32"/>
            <p:cNvSpPr txBox="1"/>
            <p:nvPr/>
          </p:nvSpPr>
          <p:spPr>
            <a:xfrm>
              <a:off x="845174" y="5121881"/>
              <a:ext cx="2120288" cy="368300"/>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r>
                <a:rPr lang="zh-CN" altLang="en-US" sz="1800" b="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科学研判突出“准”</a:t>
              </a:r>
            </a:p>
          </p:txBody>
        </p:sp>
      </p:grpSp>
      <p:grpSp>
        <p:nvGrpSpPr>
          <p:cNvPr id="34" name="组合 33"/>
          <p:cNvGrpSpPr/>
          <p:nvPr/>
        </p:nvGrpSpPr>
        <p:grpSpPr>
          <a:xfrm>
            <a:off x="1908810" y="4652645"/>
            <a:ext cx="3858260" cy="1271270"/>
            <a:chOff x="845174" y="5121881"/>
            <a:chExt cx="3288030" cy="1271270"/>
          </a:xfrm>
        </p:grpSpPr>
        <p:sp>
          <p:nvSpPr>
            <p:cNvPr id="35" name="矩形 34"/>
            <p:cNvSpPr/>
            <p:nvPr/>
          </p:nvSpPr>
          <p:spPr bwMode="auto">
            <a:xfrm>
              <a:off x="845174" y="5460971"/>
              <a:ext cx="3288030" cy="932180"/>
            </a:xfrm>
            <a:prstGeom prst="rect">
              <a:avLst/>
            </a:prstGeom>
          </p:spPr>
          <p:txBody>
            <a:bodyPr wrap="square">
              <a:spAutoFit/>
              <a:scene3d>
                <a:camera prst="orthographicFront"/>
                <a:lightRig rig="threePt" dir="t"/>
              </a:scene3d>
              <a:sp3d contourW="12700"/>
            </a:bodyPr>
            <a:lstStyle/>
            <a:p>
              <a:pPr>
                <a:lnSpc>
                  <a:spcPct val="114000"/>
                </a:lnSpc>
                <a:defRPr/>
              </a:pPr>
              <a:r>
                <a:rPr lang="en-US" altLang="zh-CN" sz="1200">
                  <a:solidFill>
                    <a:schemeClr val="accent4">
                      <a:lumMod val="65000"/>
                    </a:schemeClr>
                  </a:solidFill>
                  <a:latin typeface="方正正中黑简体" panose="02000000000000000000" charset="-122"/>
                  <a:ea typeface="方正正中黑简体" panose="02000000000000000000" charset="-122"/>
                  <a:sym typeface="思源黑体" panose="020B0400000000000000" pitchFamily="34" charset="-122"/>
                </a:rPr>
                <a:t>加强社会自防体系建设，建立专职治安巡防队伍，提升社区防控能力。划分五大防区，充实基层警力，民警一线摸排，110处警防控中心实时指挥调度群众广泛参与配合，形成多种力量相互配合</a:t>
              </a:r>
              <a:r>
                <a:rPr lang="zh-CN" altLang="en-US" sz="1200">
                  <a:solidFill>
                    <a:schemeClr val="accent4">
                      <a:lumMod val="65000"/>
                    </a:schemeClr>
                  </a:solidFill>
                  <a:latin typeface="方正正中黑简体" panose="02000000000000000000" charset="-122"/>
                  <a:ea typeface="方正正中黑简体" panose="02000000000000000000" charset="-122"/>
                  <a:sym typeface="思源黑体" panose="020B0400000000000000" pitchFamily="34" charset="-122"/>
                </a:rPr>
                <a:t>。</a:t>
              </a:r>
            </a:p>
          </p:txBody>
        </p:sp>
        <p:sp>
          <p:nvSpPr>
            <p:cNvPr id="36" name="文本框 35"/>
            <p:cNvSpPr txBox="1"/>
            <p:nvPr/>
          </p:nvSpPr>
          <p:spPr>
            <a:xfrm>
              <a:off x="845174" y="5121881"/>
              <a:ext cx="2326406" cy="368300"/>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r>
                <a:rPr lang="zh-CN" altLang="en-US" sz="1800" b="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多方联动突出“管”</a:t>
              </a:r>
            </a:p>
          </p:txBody>
        </p:sp>
      </p:gr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武陵区城市社区服务群众工作方法实例讲解</a:t>
            </a:r>
          </a:p>
        </p:txBody>
      </p:sp>
      <p:grpSp>
        <p:nvGrpSpPr>
          <p:cNvPr id="3" name="组合 2"/>
          <p:cNvGrpSpPr/>
          <p:nvPr/>
        </p:nvGrpSpPr>
        <p:grpSpPr>
          <a:xfrm>
            <a:off x="1864360" y="890270"/>
            <a:ext cx="6807200" cy="582295"/>
            <a:chOff x="2960" y="5376"/>
            <a:chExt cx="10720" cy="917"/>
          </a:xfrm>
        </p:grpSpPr>
        <p:sp>
          <p:nvSpPr>
            <p:cNvPr id="5" name="MH_Other_1"/>
            <p:cNvSpPr/>
            <p:nvPr>
              <p:custDataLst>
                <p:tags r:id="rId1"/>
              </p:custDataLst>
            </p:nvPr>
          </p:nvSpPr>
          <p:spPr>
            <a:xfrm>
              <a:off x="2960" y="5376"/>
              <a:ext cx="914" cy="9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6" name="文本框 5"/>
            <p:cNvSpPr txBox="1"/>
            <p:nvPr/>
          </p:nvSpPr>
          <p:spPr>
            <a:xfrm>
              <a:off x="3116" y="5469"/>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5</a:t>
              </a:r>
            </a:p>
          </p:txBody>
        </p:sp>
        <p:sp>
          <p:nvSpPr>
            <p:cNvPr id="7" name="文本框 6"/>
            <p:cNvSpPr txBox="1"/>
            <p:nvPr/>
          </p:nvSpPr>
          <p:spPr>
            <a:xfrm>
              <a:off x="4358" y="5537"/>
              <a:ext cx="9322" cy="628"/>
            </a:xfrm>
            <a:prstGeom prst="rect">
              <a:avLst/>
            </a:prstGeom>
            <a:noFill/>
            <a:ln w="9525">
              <a:noFill/>
            </a:ln>
          </p:spPr>
          <p:txBody>
            <a:bodyPr wrap="square">
              <a:spAutoFit/>
            </a:bodyPr>
            <a:lstStyle/>
            <a:p>
              <a:pPr indent="0"/>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  汇聚服务合力，打造15分钟志愿服务圈</a:t>
              </a:r>
            </a:p>
          </p:txBody>
        </p:sp>
      </p:grpSp>
      <p:pic>
        <p:nvPicPr>
          <p:cNvPr id="8" name="图片 7" descr="IMG_2188"/>
          <p:cNvPicPr>
            <a:picLocks noChangeAspect="1"/>
          </p:cNvPicPr>
          <p:nvPr/>
        </p:nvPicPr>
        <p:blipFill>
          <a:blip r:embed="rId4" cstate="print"/>
          <a:stretch>
            <a:fillRect/>
          </a:stretch>
        </p:blipFill>
        <p:spPr>
          <a:xfrm>
            <a:off x="407035" y="1725295"/>
            <a:ext cx="6358890" cy="4239260"/>
          </a:xfrm>
          <a:prstGeom prst="rect">
            <a:avLst/>
          </a:prstGeom>
        </p:spPr>
      </p:pic>
      <p:sp>
        <p:nvSpPr>
          <p:cNvPr id="100" name="文本框 99"/>
          <p:cNvSpPr txBox="1"/>
          <p:nvPr/>
        </p:nvSpPr>
        <p:spPr>
          <a:xfrm>
            <a:off x="6971030" y="1746885"/>
            <a:ext cx="4688205" cy="4223385"/>
          </a:xfrm>
          <a:prstGeom prst="rect">
            <a:avLst/>
          </a:prstGeom>
          <a:noFill/>
          <a:ln w="9525">
            <a:noFill/>
          </a:ln>
        </p:spPr>
        <p:txBody>
          <a:bodyPr wrap="square">
            <a:spAutoFit/>
          </a:bodyPr>
          <a:lstStyle/>
          <a:p>
            <a:pPr indent="279400" algn="just"/>
            <a:r>
              <a:rPr lang="zh-CN" altLang="en-US" sz="2400" b="0">
                <a:solidFill>
                  <a:srgbClr val="012063"/>
                </a:solidFill>
                <a:latin typeface="方正正中黑简体" panose="02000000000000000000" charset="-122"/>
                <a:ea typeface="方正正中黑简体" panose="02000000000000000000" charset="-122"/>
                <a:cs typeface="微软雅黑" panose="020B0503020204020204" charset="-122"/>
              </a:rPr>
              <a:t>提升社会组织动力</a:t>
            </a:r>
            <a:endParaRPr lang="zh-CN" altLang="en-US" sz="1600" b="0">
              <a:solidFill>
                <a:srgbClr val="012063"/>
              </a:solidFill>
              <a:latin typeface="方正正中黑简体" panose="02000000000000000000" charset="-122"/>
              <a:ea typeface="方正正中黑简体" panose="02000000000000000000" charset="-122"/>
              <a:cs typeface="微软雅黑" panose="020B0503020204020204" charset="-122"/>
            </a:endParaRPr>
          </a:p>
          <a:p>
            <a:pPr indent="279400" algn="just">
              <a:lnSpc>
                <a:spcPct val="170000"/>
              </a:lnSpc>
            </a:pPr>
            <a:r>
              <a:rPr lang="zh-CN" altLang="en-US" sz="1600" b="0">
                <a:solidFill>
                  <a:srgbClr val="012063"/>
                </a:solidFill>
                <a:latin typeface="方正正中黑简体" panose="02000000000000000000" charset="-122"/>
                <a:ea typeface="方正正中黑简体" panose="02000000000000000000" charset="-122"/>
                <a:cs typeface="微软雅黑" panose="020B0503020204020204" charset="-122"/>
              </a:rPr>
              <a:t>完善政府购买服务机制，扩大购买范围，梳理社区承接或协助开展的物业、养老、青少年服务、文化服务、法律服务等工作，逐步转移给专业的社会组织和社工承担。提高财政用于政府服务资金占比，在社区惠民资金中增设购买社会服务的科目。完善社区联席会议制度，通过建立社区党总支、社区社会组织、志愿服务队等多方联席会议制度，集中讨论社区居民关心的重大服务事项，强化社会组织主体意识。</a:t>
            </a:r>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武陵区城市社区服务群众工作方法实例讲解</a:t>
            </a:r>
          </a:p>
        </p:txBody>
      </p:sp>
      <p:grpSp>
        <p:nvGrpSpPr>
          <p:cNvPr id="3" name="组合 2"/>
          <p:cNvGrpSpPr/>
          <p:nvPr/>
        </p:nvGrpSpPr>
        <p:grpSpPr>
          <a:xfrm>
            <a:off x="1864360" y="890270"/>
            <a:ext cx="6807200" cy="582295"/>
            <a:chOff x="2960" y="5376"/>
            <a:chExt cx="10720" cy="917"/>
          </a:xfrm>
        </p:grpSpPr>
        <p:sp>
          <p:nvSpPr>
            <p:cNvPr id="5" name="MH_Other_1"/>
            <p:cNvSpPr/>
            <p:nvPr>
              <p:custDataLst>
                <p:tags r:id="rId1"/>
              </p:custDataLst>
            </p:nvPr>
          </p:nvSpPr>
          <p:spPr>
            <a:xfrm>
              <a:off x="2960" y="5376"/>
              <a:ext cx="914" cy="9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6" name="文本框 5"/>
            <p:cNvSpPr txBox="1"/>
            <p:nvPr/>
          </p:nvSpPr>
          <p:spPr>
            <a:xfrm>
              <a:off x="3116" y="5469"/>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5</a:t>
              </a:r>
            </a:p>
          </p:txBody>
        </p:sp>
        <p:sp>
          <p:nvSpPr>
            <p:cNvPr id="7" name="文本框 6"/>
            <p:cNvSpPr txBox="1"/>
            <p:nvPr/>
          </p:nvSpPr>
          <p:spPr>
            <a:xfrm>
              <a:off x="4358" y="5537"/>
              <a:ext cx="9322" cy="628"/>
            </a:xfrm>
            <a:prstGeom prst="rect">
              <a:avLst/>
            </a:prstGeom>
            <a:noFill/>
            <a:ln w="9525">
              <a:noFill/>
            </a:ln>
          </p:spPr>
          <p:txBody>
            <a:bodyPr wrap="square">
              <a:spAutoFit/>
            </a:bodyPr>
            <a:lstStyle/>
            <a:p>
              <a:pPr indent="0"/>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  汇聚服务合力，打造15分钟志愿服务圈</a:t>
              </a:r>
            </a:p>
          </p:txBody>
        </p:sp>
      </p:grpSp>
      <p:pic>
        <p:nvPicPr>
          <p:cNvPr id="4" name="图片 3" descr="微信图片_20200824213448"/>
          <p:cNvPicPr>
            <a:picLocks noChangeAspect="1"/>
          </p:cNvPicPr>
          <p:nvPr/>
        </p:nvPicPr>
        <p:blipFill>
          <a:blip r:embed="rId4" cstate="print"/>
          <a:stretch>
            <a:fillRect/>
          </a:stretch>
        </p:blipFill>
        <p:spPr>
          <a:xfrm>
            <a:off x="393065" y="1729740"/>
            <a:ext cx="6216015" cy="4144010"/>
          </a:xfrm>
          <a:prstGeom prst="rect">
            <a:avLst/>
          </a:prstGeom>
        </p:spPr>
      </p:pic>
      <p:sp>
        <p:nvSpPr>
          <p:cNvPr id="100" name="文本框 99"/>
          <p:cNvSpPr txBox="1"/>
          <p:nvPr/>
        </p:nvSpPr>
        <p:spPr>
          <a:xfrm>
            <a:off x="6971030" y="1746885"/>
            <a:ext cx="4688205" cy="4051300"/>
          </a:xfrm>
          <a:prstGeom prst="rect">
            <a:avLst/>
          </a:prstGeom>
          <a:noFill/>
          <a:ln w="9525">
            <a:noFill/>
          </a:ln>
        </p:spPr>
        <p:txBody>
          <a:bodyPr wrap="square">
            <a:spAutoFit/>
          </a:bodyPr>
          <a:lstStyle/>
          <a:p>
            <a:pPr indent="279400" algn="just">
              <a:lnSpc>
                <a:spcPct val="140000"/>
              </a:lnSpc>
            </a:pPr>
            <a:r>
              <a:rPr lang="zh-CN" altLang="en-US" sz="2400" b="0">
                <a:solidFill>
                  <a:srgbClr val="012063"/>
                </a:solidFill>
                <a:latin typeface="方正正中黑简体" panose="02000000000000000000" charset="-122"/>
                <a:ea typeface="方正正中黑简体" panose="02000000000000000000" charset="-122"/>
                <a:cs typeface="微软雅黑" panose="020B0503020204020204" charset="-122"/>
              </a:rPr>
              <a:t>凸显平台联动实力</a:t>
            </a:r>
          </a:p>
          <a:p>
            <a:pPr indent="279400" algn="just">
              <a:lnSpc>
                <a:spcPct val="140000"/>
              </a:lnSpc>
            </a:pPr>
            <a:r>
              <a:rPr lang="zh-CN" altLang="en-US" sz="1600" b="0">
                <a:solidFill>
                  <a:srgbClr val="012063"/>
                </a:solidFill>
                <a:latin typeface="方正正中黑简体" panose="02000000000000000000" charset="-122"/>
                <a:ea typeface="方正正中黑简体" panose="02000000000000000000" charset="-122"/>
                <a:cs typeface="微软雅黑" panose="020B0503020204020204" charset="-122"/>
              </a:rPr>
              <a:t>以社区为平台，充分发挥社会组织力量，引领志愿服务，融入居民自治，社会服务、自我服务、志愿服务相互融合。目前，武陵区共登记社会组织406家，社区（村）社会组织备案89家。其中“武陵红老党员志愿服务社”将专业社工服务下沉社区，通过专业社工指导，发动近千名老党员志愿者参与社区服务，形成“5+1”联动服务模式。深入挖掘本土先进道德模范、全国优秀志愿者田工先进事迹，组建了“学田工志愿服务联合会”，注册志愿者8000多名。</a:t>
            </a:r>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志愿服务---武陵红 (1)">
            <a:hlinkClick r:id="" action="ppaction://media"/>
          </p:cNvPr>
          <p:cNvPicPr/>
          <p:nvPr>
            <a:videoFile r:link="rId1"/>
            <p:extLst>
              <p:ext uri="{DAA4B4D4-6D71-4841-9C94-3DE7FCFB9230}">
                <p14:media xmlns="" xmlns:p14="http://schemas.microsoft.com/office/powerpoint/2010/main" r:link="rId4"/>
              </p:ext>
            </p:extLst>
          </p:nvPr>
        </p:nvPicPr>
        <p:blipFill>
          <a:blip r:embed="rId5" cstate="print"/>
          <a:stretch>
            <a:fillRect/>
          </a:stretch>
        </p:blipFill>
        <p:spPr>
          <a:xfrm>
            <a:off x="-36830" y="0"/>
            <a:ext cx="12284075" cy="6881495"/>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6200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武陵区城市社区服务群众工作方法实例讲解</a:t>
            </a:r>
          </a:p>
        </p:txBody>
      </p:sp>
      <p:grpSp>
        <p:nvGrpSpPr>
          <p:cNvPr id="3" name="组合 2"/>
          <p:cNvGrpSpPr/>
          <p:nvPr/>
        </p:nvGrpSpPr>
        <p:grpSpPr>
          <a:xfrm>
            <a:off x="1864360" y="890270"/>
            <a:ext cx="6807200" cy="582295"/>
            <a:chOff x="2960" y="5376"/>
            <a:chExt cx="10720" cy="917"/>
          </a:xfrm>
        </p:grpSpPr>
        <p:sp>
          <p:nvSpPr>
            <p:cNvPr id="5" name="MH_Other_1"/>
            <p:cNvSpPr/>
            <p:nvPr>
              <p:custDataLst>
                <p:tags r:id="rId1"/>
              </p:custDataLst>
            </p:nvPr>
          </p:nvSpPr>
          <p:spPr>
            <a:xfrm>
              <a:off x="2960" y="5376"/>
              <a:ext cx="914" cy="9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6" name="文本框 5"/>
            <p:cNvSpPr txBox="1"/>
            <p:nvPr/>
          </p:nvSpPr>
          <p:spPr>
            <a:xfrm>
              <a:off x="3116" y="5469"/>
              <a:ext cx="491" cy="725"/>
            </a:xfrm>
            <a:prstGeom prst="rect">
              <a:avLst/>
            </a:prstGeom>
            <a:noFill/>
          </p:spPr>
          <p:txBody>
            <a:bodyPr wrap="square" rtlCol="0">
              <a:spAutoFit/>
            </a:bodyPr>
            <a:lstStyle/>
            <a:p>
              <a:r>
                <a:rPr lang="en-US" altLang="zh-CN" sz="2400">
                  <a:solidFill>
                    <a:schemeClr val="bg1"/>
                  </a:solidFill>
                  <a:latin typeface="方正大黑简体" panose="03000509000000000000" charset="-122"/>
                  <a:ea typeface="方正大黑简体" panose="03000509000000000000" charset="-122"/>
                </a:rPr>
                <a:t>5</a:t>
              </a:r>
            </a:p>
          </p:txBody>
        </p:sp>
        <p:sp>
          <p:nvSpPr>
            <p:cNvPr id="7" name="文本框 6"/>
            <p:cNvSpPr txBox="1"/>
            <p:nvPr/>
          </p:nvSpPr>
          <p:spPr>
            <a:xfrm>
              <a:off x="4358" y="5537"/>
              <a:ext cx="9322" cy="628"/>
            </a:xfrm>
            <a:prstGeom prst="rect">
              <a:avLst/>
            </a:prstGeom>
            <a:noFill/>
            <a:ln w="9525">
              <a:noFill/>
            </a:ln>
          </p:spPr>
          <p:txBody>
            <a:bodyPr wrap="square">
              <a:spAutoFit/>
            </a:bodyPr>
            <a:lstStyle/>
            <a:p>
              <a:pPr indent="0"/>
              <a:r>
                <a:rPr lang="zh-CN" altLang="en-US" sz="2000" b="0">
                  <a:solidFill>
                    <a:srgbClr val="012063"/>
                  </a:solidFill>
                  <a:latin typeface="方正正中黑简体" panose="02000000000000000000" charset="-122"/>
                  <a:ea typeface="方正正中黑简体" panose="02000000000000000000" charset="-122"/>
                  <a:cs typeface="微软雅黑" panose="020B0503020204020204" charset="-122"/>
                </a:rPr>
                <a:t>  汇聚服务合力，打造15分钟志愿服务圈</a:t>
              </a:r>
            </a:p>
          </p:txBody>
        </p:sp>
      </p:grpSp>
      <p:sp>
        <p:nvSpPr>
          <p:cNvPr id="100" name="文本框 99"/>
          <p:cNvSpPr txBox="1"/>
          <p:nvPr/>
        </p:nvSpPr>
        <p:spPr>
          <a:xfrm>
            <a:off x="6971030" y="1746885"/>
            <a:ext cx="4688205" cy="3969385"/>
          </a:xfrm>
          <a:prstGeom prst="rect">
            <a:avLst/>
          </a:prstGeom>
          <a:noFill/>
          <a:ln w="9525">
            <a:noFill/>
          </a:ln>
        </p:spPr>
        <p:txBody>
          <a:bodyPr wrap="square">
            <a:spAutoFit/>
          </a:bodyPr>
          <a:lstStyle/>
          <a:p>
            <a:pPr indent="279400" algn="just">
              <a:lnSpc>
                <a:spcPct val="150000"/>
              </a:lnSpc>
            </a:pPr>
            <a:r>
              <a:rPr lang="zh-CN" altLang="en-US" sz="2400" b="0">
                <a:solidFill>
                  <a:srgbClr val="012063"/>
                </a:solidFill>
                <a:latin typeface="方正正中黑简体" panose="02000000000000000000" charset="-122"/>
                <a:ea typeface="方正正中黑简体" panose="02000000000000000000" charset="-122"/>
                <a:cs typeface="微软雅黑" panose="020B0503020204020204" charset="-122"/>
              </a:rPr>
              <a:t>激发志愿活动活力</a:t>
            </a:r>
          </a:p>
          <a:p>
            <a:pPr indent="279400" algn="just">
              <a:lnSpc>
                <a:spcPct val="150000"/>
              </a:lnSpc>
            </a:pPr>
            <a:r>
              <a:rPr lang="zh-CN" altLang="en-US" sz="1600" b="0">
                <a:solidFill>
                  <a:srgbClr val="012063"/>
                </a:solidFill>
                <a:latin typeface="方正正中黑简体" panose="02000000000000000000" charset="-122"/>
                <a:ea typeface="方正正中黑简体" panose="02000000000000000000" charset="-122"/>
                <a:cs typeface="微软雅黑" panose="020B0503020204020204" charset="-122"/>
              </a:rPr>
              <a:t>深入推进“文明武陵从我做起”主题活动，通过家风家训评比、社区文化节、社区邻里节等活动，拉近邻里距离，和谐邻里关系，形成与邻为善、以邻为伴、守望相助的良好社区氛围。组织开展文明社区宣传周、“美好武陵、幸福社区”视频演讲大赛、“全区优秀居民公约”评选、我的村居我的家等大型志愿活动，激发了社区居民参与社区事务的热情，形成社区治理人人有责、人人尽责的自治共同体。</a:t>
            </a:r>
          </a:p>
        </p:txBody>
      </p:sp>
      <p:pic>
        <p:nvPicPr>
          <p:cNvPr id="8" name="图片 7" descr="武陵摄影爱心志愿服务队开赴交通劝导现场（胡晓新 摄）"/>
          <p:cNvPicPr>
            <a:picLocks noChangeAspect="1"/>
          </p:cNvPicPr>
          <p:nvPr/>
        </p:nvPicPr>
        <p:blipFill>
          <a:blip r:embed="rId4" cstate="print"/>
          <a:stretch>
            <a:fillRect/>
          </a:stretch>
        </p:blipFill>
        <p:spPr>
          <a:xfrm>
            <a:off x="445135" y="1848485"/>
            <a:ext cx="6304280" cy="384683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248265" y="755241"/>
            <a:ext cx="10422194" cy="619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1023454" y="722418"/>
            <a:ext cx="2790739" cy="6099076"/>
            <a:chOff x="13322522" y="-433623"/>
            <a:chExt cx="2790739" cy="6099076"/>
          </a:xfrm>
        </p:grpSpPr>
        <p:cxnSp>
          <p:nvCxnSpPr>
            <p:cNvPr id="14" name="直接连接符 13"/>
            <p:cNvCxnSpPr/>
            <p:nvPr/>
          </p:nvCxnSpPr>
          <p:spPr>
            <a:xfrm>
              <a:off x="13322522" y="-43362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3322522" y="-27312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3322522" y="-11261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3322522" y="4788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3322522" y="20838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3322522" y="36888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3322522" y="52938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322522" y="68989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3322522" y="85039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3322522" y="101089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3322522" y="117139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3322522" y="133189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3322522" y="149240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3322522" y="165290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3322522" y="181340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3322522" y="197390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3322522" y="213440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3322522" y="229491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3322522" y="245541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3322522" y="261591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3322522" y="277641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3322522" y="293691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3322522" y="309742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3322522" y="325792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3322522" y="341842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3322522" y="357892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3322522" y="373942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3322522" y="389993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3322522" y="406043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322522" y="422093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3322522" y="438143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3322522" y="454193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3322522" y="470244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3322522" y="486294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13322522" y="5023445"/>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13322522" y="5183947"/>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13322522" y="5344449"/>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13322522" y="5504951"/>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13322522" y="5665453"/>
              <a:ext cx="2790739" cy="0"/>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12" name="任意多边形: 形状 11"/>
          <p:cNvSpPr/>
          <p:nvPr/>
        </p:nvSpPr>
        <p:spPr>
          <a:xfrm>
            <a:off x="1698335" y="666750"/>
            <a:ext cx="10228194" cy="6191250"/>
          </a:xfrm>
          <a:custGeom>
            <a:avLst/>
            <a:gdLst>
              <a:gd name="connsiteX0" fmla="*/ 2976873 w 10228194"/>
              <a:gd name="connsiteY0" fmla="*/ 0 h 6191250"/>
              <a:gd name="connsiteX1" fmla="*/ 9037545 w 10228194"/>
              <a:gd name="connsiteY1" fmla="*/ 38100 h 6191250"/>
              <a:gd name="connsiteX2" fmla="*/ 10228194 w 10228194"/>
              <a:gd name="connsiteY2" fmla="*/ 1228749 h 6191250"/>
              <a:gd name="connsiteX3" fmla="*/ 10228194 w 10228194"/>
              <a:gd name="connsiteY3" fmla="*/ 5991201 h 6191250"/>
              <a:gd name="connsiteX4" fmla="*/ 10208027 w 10228194"/>
              <a:gd name="connsiteY4" fmla="*/ 6191250 h 6191250"/>
              <a:gd name="connsiteX5" fmla="*/ 0 w 10228194"/>
              <a:gd name="connsiteY5" fmla="*/ 6191250 h 6191250"/>
              <a:gd name="connsiteX6" fmla="*/ 1521839 w 10228194"/>
              <a:gd name="connsiteY6" fmla="*/ 749258 h 6191250"/>
              <a:gd name="connsiteX7" fmla="*/ 1563681 w 10228194"/>
              <a:gd name="connsiteY7" fmla="*/ 678975 h 6191250"/>
              <a:gd name="connsiteX8" fmla="*/ 2976873 w 10228194"/>
              <a:gd name="connsiteY8"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8194" h="6191250">
                <a:moveTo>
                  <a:pt x="2976873" y="0"/>
                </a:moveTo>
                <a:lnTo>
                  <a:pt x="9037545" y="38100"/>
                </a:lnTo>
                <a:cubicBezTo>
                  <a:pt x="9695122" y="38100"/>
                  <a:pt x="10228194" y="571172"/>
                  <a:pt x="10228194" y="1228749"/>
                </a:cubicBezTo>
                <a:lnTo>
                  <a:pt x="10228194" y="5991201"/>
                </a:lnTo>
                <a:lnTo>
                  <a:pt x="10208027" y="6191250"/>
                </a:lnTo>
                <a:lnTo>
                  <a:pt x="0" y="6191250"/>
                </a:lnTo>
                <a:lnTo>
                  <a:pt x="1521839" y="749258"/>
                </a:lnTo>
                <a:lnTo>
                  <a:pt x="1563681" y="678975"/>
                </a:lnTo>
                <a:cubicBezTo>
                  <a:pt x="1860517" y="214128"/>
                  <a:pt x="2255090" y="0"/>
                  <a:pt x="29768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9" name="组合 118"/>
          <p:cNvGrpSpPr/>
          <p:nvPr/>
        </p:nvGrpSpPr>
        <p:grpSpPr>
          <a:xfrm>
            <a:off x="8487757" y="5042916"/>
            <a:ext cx="2557432" cy="2570928"/>
            <a:chOff x="2473328" y="2450306"/>
            <a:chExt cx="1203326" cy="1209676"/>
          </a:xfrm>
          <a:solidFill>
            <a:schemeClr val="tx2">
              <a:lumMod val="60000"/>
              <a:lumOff val="40000"/>
            </a:schemeClr>
          </a:solidFill>
        </p:grpSpPr>
        <p:sp>
          <p:nvSpPr>
            <p:cNvPr id="120" name="Freeform 77"/>
            <p:cNvSpPr/>
            <p:nvPr/>
          </p:nvSpPr>
          <p:spPr bwMode="auto">
            <a:xfrm>
              <a:off x="2516191" y="2493169"/>
              <a:ext cx="336550" cy="338138"/>
            </a:xfrm>
            <a:custGeom>
              <a:avLst/>
              <a:gdLst>
                <a:gd name="T0" fmla="*/ 31 w 79"/>
                <a:gd name="T1" fmla="*/ 32 h 79"/>
                <a:gd name="T2" fmla="*/ 0 w 79"/>
                <a:gd name="T3" fmla="*/ 79 h 79"/>
                <a:gd name="T4" fmla="*/ 79 w 79"/>
                <a:gd name="T5" fmla="*/ 0 h 79"/>
                <a:gd name="T6" fmla="*/ 31 w 79"/>
                <a:gd name="T7" fmla="*/ 32 h 79"/>
              </a:gdLst>
              <a:ahLst/>
              <a:cxnLst>
                <a:cxn ang="0">
                  <a:pos x="T0" y="T1"/>
                </a:cxn>
                <a:cxn ang="0">
                  <a:pos x="T2" y="T3"/>
                </a:cxn>
                <a:cxn ang="0">
                  <a:pos x="T4" y="T5"/>
                </a:cxn>
                <a:cxn ang="0">
                  <a:pos x="T6" y="T7"/>
                </a:cxn>
              </a:cxnLst>
              <a:rect l="0" t="0" r="r" b="b"/>
              <a:pathLst>
                <a:path w="79" h="79">
                  <a:moveTo>
                    <a:pt x="31" y="32"/>
                  </a:moveTo>
                  <a:cubicBezTo>
                    <a:pt x="17" y="46"/>
                    <a:pt x="7" y="62"/>
                    <a:pt x="0" y="79"/>
                  </a:cubicBezTo>
                  <a:cubicBezTo>
                    <a:pt x="79" y="0"/>
                    <a:pt x="79" y="0"/>
                    <a:pt x="79" y="0"/>
                  </a:cubicBezTo>
                  <a:cubicBezTo>
                    <a:pt x="61" y="7"/>
                    <a:pt x="45" y="18"/>
                    <a:pt x="31" y="3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78"/>
            <p:cNvSpPr/>
            <p:nvPr/>
          </p:nvSpPr>
          <p:spPr bwMode="auto">
            <a:xfrm>
              <a:off x="2473328" y="2455069"/>
              <a:ext cx="554038" cy="555625"/>
            </a:xfrm>
            <a:custGeom>
              <a:avLst/>
              <a:gdLst>
                <a:gd name="T0" fmla="*/ 112 w 130"/>
                <a:gd name="T1" fmla="*/ 2 h 130"/>
                <a:gd name="T2" fmla="*/ 3 w 130"/>
                <a:gd name="T3" fmla="*/ 111 h 130"/>
                <a:gd name="T4" fmla="*/ 0 w 130"/>
                <a:gd name="T5" fmla="*/ 130 h 130"/>
                <a:gd name="T6" fmla="*/ 130 w 130"/>
                <a:gd name="T7" fmla="*/ 0 h 130"/>
                <a:gd name="T8" fmla="*/ 112 w 130"/>
                <a:gd name="T9" fmla="*/ 2 h 130"/>
              </a:gdLst>
              <a:ahLst/>
              <a:cxnLst>
                <a:cxn ang="0">
                  <a:pos x="T0" y="T1"/>
                </a:cxn>
                <a:cxn ang="0">
                  <a:pos x="T2" y="T3"/>
                </a:cxn>
                <a:cxn ang="0">
                  <a:pos x="T4" y="T5"/>
                </a:cxn>
                <a:cxn ang="0">
                  <a:pos x="T6" y="T7"/>
                </a:cxn>
                <a:cxn ang="0">
                  <a:pos x="T8" y="T9"/>
                </a:cxn>
              </a:cxnLst>
              <a:rect l="0" t="0" r="r" b="b"/>
              <a:pathLst>
                <a:path w="130" h="130">
                  <a:moveTo>
                    <a:pt x="112" y="2"/>
                  </a:moveTo>
                  <a:cubicBezTo>
                    <a:pt x="3" y="111"/>
                    <a:pt x="3" y="111"/>
                    <a:pt x="3" y="111"/>
                  </a:cubicBezTo>
                  <a:cubicBezTo>
                    <a:pt x="2" y="117"/>
                    <a:pt x="1" y="123"/>
                    <a:pt x="0" y="130"/>
                  </a:cubicBezTo>
                  <a:cubicBezTo>
                    <a:pt x="130" y="0"/>
                    <a:pt x="130" y="0"/>
                    <a:pt x="130" y="0"/>
                  </a:cubicBezTo>
                  <a:cubicBezTo>
                    <a:pt x="124" y="0"/>
                    <a:pt x="118" y="1"/>
                    <a:pt x="112" y="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79"/>
            <p:cNvSpPr/>
            <p:nvPr/>
          </p:nvSpPr>
          <p:spPr bwMode="auto">
            <a:xfrm>
              <a:off x="2473328" y="2450306"/>
              <a:ext cx="685800" cy="692150"/>
            </a:xfrm>
            <a:custGeom>
              <a:avLst/>
              <a:gdLst>
                <a:gd name="T0" fmla="*/ 147 w 161"/>
                <a:gd name="T1" fmla="*/ 0 h 162"/>
                <a:gd name="T2" fmla="*/ 0 w 161"/>
                <a:gd name="T3" fmla="*/ 147 h 162"/>
                <a:gd name="T4" fmla="*/ 1 w 161"/>
                <a:gd name="T5" fmla="*/ 162 h 162"/>
                <a:gd name="T6" fmla="*/ 161 w 161"/>
                <a:gd name="T7" fmla="*/ 2 h 162"/>
                <a:gd name="T8" fmla="*/ 147 w 161"/>
                <a:gd name="T9" fmla="*/ 0 h 162"/>
              </a:gdLst>
              <a:ahLst/>
              <a:cxnLst>
                <a:cxn ang="0">
                  <a:pos x="T0" y="T1"/>
                </a:cxn>
                <a:cxn ang="0">
                  <a:pos x="T2" y="T3"/>
                </a:cxn>
                <a:cxn ang="0">
                  <a:pos x="T4" y="T5"/>
                </a:cxn>
                <a:cxn ang="0">
                  <a:pos x="T6" y="T7"/>
                </a:cxn>
                <a:cxn ang="0">
                  <a:pos x="T8" y="T9"/>
                </a:cxn>
              </a:cxnLst>
              <a:rect l="0" t="0" r="r" b="b"/>
              <a:pathLst>
                <a:path w="161" h="162">
                  <a:moveTo>
                    <a:pt x="147" y="0"/>
                  </a:moveTo>
                  <a:cubicBezTo>
                    <a:pt x="0" y="147"/>
                    <a:pt x="0" y="147"/>
                    <a:pt x="0" y="147"/>
                  </a:cubicBezTo>
                  <a:cubicBezTo>
                    <a:pt x="0" y="152"/>
                    <a:pt x="1" y="157"/>
                    <a:pt x="1" y="162"/>
                  </a:cubicBezTo>
                  <a:cubicBezTo>
                    <a:pt x="161" y="2"/>
                    <a:pt x="161" y="2"/>
                    <a:pt x="161" y="2"/>
                  </a:cubicBezTo>
                  <a:cubicBezTo>
                    <a:pt x="157" y="1"/>
                    <a:pt x="152" y="0"/>
                    <a:pt x="14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80"/>
            <p:cNvSpPr/>
            <p:nvPr/>
          </p:nvSpPr>
          <p:spPr bwMode="auto">
            <a:xfrm>
              <a:off x="2490791" y="2467769"/>
              <a:ext cx="777875" cy="781050"/>
            </a:xfrm>
            <a:custGeom>
              <a:avLst/>
              <a:gdLst>
                <a:gd name="T0" fmla="*/ 171 w 183"/>
                <a:gd name="T1" fmla="*/ 0 h 183"/>
                <a:gd name="T2" fmla="*/ 0 w 183"/>
                <a:gd name="T3" fmla="*/ 171 h 183"/>
                <a:gd name="T4" fmla="*/ 4 w 183"/>
                <a:gd name="T5" fmla="*/ 183 h 183"/>
                <a:gd name="T6" fmla="*/ 183 w 183"/>
                <a:gd name="T7" fmla="*/ 4 h 183"/>
                <a:gd name="T8" fmla="*/ 171 w 183"/>
                <a:gd name="T9" fmla="*/ 0 h 183"/>
              </a:gdLst>
              <a:ahLst/>
              <a:cxnLst>
                <a:cxn ang="0">
                  <a:pos x="T0" y="T1"/>
                </a:cxn>
                <a:cxn ang="0">
                  <a:pos x="T2" y="T3"/>
                </a:cxn>
                <a:cxn ang="0">
                  <a:pos x="T4" y="T5"/>
                </a:cxn>
                <a:cxn ang="0">
                  <a:pos x="T6" y="T7"/>
                </a:cxn>
                <a:cxn ang="0">
                  <a:pos x="T8" y="T9"/>
                </a:cxn>
              </a:cxnLst>
              <a:rect l="0" t="0" r="r" b="b"/>
              <a:pathLst>
                <a:path w="183" h="183">
                  <a:moveTo>
                    <a:pt x="171" y="0"/>
                  </a:moveTo>
                  <a:cubicBezTo>
                    <a:pt x="0" y="171"/>
                    <a:pt x="0" y="171"/>
                    <a:pt x="0" y="171"/>
                  </a:cubicBezTo>
                  <a:cubicBezTo>
                    <a:pt x="1" y="175"/>
                    <a:pt x="2" y="179"/>
                    <a:pt x="4" y="183"/>
                  </a:cubicBezTo>
                  <a:cubicBezTo>
                    <a:pt x="183" y="4"/>
                    <a:pt x="183" y="4"/>
                    <a:pt x="183" y="4"/>
                  </a:cubicBezTo>
                  <a:cubicBezTo>
                    <a:pt x="179" y="2"/>
                    <a:pt x="175" y="1"/>
                    <a:pt x="17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81"/>
            <p:cNvSpPr/>
            <p:nvPr/>
          </p:nvSpPr>
          <p:spPr bwMode="auto">
            <a:xfrm>
              <a:off x="2525716" y="2502694"/>
              <a:ext cx="836613" cy="844550"/>
            </a:xfrm>
            <a:custGeom>
              <a:avLst/>
              <a:gdLst>
                <a:gd name="T0" fmla="*/ 187 w 197"/>
                <a:gd name="T1" fmla="*/ 0 h 198"/>
                <a:gd name="T2" fmla="*/ 0 w 197"/>
                <a:gd name="T3" fmla="*/ 187 h 198"/>
                <a:gd name="T4" fmla="*/ 5 w 197"/>
                <a:gd name="T5" fmla="*/ 198 h 198"/>
                <a:gd name="T6" fmla="*/ 197 w 197"/>
                <a:gd name="T7" fmla="*/ 6 h 198"/>
                <a:gd name="T8" fmla="*/ 187 w 197"/>
                <a:gd name="T9" fmla="*/ 0 h 198"/>
              </a:gdLst>
              <a:ahLst/>
              <a:cxnLst>
                <a:cxn ang="0">
                  <a:pos x="T0" y="T1"/>
                </a:cxn>
                <a:cxn ang="0">
                  <a:pos x="T2" y="T3"/>
                </a:cxn>
                <a:cxn ang="0">
                  <a:pos x="T4" y="T5"/>
                </a:cxn>
                <a:cxn ang="0">
                  <a:pos x="T6" y="T7"/>
                </a:cxn>
                <a:cxn ang="0">
                  <a:pos x="T8" y="T9"/>
                </a:cxn>
              </a:cxnLst>
              <a:rect l="0" t="0" r="r" b="b"/>
              <a:pathLst>
                <a:path w="197" h="198">
                  <a:moveTo>
                    <a:pt x="187" y="0"/>
                  </a:moveTo>
                  <a:cubicBezTo>
                    <a:pt x="0" y="187"/>
                    <a:pt x="0" y="187"/>
                    <a:pt x="0" y="187"/>
                  </a:cubicBezTo>
                  <a:cubicBezTo>
                    <a:pt x="2" y="191"/>
                    <a:pt x="3" y="194"/>
                    <a:pt x="5" y="198"/>
                  </a:cubicBezTo>
                  <a:cubicBezTo>
                    <a:pt x="197" y="6"/>
                    <a:pt x="197" y="6"/>
                    <a:pt x="197" y="6"/>
                  </a:cubicBezTo>
                  <a:cubicBezTo>
                    <a:pt x="194" y="4"/>
                    <a:pt x="190" y="2"/>
                    <a:pt x="18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82"/>
            <p:cNvSpPr/>
            <p:nvPr/>
          </p:nvSpPr>
          <p:spPr bwMode="auto">
            <a:xfrm>
              <a:off x="2571753" y="2553494"/>
              <a:ext cx="876300" cy="874713"/>
            </a:xfrm>
            <a:custGeom>
              <a:avLst/>
              <a:gdLst>
                <a:gd name="T0" fmla="*/ 196 w 206"/>
                <a:gd name="T1" fmla="*/ 0 h 205"/>
                <a:gd name="T2" fmla="*/ 0 w 206"/>
                <a:gd name="T3" fmla="*/ 196 h 205"/>
                <a:gd name="T4" fmla="*/ 7 w 206"/>
                <a:gd name="T5" fmla="*/ 205 h 205"/>
                <a:gd name="T6" fmla="*/ 206 w 206"/>
                <a:gd name="T7" fmla="*/ 6 h 205"/>
                <a:gd name="T8" fmla="*/ 196 w 206"/>
                <a:gd name="T9" fmla="*/ 0 h 205"/>
              </a:gdLst>
              <a:ahLst/>
              <a:cxnLst>
                <a:cxn ang="0">
                  <a:pos x="T0" y="T1"/>
                </a:cxn>
                <a:cxn ang="0">
                  <a:pos x="T2" y="T3"/>
                </a:cxn>
                <a:cxn ang="0">
                  <a:pos x="T4" y="T5"/>
                </a:cxn>
                <a:cxn ang="0">
                  <a:pos x="T6" y="T7"/>
                </a:cxn>
                <a:cxn ang="0">
                  <a:pos x="T8" y="T9"/>
                </a:cxn>
              </a:cxnLst>
              <a:rect l="0" t="0" r="r" b="b"/>
              <a:pathLst>
                <a:path w="206" h="205">
                  <a:moveTo>
                    <a:pt x="196" y="0"/>
                  </a:moveTo>
                  <a:cubicBezTo>
                    <a:pt x="0" y="196"/>
                    <a:pt x="0" y="196"/>
                    <a:pt x="0" y="196"/>
                  </a:cubicBezTo>
                  <a:cubicBezTo>
                    <a:pt x="2" y="199"/>
                    <a:pt x="5" y="202"/>
                    <a:pt x="7" y="205"/>
                  </a:cubicBezTo>
                  <a:cubicBezTo>
                    <a:pt x="206" y="6"/>
                    <a:pt x="206" y="6"/>
                    <a:pt x="206" y="6"/>
                  </a:cubicBezTo>
                  <a:cubicBezTo>
                    <a:pt x="203" y="4"/>
                    <a:pt x="200" y="2"/>
                    <a:pt x="196"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83"/>
            <p:cNvSpPr/>
            <p:nvPr/>
          </p:nvSpPr>
          <p:spPr bwMode="auto">
            <a:xfrm>
              <a:off x="2632078" y="2613819"/>
              <a:ext cx="884238" cy="887413"/>
            </a:xfrm>
            <a:custGeom>
              <a:avLst/>
              <a:gdLst>
                <a:gd name="T0" fmla="*/ 204 w 208"/>
                <a:gd name="T1" fmla="*/ 4 h 208"/>
                <a:gd name="T2" fmla="*/ 200 w 208"/>
                <a:gd name="T3" fmla="*/ 0 h 208"/>
                <a:gd name="T4" fmla="*/ 0 w 208"/>
                <a:gd name="T5" fmla="*/ 200 h 208"/>
                <a:gd name="T6" fmla="*/ 4 w 208"/>
                <a:gd name="T7" fmla="*/ 204 h 208"/>
                <a:gd name="T8" fmla="*/ 8 w 208"/>
                <a:gd name="T9" fmla="*/ 208 h 208"/>
                <a:gd name="T10" fmla="*/ 208 w 208"/>
                <a:gd name="T11" fmla="*/ 8 h 208"/>
                <a:gd name="T12" fmla="*/ 204 w 208"/>
                <a:gd name="T13" fmla="*/ 4 h 208"/>
              </a:gdLst>
              <a:ahLst/>
              <a:cxnLst>
                <a:cxn ang="0">
                  <a:pos x="T0" y="T1"/>
                </a:cxn>
                <a:cxn ang="0">
                  <a:pos x="T2" y="T3"/>
                </a:cxn>
                <a:cxn ang="0">
                  <a:pos x="T4" y="T5"/>
                </a:cxn>
                <a:cxn ang="0">
                  <a:pos x="T6" y="T7"/>
                </a:cxn>
                <a:cxn ang="0">
                  <a:pos x="T8" y="T9"/>
                </a:cxn>
                <a:cxn ang="0">
                  <a:pos x="T10" y="T11"/>
                </a:cxn>
                <a:cxn ang="0">
                  <a:pos x="T12" y="T13"/>
                </a:cxn>
              </a:cxnLst>
              <a:rect l="0" t="0" r="r" b="b"/>
              <a:pathLst>
                <a:path w="208" h="208">
                  <a:moveTo>
                    <a:pt x="204" y="4"/>
                  </a:moveTo>
                  <a:cubicBezTo>
                    <a:pt x="203" y="2"/>
                    <a:pt x="202" y="1"/>
                    <a:pt x="200" y="0"/>
                  </a:cubicBezTo>
                  <a:cubicBezTo>
                    <a:pt x="0" y="200"/>
                    <a:pt x="0" y="200"/>
                    <a:pt x="0" y="200"/>
                  </a:cubicBezTo>
                  <a:cubicBezTo>
                    <a:pt x="2" y="201"/>
                    <a:pt x="3" y="202"/>
                    <a:pt x="4" y="204"/>
                  </a:cubicBezTo>
                  <a:cubicBezTo>
                    <a:pt x="6" y="205"/>
                    <a:pt x="7" y="206"/>
                    <a:pt x="8" y="208"/>
                  </a:cubicBezTo>
                  <a:cubicBezTo>
                    <a:pt x="208" y="8"/>
                    <a:pt x="208" y="8"/>
                    <a:pt x="208" y="8"/>
                  </a:cubicBezTo>
                  <a:cubicBezTo>
                    <a:pt x="207" y="6"/>
                    <a:pt x="206" y="5"/>
                    <a:pt x="204"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84"/>
            <p:cNvSpPr/>
            <p:nvPr/>
          </p:nvSpPr>
          <p:spPr bwMode="auto">
            <a:xfrm>
              <a:off x="2703516" y="2682081"/>
              <a:ext cx="871538" cy="879475"/>
            </a:xfrm>
            <a:custGeom>
              <a:avLst/>
              <a:gdLst>
                <a:gd name="T0" fmla="*/ 199 w 205"/>
                <a:gd name="T1" fmla="*/ 0 h 206"/>
                <a:gd name="T2" fmla="*/ 0 w 205"/>
                <a:gd name="T3" fmla="*/ 199 h 206"/>
                <a:gd name="T4" fmla="*/ 9 w 205"/>
                <a:gd name="T5" fmla="*/ 206 h 206"/>
                <a:gd name="T6" fmla="*/ 205 w 205"/>
                <a:gd name="T7" fmla="*/ 10 h 206"/>
                <a:gd name="T8" fmla="*/ 199 w 205"/>
                <a:gd name="T9" fmla="*/ 0 h 206"/>
              </a:gdLst>
              <a:ahLst/>
              <a:cxnLst>
                <a:cxn ang="0">
                  <a:pos x="T0" y="T1"/>
                </a:cxn>
                <a:cxn ang="0">
                  <a:pos x="T2" y="T3"/>
                </a:cxn>
                <a:cxn ang="0">
                  <a:pos x="T4" y="T5"/>
                </a:cxn>
                <a:cxn ang="0">
                  <a:pos x="T6" y="T7"/>
                </a:cxn>
                <a:cxn ang="0">
                  <a:pos x="T8" y="T9"/>
                </a:cxn>
              </a:cxnLst>
              <a:rect l="0" t="0" r="r" b="b"/>
              <a:pathLst>
                <a:path w="205" h="206">
                  <a:moveTo>
                    <a:pt x="199" y="0"/>
                  </a:moveTo>
                  <a:cubicBezTo>
                    <a:pt x="0" y="199"/>
                    <a:pt x="0" y="199"/>
                    <a:pt x="0" y="199"/>
                  </a:cubicBezTo>
                  <a:cubicBezTo>
                    <a:pt x="3" y="201"/>
                    <a:pt x="6" y="204"/>
                    <a:pt x="9" y="206"/>
                  </a:cubicBezTo>
                  <a:cubicBezTo>
                    <a:pt x="205" y="10"/>
                    <a:pt x="205" y="10"/>
                    <a:pt x="205" y="10"/>
                  </a:cubicBezTo>
                  <a:cubicBezTo>
                    <a:pt x="203" y="6"/>
                    <a:pt x="201" y="3"/>
                    <a:pt x="19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85"/>
            <p:cNvSpPr/>
            <p:nvPr/>
          </p:nvSpPr>
          <p:spPr bwMode="auto">
            <a:xfrm>
              <a:off x="2784478" y="2766219"/>
              <a:ext cx="841375" cy="841375"/>
            </a:xfrm>
            <a:custGeom>
              <a:avLst/>
              <a:gdLst>
                <a:gd name="T0" fmla="*/ 193 w 198"/>
                <a:gd name="T1" fmla="*/ 0 h 197"/>
                <a:gd name="T2" fmla="*/ 0 w 198"/>
                <a:gd name="T3" fmla="*/ 192 h 197"/>
                <a:gd name="T4" fmla="*/ 11 w 198"/>
                <a:gd name="T5" fmla="*/ 197 h 197"/>
                <a:gd name="T6" fmla="*/ 198 w 198"/>
                <a:gd name="T7" fmla="*/ 10 h 197"/>
                <a:gd name="T8" fmla="*/ 193 w 198"/>
                <a:gd name="T9" fmla="*/ 0 h 197"/>
              </a:gdLst>
              <a:ahLst/>
              <a:cxnLst>
                <a:cxn ang="0">
                  <a:pos x="T0" y="T1"/>
                </a:cxn>
                <a:cxn ang="0">
                  <a:pos x="T2" y="T3"/>
                </a:cxn>
                <a:cxn ang="0">
                  <a:pos x="T4" y="T5"/>
                </a:cxn>
                <a:cxn ang="0">
                  <a:pos x="T6" y="T7"/>
                </a:cxn>
                <a:cxn ang="0">
                  <a:pos x="T8" y="T9"/>
                </a:cxn>
              </a:cxnLst>
              <a:rect l="0" t="0" r="r" b="b"/>
              <a:pathLst>
                <a:path w="198" h="197">
                  <a:moveTo>
                    <a:pt x="193" y="0"/>
                  </a:moveTo>
                  <a:cubicBezTo>
                    <a:pt x="0" y="192"/>
                    <a:pt x="0" y="192"/>
                    <a:pt x="0" y="192"/>
                  </a:cubicBezTo>
                  <a:cubicBezTo>
                    <a:pt x="4" y="194"/>
                    <a:pt x="7" y="195"/>
                    <a:pt x="11" y="197"/>
                  </a:cubicBezTo>
                  <a:cubicBezTo>
                    <a:pt x="198" y="10"/>
                    <a:pt x="198" y="10"/>
                    <a:pt x="198" y="10"/>
                  </a:cubicBezTo>
                  <a:cubicBezTo>
                    <a:pt x="196" y="7"/>
                    <a:pt x="194" y="3"/>
                    <a:pt x="193"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86"/>
            <p:cNvSpPr/>
            <p:nvPr/>
          </p:nvSpPr>
          <p:spPr bwMode="auto">
            <a:xfrm>
              <a:off x="2882903" y="2861469"/>
              <a:ext cx="777875" cy="781050"/>
            </a:xfrm>
            <a:custGeom>
              <a:avLst/>
              <a:gdLst>
                <a:gd name="T0" fmla="*/ 179 w 183"/>
                <a:gd name="T1" fmla="*/ 0 h 183"/>
                <a:gd name="T2" fmla="*/ 0 w 183"/>
                <a:gd name="T3" fmla="*/ 180 h 183"/>
                <a:gd name="T4" fmla="*/ 12 w 183"/>
                <a:gd name="T5" fmla="*/ 183 h 183"/>
                <a:gd name="T6" fmla="*/ 183 w 183"/>
                <a:gd name="T7" fmla="*/ 12 h 183"/>
                <a:gd name="T8" fmla="*/ 179 w 183"/>
                <a:gd name="T9" fmla="*/ 0 h 183"/>
              </a:gdLst>
              <a:ahLst/>
              <a:cxnLst>
                <a:cxn ang="0">
                  <a:pos x="T0" y="T1"/>
                </a:cxn>
                <a:cxn ang="0">
                  <a:pos x="T2" y="T3"/>
                </a:cxn>
                <a:cxn ang="0">
                  <a:pos x="T4" y="T5"/>
                </a:cxn>
                <a:cxn ang="0">
                  <a:pos x="T6" y="T7"/>
                </a:cxn>
                <a:cxn ang="0">
                  <a:pos x="T8" y="T9"/>
                </a:cxn>
              </a:cxnLst>
              <a:rect l="0" t="0" r="r" b="b"/>
              <a:pathLst>
                <a:path w="183" h="183">
                  <a:moveTo>
                    <a:pt x="179" y="0"/>
                  </a:moveTo>
                  <a:cubicBezTo>
                    <a:pt x="0" y="180"/>
                    <a:pt x="0" y="180"/>
                    <a:pt x="0" y="180"/>
                  </a:cubicBezTo>
                  <a:cubicBezTo>
                    <a:pt x="4" y="181"/>
                    <a:pt x="8" y="182"/>
                    <a:pt x="12" y="183"/>
                  </a:cubicBezTo>
                  <a:cubicBezTo>
                    <a:pt x="183" y="12"/>
                    <a:pt x="183" y="12"/>
                    <a:pt x="183" y="12"/>
                  </a:cubicBezTo>
                  <a:cubicBezTo>
                    <a:pt x="182" y="8"/>
                    <a:pt x="181" y="4"/>
                    <a:pt x="17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87"/>
            <p:cNvSpPr/>
            <p:nvPr/>
          </p:nvSpPr>
          <p:spPr bwMode="auto">
            <a:xfrm>
              <a:off x="2989266" y="2972594"/>
              <a:ext cx="687388" cy="687388"/>
            </a:xfrm>
            <a:custGeom>
              <a:avLst/>
              <a:gdLst>
                <a:gd name="T0" fmla="*/ 161 w 162"/>
                <a:gd name="T1" fmla="*/ 0 h 161"/>
                <a:gd name="T2" fmla="*/ 0 w 162"/>
                <a:gd name="T3" fmla="*/ 160 h 161"/>
                <a:gd name="T4" fmla="*/ 15 w 162"/>
                <a:gd name="T5" fmla="*/ 161 h 161"/>
                <a:gd name="T6" fmla="*/ 162 w 162"/>
                <a:gd name="T7" fmla="*/ 14 h 161"/>
                <a:gd name="T8" fmla="*/ 161 w 162"/>
                <a:gd name="T9" fmla="*/ 0 h 161"/>
              </a:gdLst>
              <a:ahLst/>
              <a:cxnLst>
                <a:cxn ang="0">
                  <a:pos x="T0" y="T1"/>
                </a:cxn>
                <a:cxn ang="0">
                  <a:pos x="T2" y="T3"/>
                </a:cxn>
                <a:cxn ang="0">
                  <a:pos x="T4" y="T5"/>
                </a:cxn>
                <a:cxn ang="0">
                  <a:pos x="T6" y="T7"/>
                </a:cxn>
                <a:cxn ang="0">
                  <a:pos x="T8" y="T9"/>
                </a:cxn>
              </a:cxnLst>
              <a:rect l="0" t="0" r="r" b="b"/>
              <a:pathLst>
                <a:path w="162" h="161">
                  <a:moveTo>
                    <a:pt x="161" y="0"/>
                  </a:moveTo>
                  <a:cubicBezTo>
                    <a:pt x="0" y="160"/>
                    <a:pt x="0" y="160"/>
                    <a:pt x="0" y="160"/>
                  </a:cubicBezTo>
                  <a:cubicBezTo>
                    <a:pt x="5" y="160"/>
                    <a:pt x="10" y="161"/>
                    <a:pt x="15" y="161"/>
                  </a:cubicBezTo>
                  <a:cubicBezTo>
                    <a:pt x="162" y="14"/>
                    <a:pt x="162" y="14"/>
                    <a:pt x="162" y="14"/>
                  </a:cubicBezTo>
                  <a:cubicBezTo>
                    <a:pt x="162" y="9"/>
                    <a:pt x="161" y="4"/>
                    <a:pt x="16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88"/>
            <p:cNvSpPr/>
            <p:nvPr/>
          </p:nvSpPr>
          <p:spPr bwMode="auto">
            <a:xfrm>
              <a:off x="3121028" y="3104356"/>
              <a:ext cx="555625" cy="555625"/>
            </a:xfrm>
            <a:custGeom>
              <a:avLst/>
              <a:gdLst>
                <a:gd name="T0" fmla="*/ 19 w 131"/>
                <a:gd name="T1" fmla="*/ 127 h 130"/>
                <a:gd name="T2" fmla="*/ 128 w 131"/>
                <a:gd name="T3" fmla="*/ 18 h 130"/>
                <a:gd name="T4" fmla="*/ 131 w 131"/>
                <a:gd name="T5" fmla="*/ 0 h 130"/>
                <a:gd name="T6" fmla="*/ 0 w 131"/>
                <a:gd name="T7" fmla="*/ 130 h 130"/>
                <a:gd name="T8" fmla="*/ 19 w 131"/>
                <a:gd name="T9" fmla="*/ 127 h 130"/>
              </a:gdLst>
              <a:ahLst/>
              <a:cxnLst>
                <a:cxn ang="0">
                  <a:pos x="T0" y="T1"/>
                </a:cxn>
                <a:cxn ang="0">
                  <a:pos x="T2" y="T3"/>
                </a:cxn>
                <a:cxn ang="0">
                  <a:pos x="T4" y="T5"/>
                </a:cxn>
                <a:cxn ang="0">
                  <a:pos x="T6" y="T7"/>
                </a:cxn>
                <a:cxn ang="0">
                  <a:pos x="T8" y="T9"/>
                </a:cxn>
              </a:cxnLst>
              <a:rect l="0" t="0" r="r" b="b"/>
              <a:pathLst>
                <a:path w="131" h="130">
                  <a:moveTo>
                    <a:pt x="19" y="127"/>
                  </a:moveTo>
                  <a:cubicBezTo>
                    <a:pt x="128" y="18"/>
                    <a:pt x="128" y="18"/>
                    <a:pt x="128" y="18"/>
                  </a:cubicBezTo>
                  <a:cubicBezTo>
                    <a:pt x="129" y="12"/>
                    <a:pt x="130" y="6"/>
                    <a:pt x="131" y="0"/>
                  </a:cubicBezTo>
                  <a:cubicBezTo>
                    <a:pt x="0" y="130"/>
                    <a:pt x="0" y="130"/>
                    <a:pt x="0" y="130"/>
                  </a:cubicBezTo>
                  <a:cubicBezTo>
                    <a:pt x="7" y="129"/>
                    <a:pt x="13" y="128"/>
                    <a:pt x="19" y="12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89"/>
            <p:cNvSpPr/>
            <p:nvPr/>
          </p:nvSpPr>
          <p:spPr bwMode="auto">
            <a:xfrm>
              <a:off x="3298828" y="3278981"/>
              <a:ext cx="336550" cy="338138"/>
            </a:xfrm>
            <a:custGeom>
              <a:avLst/>
              <a:gdLst>
                <a:gd name="T0" fmla="*/ 47 w 79"/>
                <a:gd name="T1" fmla="*/ 48 h 79"/>
                <a:gd name="T2" fmla="*/ 79 w 79"/>
                <a:gd name="T3" fmla="*/ 0 h 79"/>
                <a:gd name="T4" fmla="*/ 0 w 79"/>
                <a:gd name="T5" fmla="*/ 79 h 79"/>
                <a:gd name="T6" fmla="*/ 47 w 79"/>
                <a:gd name="T7" fmla="*/ 48 h 79"/>
              </a:gdLst>
              <a:ahLst/>
              <a:cxnLst>
                <a:cxn ang="0">
                  <a:pos x="T0" y="T1"/>
                </a:cxn>
                <a:cxn ang="0">
                  <a:pos x="T2" y="T3"/>
                </a:cxn>
                <a:cxn ang="0">
                  <a:pos x="T4" y="T5"/>
                </a:cxn>
                <a:cxn ang="0">
                  <a:pos x="T6" y="T7"/>
                </a:cxn>
              </a:cxnLst>
              <a:rect l="0" t="0" r="r" b="b"/>
              <a:pathLst>
                <a:path w="79" h="79">
                  <a:moveTo>
                    <a:pt x="47" y="48"/>
                  </a:moveTo>
                  <a:cubicBezTo>
                    <a:pt x="61" y="34"/>
                    <a:pt x="72" y="18"/>
                    <a:pt x="79" y="0"/>
                  </a:cubicBezTo>
                  <a:cubicBezTo>
                    <a:pt x="0" y="79"/>
                    <a:pt x="0" y="79"/>
                    <a:pt x="0" y="79"/>
                  </a:cubicBezTo>
                  <a:cubicBezTo>
                    <a:pt x="17" y="72"/>
                    <a:pt x="34" y="62"/>
                    <a:pt x="47" y="4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37" name="任意多边形: 形状 136"/>
          <p:cNvSpPr/>
          <p:nvPr/>
        </p:nvSpPr>
        <p:spPr>
          <a:xfrm>
            <a:off x="-439407" y="0"/>
            <a:ext cx="3684166" cy="6858000"/>
          </a:xfrm>
          <a:custGeom>
            <a:avLst/>
            <a:gdLst>
              <a:gd name="connsiteX0" fmla="*/ 0 w 3684166"/>
              <a:gd name="connsiteY0" fmla="*/ 0 h 6858000"/>
              <a:gd name="connsiteX1" fmla="*/ 3684166 w 3684166"/>
              <a:gd name="connsiteY1" fmla="*/ 0 h 6858000"/>
              <a:gd name="connsiteX2" fmla="*/ 1766343 w 3684166"/>
              <a:gd name="connsiteY2" fmla="*/ 6858000 h 6858000"/>
              <a:gd name="connsiteX3" fmla="*/ 0 w 368416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84166" h="6858000">
                <a:moveTo>
                  <a:pt x="0" y="0"/>
                </a:moveTo>
                <a:lnTo>
                  <a:pt x="3684166" y="0"/>
                </a:lnTo>
                <a:lnTo>
                  <a:pt x="1766343" y="6858000"/>
                </a:lnTo>
                <a:lnTo>
                  <a:pt x="0" y="6858000"/>
                </a:lnTo>
                <a:close/>
              </a:path>
            </a:pathLst>
          </a:cu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p:nvPr/>
        </p:nvSpPr>
        <p:spPr>
          <a:xfrm>
            <a:off x="2973029" y="0"/>
            <a:ext cx="841164" cy="917508"/>
          </a:xfrm>
          <a:prstGeom prst="rect">
            <a:avLst/>
          </a:prstGeom>
          <a:pattFill prst="dkVert">
            <a:fgClr>
              <a:srgbClr val="E6E6E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 name="组合 101"/>
          <p:cNvGrpSpPr/>
          <p:nvPr/>
        </p:nvGrpSpPr>
        <p:grpSpPr>
          <a:xfrm>
            <a:off x="453421" y="615386"/>
            <a:ext cx="1203326" cy="1209676"/>
            <a:chOff x="2473328" y="2450306"/>
            <a:chExt cx="1203326" cy="1209676"/>
          </a:xfrm>
          <a:solidFill>
            <a:schemeClr val="tx2">
              <a:lumMod val="60000"/>
              <a:lumOff val="40000"/>
            </a:schemeClr>
          </a:solidFill>
        </p:grpSpPr>
        <p:sp>
          <p:nvSpPr>
            <p:cNvPr id="103" name="Freeform 77"/>
            <p:cNvSpPr/>
            <p:nvPr/>
          </p:nvSpPr>
          <p:spPr bwMode="auto">
            <a:xfrm>
              <a:off x="2516191" y="2493169"/>
              <a:ext cx="336550" cy="338138"/>
            </a:xfrm>
            <a:custGeom>
              <a:avLst/>
              <a:gdLst>
                <a:gd name="T0" fmla="*/ 31 w 79"/>
                <a:gd name="T1" fmla="*/ 32 h 79"/>
                <a:gd name="T2" fmla="*/ 0 w 79"/>
                <a:gd name="T3" fmla="*/ 79 h 79"/>
                <a:gd name="T4" fmla="*/ 79 w 79"/>
                <a:gd name="T5" fmla="*/ 0 h 79"/>
                <a:gd name="T6" fmla="*/ 31 w 79"/>
                <a:gd name="T7" fmla="*/ 32 h 79"/>
              </a:gdLst>
              <a:ahLst/>
              <a:cxnLst>
                <a:cxn ang="0">
                  <a:pos x="T0" y="T1"/>
                </a:cxn>
                <a:cxn ang="0">
                  <a:pos x="T2" y="T3"/>
                </a:cxn>
                <a:cxn ang="0">
                  <a:pos x="T4" y="T5"/>
                </a:cxn>
                <a:cxn ang="0">
                  <a:pos x="T6" y="T7"/>
                </a:cxn>
              </a:cxnLst>
              <a:rect l="0" t="0" r="r" b="b"/>
              <a:pathLst>
                <a:path w="79" h="79">
                  <a:moveTo>
                    <a:pt x="31" y="32"/>
                  </a:moveTo>
                  <a:cubicBezTo>
                    <a:pt x="17" y="46"/>
                    <a:pt x="7" y="62"/>
                    <a:pt x="0" y="79"/>
                  </a:cubicBezTo>
                  <a:cubicBezTo>
                    <a:pt x="79" y="0"/>
                    <a:pt x="79" y="0"/>
                    <a:pt x="79" y="0"/>
                  </a:cubicBezTo>
                  <a:cubicBezTo>
                    <a:pt x="61" y="7"/>
                    <a:pt x="45" y="18"/>
                    <a:pt x="31" y="3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78"/>
            <p:cNvSpPr/>
            <p:nvPr/>
          </p:nvSpPr>
          <p:spPr bwMode="auto">
            <a:xfrm>
              <a:off x="2473328" y="2455069"/>
              <a:ext cx="554038" cy="555625"/>
            </a:xfrm>
            <a:custGeom>
              <a:avLst/>
              <a:gdLst>
                <a:gd name="T0" fmla="*/ 112 w 130"/>
                <a:gd name="T1" fmla="*/ 2 h 130"/>
                <a:gd name="T2" fmla="*/ 3 w 130"/>
                <a:gd name="T3" fmla="*/ 111 h 130"/>
                <a:gd name="T4" fmla="*/ 0 w 130"/>
                <a:gd name="T5" fmla="*/ 130 h 130"/>
                <a:gd name="T6" fmla="*/ 130 w 130"/>
                <a:gd name="T7" fmla="*/ 0 h 130"/>
                <a:gd name="T8" fmla="*/ 112 w 130"/>
                <a:gd name="T9" fmla="*/ 2 h 130"/>
              </a:gdLst>
              <a:ahLst/>
              <a:cxnLst>
                <a:cxn ang="0">
                  <a:pos x="T0" y="T1"/>
                </a:cxn>
                <a:cxn ang="0">
                  <a:pos x="T2" y="T3"/>
                </a:cxn>
                <a:cxn ang="0">
                  <a:pos x="T4" y="T5"/>
                </a:cxn>
                <a:cxn ang="0">
                  <a:pos x="T6" y="T7"/>
                </a:cxn>
                <a:cxn ang="0">
                  <a:pos x="T8" y="T9"/>
                </a:cxn>
              </a:cxnLst>
              <a:rect l="0" t="0" r="r" b="b"/>
              <a:pathLst>
                <a:path w="130" h="130">
                  <a:moveTo>
                    <a:pt x="112" y="2"/>
                  </a:moveTo>
                  <a:cubicBezTo>
                    <a:pt x="3" y="111"/>
                    <a:pt x="3" y="111"/>
                    <a:pt x="3" y="111"/>
                  </a:cubicBezTo>
                  <a:cubicBezTo>
                    <a:pt x="2" y="117"/>
                    <a:pt x="1" y="123"/>
                    <a:pt x="0" y="130"/>
                  </a:cubicBezTo>
                  <a:cubicBezTo>
                    <a:pt x="130" y="0"/>
                    <a:pt x="130" y="0"/>
                    <a:pt x="130" y="0"/>
                  </a:cubicBezTo>
                  <a:cubicBezTo>
                    <a:pt x="124" y="0"/>
                    <a:pt x="118" y="1"/>
                    <a:pt x="112" y="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79"/>
            <p:cNvSpPr/>
            <p:nvPr/>
          </p:nvSpPr>
          <p:spPr bwMode="auto">
            <a:xfrm>
              <a:off x="2473328" y="2450306"/>
              <a:ext cx="685800" cy="692150"/>
            </a:xfrm>
            <a:custGeom>
              <a:avLst/>
              <a:gdLst>
                <a:gd name="T0" fmla="*/ 147 w 161"/>
                <a:gd name="T1" fmla="*/ 0 h 162"/>
                <a:gd name="T2" fmla="*/ 0 w 161"/>
                <a:gd name="T3" fmla="*/ 147 h 162"/>
                <a:gd name="T4" fmla="*/ 1 w 161"/>
                <a:gd name="T5" fmla="*/ 162 h 162"/>
                <a:gd name="T6" fmla="*/ 161 w 161"/>
                <a:gd name="T7" fmla="*/ 2 h 162"/>
                <a:gd name="T8" fmla="*/ 147 w 161"/>
                <a:gd name="T9" fmla="*/ 0 h 162"/>
              </a:gdLst>
              <a:ahLst/>
              <a:cxnLst>
                <a:cxn ang="0">
                  <a:pos x="T0" y="T1"/>
                </a:cxn>
                <a:cxn ang="0">
                  <a:pos x="T2" y="T3"/>
                </a:cxn>
                <a:cxn ang="0">
                  <a:pos x="T4" y="T5"/>
                </a:cxn>
                <a:cxn ang="0">
                  <a:pos x="T6" y="T7"/>
                </a:cxn>
                <a:cxn ang="0">
                  <a:pos x="T8" y="T9"/>
                </a:cxn>
              </a:cxnLst>
              <a:rect l="0" t="0" r="r" b="b"/>
              <a:pathLst>
                <a:path w="161" h="162">
                  <a:moveTo>
                    <a:pt x="147" y="0"/>
                  </a:moveTo>
                  <a:cubicBezTo>
                    <a:pt x="0" y="147"/>
                    <a:pt x="0" y="147"/>
                    <a:pt x="0" y="147"/>
                  </a:cubicBezTo>
                  <a:cubicBezTo>
                    <a:pt x="0" y="152"/>
                    <a:pt x="1" y="157"/>
                    <a:pt x="1" y="162"/>
                  </a:cubicBezTo>
                  <a:cubicBezTo>
                    <a:pt x="161" y="2"/>
                    <a:pt x="161" y="2"/>
                    <a:pt x="161" y="2"/>
                  </a:cubicBezTo>
                  <a:cubicBezTo>
                    <a:pt x="157" y="1"/>
                    <a:pt x="152" y="0"/>
                    <a:pt x="14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80"/>
            <p:cNvSpPr/>
            <p:nvPr/>
          </p:nvSpPr>
          <p:spPr bwMode="auto">
            <a:xfrm>
              <a:off x="2490791" y="2467769"/>
              <a:ext cx="777875" cy="781050"/>
            </a:xfrm>
            <a:custGeom>
              <a:avLst/>
              <a:gdLst>
                <a:gd name="T0" fmla="*/ 171 w 183"/>
                <a:gd name="T1" fmla="*/ 0 h 183"/>
                <a:gd name="T2" fmla="*/ 0 w 183"/>
                <a:gd name="T3" fmla="*/ 171 h 183"/>
                <a:gd name="T4" fmla="*/ 4 w 183"/>
                <a:gd name="T5" fmla="*/ 183 h 183"/>
                <a:gd name="T6" fmla="*/ 183 w 183"/>
                <a:gd name="T7" fmla="*/ 4 h 183"/>
                <a:gd name="T8" fmla="*/ 171 w 183"/>
                <a:gd name="T9" fmla="*/ 0 h 183"/>
              </a:gdLst>
              <a:ahLst/>
              <a:cxnLst>
                <a:cxn ang="0">
                  <a:pos x="T0" y="T1"/>
                </a:cxn>
                <a:cxn ang="0">
                  <a:pos x="T2" y="T3"/>
                </a:cxn>
                <a:cxn ang="0">
                  <a:pos x="T4" y="T5"/>
                </a:cxn>
                <a:cxn ang="0">
                  <a:pos x="T6" y="T7"/>
                </a:cxn>
                <a:cxn ang="0">
                  <a:pos x="T8" y="T9"/>
                </a:cxn>
              </a:cxnLst>
              <a:rect l="0" t="0" r="r" b="b"/>
              <a:pathLst>
                <a:path w="183" h="183">
                  <a:moveTo>
                    <a:pt x="171" y="0"/>
                  </a:moveTo>
                  <a:cubicBezTo>
                    <a:pt x="0" y="171"/>
                    <a:pt x="0" y="171"/>
                    <a:pt x="0" y="171"/>
                  </a:cubicBezTo>
                  <a:cubicBezTo>
                    <a:pt x="1" y="175"/>
                    <a:pt x="2" y="179"/>
                    <a:pt x="4" y="183"/>
                  </a:cubicBezTo>
                  <a:cubicBezTo>
                    <a:pt x="183" y="4"/>
                    <a:pt x="183" y="4"/>
                    <a:pt x="183" y="4"/>
                  </a:cubicBezTo>
                  <a:cubicBezTo>
                    <a:pt x="179" y="2"/>
                    <a:pt x="175" y="1"/>
                    <a:pt x="17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81"/>
            <p:cNvSpPr/>
            <p:nvPr/>
          </p:nvSpPr>
          <p:spPr bwMode="auto">
            <a:xfrm>
              <a:off x="2525716" y="2502694"/>
              <a:ext cx="836613" cy="844550"/>
            </a:xfrm>
            <a:custGeom>
              <a:avLst/>
              <a:gdLst>
                <a:gd name="T0" fmla="*/ 187 w 197"/>
                <a:gd name="T1" fmla="*/ 0 h 198"/>
                <a:gd name="T2" fmla="*/ 0 w 197"/>
                <a:gd name="T3" fmla="*/ 187 h 198"/>
                <a:gd name="T4" fmla="*/ 5 w 197"/>
                <a:gd name="T5" fmla="*/ 198 h 198"/>
                <a:gd name="T6" fmla="*/ 197 w 197"/>
                <a:gd name="T7" fmla="*/ 6 h 198"/>
                <a:gd name="T8" fmla="*/ 187 w 197"/>
                <a:gd name="T9" fmla="*/ 0 h 198"/>
              </a:gdLst>
              <a:ahLst/>
              <a:cxnLst>
                <a:cxn ang="0">
                  <a:pos x="T0" y="T1"/>
                </a:cxn>
                <a:cxn ang="0">
                  <a:pos x="T2" y="T3"/>
                </a:cxn>
                <a:cxn ang="0">
                  <a:pos x="T4" y="T5"/>
                </a:cxn>
                <a:cxn ang="0">
                  <a:pos x="T6" y="T7"/>
                </a:cxn>
                <a:cxn ang="0">
                  <a:pos x="T8" y="T9"/>
                </a:cxn>
              </a:cxnLst>
              <a:rect l="0" t="0" r="r" b="b"/>
              <a:pathLst>
                <a:path w="197" h="198">
                  <a:moveTo>
                    <a:pt x="187" y="0"/>
                  </a:moveTo>
                  <a:cubicBezTo>
                    <a:pt x="0" y="187"/>
                    <a:pt x="0" y="187"/>
                    <a:pt x="0" y="187"/>
                  </a:cubicBezTo>
                  <a:cubicBezTo>
                    <a:pt x="2" y="191"/>
                    <a:pt x="3" y="194"/>
                    <a:pt x="5" y="198"/>
                  </a:cubicBezTo>
                  <a:cubicBezTo>
                    <a:pt x="197" y="6"/>
                    <a:pt x="197" y="6"/>
                    <a:pt x="197" y="6"/>
                  </a:cubicBezTo>
                  <a:cubicBezTo>
                    <a:pt x="194" y="4"/>
                    <a:pt x="190" y="2"/>
                    <a:pt x="18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2"/>
            <p:cNvSpPr/>
            <p:nvPr/>
          </p:nvSpPr>
          <p:spPr bwMode="auto">
            <a:xfrm>
              <a:off x="2571753" y="2553494"/>
              <a:ext cx="876300" cy="874713"/>
            </a:xfrm>
            <a:custGeom>
              <a:avLst/>
              <a:gdLst>
                <a:gd name="T0" fmla="*/ 196 w 206"/>
                <a:gd name="T1" fmla="*/ 0 h 205"/>
                <a:gd name="T2" fmla="*/ 0 w 206"/>
                <a:gd name="T3" fmla="*/ 196 h 205"/>
                <a:gd name="T4" fmla="*/ 7 w 206"/>
                <a:gd name="T5" fmla="*/ 205 h 205"/>
                <a:gd name="T6" fmla="*/ 206 w 206"/>
                <a:gd name="T7" fmla="*/ 6 h 205"/>
                <a:gd name="T8" fmla="*/ 196 w 206"/>
                <a:gd name="T9" fmla="*/ 0 h 205"/>
              </a:gdLst>
              <a:ahLst/>
              <a:cxnLst>
                <a:cxn ang="0">
                  <a:pos x="T0" y="T1"/>
                </a:cxn>
                <a:cxn ang="0">
                  <a:pos x="T2" y="T3"/>
                </a:cxn>
                <a:cxn ang="0">
                  <a:pos x="T4" y="T5"/>
                </a:cxn>
                <a:cxn ang="0">
                  <a:pos x="T6" y="T7"/>
                </a:cxn>
                <a:cxn ang="0">
                  <a:pos x="T8" y="T9"/>
                </a:cxn>
              </a:cxnLst>
              <a:rect l="0" t="0" r="r" b="b"/>
              <a:pathLst>
                <a:path w="206" h="205">
                  <a:moveTo>
                    <a:pt x="196" y="0"/>
                  </a:moveTo>
                  <a:cubicBezTo>
                    <a:pt x="0" y="196"/>
                    <a:pt x="0" y="196"/>
                    <a:pt x="0" y="196"/>
                  </a:cubicBezTo>
                  <a:cubicBezTo>
                    <a:pt x="2" y="199"/>
                    <a:pt x="5" y="202"/>
                    <a:pt x="7" y="205"/>
                  </a:cubicBezTo>
                  <a:cubicBezTo>
                    <a:pt x="206" y="6"/>
                    <a:pt x="206" y="6"/>
                    <a:pt x="206" y="6"/>
                  </a:cubicBezTo>
                  <a:cubicBezTo>
                    <a:pt x="203" y="4"/>
                    <a:pt x="200" y="2"/>
                    <a:pt x="196"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83"/>
            <p:cNvSpPr/>
            <p:nvPr/>
          </p:nvSpPr>
          <p:spPr bwMode="auto">
            <a:xfrm>
              <a:off x="2632078" y="2613819"/>
              <a:ext cx="884238" cy="887413"/>
            </a:xfrm>
            <a:custGeom>
              <a:avLst/>
              <a:gdLst>
                <a:gd name="T0" fmla="*/ 204 w 208"/>
                <a:gd name="T1" fmla="*/ 4 h 208"/>
                <a:gd name="T2" fmla="*/ 200 w 208"/>
                <a:gd name="T3" fmla="*/ 0 h 208"/>
                <a:gd name="T4" fmla="*/ 0 w 208"/>
                <a:gd name="T5" fmla="*/ 200 h 208"/>
                <a:gd name="T6" fmla="*/ 4 w 208"/>
                <a:gd name="T7" fmla="*/ 204 h 208"/>
                <a:gd name="T8" fmla="*/ 8 w 208"/>
                <a:gd name="T9" fmla="*/ 208 h 208"/>
                <a:gd name="T10" fmla="*/ 208 w 208"/>
                <a:gd name="T11" fmla="*/ 8 h 208"/>
                <a:gd name="T12" fmla="*/ 204 w 208"/>
                <a:gd name="T13" fmla="*/ 4 h 208"/>
              </a:gdLst>
              <a:ahLst/>
              <a:cxnLst>
                <a:cxn ang="0">
                  <a:pos x="T0" y="T1"/>
                </a:cxn>
                <a:cxn ang="0">
                  <a:pos x="T2" y="T3"/>
                </a:cxn>
                <a:cxn ang="0">
                  <a:pos x="T4" y="T5"/>
                </a:cxn>
                <a:cxn ang="0">
                  <a:pos x="T6" y="T7"/>
                </a:cxn>
                <a:cxn ang="0">
                  <a:pos x="T8" y="T9"/>
                </a:cxn>
                <a:cxn ang="0">
                  <a:pos x="T10" y="T11"/>
                </a:cxn>
                <a:cxn ang="0">
                  <a:pos x="T12" y="T13"/>
                </a:cxn>
              </a:cxnLst>
              <a:rect l="0" t="0" r="r" b="b"/>
              <a:pathLst>
                <a:path w="208" h="208">
                  <a:moveTo>
                    <a:pt x="204" y="4"/>
                  </a:moveTo>
                  <a:cubicBezTo>
                    <a:pt x="203" y="2"/>
                    <a:pt x="202" y="1"/>
                    <a:pt x="200" y="0"/>
                  </a:cubicBezTo>
                  <a:cubicBezTo>
                    <a:pt x="0" y="200"/>
                    <a:pt x="0" y="200"/>
                    <a:pt x="0" y="200"/>
                  </a:cubicBezTo>
                  <a:cubicBezTo>
                    <a:pt x="2" y="201"/>
                    <a:pt x="3" y="202"/>
                    <a:pt x="4" y="204"/>
                  </a:cubicBezTo>
                  <a:cubicBezTo>
                    <a:pt x="6" y="205"/>
                    <a:pt x="7" y="206"/>
                    <a:pt x="8" y="208"/>
                  </a:cubicBezTo>
                  <a:cubicBezTo>
                    <a:pt x="208" y="8"/>
                    <a:pt x="208" y="8"/>
                    <a:pt x="208" y="8"/>
                  </a:cubicBezTo>
                  <a:cubicBezTo>
                    <a:pt x="207" y="6"/>
                    <a:pt x="206" y="5"/>
                    <a:pt x="204"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84"/>
            <p:cNvSpPr/>
            <p:nvPr/>
          </p:nvSpPr>
          <p:spPr bwMode="auto">
            <a:xfrm>
              <a:off x="2703516" y="2682081"/>
              <a:ext cx="871538" cy="879475"/>
            </a:xfrm>
            <a:custGeom>
              <a:avLst/>
              <a:gdLst>
                <a:gd name="T0" fmla="*/ 199 w 205"/>
                <a:gd name="T1" fmla="*/ 0 h 206"/>
                <a:gd name="T2" fmla="*/ 0 w 205"/>
                <a:gd name="T3" fmla="*/ 199 h 206"/>
                <a:gd name="T4" fmla="*/ 9 w 205"/>
                <a:gd name="T5" fmla="*/ 206 h 206"/>
                <a:gd name="T6" fmla="*/ 205 w 205"/>
                <a:gd name="T7" fmla="*/ 10 h 206"/>
                <a:gd name="T8" fmla="*/ 199 w 205"/>
                <a:gd name="T9" fmla="*/ 0 h 206"/>
              </a:gdLst>
              <a:ahLst/>
              <a:cxnLst>
                <a:cxn ang="0">
                  <a:pos x="T0" y="T1"/>
                </a:cxn>
                <a:cxn ang="0">
                  <a:pos x="T2" y="T3"/>
                </a:cxn>
                <a:cxn ang="0">
                  <a:pos x="T4" y="T5"/>
                </a:cxn>
                <a:cxn ang="0">
                  <a:pos x="T6" y="T7"/>
                </a:cxn>
                <a:cxn ang="0">
                  <a:pos x="T8" y="T9"/>
                </a:cxn>
              </a:cxnLst>
              <a:rect l="0" t="0" r="r" b="b"/>
              <a:pathLst>
                <a:path w="205" h="206">
                  <a:moveTo>
                    <a:pt x="199" y="0"/>
                  </a:moveTo>
                  <a:cubicBezTo>
                    <a:pt x="0" y="199"/>
                    <a:pt x="0" y="199"/>
                    <a:pt x="0" y="199"/>
                  </a:cubicBezTo>
                  <a:cubicBezTo>
                    <a:pt x="3" y="201"/>
                    <a:pt x="6" y="204"/>
                    <a:pt x="9" y="206"/>
                  </a:cubicBezTo>
                  <a:cubicBezTo>
                    <a:pt x="205" y="10"/>
                    <a:pt x="205" y="10"/>
                    <a:pt x="205" y="10"/>
                  </a:cubicBezTo>
                  <a:cubicBezTo>
                    <a:pt x="203" y="6"/>
                    <a:pt x="201" y="3"/>
                    <a:pt x="19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85"/>
            <p:cNvSpPr/>
            <p:nvPr/>
          </p:nvSpPr>
          <p:spPr bwMode="auto">
            <a:xfrm>
              <a:off x="2784478" y="2766219"/>
              <a:ext cx="841375" cy="841375"/>
            </a:xfrm>
            <a:custGeom>
              <a:avLst/>
              <a:gdLst>
                <a:gd name="T0" fmla="*/ 193 w 198"/>
                <a:gd name="T1" fmla="*/ 0 h 197"/>
                <a:gd name="T2" fmla="*/ 0 w 198"/>
                <a:gd name="T3" fmla="*/ 192 h 197"/>
                <a:gd name="T4" fmla="*/ 11 w 198"/>
                <a:gd name="T5" fmla="*/ 197 h 197"/>
                <a:gd name="T6" fmla="*/ 198 w 198"/>
                <a:gd name="T7" fmla="*/ 10 h 197"/>
                <a:gd name="T8" fmla="*/ 193 w 198"/>
                <a:gd name="T9" fmla="*/ 0 h 197"/>
              </a:gdLst>
              <a:ahLst/>
              <a:cxnLst>
                <a:cxn ang="0">
                  <a:pos x="T0" y="T1"/>
                </a:cxn>
                <a:cxn ang="0">
                  <a:pos x="T2" y="T3"/>
                </a:cxn>
                <a:cxn ang="0">
                  <a:pos x="T4" y="T5"/>
                </a:cxn>
                <a:cxn ang="0">
                  <a:pos x="T6" y="T7"/>
                </a:cxn>
                <a:cxn ang="0">
                  <a:pos x="T8" y="T9"/>
                </a:cxn>
              </a:cxnLst>
              <a:rect l="0" t="0" r="r" b="b"/>
              <a:pathLst>
                <a:path w="198" h="197">
                  <a:moveTo>
                    <a:pt x="193" y="0"/>
                  </a:moveTo>
                  <a:cubicBezTo>
                    <a:pt x="0" y="192"/>
                    <a:pt x="0" y="192"/>
                    <a:pt x="0" y="192"/>
                  </a:cubicBezTo>
                  <a:cubicBezTo>
                    <a:pt x="4" y="194"/>
                    <a:pt x="7" y="195"/>
                    <a:pt x="11" y="197"/>
                  </a:cubicBezTo>
                  <a:cubicBezTo>
                    <a:pt x="198" y="10"/>
                    <a:pt x="198" y="10"/>
                    <a:pt x="198" y="10"/>
                  </a:cubicBezTo>
                  <a:cubicBezTo>
                    <a:pt x="196" y="7"/>
                    <a:pt x="194" y="3"/>
                    <a:pt x="193"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86"/>
            <p:cNvSpPr/>
            <p:nvPr/>
          </p:nvSpPr>
          <p:spPr bwMode="auto">
            <a:xfrm>
              <a:off x="2882903" y="2861469"/>
              <a:ext cx="777875" cy="781050"/>
            </a:xfrm>
            <a:custGeom>
              <a:avLst/>
              <a:gdLst>
                <a:gd name="T0" fmla="*/ 179 w 183"/>
                <a:gd name="T1" fmla="*/ 0 h 183"/>
                <a:gd name="T2" fmla="*/ 0 w 183"/>
                <a:gd name="T3" fmla="*/ 180 h 183"/>
                <a:gd name="T4" fmla="*/ 12 w 183"/>
                <a:gd name="T5" fmla="*/ 183 h 183"/>
                <a:gd name="T6" fmla="*/ 183 w 183"/>
                <a:gd name="T7" fmla="*/ 12 h 183"/>
                <a:gd name="T8" fmla="*/ 179 w 183"/>
                <a:gd name="T9" fmla="*/ 0 h 183"/>
              </a:gdLst>
              <a:ahLst/>
              <a:cxnLst>
                <a:cxn ang="0">
                  <a:pos x="T0" y="T1"/>
                </a:cxn>
                <a:cxn ang="0">
                  <a:pos x="T2" y="T3"/>
                </a:cxn>
                <a:cxn ang="0">
                  <a:pos x="T4" y="T5"/>
                </a:cxn>
                <a:cxn ang="0">
                  <a:pos x="T6" y="T7"/>
                </a:cxn>
                <a:cxn ang="0">
                  <a:pos x="T8" y="T9"/>
                </a:cxn>
              </a:cxnLst>
              <a:rect l="0" t="0" r="r" b="b"/>
              <a:pathLst>
                <a:path w="183" h="183">
                  <a:moveTo>
                    <a:pt x="179" y="0"/>
                  </a:moveTo>
                  <a:cubicBezTo>
                    <a:pt x="0" y="180"/>
                    <a:pt x="0" y="180"/>
                    <a:pt x="0" y="180"/>
                  </a:cubicBezTo>
                  <a:cubicBezTo>
                    <a:pt x="4" y="181"/>
                    <a:pt x="8" y="182"/>
                    <a:pt x="12" y="183"/>
                  </a:cubicBezTo>
                  <a:cubicBezTo>
                    <a:pt x="183" y="12"/>
                    <a:pt x="183" y="12"/>
                    <a:pt x="183" y="12"/>
                  </a:cubicBezTo>
                  <a:cubicBezTo>
                    <a:pt x="182" y="8"/>
                    <a:pt x="181" y="4"/>
                    <a:pt x="17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87"/>
            <p:cNvSpPr/>
            <p:nvPr/>
          </p:nvSpPr>
          <p:spPr bwMode="auto">
            <a:xfrm>
              <a:off x="2989266" y="2972594"/>
              <a:ext cx="687388" cy="687388"/>
            </a:xfrm>
            <a:custGeom>
              <a:avLst/>
              <a:gdLst>
                <a:gd name="T0" fmla="*/ 161 w 162"/>
                <a:gd name="T1" fmla="*/ 0 h 161"/>
                <a:gd name="T2" fmla="*/ 0 w 162"/>
                <a:gd name="T3" fmla="*/ 160 h 161"/>
                <a:gd name="T4" fmla="*/ 15 w 162"/>
                <a:gd name="T5" fmla="*/ 161 h 161"/>
                <a:gd name="T6" fmla="*/ 162 w 162"/>
                <a:gd name="T7" fmla="*/ 14 h 161"/>
                <a:gd name="T8" fmla="*/ 161 w 162"/>
                <a:gd name="T9" fmla="*/ 0 h 161"/>
              </a:gdLst>
              <a:ahLst/>
              <a:cxnLst>
                <a:cxn ang="0">
                  <a:pos x="T0" y="T1"/>
                </a:cxn>
                <a:cxn ang="0">
                  <a:pos x="T2" y="T3"/>
                </a:cxn>
                <a:cxn ang="0">
                  <a:pos x="T4" y="T5"/>
                </a:cxn>
                <a:cxn ang="0">
                  <a:pos x="T6" y="T7"/>
                </a:cxn>
                <a:cxn ang="0">
                  <a:pos x="T8" y="T9"/>
                </a:cxn>
              </a:cxnLst>
              <a:rect l="0" t="0" r="r" b="b"/>
              <a:pathLst>
                <a:path w="162" h="161">
                  <a:moveTo>
                    <a:pt x="161" y="0"/>
                  </a:moveTo>
                  <a:cubicBezTo>
                    <a:pt x="0" y="160"/>
                    <a:pt x="0" y="160"/>
                    <a:pt x="0" y="160"/>
                  </a:cubicBezTo>
                  <a:cubicBezTo>
                    <a:pt x="5" y="160"/>
                    <a:pt x="10" y="161"/>
                    <a:pt x="15" y="161"/>
                  </a:cubicBezTo>
                  <a:cubicBezTo>
                    <a:pt x="162" y="14"/>
                    <a:pt x="162" y="14"/>
                    <a:pt x="162" y="14"/>
                  </a:cubicBezTo>
                  <a:cubicBezTo>
                    <a:pt x="162" y="9"/>
                    <a:pt x="161" y="4"/>
                    <a:pt x="16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88"/>
            <p:cNvSpPr/>
            <p:nvPr/>
          </p:nvSpPr>
          <p:spPr bwMode="auto">
            <a:xfrm>
              <a:off x="3121028" y="3104356"/>
              <a:ext cx="555625" cy="555625"/>
            </a:xfrm>
            <a:custGeom>
              <a:avLst/>
              <a:gdLst>
                <a:gd name="T0" fmla="*/ 19 w 131"/>
                <a:gd name="T1" fmla="*/ 127 h 130"/>
                <a:gd name="T2" fmla="*/ 128 w 131"/>
                <a:gd name="T3" fmla="*/ 18 h 130"/>
                <a:gd name="T4" fmla="*/ 131 w 131"/>
                <a:gd name="T5" fmla="*/ 0 h 130"/>
                <a:gd name="T6" fmla="*/ 0 w 131"/>
                <a:gd name="T7" fmla="*/ 130 h 130"/>
                <a:gd name="T8" fmla="*/ 19 w 131"/>
                <a:gd name="T9" fmla="*/ 127 h 130"/>
              </a:gdLst>
              <a:ahLst/>
              <a:cxnLst>
                <a:cxn ang="0">
                  <a:pos x="T0" y="T1"/>
                </a:cxn>
                <a:cxn ang="0">
                  <a:pos x="T2" y="T3"/>
                </a:cxn>
                <a:cxn ang="0">
                  <a:pos x="T4" y="T5"/>
                </a:cxn>
                <a:cxn ang="0">
                  <a:pos x="T6" y="T7"/>
                </a:cxn>
                <a:cxn ang="0">
                  <a:pos x="T8" y="T9"/>
                </a:cxn>
              </a:cxnLst>
              <a:rect l="0" t="0" r="r" b="b"/>
              <a:pathLst>
                <a:path w="131" h="130">
                  <a:moveTo>
                    <a:pt x="19" y="127"/>
                  </a:moveTo>
                  <a:cubicBezTo>
                    <a:pt x="128" y="18"/>
                    <a:pt x="128" y="18"/>
                    <a:pt x="128" y="18"/>
                  </a:cubicBezTo>
                  <a:cubicBezTo>
                    <a:pt x="129" y="12"/>
                    <a:pt x="130" y="6"/>
                    <a:pt x="131" y="0"/>
                  </a:cubicBezTo>
                  <a:cubicBezTo>
                    <a:pt x="0" y="130"/>
                    <a:pt x="0" y="130"/>
                    <a:pt x="0" y="130"/>
                  </a:cubicBezTo>
                  <a:cubicBezTo>
                    <a:pt x="7" y="129"/>
                    <a:pt x="13" y="128"/>
                    <a:pt x="19" y="12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89"/>
            <p:cNvSpPr/>
            <p:nvPr/>
          </p:nvSpPr>
          <p:spPr bwMode="auto">
            <a:xfrm>
              <a:off x="3298828" y="3278981"/>
              <a:ext cx="336550" cy="338138"/>
            </a:xfrm>
            <a:custGeom>
              <a:avLst/>
              <a:gdLst>
                <a:gd name="T0" fmla="*/ 47 w 79"/>
                <a:gd name="T1" fmla="*/ 48 h 79"/>
                <a:gd name="T2" fmla="*/ 79 w 79"/>
                <a:gd name="T3" fmla="*/ 0 h 79"/>
                <a:gd name="T4" fmla="*/ 0 w 79"/>
                <a:gd name="T5" fmla="*/ 79 h 79"/>
                <a:gd name="T6" fmla="*/ 47 w 79"/>
                <a:gd name="T7" fmla="*/ 48 h 79"/>
              </a:gdLst>
              <a:ahLst/>
              <a:cxnLst>
                <a:cxn ang="0">
                  <a:pos x="T0" y="T1"/>
                </a:cxn>
                <a:cxn ang="0">
                  <a:pos x="T2" y="T3"/>
                </a:cxn>
                <a:cxn ang="0">
                  <a:pos x="T4" y="T5"/>
                </a:cxn>
                <a:cxn ang="0">
                  <a:pos x="T6" y="T7"/>
                </a:cxn>
              </a:cxnLst>
              <a:rect l="0" t="0" r="r" b="b"/>
              <a:pathLst>
                <a:path w="79" h="79">
                  <a:moveTo>
                    <a:pt x="47" y="48"/>
                  </a:moveTo>
                  <a:cubicBezTo>
                    <a:pt x="61" y="34"/>
                    <a:pt x="72" y="18"/>
                    <a:pt x="79" y="0"/>
                  </a:cubicBezTo>
                  <a:cubicBezTo>
                    <a:pt x="0" y="79"/>
                    <a:pt x="0" y="79"/>
                    <a:pt x="0" y="79"/>
                  </a:cubicBezTo>
                  <a:cubicBezTo>
                    <a:pt x="17" y="72"/>
                    <a:pt x="34" y="62"/>
                    <a:pt x="47" y="4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3" name="组合 162"/>
          <p:cNvGrpSpPr/>
          <p:nvPr/>
        </p:nvGrpSpPr>
        <p:grpSpPr>
          <a:xfrm rot="13651987">
            <a:off x="-919863" y="1388167"/>
            <a:ext cx="3784058" cy="3784058"/>
            <a:chOff x="-2057005" y="-757171"/>
            <a:chExt cx="4948404" cy="4948404"/>
          </a:xfrm>
        </p:grpSpPr>
        <p:sp>
          <p:nvSpPr>
            <p:cNvPr id="161" name="椭圆 160"/>
            <p:cNvSpPr/>
            <p:nvPr/>
          </p:nvSpPr>
          <p:spPr>
            <a:xfrm>
              <a:off x="-2057005" y="-757171"/>
              <a:ext cx="4948404" cy="4948404"/>
            </a:xfrm>
            <a:prstGeom prst="ellipse">
              <a:avLst/>
            </a:prstGeom>
            <a:solidFill>
              <a:schemeClr val="accent1"/>
            </a:solid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2" name="椭圆 161"/>
            <p:cNvSpPr/>
            <p:nvPr/>
          </p:nvSpPr>
          <p:spPr>
            <a:xfrm>
              <a:off x="-1591454" y="2233591"/>
              <a:ext cx="723275" cy="723275"/>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172" name="组合 171"/>
          <p:cNvGrpSpPr/>
          <p:nvPr/>
        </p:nvGrpSpPr>
        <p:grpSpPr>
          <a:xfrm>
            <a:off x="2382140" y="2609359"/>
            <a:ext cx="3220020" cy="1118873"/>
            <a:chOff x="2278722" y="2592382"/>
            <a:chExt cx="3220020" cy="1118873"/>
          </a:xfrm>
        </p:grpSpPr>
        <p:cxnSp>
          <p:nvCxnSpPr>
            <p:cNvPr id="94" name="直接连接符 93"/>
            <p:cNvCxnSpPr/>
            <p:nvPr/>
          </p:nvCxnSpPr>
          <p:spPr>
            <a:xfrm>
              <a:off x="4608244" y="2592385"/>
              <a:ext cx="89049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2" name="Freeform 5"/>
            <p:cNvSpPr/>
            <p:nvPr/>
          </p:nvSpPr>
          <p:spPr bwMode="auto">
            <a:xfrm>
              <a:off x="2278722" y="2592382"/>
              <a:ext cx="2560726" cy="1118873"/>
            </a:xfrm>
            <a:custGeom>
              <a:avLst/>
              <a:gdLst>
                <a:gd name="T0" fmla="*/ 1687 w 1999"/>
                <a:gd name="T1" fmla="*/ 0 h 2798"/>
                <a:gd name="T2" fmla="*/ 1083 w 1999"/>
                <a:gd name="T3" fmla="*/ 0 h 2798"/>
                <a:gd name="T4" fmla="*/ 791 w 1999"/>
                <a:gd name="T5" fmla="*/ 293 h 2798"/>
                <a:gd name="T6" fmla="*/ 1083 w 1999"/>
                <a:gd name="T7" fmla="*/ 585 h 2798"/>
                <a:gd name="T8" fmla="*/ 1679 w 1999"/>
                <a:gd name="T9" fmla="*/ 585 h 2798"/>
                <a:gd name="T10" fmla="*/ 1753 w 1999"/>
                <a:gd name="T11" fmla="*/ 634 h 2798"/>
                <a:gd name="T12" fmla="*/ 1838 w 1999"/>
                <a:gd name="T13" fmla="*/ 839 h 2798"/>
                <a:gd name="T14" fmla="*/ 1754 w 1999"/>
                <a:gd name="T15" fmla="*/ 1043 h 2798"/>
                <a:gd name="T16" fmla="*/ 1710 w 1999"/>
                <a:gd name="T17" fmla="*/ 1078 h 2798"/>
                <a:gd name="T18" fmla="*/ 1684 w 1999"/>
                <a:gd name="T19" fmla="*/ 1090 h 2798"/>
                <a:gd name="T20" fmla="*/ 292 w 1999"/>
                <a:gd name="T21" fmla="*/ 1090 h 2798"/>
                <a:gd name="T22" fmla="*/ 0 w 1999"/>
                <a:gd name="T23" fmla="*/ 1382 h 2798"/>
                <a:gd name="T24" fmla="*/ 292 w 1999"/>
                <a:gd name="T25" fmla="*/ 1675 h 2798"/>
                <a:gd name="T26" fmla="*/ 1147 w 1999"/>
                <a:gd name="T27" fmla="*/ 1675 h 2798"/>
                <a:gd name="T28" fmla="*/ 1178 w 1999"/>
                <a:gd name="T29" fmla="*/ 1684 h 2798"/>
                <a:gd name="T30" fmla="*/ 1356 w 1999"/>
                <a:gd name="T31" fmla="*/ 1950 h 2798"/>
                <a:gd name="T32" fmla="*/ 1271 w 1999"/>
                <a:gd name="T33" fmla="*/ 2155 h 2798"/>
                <a:gd name="T34" fmla="*/ 1177 w 1999"/>
                <a:gd name="T35" fmla="*/ 2213 h 2798"/>
                <a:gd name="T36" fmla="*/ 1174 w 1999"/>
                <a:gd name="T37" fmla="*/ 2213 h 2798"/>
                <a:gd name="T38" fmla="*/ 1083 w 1999"/>
                <a:gd name="T39" fmla="*/ 2213 h 2798"/>
                <a:gd name="T40" fmla="*/ 791 w 1999"/>
                <a:gd name="T41" fmla="*/ 2506 h 2798"/>
                <a:gd name="T42" fmla="*/ 1083 w 1999"/>
                <a:gd name="T43" fmla="*/ 2798 h 2798"/>
                <a:gd name="T44" fmla="*/ 1999 w 1999"/>
                <a:gd name="T45" fmla="*/ 2798 h 2798"/>
                <a:gd name="connsiteX0" fmla="*/ 8439 w 9195"/>
                <a:gd name="connsiteY0" fmla="*/ 0 h 10000"/>
                <a:gd name="connsiteX1" fmla="*/ 5418 w 9195"/>
                <a:gd name="connsiteY1" fmla="*/ 0 h 10000"/>
                <a:gd name="connsiteX2" fmla="*/ 3957 w 9195"/>
                <a:gd name="connsiteY2" fmla="*/ 1047 h 10000"/>
                <a:gd name="connsiteX3" fmla="*/ 5418 w 9195"/>
                <a:gd name="connsiteY3" fmla="*/ 2091 h 10000"/>
                <a:gd name="connsiteX4" fmla="*/ 8399 w 9195"/>
                <a:gd name="connsiteY4" fmla="*/ 2091 h 10000"/>
                <a:gd name="connsiteX5" fmla="*/ 8769 w 9195"/>
                <a:gd name="connsiteY5" fmla="*/ 2266 h 10000"/>
                <a:gd name="connsiteX6" fmla="*/ 9195 w 9195"/>
                <a:gd name="connsiteY6" fmla="*/ 2999 h 10000"/>
                <a:gd name="connsiteX7" fmla="*/ 8774 w 9195"/>
                <a:gd name="connsiteY7" fmla="*/ 3728 h 10000"/>
                <a:gd name="connsiteX8" fmla="*/ 8554 w 9195"/>
                <a:gd name="connsiteY8" fmla="*/ 3853 h 10000"/>
                <a:gd name="connsiteX9" fmla="*/ 8424 w 9195"/>
                <a:gd name="connsiteY9" fmla="*/ 3896 h 10000"/>
                <a:gd name="connsiteX10" fmla="*/ 1461 w 9195"/>
                <a:gd name="connsiteY10" fmla="*/ 3896 h 10000"/>
                <a:gd name="connsiteX11" fmla="*/ 0 w 9195"/>
                <a:gd name="connsiteY11" fmla="*/ 4939 h 10000"/>
                <a:gd name="connsiteX12" fmla="*/ 1461 w 9195"/>
                <a:gd name="connsiteY12" fmla="*/ 5986 h 10000"/>
                <a:gd name="connsiteX13" fmla="*/ 5738 w 9195"/>
                <a:gd name="connsiteY13" fmla="*/ 5986 h 10000"/>
                <a:gd name="connsiteX14" fmla="*/ 5893 w 9195"/>
                <a:gd name="connsiteY14" fmla="*/ 6019 h 10000"/>
                <a:gd name="connsiteX15" fmla="*/ 6783 w 9195"/>
                <a:gd name="connsiteY15" fmla="*/ 6969 h 10000"/>
                <a:gd name="connsiteX16" fmla="*/ 6358 w 9195"/>
                <a:gd name="connsiteY16" fmla="*/ 7702 h 10000"/>
                <a:gd name="connsiteX17" fmla="*/ 5888 w 9195"/>
                <a:gd name="connsiteY17" fmla="*/ 7909 h 10000"/>
                <a:gd name="connsiteX18" fmla="*/ 5873 w 9195"/>
                <a:gd name="connsiteY18" fmla="*/ 7909 h 10000"/>
                <a:gd name="connsiteX19" fmla="*/ 5418 w 9195"/>
                <a:gd name="connsiteY19" fmla="*/ 7909 h 10000"/>
                <a:gd name="connsiteX20" fmla="*/ 3957 w 9195"/>
                <a:gd name="connsiteY20" fmla="*/ 8956 h 10000"/>
                <a:gd name="connsiteX21" fmla="*/ 5418 w 9195"/>
                <a:gd name="connsiteY21" fmla="*/ 10000 h 10000"/>
                <a:gd name="connsiteX0-1" fmla="*/ 9178 w 10000"/>
                <a:gd name="connsiteY0-2" fmla="*/ 0 h 8956"/>
                <a:gd name="connsiteX1-3" fmla="*/ 5892 w 10000"/>
                <a:gd name="connsiteY1-4" fmla="*/ 0 h 8956"/>
                <a:gd name="connsiteX2-5" fmla="*/ 4303 w 10000"/>
                <a:gd name="connsiteY2-6" fmla="*/ 1047 h 8956"/>
                <a:gd name="connsiteX3-7" fmla="*/ 5892 w 10000"/>
                <a:gd name="connsiteY3-8" fmla="*/ 2091 h 8956"/>
                <a:gd name="connsiteX4-9" fmla="*/ 9134 w 10000"/>
                <a:gd name="connsiteY4-10" fmla="*/ 2091 h 8956"/>
                <a:gd name="connsiteX5-11" fmla="*/ 9537 w 10000"/>
                <a:gd name="connsiteY5-12" fmla="*/ 2266 h 8956"/>
                <a:gd name="connsiteX6-13" fmla="*/ 10000 w 10000"/>
                <a:gd name="connsiteY6-14" fmla="*/ 2999 h 8956"/>
                <a:gd name="connsiteX7-15" fmla="*/ 9542 w 10000"/>
                <a:gd name="connsiteY7-16" fmla="*/ 3728 h 8956"/>
                <a:gd name="connsiteX8-17" fmla="*/ 9303 w 10000"/>
                <a:gd name="connsiteY8-18" fmla="*/ 3853 h 8956"/>
                <a:gd name="connsiteX9-19" fmla="*/ 9162 w 10000"/>
                <a:gd name="connsiteY9-20" fmla="*/ 3896 h 8956"/>
                <a:gd name="connsiteX10-21" fmla="*/ 1589 w 10000"/>
                <a:gd name="connsiteY10-22" fmla="*/ 3896 h 8956"/>
                <a:gd name="connsiteX11-23" fmla="*/ 0 w 10000"/>
                <a:gd name="connsiteY11-24" fmla="*/ 4939 h 8956"/>
                <a:gd name="connsiteX12-25" fmla="*/ 1589 w 10000"/>
                <a:gd name="connsiteY12-26" fmla="*/ 5986 h 8956"/>
                <a:gd name="connsiteX13-27" fmla="*/ 6240 w 10000"/>
                <a:gd name="connsiteY13-28" fmla="*/ 5986 h 8956"/>
                <a:gd name="connsiteX14-29" fmla="*/ 6409 w 10000"/>
                <a:gd name="connsiteY14-30" fmla="*/ 6019 h 8956"/>
                <a:gd name="connsiteX15-31" fmla="*/ 7377 w 10000"/>
                <a:gd name="connsiteY15-32" fmla="*/ 6969 h 8956"/>
                <a:gd name="connsiteX16-33" fmla="*/ 6915 w 10000"/>
                <a:gd name="connsiteY16-34" fmla="*/ 7702 h 8956"/>
                <a:gd name="connsiteX17-35" fmla="*/ 6403 w 10000"/>
                <a:gd name="connsiteY17-36" fmla="*/ 7909 h 8956"/>
                <a:gd name="connsiteX18-37" fmla="*/ 6387 w 10000"/>
                <a:gd name="connsiteY18-38" fmla="*/ 7909 h 8956"/>
                <a:gd name="connsiteX19-39" fmla="*/ 5892 w 10000"/>
                <a:gd name="connsiteY19-40" fmla="*/ 7909 h 8956"/>
                <a:gd name="connsiteX20-41" fmla="*/ 4303 w 10000"/>
                <a:gd name="connsiteY20-42" fmla="*/ 8956 h 8956"/>
                <a:gd name="connsiteX0-43" fmla="*/ 9178 w 10000"/>
                <a:gd name="connsiteY0-44" fmla="*/ 0 h 8831"/>
                <a:gd name="connsiteX1-45" fmla="*/ 5892 w 10000"/>
                <a:gd name="connsiteY1-46" fmla="*/ 0 h 8831"/>
                <a:gd name="connsiteX2-47" fmla="*/ 4303 w 10000"/>
                <a:gd name="connsiteY2-48" fmla="*/ 1169 h 8831"/>
                <a:gd name="connsiteX3-49" fmla="*/ 5892 w 10000"/>
                <a:gd name="connsiteY3-50" fmla="*/ 2335 h 8831"/>
                <a:gd name="connsiteX4-51" fmla="*/ 9134 w 10000"/>
                <a:gd name="connsiteY4-52" fmla="*/ 2335 h 8831"/>
                <a:gd name="connsiteX5-53" fmla="*/ 9537 w 10000"/>
                <a:gd name="connsiteY5-54" fmla="*/ 2530 h 8831"/>
                <a:gd name="connsiteX6-55" fmla="*/ 10000 w 10000"/>
                <a:gd name="connsiteY6-56" fmla="*/ 3349 h 8831"/>
                <a:gd name="connsiteX7-57" fmla="*/ 9542 w 10000"/>
                <a:gd name="connsiteY7-58" fmla="*/ 4163 h 8831"/>
                <a:gd name="connsiteX8-59" fmla="*/ 9303 w 10000"/>
                <a:gd name="connsiteY8-60" fmla="*/ 4302 h 8831"/>
                <a:gd name="connsiteX9-61" fmla="*/ 9162 w 10000"/>
                <a:gd name="connsiteY9-62" fmla="*/ 4350 h 8831"/>
                <a:gd name="connsiteX10-63" fmla="*/ 1589 w 10000"/>
                <a:gd name="connsiteY10-64" fmla="*/ 4350 h 8831"/>
                <a:gd name="connsiteX11-65" fmla="*/ 0 w 10000"/>
                <a:gd name="connsiteY11-66" fmla="*/ 5515 h 8831"/>
                <a:gd name="connsiteX12-67" fmla="*/ 1589 w 10000"/>
                <a:gd name="connsiteY12-68" fmla="*/ 6684 h 8831"/>
                <a:gd name="connsiteX13-69" fmla="*/ 6240 w 10000"/>
                <a:gd name="connsiteY13-70" fmla="*/ 6684 h 8831"/>
                <a:gd name="connsiteX14-71" fmla="*/ 6409 w 10000"/>
                <a:gd name="connsiteY14-72" fmla="*/ 6721 h 8831"/>
                <a:gd name="connsiteX15-73" fmla="*/ 7377 w 10000"/>
                <a:gd name="connsiteY15-74" fmla="*/ 7781 h 8831"/>
                <a:gd name="connsiteX16-75" fmla="*/ 6915 w 10000"/>
                <a:gd name="connsiteY16-76" fmla="*/ 8600 h 8831"/>
                <a:gd name="connsiteX17-77" fmla="*/ 6403 w 10000"/>
                <a:gd name="connsiteY17-78" fmla="*/ 8831 h 8831"/>
                <a:gd name="connsiteX18-79" fmla="*/ 6387 w 10000"/>
                <a:gd name="connsiteY18-80" fmla="*/ 8831 h 8831"/>
                <a:gd name="connsiteX19-81" fmla="*/ 5892 w 10000"/>
                <a:gd name="connsiteY19-82" fmla="*/ 8831 h 8831"/>
                <a:gd name="connsiteX0-83" fmla="*/ 9178 w 10000"/>
                <a:gd name="connsiteY0-84" fmla="*/ 0 h 10000"/>
                <a:gd name="connsiteX1-85" fmla="*/ 5892 w 10000"/>
                <a:gd name="connsiteY1-86" fmla="*/ 0 h 10000"/>
                <a:gd name="connsiteX2-87" fmla="*/ 4303 w 10000"/>
                <a:gd name="connsiteY2-88" fmla="*/ 1324 h 10000"/>
                <a:gd name="connsiteX3-89" fmla="*/ 5892 w 10000"/>
                <a:gd name="connsiteY3-90" fmla="*/ 2644 h 10000"/>
                <a:gd name="connsiteX4-91" fmla="*/ 9134 w 10000"/>
                <a:gd name="connsiteY4-92" fmla="*/ 2644 h 10000"/>
                <a:gd name="connsiteX5-93" fmla="*/ 9537 w 10000"/>
                <a:gd name="connsiteY5-94" fmla="*/ 2865 h 10000"/>
                <a:gd name="connsiteX6-95" fmla="*/ 10000 w 10000"/>
                <a:gd name="connsiteY6-96" fmla="*/ 3792 h 10000"/>
                <a:gd name="connsiteX7-97" fmla="*/ 9542 w 10000"/>
                <a:gd name="connsiteY7-98" fmla="*/ 4714 h 10000"/>
                <a:gd name="connsiteX8-99" fmla="*/ 9303 w 10000"/>
                <a:gd name="connsiteY8-100" fmla="*/ 4871 h 10000"/>
                <a:gd name="connsiteX9-101" fmla="*/ 9162 w 10000"/>
                <a:gd name="connsiteY9-102" fmla="*/ 4926 h 10000"/>
                <a:gd name="connsiteX10-103" fmla="*/ 1589 w 10000"/>
                <a:gd name="connsiteY10-104" fmla="*/ 4926 h 10000"/>
                <a:gd name="connsiteX11-105" fmla="*/ 0 w 10000"/>
                <a:gd name="connsiteY11-106" fmla="*/ 6245 h 10000"/>
                <a:gd name="connsiteX12-107" fmla="*/ 1589 w 10000"/>
                <a:gd name="connsiteY12-108" fmla="*/ 7569 h 10000"/>
                <a:gd name="connsiteX13-109" fmla="*/ 6240 w 10000"/>
                <a:gd name="connsiteY13-110" fmla="*/ 7569 h 10000"/>
                <a:gd name="connsiteX14-111" fmla="*/ 6409 w 10000"/>
                <a:gd name="connsiteY14-112" fmla="*/ 7611 h 10000"/>
                <a:gd name="connsiteX15-113" fmla="*/ 7377 w 10000"/>
                <a:gd name="connsiteY15-114" fmla="*/ 8811 h 10000"/>
                <a:gd name="connsiteX16-115" fmla="*/ 6915 w 10000"/>
                <a:gd name="connsiteY16-116" fmla="*/ 9738 h 10000"/>
                <a:gd name="connsiteX17-117" fmla="*/ 6403 w 10000"/>
                <a:gd name="connsiteY17-118" fmla="*/ 10000 h 10000"/>
                <a:gd name="connsiteX18-119" fmla="*/ 6387 w 10000"/>
                <a:gd name="connsiteY18-120" fmla="*/ 10000 h 10000"/>
                <a:gd name="connsiteX0-121" fmla="*/ 9178 w 10000"/>
                <a:gd name="connsiteY0-122" fmla="*/ 0 h 10000"/>
                <a:gd name="connsiteX1-123" fmla="*/ 5892 w 10000"/>
                <a:gd name="connsiteY1-124" fmla="*/ 0 h 10000"/>
                <a:gd name="connsiteX2-125" fmla="*/ 4303 w 10000"/>
                <a:gd name="connsiteY2-126" fmla="*/ 1324 h 10000"/>
                <a:gd name="connsiteX3-127" fmla="*/ 5892 w 10000"/>
                <a:gd name="connsiteY3-128" fmla="*/ 2644 h 10000"/>
                <a:gd name="connsiteX4-129" fmla="*/ 9134 w 10000"/>
                <a:gd name="connsiteY4-130" fmla="*/ 2644 h 10000"/>
                <a:gd name="connsiteX5-131" fmla="*/ 9537 w 10000"/>
                <a:gd name="connsiteY5-132" fmla="*/ 2865 h 10000"/>
                <a:gd name="connsiteX6-133" fmla="*/ 10000 w 10000"/>
                <a:gd name="connsiteY6-134" fmla="*/ 3792 h 10000"/>
                <a:gd name="connsiteX7-135" fmla="*/ 9542 w 10000"/>
                <a:gd name="connsiteY7-136" fmla="*/ 4714 h 10000"/>
                <a:gd name="connsiteX8-137" fmla="*/ 9303 w 10000"/>
                <a:gd name="connsiteY8-138" fmla="*/ 4871 h 10000"/>
                <a:gd name="connsiteX9-139" fmla="*/ 9162 w 10000"/>
                <a:gd name="connsiteY9-140" fmla="*/ 4926 h 10000"/>
                <a:gd name="connsiteX10-141" fmla="*/ 1589 w 10000"/>
                <a:gd name="connsiteY10-142" fmla="*/ 4926 h 10000"/>
                <a:gd name="connsiteX11-143" fmla="*/ 0 w 10000"/>
                <a:gd name="connsiteY11-144" fmla="*/ 6245 h 10000"/>
                <a:gd name="connsiteX12-145" fmla="*/ 1589 w 10000"/>
                <a:gd name="connsiteY12-146" fmla="*/ 7569 h 10000"/>
                <a:gd name="connsiteX13-147" fmla="*/ 6240 w 10000"/>
                <a:gd name="connsiteY13-148" fmla="*/ 7569 h 10000"/>
                <a:gd name="connsiteX14-149" fmla="*/ 6409 w 10000"/>
                <a:gd name="connsiteY14-150" fmla="*/ 7611 h 10000"/>
                <a:gd name="connsiteX15-151" fmla="*/ 7377 w 10000"/>
                <a:gd name="connsiteY15-152" fmla="*/ 8811 h 10000"/>
                <a:gd name="connsiteX16-153" fmla="*/ 6915 w 10000"/>
                <a:gd name="connsiteY16-154" fmla="*/ 9738 h 10000"/>
                <a:gd name="connsiteX17-155" fmla="*/ 6403 w 10000"/>
                <a:gd name="connsiteY17-156" fmla="*/ 10000 h 10000"/>
                <a:gd name="connsiteX0-157" fmla="*/ 9178 w 10000"/>
                <a:gd name="connsiteY0-158" fmla="*/ 0 h 9738"/>
                <a:gd name="connsiteX1-159" fmla="*/ 5892 w 10000"/>
                <a:gd name="connsiteY1-160" fmla="*/ 0 h 9738"/>
                <a:gd name="connsiteX2-161" fmla="*/ 4303 w 10000"/>
                <a:gd name="connsiteY2-162" fmla="*/ 1324 h 9738"/>
                <a:gd name="connsiteX3-163" fmla="*/ 5892 w 10000"/>
                <a:gd name="connsiteY3-164" fmla="*/ 2644 h 9738"/>
                <a:gd name="connsiteX4-165" fmla="*/ 9134 w 10000"/>
                <a:gd name="connsiteY4-166" fmla="*/ 2644 h 9738"/>
                <a:gd name="connsiteX5-167" fmla="*/ 9537 w 10000"/>
                <a:gd name="connsiteY5-168" fmla="*/ 2865 h 9738"/>
                <a:gd name="connsiteX6-169" fmla="*/ 10000 w 10000"/>
                <a:gd name="connsiteY6-170" fmla="*/ 3792 h 9738"/>
                <a:gd name="connsiteX7-171" fmla="*/ 9542 w 10000"/>
                <a:gd name="connsiteY7-172" fmla="*/ 4714 h 9738"/>
                <a:gd name="connsiteX8-173" fmla="*/ 9303 w 10000"/>
                <a:gd name="connsiteY8-174" fmla="*/ 4871 h 9738"/>
                <a:gd name="connsiteX9-175" fmla="*/ 9162 w 10000"/>
                <a:gd name="connsiteY9-176" fmla="*/ 4926 h 9738"/>
                <a:gd name="connsiteX10-177" fmla="*/ 1589 w 10000"/>
                <a:gd name="connsiteY10-178" fmla="*/ 4926 h 9738"/>
                <a:gd name="connsiteX11-179" fmla="*/ 0 w 10000"/>
                <a:gd name="connsiteY11-180" fmla="*/ 6245 h 9738"/>
                <a:gd name="connsiteX12-181" fmla="*/ 1589 w 10000"/>
                <a:gd name="connsiteY12-182" fmla="*/ 7569 h 9738"/>
                <a:gd name="connsiteX13-183" fmla="*/ 6240 w 10000"/>
                <a:gd name="connsiteY13-184" fmla="*/ 7569 h 9738"/>
                <a:gd name="connsiteX14-185" fmla="*/ 6409 w 10000"/>
                <a:gd name="connsiteY14-186" fmla="*/ 7611 h 9738"/>
                <a:gd name="connsiteX15-187" fmla="*/ 7377 w 10000"/>
                <a:gd name="connsiteY15-188" fmla="*/ 8811 h 9738"/>
                <a:gd name="connsiteX16-189" fmla="*/ 6915 w 10000"/>
                <a:gd name="connsiteY16-190" fmla="*/ 9738 h 9738"/>
                <a:gd name="connsiteX0-191" fmla="*/ 9178 w 10000"/>
                <a:gd name="connsiteY0-192" fmla="*/ 0 h 9048"/>
                <a:gd name="connsiteX1-193" fmla="*/ 5892 w 10000"/>
                <a:gd name="connsiteY1-194" fmla="*/ 0 h 9048"/>
                <a:gd name="connsiteX2-195" fmla="*/ 4303 w 10000"/>
                <a:gd name="connsiteY2-196" fmla="*/ 1360 h 9048"/>
                <a:gd name="connsiteX3-197" fmla="*/ 5892 w 10000"/>
                <a:gd name="connsiteY3-198" fmla="*/ 2715 h 9048"/>
                <a:gd name="connsiteX4-199" fmla="*/ 9134 w 10000"/>
                <a:gd name="connsiteY4-200" fmla="*/ 2715 h 9048"/>
                <a:gd name="connsiteX5-201" fmla="*/ 9537 w 10000"/>
                <a:gd name="connsiteY5-202" fmla="*/ 2942 h 9048"/>
                <a:gd name="connsiteX6-203" fmla="*/ 10000 w 10000"/>
                <a:gd name="connsiteY6-204" fmla="*/ 3894 h 9048"/>
                <a:gd name="connsiteX7-205" fmla="*/ 9542 w 10000"/>
                <a:gd name="connsiteY7-206" fmla="*/ 4841 h 9048"/>
                <a:gd name="connsiteX8-207" fmla="*/ 9303 w 10000"/>
                <a:gd name="connsiteY8-208" fmla="*/ 5002 h 9048"/>
                <a:gd name="connsiteX9-209" fmla="*/ 9162 w 10000"/>
                <a:gd name="connsiteY9-210" fmla="*/ 5059 h 9048"/>
                <a:gd name="connsiteX10-211" fmla="*/ 1589 w 10000"/>
                <a:gd name="connsiteY10-212" fmla="*/ 5059 h 9048"/>
                <a:gd name="connsiteX11-213" fmla="*/ 0 w 10000"/>
                <a:gd name="connsiteY11-214" fmla="*/ 6413 h 9048"/>
                <a:gd name="connsiteX12-215" fmla="*/ 1589 w 10000"/>
                <a:gd name="connsiteY12-216" fmla="*/ 7773 h 9048"/>
                <a:gd name="connsiteX13-217" fmla="*/ 6240 w 10000"/>
                <a:gd name="connsiteY13-218" fmla="*/ 7773 h 9048"/>
                <a:gd name="connsiteX14-219" fmla="*/ 6409 w 10000"/>
                <a:gd name="connsiteY14-220" fmla="*/ 7816 h 9048"/>
                <a:gd name="connsiteX15-221" fmla="*/ 7377 w 10000"/>
                <a:gd name="connsiteY15-222" fmla="*/ 9048 h 9048"/>
                <a:gd name="connsiteX0-223" fmla="*/ 9178 w 10000"/>
                <a:gd name="connsiteY0-224" fmla="*/ 0 h 8638"/>
                <a:gd name="connsiteX1-225" fmla="*/ 5892 w 10000"/>
                <a:gd name="connsiteY1-226" fmla="*/ 0 h 8638"/>
                <a:gd name="connsiteX2-227" fmla="*/ 4303 w 10000"/>
                <a:gd name="connsiteY2-228" fmla="*/ 1503 h 8638"/>
                <a:gd name="connsiteX3-229" fmla="*/ 5892 w 10000"/>
                <a:gd name="connsiteY3-230" fmla="*/ 3001 h 8638"/>
                <a:gd name="connsiteX4-231" fmla="*/ 9134 w 10000"/>
                <a:gd name="connsiteY4-232" fmla="*/ 3001 h 8638"/>
                <a:gd name="connsiteX5-233" fmla="*/ 9537 w 10000"/>
                <a:gd name="connsiteY5-234" fmla="*/ 3252 h 8638"/>
                <a:gd name="connsiteX6-235" fmla="*/ 10000 w 10000"/>
                <a:gd name="connsiteY6-236" fmla="*/ 4304 h 8638"/>
                <a:gd name="connsiteX7-237" fmla="*/ 9542 w 10000"/>
                <a:gd name="connsiteY7-238" fmla="*/ 5350 h 8638"/>
                <a:gd name="connsiteX8-239" fmla="*/ 9303 w 10000"/>
                <a:gd name="connsiteY8-240" fmla="*/ 5528 h 8638"/>
                <a:gd name="connsiteX9-241" fmla="*/ 9162 w 10000"/>
                <a:gd name="connsiteY9-242" fmla="*/ 5591 h 8638"/>
                <a:gd name="connsiteX10-243" fmla="*/ 1589 w 10000"/>
                <a:gd name="connsiteY10-244" fmla="*/ 5591 h 8638"/>
                <a:gd name="connsiteX11-245" fmla="*/ 0 w 10000"/>
                <a:gd name="connsiteY11-246" fmla="*/ 7088 h 8638"/>
                <a:gd name="connsiteX12-247" fmla="*/ 1589 w 10000"/>
                <a:gd name="connsiteY12-248" fmla="*/ 8591 h 8638"/>
                <a:gd name="connsiteX13-249" fmla="*/ 6240 w 10000"/>
                <a:gd name="connsiteY13-250" fmla="*/ 8591 h 8638"/>
                <a:gd name="connsiteX14-251" fmla="*/ 6409 w 10000"/>
                <a:gd name="connsiteY14-252" fmla="*/ 8638 h 8638"/>
                <a:gd name="connsiteX0-253" fmla="*/ 9178 w 10000"/>
                <a:gd name="connsiteY0-254" fmla="*/ 0 h 9946"/>
                <a:gd name="connsiteX1-255" fmla="*/ 5892 w 10000"/>
                <a:gd name="connsiteY1-256" fmla="*/ 0 h 9946"/>
                <a:gd name="connsiteX2-257" fmla="*/ 4303 w 10000"/>
                <a:gd name="connsiteY2-258" fmla="*/ 1740 h 9946"/>
                <a:gd name="connsiteX3-259" fmla="*/ 5892 w 10000"/>
                <a:gd name="connsiteY3-260" fmla="*/ 3474 h 9946"/>
                <a:gd name="connsiteX4-261" fmla="*/ 9134 w 10000"/>
                <a:gd name="connsiteY4-262" fmla="*/ 3474 h 9946"/>
                <a:gd name="connsiteX5-263" fmla="*/ 9537 w 10000"/>
                <a:gd name="connsiteY5-264" fmla="*/ 3765 h 9946"/>
                <a:gd name="connsiteX6-265" fmla="*/ 10000 w 10000"/>
                <a:gd name="connsiteY6-266" fmla="*/ 4983 h 9946"/>
                <a:gd name="connsiteX7-267" fmla="*/ 9542 w 10000"/>
                <a:gd name="connsiteY7-268" fmla="*/ 6194 h 9946"/>
                <a:gd name="connsiteX8-269" fmla="*/ 9303 w 10000"/>
                <a:gd name="connsiteY8-270" fmla="*/ 6400 h 9946"/>
                <a:gd name="connsiteX9-271" fmla="*/ 9162 w 10000"/>
                <a:gd name="connsiteY9-272" fmla="*/ 6473 h 9946"/>
                <a:gd name="connsiteX10-273" fmla="*/ 1589 w 10000"/>
                <a:gd name="connsiteY10-274" fmla="*/ 6473 h 9946"/>
                <a:gd name="connsiteX11-275" fmla="*/ 0 w 10000"/>
                <a:gd name="connsiteY11-276" fmla="*/ 8206 h 9946"/>
                <a:gd name="connsiteX12-277" fmla="*/ 1589 w 10000"/>
                <a:gd name="connsiteY12-278" fmla="*/ 9946 h 9946"/>
                <a:gd name="connsiteX13-279" fmla="*/ 6240 w 10000"/>
                <a:gd name="connsiteY13-280" fmla="*/ 9946 h 9946"/>
                <a:gd name="connsiteX0-281" fmla="*/ 9178 w 10000"/>
                <a:gd name="connsiteY0-282" fmla="*/ 0 h 10000"/>
                <a:gd name="connsiteX1-283" fmla="*/ 5892 w 10000"/>
                <a:gd name="connsiteY1-284" fmla="*/ 0 h 10000"/>
                <a:gd name="connsiteX2-285" fmla="*/ 4303 w 10000"/>
                <a:gd name="connsiteY2-286" fmla="*/ 1749 h 10000"/>
                <a:gd name="connsiteX3-287" fmla="*/ 5892 w 10000"/>
                <a:gd name="connsiteY3-288" fmla="*/ 3493 h 10000"/>
                <a:gd name="connsiteX4-289" fmla="*/ 9134 w 10000"/>
                <a:gd name="connsiteY4-290" fmla="*/ 3493 h 10000"/>
                <a:gd name="connsiteX5-291" fmla="*/ 9537 w 10000"/>
                <a:gd name="connsiteY5-292" fmla="*/ 3785 h 10000"/>
                <a:gd name="connsiteX6-293" fmla="*/ 10000 w 10000"/>
                <a:gd name="connsiteY6-294" fmla="*/ 5010 h 10000"/>
                <a:gd name="connsiteX7-295" fmla="*/ 9542 w 10000"/>
                <a:gd name="connsiteY7-296" fmla="*/ 6228 h 10000"/>
                <a:gd name="connsiteX8-297" fmla="*/ 9303 w 10000"/>
                <a:gd name="connsiteY8-298" fmla="*/ 6435 h 10000"/>
                <a:gd name="connsiteX9-299" fmla="*/ 9162 w 10000"/>
                <a:gd name="connsiteY9-300" fmla="*/ 6508 h 10000"/>
                <a:gd name="connsiteX10-301" fmla="*/ 1589 w 10000"/>
                <a:gd name="connsiteY10-302" fmla="*/ 6508 h 10000"/>
                <a:gd name="connsiteX11-303" fmla="*/ 0 w 10000"/>
                <a:gd name="connsiteY11-304" fmla="*/ 8251 h 10000"/>
                <a:gd name="connsiteX12-305" fmla="*/ 1589 w 10000"/>
                <a:gd name="connsiteY12-306" fmla="*/ 10000 h 10000"/>
                <a:gd name="connsiteX0-307" fmla="*/ 9178 w 10000"/>
                <a:gd name="connsiteY0-308" fmla="*/ 0 h 8251"/>
                <a:gd name="connsiteX1-309" fmla="*/ 5892 w 10000"/>
                <a:gd name="connsiteY1-310" fmla="*/ 0 h 8251"/>
                <a:gd name="connsiteX2-311" fmla="*/ 4303 w 10000"/>
                <a:gd name="connsiteY2-312" fmla="*/ 1749 h 8251"/>
                <a:gd name="connsiteX3-313" fmla="*/ 5892 w 10000"/>
                <a:gd name="connsiteY3-314" fmla="*/ 3493 h 8251"/>
                <a:gd name="connsiteX4-315" fmla="*/ 9134 w 10000"/>
                <a:gd name="connsiteY4-316" fmla="*/ 3493 h 8251"/>
                <a:gd name="connsiteX5-317" fmla="*/ 9537 w 10000"/>
                <a:gd name="connsiteY5-318" fmla="*/ 3785 h 8251"/>
                <a:gd name="connsiteX6-319" fmla="*/ 10000 w 10000"/>
                <a:gd name="connsiteY6-320" fmla="*/ 5010 h 8251"/>
                <a:gd name="connsiteX7-321" fmla="*/ 9542 w 10000"/>
                <a:gd name="connsiteY7-322" fmla="*/ 6228 h 8251"/>
                <a:gd name="connsiteX8-323" fmla="*/ 9303 w 10000"/>
                <a:gd name="connsiteY8-324" fmla="*/ 6435 h 8251"/>
                <a:gd name="connsiteX9-325" fmla="*/ 9162 w 10000"/>
                <a:gd name="connsiteY9-326" fmla="*/ 6508 h 8251"/>
                <a:gd name="connsiteX10-327" fmla="*/ 1589 w 10000"/>
                <a:gd name="connsiteY10-328" fmla="*/ 6508 h 8251"/>
                <a:gd name="connsiteX11-329" fmla="*/ 0 w 10000"/>
                <a:gd name="connsiteY11-330" fmla="*/ 8251 h 8251"/>
                <a:gd name="connsiteX0-331" fmla="*/ 7589 w 8411"/>
                <a:gd name="connsiteY0-332" fmla="*/ 0 h 7888"/>
                <a:gd name="connsiteX1-333" fmla="*/ 4303 w 8411"/>
                <a:gd name="connsiteY1-334" fmla="*/ 0 h 7888"/>
                <a:gd name="connsiteX2-335" fmla="*/ 2714 w 8411"/>
                <a:gd name="connsiteY2-336" fmla="*/ 2120 h 7888"/>
                <a:gd name="connsiteX3-337" fmla="*/ 4303 w 8411"/>
                <a:gd name="connsiteY3-338" fmla="*/ 4233 h 7888"/>
                <a:gd name="connsiteX4-339" fmla="*/ 7545 w 8411"/>
                <a:gd name="connsiteY4-340" fmla="*/ 4233 h 7888"/>
                <a:gd name="connsiteX5-341" fmla="*/ 7948 w 8411"/>
                <a:gd name="connsiteY5-342" fmla="*/ 4587 h 7888"/>
                <a:gd name="connsiteX6-343" fmla="*/ 8411 w 8411"/>
                <a:gd name="connsiteY6-344" fmla="*/ 6072 h 7888"/>
                <a:gd name="connsiteX7-345" fmla="*/ 7953 w 8411"/>
                <a:gd name="connsiteY7-346" fmla="*/ 7548 h 7888"/>
                <a:gd name="connsiteX8-347" fmla="*/ 7714 w 8411"/>
                <a:gd name="connsiteY8-348" fmla="*/ 7799 h 7888"/>
                <a:gd name="connsiteX9-349" fmla="*/ 7573 w 8411"/>
                <a:gd name="connsiteY9-350" fmla="*/ 7888 h 7888"/>
                <a:gd name="connsiteX10-351" fmla="*/ 0 w 8411"/>
                <a:gd name="connsiteY10-352" fmla="*/ 7888 h 7888"/>
                <a:gd name="connsiteX0-353" fmla="*/ 15155 w 16301"/>
                <a:gd name="connsiteY0-354" fmla="*/ 0 h 10000"/>
                <a:gd name="connsiteX1-355" fmla="*/ 11248 w 16301"/>
                <a:gd name="connsiteY1-356" fmla="*/ 0 h 10000"/>
                <a:gd name="connsiteX2-357" fmla="*/ 9359 w 16301"/>
                <a:gd name="connsiteY2-358" fmla="*/ 2688 h 10000"/>
                <a:gd name="connsiteX3-359" fmla="*/ 11248 w 16301"/>
                <a:gd name="connsiteY3-360" fmla="*/ 5366 h 10000"/>
                <a:gd name="connsiteX4-361" fmla="*/ 15102 w 16301"/>
                <a:gd name="connsiteY4-362" fmla="*/ 5366 h 10000"/>
                <a:gd name="connsiteX5-363" fmla="*/ 15582 w 16301"/>
                <a:gd name="connsiteY5-364" fmla="*/ 5815 h 10000"/>
                <a:gd name="connsiteX6-365" fmla="*/ 16132 w 16301"/>
                <a:gd name="connsiteY6-366" fmla="*/ 7698 h 10000"/>
                <a:gd name="connsiteX7-367" fmla="*/ 15587 w 16301"/>
                <a:gd name="connsiteY7-368" fmla="*/ 9569 h 10000"/>
                <a:gd name="connsiteX8-369" fmla="*/ 15303 w 16301"/>
                <a:gd name="connsiteY8-370" fmla="*/ 9887 h 10000"/>
                <a:gd name="connsiteX9-371" fmla="*/ 15136 w 16301"/>
                <a:gd name="connsiteY9-372" fmla="*/ 10000 h 10000"/>
                <a:gd name="connsiteX10-373" fmla="*/ 0 w 16301"/>
                <a:gd name="connsiteY10-374" fmla="*/ 10000 h 10000"/>
                <a:gd name="connsiteX0-375" fmla="*/ 15155 w 16132"/>
                <a:gd name="connsiteY0-376" fmla="*/ 0 h 10000"/>
                <a:gd name="connsiteX1-377" fmla="*/ 11248 w 16132"/>
                <a:gd name="connsiteY1-378" fmla="*/ 0 h 10000"/>
                <a:gd name="connsiteX2-379" fmla="*/ 9359 w 16132"/>
                <a:gd name="connsiteY2-380" fmla="*/ 2688 h 10000"/>
                <a:gd name="connsiteX3-381" fmla="*/ 11248 w 16132"/>
                <a:gd name="connsiteY3-382" fmla="*/ 5366 h 10000"/>
                <a:gd name="connsiteX4-383" fmla="*/ 15102 w 16132"/>
                <a:gd name="connsiteY4-384" fmla="*/ 5366 h 10000"/>
                <a:gd name="connsiteX5-385" fmla="*/ 15582 w 16132"/>
                <a:gd name="connsiteY5-386" fmla="*/ 5815 h 10000"/>
                <a:gd name="connsiteX6-387" fmla="*/ 16132 w 16132"/>
                <a:gd name="connsiteY6-388" fmla="*/ 7698 h 10000"/>
                <a:gd name="connsiteX7-389" fmla="*/ 15587 w 16132"/>
                <a:gd name="connsiteY7-390" fmla="*/ 9569 h 10000"/>
                <a:gd name="connsiteX8-391" fmla="*/ 15303 w 16132"/>
                <a:gd name="connsiteY8-392" fmla="*/ 9887 h 10000"/>
                <a:gd name="connsiteX9-393" fmla="*/ 0 w 16132"/>
                <a:gd name="connsiteY9-394"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6132" h="10000">
                  <a:moveTo>
                    <a:pt x="15155" y="0"/>
                  </a:moveTo>
                  <a:lnTo>
                    <a:pt x="11248" y="0"/>
                  </a:lnTo>
                  <a:cubicBezTo>
                    <a:pt x="10206" y="0"/>
                    <a:pt x="9359" y="1202"/>
                    <a:pt x="9359" y="2688"/>
                  </a:cubicBezTo>
                  <a:cubicBezTo>
                    <a:pt x="9359" y="4166"/>
                    <a:pt x="10206" y="5366"/>
                    <a:pt x="11248" y="5366"/>
                  </a:cubicBezTo>
                  <a:lnTo>
                    <a:pt x="15102" y="5366"/>
                  </a:lnTo>
                  <a:lnTo>
                    <a:pt x="15582" y="5815"/>
                  </a:lnTo>
                  <a:cubicBezTo>
                    <a:pt x="15925" y="6299"/>
                    <a:pt x="16132" y="6961"/>
                    <a:pt x="16132" y="7698"/>
                  </a:cubicBezTo>
                  <a:cubicBezTo>
                    <a:pt x="16132" y="8438"/>
                    <a:pt x="15919" y="9071"/>
                    <a:pt x="15587" y="9569"/>
                  </a:cubicBezTo>
                  <a:cubicBezTo>
                    <a:pt x="15497" y="9693"/>
                    <a:pt x="15400" y="9795"/>
                    <a:pt x="15303" y="9887"/>
                  </a:cubicBezTo>
                  <a:cubicBezTo>
                    <a:pt x="12705" y="9959"/>
                    <a:pt x="3188" y="9977"/>
                    <a:pt x="0" y="10000"/>
                  </a:cubicBezTo>
                </a:path>
              </a:pathLst>
            </a:custGeom>
            <a:noFill/>
            <a:ln w="76200" cap="flat">
              <a:solidFill>
                <a:srgbClr val="012063"/>
              </a:solidFill>
              <a:prstDash val="solid"/>
              <a:miter lim="800000"/>
            </a:ln>
          </p:spPr>
          <p:txBody>
            <a:bodyPr vert="horz" wrap="square" lIns="91440" tIns="45720" rIns="91440" bIns="45720" numCol="1" anchor="t" anchorCtr="0" compatLnSpc="1"/>
            <a:lstStyle/>
            <a:p>
              <a:endParaRPr lang="zh-CN" altLang="en-US"/>
            </a:p>
          </p:txBody>
        </p:sp>
      </p:grpSp>
      <p:grpSp>
        <p:nvGrpSpPr>
          <p:cNvPr id="168" name="组合 167"/>
          <p:cNvGrpSpPr/>
          <p:nvPr/>
        </p:nvGrpSpPr>
        <p:grpSpPr>
          <a:xfrm>
            <a:off x="5602160" y="5390431"/>
            <a:ext cx="4176122" cy="2027380"/>
            <a:chOff x="5592172" y="5341137"/>
            <a:chExt cx="4176122" cy="2027380"/>
          </a:xfrm>
        </p:grpSpPr>
        <p:sp>
          <p:nvSpPr>
            <p:cNvPr id="169" name="等腰三角形 168"/>
            <p:cNvSpPr/>
            <p:nvPr/>
          </p:nvSpPr>
          <p:spPr>
            <a:xfrm>
              <a:off x="6400461" y="5733537"/>
              <a:ext cx="2559543" cy="1242581"/>
            </a:xfrm>
            <a:prstGeom prst="triangle">
              <a:avLst/>
            </a:prstGeom>
            <a:pattFill prst="wdUpDiag">
              <a:fgClr>
                <a:srgbClr val="E6E6E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等腰三角形 169"/>
            <p:cNvSpPr/>
            <p:nvPr/>
          </p:nvSpPr>
          <p:spPr>
            <a:xfrm>
              <a:off x="5592172" y="5341137"/>
              <a:ext cx="4176122" cy="2027380"/>
            </a:xfrm>
            <a:prstGeom prst="triangle">
              <a:avLst/>
            </a:prstGeom>
            <a:noFill/>
            <a:ln>
              <a:solidFill>
                <a:schemeClr val="accent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sp>
        <p:nvSpPr>
          <p:cNvPr id="175" name="文本框 174"/>
          <p:cNvSpPr txBox="1"/>
          <p:nvPr/>
        </p:nvSpPr>
        <p:spPr>
          <a:xfrm>
            <a:off x="5516230" y="2188224"/>
            <a:ext cx="2468880" cy="1014730"/>
          </a:xfrm>
          <a:prstGeom prst="rect">
            <a:avLst/>
          </a:prstGeom>
          <a:noFill/>
        </p:spPr>
        <p:txBody>
          <a:bodyPr wrap="none" rtlCol="0">
            <a:spAutoFit/>
          </a:bodyPr>
          <a:lstStyle/>
          <a:p>
            <a:r>
              <a:rPr lang="zh-CN" altLang="en-US" sz="6000" dirty="0">
                <a:solidFill>
                  <a:schemeClr val="accent1"/>
                </a:solidFill>
                <a:latin typeface="方正正中黑简体" panose="02000000000000000000" charset="-122"/>
                <a:ea typeface="方正正中黑简体" panose="02000000000000000000" charset="-122"/>
              </a:rPr>
              <a:t>第四章</a:t>
            </a:r>
          </a:p>
        </p:txBody>
      </p:sp>
      <p:sp>
        <p:nvSpPr>
          <p:cNvPr id="134" name="标题 4"/>
          <p:cNvSpPr txBox="1"/>
          <p:nvPr/>
        </p:nvSpPr>
        <p:spPr>
          <a:xfrm>
            <a:off x="3395345" y="396367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城市社区工作面临的问题及建议</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par>
                                <p:cTn id="15" presetID="53" presetClass="entr" presetSubtype="16" fill="hold" nodeType="withEffect">
                                  <p:stCondLst>
                                    <p:cond delay="0"/>
                                  </p:stCondLst>
                                  <p:childTnLst>
                                    <p:set>
                                      <p:cBhvr>
                                        <p:cTn id="16" dur="1" fill="hold">
                                          <p:stCondLst>
                                            <p:cond delay="0"/>
                                          </p:stCondLst>
                                        </p:cTn>
                                        <p:tgtEl>
                                          <p:spTgt spid="119"/>
                                        </p:tgtEl>
                                        <p:attrNameLst>
                                          <p:attrName>style.visibility</p:attrName>
                                        </p:attrNameLst>
                                      </p:cBhvr>
                                      <p:to>
                                        <p:strVal val="visible"/>
                                      </p:to>
                                    </p:set>
                                    <p:anim calcmode="lin" valueType="num">
                                      <p:cBhvr>
                                        <p:cTn id="17" dur="500" fill="hold"/>
                                        <p:tgtEl>
                                          <p:spTgt spid="119"/>
                                        </p:tgtEl>
                                        <p:attrNameLst>
                                          <p:attrName>ppt_w</p:attrName>
                                        </p:attrNameLst>
                                      </p:cBhvr>
                                      <p:tavLst>
                                        <p:tav tm="0">
                                          <p:val>
                                            <p:fltVal val="0"/>
                                          </p:val>
                                        </p:tav>
                                        <p:tav tm="100000">
                                          <p:val>
                                            <p:strVal val="#ppt_w"/>
                                          </p:val>
                                        </p:tav>
                                      </p:tavLst>
                                    </p:anim>
                                    <p:anim calcmode="lin" valueType="num">
                                      <p:cBhvr>
                                        <p:cTn id="18" dur="500" fill="hold"/>
                                        <p:tgtEl>
                                          <p:spTgt spid="119"/>
                                        </p:tgtEl>
                                        <p:attrNameLst>
                                          <p:attrName>ppt_h</p:attrName>
                                        </p:attrNameLst>
                                      </p:cBhvr>
                                      <p:tavLst>
                                        <p:tav tm="0">
                                          <p:val>
                                            <p:fltVal val="0"/>
                                          </p:val>
                                        </p:tav>
                                        <p:tav tm="100000">
                                          <p:val>
                                            <p:strVal val="#ppt_h"/>
                                          </p:val>
                                        </p:tav>
                                      </p:tavLst>
                                    </p:anim>
                                    <p:animEffect transition="in" filter="fade">
                                      <p:cBhvr>
                                        <p:cTn id="19" dur="500"/>
                                        <p:tgtEl>
                                          <p:spTgt spid="1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7"/>
                                        </p:tgtEl>
                                        <p:attrNameLst>
                                          <p:attrName>style.visibility</p:attrName>
                                        </p:attrNameLst>
                                      </p:cBhvr>
                                      <p:to>
                                        <p:strVal val="visible"/>
                                      </p:to>
                                    </p:set>
                                    <p:anim calcmode="lin" valueType="num">
                                      <p:cBhvr>
                                        <p:cTn id="22" dur="500" fill="hold"/>
                                        <p:tgtEl>
                                          <p:spTgt spid="137"/>
                                        </p:tgtEl>
                                        <p:attrNameLst>
                                          <p:attrName>ppt_w</p:attrName>
                                        </p:attrNameLst>
                                      </p:cBhvr>
                                      <p:tavLst>
                                        <p:tav tm="0">
                                          <p:val>
                                            <p:fltVal val="0"/>
                                          </p:val>
                                        </p:tav>
                                        <p:tav tm="100000">
                                          <p:val>
                                            <p:strVal val="#ppt_w"/>
                                          </p:val>
                                        </p:tav>
                                      </p:tavLst>
                                    </p:anim>
                                    <p:anim calcmode="lin" valueType="num">
                                      <p:cBhvr>
                                        <p:cTn id="23" dur="500" fill="hold"/>
                                        <p:tgtEl>
                                          <p:spTgt spid="137"/>
                                        </p:tgtEl>
                                        <p:attrNameLst>
                                          <p:attrName>ppt_h</p:attrName>
                                        </p:attrNameLst>
                                      </p:cBhvr>
                                      <p:tavLst>
                                        <p:tav tm="0">
                                          <p:val>
                                            <p:fltVal val="0"/>
                                          </p:val>
                                        </p:tav>
                                        <p:tav tm="100000">
                                          <p:val>
                                            <p:strVal val="#ppt_h"/>
                                          </p:val>
                                        </p:tav>
                                      </p:tavLst>
                                    </p:anim>
                                    <p:animEffect transition="in" filter="fade">
                                      <p:cBhvr>
                                        <p:cTn id="24" dur="500"/>
                                        <p:tgtEl>
                                          <p:spTgt spid="13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6"/>
                                        </p:tgtEl>
                                        <p:attrNameLst>
                                          <p:attrName>style.visibility</p:attrName>
                                        </p:attrNameLst>
                                      </p:cBhvr>
                                      <p:to>
                                        <p:strVal val="visible"/>
                                      </p:to>
                                    </p:set>
                                    <p:anim calcmode="lin" valueType="num">
                                      <p:cBhvr>
                                        <p:cTn id="27" dur="500" fill="hold"/>
                                        <p:tgtEl>
                                          <p:spTgt spid="86"/>
                                        </p:tgtEl>
                                        <p:attrNameLst>
                                          <p:attrName>ppt_w</p:attrName>
                                        </p:attrNameLst>
                                      </p:cBhvr>
                                      <p:tavLst>
                                        <p:tav tm="0">
                                          <p:val>
                                            <p:fltVal val="0"/>
                                          </p:val>
                                        </p:tav>
                                        <p:tav tm="100000">
                                          <p:val>
                                            <p:strVal val="#ppt_w"/>
                                          </p:val>
                                        </p:tav>
                                      </p:tavLst>
                                    </p:anim>
                                    <p:anim calcmode="lin" valueType="num">
                                      <p:cBhvr>
                                        <p:cTn id="28" dur="500" fill="hold"/>
                                        <p:tgtEl>
                                          <p:spTgt spid="86"/>
                                        </p:tgtEl>
                                        <p:attrNameLst>
                                          <p:attrName>ppt_h</p:attrName>
                                        </p:attrNameLst>
                                      </p:cBhvr>
                                      <p:tavLst>
                                        <p:tav tm="0">
                                          <p:val>
                                            <p:fltVal val="0"/>
                                          </p:val>
                                        </p:tav>
                                        <p:tav tm="100000">
                                          <p:val>
                                            <p:strVal val="#ppt_h"/>
                                          </p:val>
                                        </p:tav>
                                      </p:tavLst>
                                    </p:anim>
                                    <p:animEffect transition="in" filter="fade">
                                      <p:cBhvr>
                                        <p:cTn id="29" dur="500"/>
                                        <p:tgtEl>
                                          <p:spTgt spid="86"/>
                                        </p:tgtEl>
                                      </p:cBhvr>
                                    </p:animEffect>
                                  </p:childTnLst>
                                </p:cTn>
                              </p:par>
                              <p:par>
                                <p:cTn id="30" presetID="53" presetClass="entr" presetSubtype="16" fill="hold" nodeType="with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p:cTn id="32" dur="500" fill="hold"/>
                                        <p:tgtEl>
                                          <p:spTgt spid="102"/>
                                        </p:tgtEl>
                                        <p:attrNameLst>
                                          <p:attrName>ppt_w</p:attrName>
                                        </p:attrNameLst>
                                      </p:cBhvr>
                                      <p:tavLst>
                                        <p:tav tm="0">
                                          <p:val>
                                            <p:fltVal val="0"/>
                                          </p:val>
                                        </p:tav>
                                        <p:tav tm="100000">
                                          <p:val>
                                            <p:strVal val="#ppt_w"/>
                                          </p:val>
                                        </p:tav>
                                      </p:tavLst>
                                    </p:anim>
                                    <p:anim calcmode="lin" valueType="num">
                                      <p:cBhvr>
                                        <p:cTn id="33" dur="500" fill="hold"/>
                                        <p:tgtEl>
                                          <p:spTgt spid="102"/>
                                        </p:tgtEl>
                                        <p:attrNameLst>
                                          <p:attrName>ppt_h</p:attrName>
                                        </p:attrNameLst>
                                      </p:cBhvr>
                                      <p:tavLst>
                                        <p:tav tm="0">
                                          <p:val>
                                            <p:fltVal val="0"/>
                                          </p:val>
                                        </p:tav>
                                        <p:tav tm="100000">
                                          <p:val>
                                            <p:strVal val="#ppt_h"/>
                                          </p:val>
                                        </p:tav>
                                      </p:tavLst>
                                    </p:anim>
                                    <p:animEffect transition="in" filter="fade">
                                      <p:cBhvr>
                                        <p:cTn id="34" dur="500"/>
                                        <p:tgtEl>
                                          <p:spTgt spid="102"/>
                                        </p:tgtEl>
                                      </p:cBhvr>
                                    </p:animEffect>
                                  </p:childTnLst>
                                </p:cTn>
                              </p:par>
                              <p:par>
                                <p:cTn id="35" presetID="53" presetClass="entr" presetSubtype="16" fill="hold" nodeType="withEffect">
                                  <p:stCondLst>
                                    <p:cond delay="0"/>
                                  </p:stCondLst>
                                  <p:childTnLst>
                                    <p:set>
                                      <p:cBhvr>
                                        <p:cTn id="36" dur="1" fill="hold">
                                          <p:stCondLst>
                                            <p:cond delay="0"/>
                                          </p:stCondLst>
                                        </p:cTn>
                                        <p:tgtEl>
                                          <p:spTgt spid="163"/>
                                        </p:tgtEl>
                                        <p:attrNameLst>
                                          <p:attrName>style.visibility</p:attrName>
                                        </p:attrNameLst>
                                      </p:cBhvr>
                                      <p:to>
                                        <p:strVal val="visible"/>
                                      </p:to>
                                    </p:set>
                                    <p:anim calcmode="lin" valueType="num">
                                      <p:cBhvr>
                                        <p:cTn id="37" dur="500" fill="hold"/>
                                        <p:tgtEl>
                                          <p:spTgt spid="163"/>
                                        </p:tgtEl>
                                        <p:attrNameLst>
                                          <p:attrName>ppt_w</p:attrName>
                                        </p:attrNameLst>
                                      </p:cBhvr>
                                      <p:tavLst>
                                        <p:tav tm="0">
                                          <p:val>
                                            <p:fltVal val="0"/>
                                          </p:val>
                                        </p:tav>
                                        <p:tav tm="100000">
                                          <p:val>
                                            <p:strVal val="#ppt_w"/>
                                          </p:val>
                                        </p:tav>
                                      </p:tavLst>
                                    </p:anim>
                                    <p:anim calcmode="lin" valueType="num">
                                      <p:cBhvr>
                                        <p:cTn id="38" dur="500" fill="hold"/>
                                        <p:tgtEl>
                                          <p:spTgt spid="163"/>
                                        </p:tgtEl>
                                        <p:attrNameLst>
                                          <p:attrName>ppt_h</p:attrName>
                                        </p:attrNameLst>
                                      </p:cBhvr>
                                      <p:tavLst>
                                        <p:tav tm="0">
                                          <p:val>
                                            <p:fltVal val="0"/>
                                          </p:val>
                                        </p:tav>
                                        <p:tav tm="100000">
                                          <p:val>
                                            <p:strVal val="#ppt_h"/>
                                          </p:val>
                                        </p:tav>
                                      </p:tavLst>
                                    </p:anim>
                                    <p:animEffect transition="in" filter="fade">
                                      <p:cBhvr>
                                        <p:cTn id="39" dur="500"/>
                                        <p:tgtEl>
                                          <p:spTgt spid="163"/>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172"/>
                                        </p:tgtEl>
                                        <p:attrNameLst>
                                          <p:attrName>style.visibility</p:attrName>
                                        </p:attrNameLst>
                                      </p:cBhvr>
                                      <p:to>
                                        <p:strVal val="visible"/>
                                      </p:to>
                                    </p:set>
                                    <p:animEffect transition="in" filter="wipe(down)">
                                      <p:cBhvr>
                                        <p:cTn id="43" dur="500"/>
                                        <p:tgtEl>
                                          <p:spTgt spid="172"/>
                                        </p:tgtEl>
                                      </p:cBhvr>
                                    </p:animEffect>
                                  </p:childTnLst>
                                </p:cTn>
                              </p:par>
                              <p:par>
                                <p:cTn id="44" presetID="53" presetClass="entr" presetSubtype="16" fill="hold" nodeType="withEffect">
                                  <p:stCondLst>
                                    <p:cond delay="0"/>
                                  </p:stCondLst>
                                  <p:childTnLst>
                                    <p:set>
                                      <p:cBhvr>
                                        <p:cTn id="45" dur="1" fill="hold">
                                          <p:stCondLst>
                                            <p:cond delay="0"/>
                                          </p:stCondLst>
                                        </p:cTn>
                                        <p:tgtEl>
                                          <p:spTgt spid="168"/>
                                        </p:tgtEl>
                                        <p:attrNameLst>
                                          <p:attrName>style.visibility</p:attrName>
                                        </p:attrNameLst>
                                      </p:cBhvr>
                                      <p:to>
                                        <p:strVal val="visible"/>
                                      </p:to>
                                    </p:set>
                                    <p:anim calcmode="lin" valueType="num">
                                      <p:cBhvr>
                                        <p:cTn id="46" dur="500" fill="hold"/>
                                        <p:tgtEl>
                                          <p:spTgt spid="168"/>
                                        </p:tgtEl>
                                        <p:attrNameLst>
                                          <p:attrName>ppt_w</p:attrName>
                                        </p:attrNameLst>
                                      </p:cBhvr>
                                      <p:tavLst>
                                        <p:tav tm="0">
                                          <p:val>
                                            <p:fltVal val="0"/>
                                          </p:val>
                                        </p:tav>
                                        <p:tav tm="100000">
                                          <p:val>
                                            <p:strVal val="#ppt_w"/>
                                          </p:val>
                                        </p:tav>
                                      </p:tavLst>
                                    </p:anim>
                                    <p:anim calcmode="lin" valueType="num">
                                      <p:cBhvr>
                                        <p:cTn id="47" dur="500" fill="hold"/>
                                        <p:tgtEl>
                                          <p:spTgt spid="168"/>
                                        </p:tgtEl>
                                        <p:attrNameLst>
                                          <p:attrName>ppt_h</p:attrName>
                                        </p:attrNameLst>
                                      </p:cBhvr>
                                      <p:tavLst>
                                        <p:tav tm="0">
                                          <p:val>
                                            <p:fltVal val="0"/>
                                          </p:val>
                                        </p:tav>
                                        <p:tav tm="100000">
                                          <p:val>
                                            <p:strVal val="#ppt_h"/>
                                          </p:val>
                                        </p:tav>
                                      </p:tavLst>
                                    </p:anim>
                                    <p:animEffect transition="in" filter="fade">
                                      <p:cBhvr>
                                        <p:cTn id="48" dur="500"/>
                                        <p:tgtEl>
                                          <p:spTgt spid="168"/>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75"/>
                                        </p:tgtEl>
                                        <p:attrNameLst>
                                          <p:attrName>style.visibility</p:attrName>
                                        </p:attrNameLst>
                                      </p:cBhvr>
                                      <p:to>
                                        <p:strVal val="visible"/>
                                      </p:to>
                                    </p:set>
                                    <p:animEffect transition="in" filter="wipe(left)">
                                      <p:cBhvr>
                                        <p:cTn id="52" dur="500"/>
                                        <p:tgtEl>
                                          <p:spTgt spid="175"/>
                                        </p:tgtEl>
                                      </p:cBhvr>
                                    </p:animEffect>
                                  </p:childTnLst>
                                </p:cTn>
                              </p:par>
                            </p:childTnLst>
                          </p:cTn>
                        </p:par>
                        <p:par>
                          <p:cTn id="53" fill="hold">
                            <p:stCondLst>
                              <p:cond delay="1500"/>
                            </p:stCondLst>
                            <p:childTnLst>
                              <p:par>
                                <p:cTn id="54" presetID="42" presetClass="entr" presetSubtype="0" fill="hold" grpId="0" nodeType="afterEffect">
                                  <p:stCondLst>
                                    <p:cond delay="0"/>
                                  </p:stCondLst>
                                  <p:childTnLst>
                                    <p:set>
                                      <p:cBhvr>
                                        <p:cTn id="55" dur="1" fill="hold">
                                          <p:stCondLst>
                                            <p:cond delay="0"/>
                                          </p:stCondLst>
                                        </p:cTn>
                                        <p:tgtEl>
                                          <p:spTgt spid="134"/>
                                        </p:tgtEl>
                                        <p:attrNameLst>
                                          <p:attrName>style.visibility</p:attrName>
                                        </p:attrNameLst>
                                      </p:cBhvr>
                                      <p:to>
                                        <p:strVal val="visible"/>
                                      </p:to>
                                    </p:set>
                                    <p:animEffect transition="in" filter="fade">
                                      <p:cBhvr>
                                        <p:cTn id="56" dur="1000"/>
                                        <p:tgtEl>
                                          <p:spTgt spid="134"/>
                                        </p:tgtEl>
                                      </p:cBhvr>
                                    </p:animEffect>
                                    <p:anim calcmode="lin" valueType="num">
                                      <p:cBhvr>
                                        <p:cTn id="57" dur="1000" fill="hold"/>
                                        <p:tgtEl>
                                          <p:spTgt spid="134"/>
                                        </p:tgtEl>
                                        <p:attrNameLst>
                                          <p:attrName>ppt_x</p:attrName>
                                        </p:attrNameLst>
                                      </p:cBhvr>
                                      <p:tavLst>
                                        <p:tav tm="0">
                                          <p:val>
                                            <p:strVal val="#ppt_x"/>
                                          </p:val>
                                        </p:tav>
                                        <p:tav tm="100000">
                                          <p:val>
                                            <p:strVal val="#ppt_x"/>
                                          </p:val>
                                        </p:tav>
                                      </p:tavLst>
                                    </p:anim>
                                    <p:anim calcmode="lin" valueType="num">
                                      <p:cBhvr>
                                        <p:cTn id="58"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7" grpId="0" animBg="1"/>
      <p:bldP spid="86" grpId="0" animBg="1"/>
      <p:bldP spid="175" grpId="0"/>
      <p:bldP spid="13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20650"/>
            <a:ext cx="6742430" cy="11912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城市社区工作面临的问题及建议</a:t>
            </a:r>
          </a:p>
        </p:txBody>
      </p:sp>
      <p:sp>
        <p:nvSpPr>
          <p:cNvPr id="25" name="TextBox 24"/>
          <p:cNvSpPr txBox="1"/>
          <p:nvPr/>
        </p:nvSpPr>
        <p:spPr>
          <a:xfrm>
            <a:off x="616461" y="1317936"/>
            <a:ext cx="10927080" cy="645160"/>
          </a:xfrm>
          <a:prstGeom prst="rect">
            <a:avLst/>
          </a:prstGeom>
          <a:noFill/>
        </p:spPr>
        <p:txBody>
          <a:bodyPr wrap="square" rtlCol="0">
            <a:spAutoFit/>
          </a:bodyPr>
          <a:lstStyle/>
          <a:p>
            <a:pPr algn="ctr"/>
            <a:r>
              <a:rPr dirty="0">
                <a:solidFill>
                  <a:schemeClr val="accent1"/>
                </a:solidFill>
                <a:latin typeface="方正正中黑简体" panose="02000000000000000000" charset="-122"/>
                <a:ea typeface="方正正中黑简体" panose="02000000000000000000" charset="-122"/>
                <a:cs typeface="+mn-ea"/>
                <a:sym typeface="+mn-lt"/>
              </a:rPr>
              <a:t>存在的问题：主要是社区人员管理及保障和工作事项的界定、开展没有长效的保障、完善、持续机制。</a:t>
            </a:r>
          </a:p>
          <a:p>
            <a:pPr algn="ctr"/>
            <a:endParaRPr dirty="0">
              <a:solidFill>
                <a:schemeClr val="accent1"/>
              </a:solidFill>
              <a:latin typeface="方正正中黑简体" panose="02000000000000000000" charset="-122"/>
              <a:ea typeface="方正正中黑简体" panose="02000000000000000000" charset="-122"/>
              <a:cs typeface="+mn-ea"/>
              <a:sym typeface="+mn-lt"/>
            </a:endParaRPr>
          </a:p>
        </p:txBody>
      </p:sp>
      <p:sp>
        <p:nvSpPr>
          <p:cNvPr id="4" name="矩形 3"/>
          <p:cNvSpPr/>
          <p:nvPr/>
        </p:nvSpPr>
        <p:spPr>
          <a:xfrm>
            <a:off x="1492885" y="1962785"/>
            <a:ext cx="4434205" cy="4154170"/>
          </a:xfrm>
          <a:prstGeom prst="rect">
            <a:avLst/>
          </a:prstGeom>
          <a:blipFill dpi="0" rotWithShape="1">
            <a:blip r:embed="rId8" cstate="print"/>
            <a:srcRect/>
            <a:stretch>
              <a:fillRect l="-36000" t="-2000" r="-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blipFill>
                <a:blip r:embed="rId9"/>
                <a:stretch>
                  <a:fillRect l="-63000" t="-71000" r="-93000" b="-79000"/>
                </a:stretch>
              </a:blipFill>
              <a:cs typeface="+mn-ea"/>
              <a:sym typeface="+mn-lt"/>
            </a:endParaRPr>
          </a:p>
        </p:txBody>
      </p:sp>
      <p:sp>
        <p:nvSpPr>
          <p:cNvPr id="8" name="MH_SubTitle_1"/>
          <p:cNvSpPr txBox="1">
            <a:spLocks noChangeArrowheads="1"/>
          </p:cNvSpPr>
          <p:nvPr>
            <p:custDataLst>
              <p:tags r:id="rId1"/>
            </p:custDataLst>
          </p:nvPr>
        </p:nvSpPr>
        <p:spPr bwMode="auto">
          <a:xfrm>
            <a:off x="6718935" y="2677795"/>
            <a:ext cx="4088130" cy="454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en-US" altLang="zh-CN"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1.</a:t>
            </a:r>
            <a:r>
              <a:rPr lang="zh-CN" altLang="en-US"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社区人员内部管理不规范</a:t>
            </a:r>
          </a:p>
        </p:txBody>
      </p:sp>
      <p:sp>
        <p:nvSpPr>
          <p:cNvPr id="10" name="MH_SubTitle_2"/>
          <p:cNvSpPr txBox="1">
            <a:spLocks noChangeArrowheads="1"/>
          </p:cNvSpPr>
          <p:nvPr>
            <p:custDataLst>
              <p:tags r:id="rId2"/>
            </p:custDataLst>
          </p:nvPr>
        </p:nvSpPr>
        <p:spPr bwMode="auto">
          <a:xfrm>
            <a:off x="6718935" y="3216275"/>
            <a:ext cx="4088130" cy="456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en-US" altLang="zh-CN"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2.</a:t>
            </a:r>
            <a:r>
              <a:rPr lang="zh-CN" altLang="en-US"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福利待遇制定不合理</a:t>
            </a:r>
          </a:p>
        </p:txBody>
      </p:sp>
      <p:sp>
        <p:nvSpPr>
          <p:cNvPr id="12" name="MH_SubTitle_3"/>
          <p:cNvSpPr txBox="1">
            <a:spLocks noChangeArrowheads="1"/>
          </p:cNvSpPr>
          <p:nvPr>
            <p:custDataLst>
              <p:tags r:id="rId3"/>
            </p:custDataLst>
          </p:nvPr>
        </p:nvSpPr>
        <p:spPr bwMode="auto">
          <a:xfrm>
            <a:off x="6718935" y="3757295"/>
            <a:ext cx="4088130" cy="454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en-US" altLang="zh-CN"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3.</a:t>
            </a:r>
            <a:r>
              <a:rPr lang="zh-CN" altLang="en-US"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工作经费运转不科学</a:t>
            </a:r>
          </a:p>
        </p:txBody>
      </p:sp>
      <p:sp>
        <p:nvSpPr>
          <p:cNvPr id="14" name="MH_SubTitle_4"/>
          <p:cNvSpPr txBox="1">
            <a:spLocks noChangeArrowheads="1"/>
          </p:cNvSpPr>
          <p:nvPr>
            <p:custDataLst>
              <p:tags r:id="rId4"/>
            </p:custDataLst>
          </p:nvPr>
        </p:nvSpPr>
        <p:spPr bwMode="auto">
          <a:xfrm>
            <a:off x="6718935" y="4309745"/>
            <a:ext cx="4088130" cy="454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en-US" altLang="zh-CN"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4.</a:t>
            </a:r>
            <a:r>
              <a:rPr lang="zh-CN" altLang="en-US"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办公场所建设不达标</a:t>
            </a:r>
          </a:p>
        </p:txBody>
      </p:sp>
      <p:sp>
        <p:nvSpPr>
          <p:cNvPr id="23" name="MH_SubTitle_4"/>
          <p:cNvSpPr txBox="1">
            <a:spLocks noChangeArrowheads="1"/>
          </p:cNvSpPr>
          <p:nvPr>
            <p:custDataLst>
              <p:tags r:id="rId5"/>
            </p:custDataLst>
          </p:nvPr>
        </p:nvSpPr>
        <p:spPr bwMode="auto">
          <a:xfrm>
            <a:off x="6720205" y="4893945"/>
            <a:ext cx="4088130" cy="454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en-US" altLang="zh-CN"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5.</a:t>
            </a:r>
            <a:r>
              <a:rPr lang="zh-CN" altLang="en-US"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工作事项准入制度执行不到位</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 calcmode="lin" valueType="num">
                                      <p:cBhvr>
                                        <p:cTn id="15" dur="500" fill="hold"/>
                                        <p:tgtEl>
                                          <p:spTgt spid="25"/>
                                        </p:tgtEl>
                                        <p:attrNameLst>
                                          <p:attrName>style.rotation</p:attrName>
                                        </p:attrNameLst>
                                      </p:cBhvr>
                                      <p:tavLst>
                                        <p:tav tm="0">
                                          <p:val>
                                            <p:fltVal val="360"/>
                                          </p:val>
                                        </p:tav>
                                        <p:tav tm="100000">
                                          <p:val>
                                            <p:fltVal val="0"/>
                                          </p:val>
                                        </p:tav>
                                      </p:tavLst>
                                    </p:anim>
                                    <p:animEffect transition="in" filter="fade">
                                      <p:cBhvr>
                                        <p:cTn id="16" dur="500"/>
                                        <p:tgtEl>
                                          <p:spTgt spid="25"/>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25" grpId="0"/>
      <p:bldP spid="8" grpId="0"/>
      <p:bldP spid="10" grpId="0"/>
      <p:bldP spid="12" grpId="0"/>
      <p:bldP spid="14" grpId="0"/>
      <p:bldP spid="2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20650"/>
            <a:ext cx="6742430" cy="11912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城市社区工作面临的问题及建议</a:t>
            </a:r>
          </a:p>
        </p:txBody>
      </p:sp>
      <p:sp>
        <p:nvSpPr>
          <p:cNvPr id="8" name="MH_SubTitle_1"/>
          <p:cNvSpPr txBox="1">
            <a:spLocks noChangeArrowheads="1"/>
          </p:cNvSpPr>
          <p:nvPr>
            <p:custDataLst>
              <p:tags r:id="rId1"/>
            </p:custDataLst>
          </p:nvPr>
        </p:nvSpPr>
        <p:spPr bwMode="auto">
          <a:xfrm>
            <a:off x="992505" y="1158240"/>
            <a:ext cx="4088130" cy="454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en-US" altLang="zh-CN"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1.</a:t>
            </a:r>
            <a:r>
              <a:rPr lang="zh-CN" altLang="en-US"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社区人员内部管理不规范</a:t>
            </a:r>
          </a:p>
        </p:txBody>
      </p:sp>
      <p:sp>
        <p:nvSpPr>
          <p:cNvPr id="32" name="Freeform: Shape 12"/>
          <p:cNvSpPr/>
          <p:nvPr/>
        </p:nvSpPr>
        <p:spPr>
          <a:xfrm>
            <a:off x="5815330" y="2195830"/>
            <a:ext cx="2677160" cy="2926080"/>
          </a:xfrm>
          <a:custGeom>
            <a:avLst/>
            <a:gdLst>
              <a:gd name="connsiteX0" fmla="*/ 1689100 w 3119522"/>
              <a:gd name="connsiteY0" fmla="*/ 0 h 3378200"/>
              <a:gd name="connsiteX1" fmla="*/ 3089728 w 3119522"/>
              <a:gd name="connsiteY1" fmla="*/ 744708 h 3378200"/>
              <a:gd name="connsiteX2" fmla="*/ 3119522 w 3119522"/>
              <a:gd name="connsiteY2" fmla="*/ 793750 h 3378200"/>
              <a:gd name="connsiteX3" fmla="*/ 2303088 w 3119522"/>
              <a:gd name="connsiteY3" fmla="*/ 793750 h 3378200"/>
              <a:gd name="connsiteX4" fmla="*/ 2296249 w 3119522"/>
              <a:gd name="connsiteY4" fmla="*/ 788636 h 3378200"/>
              <a:gd name="connsiteX5" fmla="*/ 1689100 w 3119522"/>
              <a:gd name="connsiteY5" fmla="*/ 603178 h 3378200"/>
              <a:gd name="connsiteX6" fmla="*/ 603178 w 3119522"/>
              <a:gd name="connsiteY6" fmla="*/ 1689100 h 3378200"/>
              <a:gd name="connsiteX7" fmla="*/ 1689100 w 3119522"/>
              <a:gd name="connsiteY7" fmla="*/ 2775022 h 3378200"/>
              <a:gd name="connsiteX8" fmla="*/ 2296249 w 3119522"/>
              <a:gd name="connsiteY8" fmla="*/ 2589564 h 3378200"/>
              <a:gd name="connsiteX9" fmla="*/ 2303088 w 3119522"/>
              <a:gd name="connsiteY9" fmla="*/ 2584450 h 3378200"/>
              <a:gd name="connsiteX10" fmla="*/ 3119522 w 3119522"/>
              <a:gd name="connsiteY10" fmla="*/ 2584450 h 3378200"/>
              <a:gd name="connsiteX11" fmla="*/ 3089728 w 3119522"/>
              <a:gd name="connsiteY11" fmla="*/ 2633492 h 3378200"/>
              <a:gd name="connsiteX12" fmla="*/ 1689100 w 3119522"/>
              <a:gd name="connsiteY12" fmla="*/ 3378200 h 3378200"/>
              <a:gd name="connsiteX13" fmla="*/ 0 w 3119522"/>
              <a:gd name="connsiteY13" fmla="*/ 1689100 h 3378200"/>
              <a:gd name="connsiteX14" fmla="*/ 1689100 w 3119522"/>
              <a:gd name="connsiteY14" fmla="*/ 0 h 337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19522" h="3378200">
                <a:moveTo>
                  <a:pt x="1689100" y="0"/>
                </a:moveTo>
                <a:cubicBezTo>
                  <a:pt x="2272140" y="0"/>
                  <a:pt x="2786185" y="295405"/>
                  <a:pt x="3089728" y="744708"/>
                </a:cubicBezTo>
                <a:lnTo>
                  <a:pt x="3119522" y="793750"/>
                </a:lnTo>
                <a:lnTo>
                  <a:pt x="2303088" y="793750"/>
                </a:lnTo>
                <a:lnTo>
                  <a:pt x="2296249" y="788636"/>
                </a:lnTo>
                <a:cubicBezTo>
                  <a:pt x="2122935" y="671548"/>
                  <a:pt x="1914002" y="603178"/>
                  <a:pt x="1689100" y="603178"/>
                </a:cubicBezTo>
                <a:cubicBezTo>
                  <a:pt x="1089362" y="603178"/>
                  <a:pt x="603178" y="1089362"/>
                  <a:pt x="603178" y="1689100"/>
                </a:cubicBezTo>
                <a:cubicBezTo>
                  <a:pt x="603178" y="2288838"/>
                  <a:pt x="1089362" y="2775022"/>
                  <a:pt x="1689100" y="2775022"/>
                </a:cubicBezTo>
                <a:cubicBezTo>
                  <a:pt x="1914002" y="2775022"/>
                  <a:pt x="2122935" y="2706653"/>
                  <a:pt x="2296249" y="2589564"/>
                </a:cubicBezTo>
                <a:lnTo>
                  <a:pt x="2303088" y="2584450"/>
                </a:lnTo>
                <a:lnTo>
                  <a:pt x="3119522" y="2584450"/>
                </a:lnTo>
                <a:lnTo>
                  <a:pt x="3089728" y="2633492"/>
                </a:lnTo>
                <a:cubicBezTo>
                  <a:pt x="2786185" y="3082796"/>
                  <a:pt x="2272140" y="3378200"/>
                  <a:pt x="1689100" y="3378200"/>
                </a:cubicBezTo>
                <a:cubicBezTo>
                  <a:pt x="756236" y="3378200"/>
                  <a:pt x="0" y="2621964"/>
                  <a:pt x="0" y="1689100"/>
                </a:cubicBezTo>
                <a:cubicBezTo>
                  <a:pt x="0" y="756236"/>
                  <a:pt x="756236" y="0"/>
                  <a:pt x="1689100" y="0"/>
                </a:cubicBezTo>
                <a:close/>
              </a:path>
            </a:pathLst>
          </a:cu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7" name="Freeform: Shape 7"/>
          <p:cNvSpPr/>
          <p:nvPr/>
        </p:nvSpPr>
        <p:spPr>
          <a:xfrm>
            <a:off x="3653790" y="2195830"/>
            <a:ext cx="2677795" cy="2900045"/>
          </a:xfrm>
          <a:custGeom>
            <a:avLst/>
            <a:gdLst>
              <a:gd name="connsiteX0" fmla="*/ 1430422 w 3119522"/>
              <a:gd name="connsiteY0" fmla="*/ 0 h 3378200"/>
              <a:gd name="connsiteX1" fmla="*/ 3119522 w 3119522"/>
              <a:gd name="connsiteY1" fmla="*/ 1689100 h 3378200"/>
              <a:gd name="connsiteX2" fmla="*/ 1430422 w 3119522"/>
              <a:gd name="connsiteY2" fmla="*/ 3378200 h 3378200"/>
              <a:gd name="connsiteX3" fmla="*/ 29794 w 3119522"/>
              <a:gd name="connsiteY3" fmla="*/ 2633492 h 3378200"/>
              <a:gd name="connsiteX4" fmla="*/ 0 w 3119522"/>
              <a:gd name="connsiteY4" fmla="*/ 2584450 h 3378200"/>
              <a:gd name="connsiteX5" fmla="*/ 816434 w 3119522"/>
              <a:gd name="connsiteY5" fmla="*/ 2584450 h 3378200"/>
              <a:gd name="connsiteX6" fmla="*/ 823273 w 3119522"/>
              <a:gd name="connsiteY6" fmla="*/ 2589564 h 3378200"/>
              <a:gd name="connsiteX7" fmla="*/ 1430422 w 3119522"/>
              <a:gd name="connsiteY7" fmla="*/ 2775022 h 3378200"/>
              <a:gd name="connsiteX8" fmla="*/ 2516344 w 3119522"/>
              <a:gd name="connsiteY8" fmla="*/ 1689100 h 3378200"/>
              <a:gd name="connsiteX9" fmla="*/ 1430422 w 3119522"/>
              <a:gd name="connsiteY9" fmla="*/ 603178 h 3378200"/>
              <a:gd name="connsiteX10" fmla="*/ 823273 w 3119522"/>
              <a:gd name="connsiteY10" fmla="*/ 788636 h 3378200"/>
              <a:gd name="connsiteX11" fmla="*/ 816434 w 3119522"/>
              <a:gd name="connsiteY11" fmla="*/ 793750 h 3378200"/>
              <a:gd name="connsiteX12" fmla="*/ 0 w 3119522"/>
              <a:gd name="connsiteY12" fmla="*/ 793750 h 3378200"/>
              <a:gd name="connsiteX13" fmla="*/ 29794 w 3119522"/>
              <a:gd name="connsiteY13" fmla="*/ 744708 h 3378200"/>
              <a:gd name="connsiteX14" fmla="*/ 1430422 w 3119522"/>
              <a:gd name="connsiteY14" fmla="*/ 0 h 337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19522" h="3378200">
                <a:moveTo>
                  <a:pt x="1430422" y="0"/>
                </a:moveTo>
                <a:cubicBezTo>
                  <a:pt x="2363286" y="0"/>
                  <a:pt x="3119522" y="756236"/>
                  <a:pt x="3119522" y="1689100"/>
                </a:cubicBezTo>
                <a:cubicBezTo>
                  <a:pt x="3119522" y="2621964"/>
                  <a:pt x="2363286" y="3378200"/>
                  <a:pt x="1430422" y="3378200"/>
                </a:cubicBezTo>
                <a:cubicBezTo>
                  <a:pt x="847382" y="3378200"/>
                  <a:pt x="333337" y="3082796"/>
                  <a:pt x="29794" y="2633492"/>
                </a:cubicBezTo>
                <a:lnTo>
                  <a:pt x="0" y="2584450"/>
                </a:lnTo>
                <a:lnTo>
                  <a:pt x="816434" y="2584450"/>
                </a:lnTo>
                <a:lnTo>
                  <a:pt x="823273" y="2589564"/>
                </a:lnTo>
                <a:cubicBezTo>
                  <a:pt x="996587" y="2706653"/>
                  <a:pt x="1205520" y="2775022"/>
                  <a:pt x="1430422" y="2775022"/>
                </a:cubicBezTo>
                <a:cubicBezTo>
                  <a:pt x="2030160" y="2775022"/>
                  <a:pt x="2516344" y="2288838"/>
                  <a:pt x="2516344" y="1689100"/>
                </a:cubicBezTo>
                <a:cubicBezTo>
                  <a:pt x="2516344" y="1089362"/>
                  <a:pt x="2030160" y="603178"/>
                  <a:pt x="1430422" y="603178"/>
                </a:cubicBezTo>
                <a:cubicBezTo>
                  <a:pt x="1205520" y="603178"/>
                  <a:pt x="996587" y="671547"/>
                  <a:pt x="823273" y="788636"/>
                </a:cubicBezTo>
                <a:lnTo>
                  <a:pt x="816434" y="793750"/>
                </a:lnTo>
                <a:lnTo>
                  <a:pt x="0" y="793750"/>
                </a:lnTo>
                <a:lnTo>
                  <a:pt x="29794" y="744708"/>
                </a:lnTo>
                <a:cubicBezTo>
                  <a:pt x="333337" y="295405"/>
                  <a:pt x="847382" y="0"/>
                  <a:pt x="1430422" y="0"/>
                </a:cubicBezTo>
                <a:close/>
              </a:path>
            </a:pathLst>
          </a:cu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40" name="Rectangle 11"/>
          <p:cNvSpPr/>
          <p:nvPr/>
        </p:nvSpPr>
        <p:spPr>
          <a:xfrm flipH="1">
            <a:off x="805815" y="2573655"/>
            <a:ext cx="1896745" cy="2370455"/>
          </a:xfrm>
          <a:prstGeom prst="rect">
            <a:avLst/>
          </a:prstGeom>
        </p:spPr>
        <p:txBody>
          <a:bodyPr wrap="none" lIns="96000" tIns="0" rIns="96000" bIns="0">
            <a:normAutofit fontScale="90000" lnSpcReduction="20000"/>
          </a:bodyPr>
          <a:lstStyle/>
          <a:p>
            <a:pPr algn="just" defTabSz="1218565">
              <a:lnSpc>
                <a:spcPct val="160000"/>
              </a:lnSpc>
              <a:defRPr/>
            </a:pPr>
            <a:r>
              <a:rPr lang="zh-CN" altLang="en-US" sz="1400">
                <a:solidFill>
                  <a:schemeClr val="accent4">
                    <a:lumMod val="100000"/>
                  </a:schemeClr>
                </a:solidFill>
                <a:latin typeface="方正正中黑简体" panose="02000000000000000000" charset="-122"/>
                <a:ea typeface="方正正中黑简体" panose="02000000000000000000" charset="-122"/>
                <a:sym typeface="思源黑体" panose="020B0400000000000000" pitchFamily="34" charset="-122"/>
              </a:rPr>
              <a:t>社区工作人员经常被抽借调到街道</a:t>
            </a:r>
          </a:p>
          <a:p>
            <a:pPr algn="just" defTabSz="1218565">
              <a:lnSpc>
                <a:spcPct val="160000"/>
              </a:lnSpc>
              <a:defRPr/>
            </a:pPr>
            <a:r>
              <a:rPr lang="zh-CN" altLang="en-US" sz="1400">
                <a:solidFill>
                  <a:schemeClr val="accent4">
                    <a:lumMod val="100000"/>
                  </a:schemeClr>
                </a:solidFill>
                <a:latin typeface="方正正中黑简体" panose="02000000000000000000" charset="-122"/>
                <a:ea typeface="方正正中黑简体" panose="02000000000000000000" charset="-122"/>
                <a:sym typeface="思源黑体" panose="020B0400000000000000" pitchFamily="34" charset="-122"/>
              </a:rPr>
              <a:t>及相关职能部门，进行长期性工作，</a:t>
            </a:r>
          </a:p>
          <a:p>
            <a:pPr algn="just" defTabSz="1218565">
              <a:lnSpc>
                <a:spcPct val="160000"/>
              </a:lnSpc>
              <a:defRPr/>
            </a:pPr>
            <a:r>
              <a:rPr lang="zh-CN" altLang="en-US" sz="1400">
                <a:solidFill>
                  <a:schemeClr val="accent4">
                    <a:lumMod val="100000"/>
                  </a:schemeClr>
                </a:solidFill>
                <a:latin typeface="方正正中黑简体" panose="02000000000000000000" charset="-122"/>
                <a:ea typeface="方正正中黑简体" panose="02000000000000000000" charset="-122"/>
                <a:sym typeface="思源黑体" panose="020B0400000000000000" pitchFamily="34" charset="-122"/>
              </a:rPr>
              <a:t>导致人员流动性增大，社区人员缺乏</a:t>
            </a:r>
          </a:p>
          <a:p>
            <a:pPr algn="just" defTabSz="1218565">
              <a:lnSpc>
                <a:spcPct val="160000"/>
              </a:lnSpc>
              <a:defRPr/>
            </a:pPr>
            <a:endParaRPr lang="zh-CN" altLang="en-US" sz="1400">
              <a:solidFill>
                <a:schemeClr val="accent4">
                  <a:lumMod val="100000"/>
                </a:schemeClr>
              </a:solidFill>
              <a:latin typeface="方正正中黑简体" panose="02000000000000000000" charset="-122"/>
              <a:ea typeface="方正正中黑简体" panose="02000000000000000000" charset="-122"/>
              <a:sym typeface="思源黑体" panose="020B0400000000000000" pitchFamily="34" charset="-122"/>
            </a:endParaRPr>
          </a:p>
          <a:p>
            <a:pPr algn="just" defTabSz="1218565">
              <a:lnSpc>
                <a:spcPct val="160000"/>
              </a:lnSpc>
              <a:defRPr/>
            </a:pPr>
            <a:r>
              <a:rPr lang="zh-CN" altLang="en-US" sz="1400">
                <a:solidFill>
                  <a:schemeClr val="accent4">
                    <a:lumMod val="100000"/>
                  </a:schemeClr>
                </a:solidFill>
                <a:latin typeface="方正正中黑简体" panose="02000000000000000000" charset="-122"/>
                <a:ea typeface="方正正中黑简体" panose="02000000000000000000" charset="-122"/>
                <a:sym typeface="思源黑体" panose="020B0400000000000000" pitchFamily="34" charset="-122"/>
              </a:rPr>
              <a:t>社区工作人员因病长期不在岗的情况，</a:t>
            </a:r>
          </a:p>
          <a:p>
            <a:pPr algn="just" defTabSz="1218565">
              <a:lnSpc>
                <a:spcPct val="160000"/>
              </a:lnSpc>
              <a:defRPr/>
            </a:pPr>
            <a:r>
              <a:rPr lang="zh-CN" altLang="en-US" sz="1400">
                <a:solidFill>
                  <a:schemeClr val="accent4">
                    <a:lumMod val="100000"/>
                  </a:schemeClr>
                </a:solidFill>
                <a:latin typeface="方正正中黑简体" panose="02000000000000000000" charset="-122"/>
                <a:ea typeface="方正正中黑简体" panose="02000000000000000000" charset="-122"/>
                <a:sym typeface="思源黑体" panose="020B0400000000000000" pitchFamily="34" charset="-122"/>
              </a:rPr>
              <a:t>或因病或因家庭因素长期不在岗，社</a:t>
            </a:r>
          </a:p>
          <a:p>
            <a:pPr algn="just" defTabSz="1218565">
              <a:lnSpc>
                <a:spcPct val="160000"/>
              </a:lnSpc>
              <a:defRPr/>
            </a:pPr>
            <a:r>
              <a:rPr lang="zh-CN" altLang="en-US" sz="1400">
                <a:solidFill>
                  <a:schemeClr val="accent4">
                    <a:lumMod val="100000"/>
                  </a:schemeClr>
                </a:solidFill>
                <a:latin typeface="方正正中黑简体" panose="02000000000000000000" charset="-122"/>
                <a:ea typeface="方正正中黑简体" panose="02000000000000000000" charset="-122"/>
                <a:sym typeface="思源黑体" panose="020B0400000000000000" pitchFamily="34" charset="-122"/>
              </a:rPr>
              <a:t>区难以进行有效管理，造成部分工作</a:t>
            </a:r>
          </a:p>
          <a:p>
            <a:pPr algn="just" defTabSz="1218565">
              <a:lnSpc>
                <a:spcPct val="160000"/>
              </a:lnSpc>
              <a:defRPr/>
            </a:pPr>
            <a:r>
              <a:rPr lang="zh-CN" altLang="en-US" sz="1400">
                <a:solidFill>
                  <a:schemeClr val="accent4">
                    <a:lumMod val="100000"/>
                  </a:schemeClr>
                </a:solidFill>
                <a:latin typeface="方正正中黑简体" panose="02000000000000000000" charset="-122"/>
                <a:ea typeface="方正正中黑简体" panose="02000000000000000000" charset="-122"/>
                <a:sym typeface="思源黑体" panose="020B0400000000000000" pitchFamily="34" charset="-122"/>
              </a:rPr>
              <a:t>进展缓慢</a:t>
            </a:r>
          </a:p>
        </p:txBody>
      </p:sp>
      <p:sp>
        <p:nvSpPr>
          <p:cNvPr id="41" name="文本框 40"/>
          <p:cNvSpPr txBox="1"/>
          <p:nvPr/>
        </p:nvSpPr>
        <p:spPr>
          <a:xfrm>
            <a:off x="3874135" y="3235960"/>
            <a:ext cx="1758315" cy="706755"/>
          </a:xfrm>
          <a:prstGeom prst="rect">
            <a:avLst/>
          </a:prstGeom>
          <a:noFill/>
        </p:spPr>
        <p:txBody>
          <a:bodyPr wrap="square" rtlCol="0">
            <a:spAutoFit/>
          </a:bodyPr>
          <a:lstStyle/>
          <a:p>
            <a:pPr algn="ctr"/>
            <a:r>
              <a:rPr lang="zh-CN" altLang="en-US" sz="2000">
                <a:solidFill>
                  <a:srgbClr val="012063"/>
                </a:solidFill>
                <a:latin typeface="方正正中黑简体" panose="02000000000000000000" charset="-122"/>
                <a:ea typeface="方正正中黑简体" panose="02000000000000000000" charset="-122"/>
              </a:rPr>
              <a:t>人员管理</a:t>
            </a:r>
          </a:p>
          <a:p>
            <a:pPr algn="ctr"/>
            <a:r>
              <a:rPr lang="zh-CN" altLang="en-US" sz="2000">
                <a:solidFill>
                  <a:srgbClr val="012063"/>
                </a:solidFill>
                <a:latin typeface="方正正中黑简体" panose="02000000000000000000" charset="-122"/>
                <a:ea typeface="方正正中黑简体" panose="02000000000000000000" charset="-122"/>
              </a:rPr>
              <a:t>手续不完善</a:t>
            </a:r>
          </a:p>
        </p:txBody>
      </p:sp>
      <p:sp>
        <p:nvSpPr>
          <p:cNvPr id="42" name="文本框 41"/>
          <p:cNvSpPr txBox="1"/>
          <p:nvPr/>
        </p:nvSpPr>
        <p:spPr>
          <a:xfrm>
            <a:off x="6409055" y="3251200"/>
            <a:ext cx="1758315" cy="706755"/>
          </a:xfrm>
          <a:prstGeom prst="rect">
            <a:avLst/>
          </a:prstGeom>
          <a:noFill/>
        </p:spPr>
        <p:txBody>
          <a:bodyPr wrap="square" rtlCol="0">
            <a:spAutoFit/>
          </a:bodyPr>
          <a:lstStyle/>
          <a:p>
            <a:pPr algn="ctr"/>
            <a:r>
              <a:rPr lang="zh-CN" altLang="en-US" sz="2000">
                <a:solidFill>
                  <a:srgbClr val="767171"/>
                </a:solidFill>
                <a:latin typeface="方正正中黑简体" panose="02000000000000000000" charset="-122"/>
                <a:ea typeface="方正正中黑简体" panose="02000000000000000000" charset="-122"/>
              </a:rPr>
              <a:t>人员管理</a:t>
            </a:r>
          </a:p>
          <a:p>
            <a:pPr algn="ctr"/>
            <a:r>
              <a:rPr lang="zh-CN" altLang="en-US" sz="2000">
                <a:solidFill>
                  <a:srgbClr val="767171"/>
                </a:solidFill>
                <a:latin typeface="方正正中黑简体" panose="02000000000000000000" charset="-122"/>
                <a:ea typeface="方正正中黑简体" panose="02000000000000000000" charset="-122"/>
              </a:rPr>
              <a:t>机制不健全</a:t>
            </a:r>
          </a:p>
        </p:txBody>
      </p:sp>
      <p:sp>
        <p:nvSpPr>
          <p:cNvPr id="43" name="Rectangle 11"/>
          <p:cNvSpPr/>
          <p:nvPr/>
        </p:nvSpPr>
        <p:spPr>
          <a:xfrm flipH="1">
            <a:off x="8522335" y="2578735"/>
            <a:ext cx="1896745" cy="2370455"/>
          </a:xfrm>
          <a:prstGeom prst="rect">
            <a:avLst/>
          </a:prstGeom>
        </p:spPr>
        <p:txBody>
          <a:bodyPr wrap="none" lIns="96000" tIns="0" rIns="96000" bIns="0">
            <a:normAutofit/>
          </a:bodyPr>
          <a:lstStyle/>
          <a:p>
            <a:pPr algn="just" defTabSz="1218565">
              <a:lnSpc>
                <a:spcPct val="160000"/>
              </a:lnSpc>
              <a:defRPr/>
            </a:pPr>
            <a:r>
              <a:rPr lang="zh-CN" altLang="en-US" sz="1400">
                <a:solidFill>
                  <a:srgbClr val="767171"/>
                </a:solidFill>
                <a:latin typeface="方正正中黑简体" panose="02000000000000000000" charset="-122"/>
                <a:ea typeface="方正正中黑简体" panose="02000000000000000000" charset="-122"/>
                <a:sym typeface="思源黑体" panose="020B0400000000000000" pitchFamily="34" charset="-122"/>
              </a:rPr>
              <a:t>对社区干部重使用、轻培养，对于社区</a:t>
            </a:r>
          </a:p>
          <a:p>
            <a:pPr algn="just" defTabSz="1218565">
              <a:lnSpc>
                <a:spcPct val="160000"/>
              </a:lnSpc>
              <a:defRPr/>
            </a:pPr>
            <a:r>
              <a:rPr lang="zh-CN" altLang="en-US" sz="1400">
                <a:solidFill>
                  <a:srgbClr val="767171"/>
                </a:solidFill>
                <a:latin typeface="方正正中黑简体" panose="02000000000000000000" charset="-122"/>
                <a:ea typeface="方正正中黑简体" panose="02000000000000000000" charset="-122"/>
                <a:sym typeface="思源黑体" panose="020B0400000000000000" pitchFamily="34" charset="-122"/>
              </a:rPr>
              <a:t>干部的教育和培养抓得少、资金和精力</a:t>
            </a:r>
          </a:p>
          <a:p>
            <a:pPr algn="just" defTabSz="1218565">
              <a:lnSpc>
                <a:spcPct val="160000"/>
              </a:lnSpc>
              <a:defRPr/>
            </a:pPr>
            <a:r>
              <a:rPr lang="zh-CN" altLang="en-US" sz="1400">
                <a:solidFill>
                  <a:srgbClr val="767171"/>
                </a:solidFill>
                <a:latin typeface="方正正中黑简体" panose="02000000000000000000" charset="-122"/>
                <a:ea typeface="方正正中黑简体" panose="02000000000000000000" charset="-122"/>
                <a:sym typeface="思源黑体" panose="020B0400000000000000" pitchFamily="34" charset="-122"/>
              </a:rPr>
              <a:t>投入不足，客观上难以建立高素质的干</a:t>
            </a:r>
          </a:p>
          <a:p>
            <a:pPr algn="just" defTabSz="1218565">
              <a:lnSpc>
                <a:spcPct val="160000"/>
              </a:lnSpc>
              <a:defRPr/>
            </a:pPr>
            <a:r>
              <a:rPr lang="zh-CN" altLang="en-US" sz="1400">
                <a:solidFill>
                  <a:srgbClr val="767171"/>
                </a:solidFill>
                <a:latin typeface="方正正中黑简体" panose="02000000000000000000" charset="-122"/>
                <a:ea typeface="方正正中黑简体" panose="02000000000000000000" charset="-122"/>
                <a:sym typeface="思源黑体" panose="020B0400000000000000" pitchFamily="34" charset="-122"/>
              </a:rPr>
              <a:t>部队伍。</a:t>
            </a:r>
          </a:p>
          <a:p>
            <a:pPr algn="just" defTabSz="1218565">
              <a:lnSpc>
                <a:spcPct val="160000"/>
              </a:lnSpc>
              <a:defRPr/>
            </a:pPr>
            <a:endParaRPr lang="zh-CN" altLang="en-US" sz="1400">
              <a:solidFill>
                <a:srgbClr val="767171"/>
              </a:solidFill>
              <a:latin typeface="方正正中黑简体" panose="02000000000000000000" charset="-122"/>
              <a:ea typeface="方正正中黑简体" panose="02000000000000000000" charset="-122"/>
              <a:sym typeface="思源黑体" panose="020B0400000000000000" pitchFamily="34" charset="-122"/>
            </a:endParaRPr>
          </a:p>
          <a:p>
            <a:pPr algn="just" defTabSz="1218565">
              <a:lnSpc>
                <a:spcPct val="160000"/>
              </a:lnSpc>
              <a:defRPr/>
            </a:pPr>
            <a:r>
              <a:rPr lang="zh-CN" altLang="en-US" sz="1400">
                <a:solidFill>
                  <a:srgbClr val="767171"/>
                </a:solidFill>
                <a:latin typeface="方正正中黑简体" panose="02000000000000000000" charset="-122"/>
                <a:ea typeface="方正正中黑简体" panose="02000000000000000000" charset="-122"/>
                <a:sym typeface="思源黑体" panose="020B0400000000000000" pitchFamily="34" charset="-122"/>
              </a:rPr>
              <a:t>人员调动频次过高</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1+#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childTnLst>
                                </p:cTn>
                              </p:par>
                            </p:childTnLst>
                          </p:cTn>
                        </p:par>
                        <p:par>
                          <p:cTn id="12" fill="hold">
                            <p:stCondLst>
                              <p:cond delay="1000"/>
                            </p:stCondLst>
                            <p:childTnLst>
                              <p:par>
                                <p:cTn id="13" presetID="12" presetClass="entr" presetSubtype="2"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p:tgtEl>
                                          <p:spTgt spid="40"/>
                                        </p:tgtEl>
                                        <p:attrNameLst>
                                          <p:attrName>ppt_x</p:attrName>
                                        </p:attrNameLst>
                                      </p:cBhvr>
                                      <p:tavLst>
                                        <p:tav tm="0">
                                          <p:val>
                                            <p:strVal val="#ppt_x+#ppt_w*1.125000"/>
                                          </p:val>
                                        </p:tav>
                                        <p:tav tm="100000">
                                          <p:val>
                                            <p:strVal val="#ppt_x"/>
                                          </p:val>
                                        </p:tav>
                                      </p:tavLst>
                                    </p:anim>
                                    <p:animEffect transition="in" filter="wipe(left)">
                                      <p:cBhvr>
                                        <p:cTn id="16" dur="500"/>
                                        <p:tgtEl>
                                          <p:spTgt spid="40"/>
                                        </p:tgtEl>
                                      </p:cBhvr>
                                    </p:animEffect>
                                  </p:childTnLst>
                                </p:cTn>
                              </p:par>
                            </p:childTnLst>
                          </p:cTn>
                        </p:par>
                        <p:par>
                          <p:cTn id="17" fill="hold">
                            <p:stCondLst>
                              <p:cond delay="1500"/>
                            </p:stCondLst>
                            <p:childTnLst>
                              <p:par>
                                <p:cTn id="18" presetID="2" presetClass="entr" presetSubtype="8" fill="hold" grpId="1" nodeType="afterEffect">
                                  <p:stCondLst>
                                    <p:cond delay="50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1000" fill="hold"/>
                                        <p:tgtEl>
                                          <p:spTgt spid="32"/>
                                        </p:tgtEl>
                                        <p:attrNameLst>
                                          <p:attrName>ppt_x</p:attrName>
                                        </p:attrNameLst>
                                      </p:cBhvr>
                                      <p:tavLst>
                                        <p:tav tm="0">
                                          <p:val>
                                            <p:strVal val="0-#ppt_w/2"/>
                                          </p:val>
                                        </p:tav>
                                        <p:tav tm="100000">
                                          <p:val>
                                            <p:strVal val="#ppt_x"/>
                                          </p:val>
                                        </p:tav>
                                      </p:tavLst>
                                    </p:anim>
                                    <p:anim calcmode="lin" valueType="num">
                                      <p:cBhvr additive="base">
                                        <p:cTn id="21" dur="1000" fill="hold"/>
                                        <p:tgtEl>
                                          <p:spTgt spid="32"/>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1" presetClass="entr" presetSubtype="0" fill="hold" grpId="0" nodeType="afterEffect">
                                  <p:stCondLst>
                                    <p:cond delay="500"/>
                                  </p:stCondLst>
                                  <p:childTnLst>
                                    <p:set>
                                      <p:cBhvr>
                                        <p:cTn id="24" dur="1" fill="hold">
                                          <p:stCondLst>
                                            <p:cond delay="0"/>
                                          </p:stCondLst>
                                        </p:cTn>
                                        <p:tgtEl>
                                          <p:spTgt spid="42"/>
                                        </p:tgtEl>
                                        <p:attrNameLst>
                                          <p:attrName>style.visibility</p:attrName>
                                        </p:attrNameLst>
                                      </p:cBhvr>
                                      <p:to>
                                        <p:strVal val="visible"/>
                                      </p:to>
                                    </p:set>
                                  </p:childTnLst>
                                </p:cTn>
                              </p:par>
                            </p:childTnLst>
                          </p:cTn>
                        </p:par>
                        <p:par>
                          <p:cTn id="25" fill="hold">
                            <p:stCondLst>
                              <p:cond delay="3500"/>
                            </p:stCondLst>
                            <p:childTnLst>
                              <p:par>
                                <p:cTn id="26" presetID="12" presetClass="entr" presetSubtype="8" fill="hold" grpId="0" nodeType="after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1000"/>
                                        <p:tgtEl>
                                          <p:spTgt spid="43"/>
                                        </p:tgtEl>
                                        <p:attrNameLst>
                                          <p:attrName>ppt_x</p:attrName>
                                        </p:attrNameLst>
                                      </p:cBhvr>
                                      <p:tavLst>
                                        <p:tav tm="0">
                                          <p:val>
                                            <p:strVal val="#ppt_x-#ppt_w*1.125000"/>
                                          </p:val>
                                        </p:tav>
                                        <p:tav tm="100000">
                                          <p:val>
                                            <p:strVal val="#ppt_x"/>
                                          </p:val>
                                        </p:tav>
                                      </p:tavLst>
                                    </p:anim>
                                    <p:animEffect transition="in" filter="wipe(right)">
                                      <p:cBhvr>
                                        <p:cTn id="29"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7" grpId="0" animBg="1"/>
      <p:bldP spid="40" grpId="0"/>
      <p:bldP spid="41" grpId="0"/>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ï$ḻîḍê"/>
          <p:cNvSpPr/>
          <p:nvPr/>
        </p:nvSpPr>
        <p:spPr>
          <a:xfrm>
            <a:off x="0" y="0"/>
            <a:ext cx="12192000" cy="6858000"/>
          </a:xfrm>
          <a:prstGeom prst="rect">
            <a:avLst/>
          </a:prstGeom>
          <a:blipFill>
            <a:blip r:embed="rId3" cstate="print">
              <a:extLst>
                <a:ext uri="{BEBA8EAE-BF5A-486C-A8C5-ECC9F3942E4B}">
                  <a14:imgProps xmlns="" xmlns:a14="http://schemas.microsoft.com/office/drawing/2010/main">
                    <a14:imgLayer r:embed="rId4">
                      <a14:imgEffect>
                        <a14:saturation sat="51000"/>
                      </a14:imgEffect>
                    </a14:imgLayer>
                  </a14:imgProps>
                </a:ext>
              </a:extLst>
            </a:blip>
            <a:stretch>
              <a:fillRect/>
            </a:stretch>
          </a:blip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a:cs typeface="+mn-ea"/>
              <a:sym typeface="+mn-lt"/>
            </a:endParaRPr>
          </a:p>
        </p:txBody>
      </p:sp>
      <p:sp>
        <p:nvSpPr>
          <p:cNvPr id="2" name="矩形 1"/>
          <p:cNvSpPr/>
          <p:nvPr/>
        </p:nvSpPr>
        <p:spPr>
          <a:xfrm>
            <a:off x="0" y="2367280"/>
            <a:ext cx="12192000" cy="449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矩形 2"/>
          <p:cNvSpPr/>
          <p:nvPr/>
        </p:nvSpPr>
        <p:spPr>
          <a:xfrm>
            <a:off x="257175" y="2367280"/>
            <a:ext cx="11677650" cy="4248152"/>
          </a:xfrm>
          <a:custGeom>
            <a:avLst/>
            <a:gdLst>
              <a:gd name="connsiteX0" fmla="*/ 0 w 11677650"/>
              <a:gd name="connsiteY0" fmla="*/ 0 h 4248152"/>
              <a:gd name="connsiteX1" fmla="*/ 11677650 w 11677650"/>
              <a:gd name="connsiteY1" fmla="*/ 0 h 4248152"/>
              <a:gd name="connsiteX2" fmla="*/ 11677650 w 11677650"/>
              <a:gd name="connsiteY2" fmla="*/ 4248152 h 4248152"/>
              <a:gd name="connsiteX3" fmla="*/ 0 w 11677650"/>
              <a:gd name="connsiteY3" fmla="*/ 4248152 h 4248152"/>
              <a:gd name="connsiteX4" fmla="*/ 0 w 11677650"/>
              <a:gd name="connsiteY4" fmla="*/ 0 h 4248152"/>
              <a:gd name="connsiteX0-1" fmla="*/ 0 w 11677650"/>
              <a:gd name="connsiteY0-2" fmla="*/ 5080 h 4253232"/>
              <a:gd name="connsiteX1-3" fmla="*/ 5772150 w 11677650"/>
              <a:gd name="connsiteY1-4" fmla="*/ 0 h 4253232"/>
              <a:gd name="connsiteX2-5" fmla="*/ 11677650 w 11677650"/>
              <a:gd name="connsiteY2-6" fmla="*/ 5080 h 4253232"/>
              <a:gd name="connsiteX3-7" fmla="*/ 11677650 w 11677650"/>
              <a:gd name="connsiteY3-8" fmla="*/ 4253232 h 4253232"/>
              <a:gd name="connsiteX4-9" fmla="*/ 0 w 11677650"/>
              <a:gd name="connsiteY4-10" fmla="*/ 4253232 h 4253232"/>
              <a:gd name="connsiteX5" fmla="*/ 0 w 11677650"/>
              <a:gd name="connsiteY5" fmla="*/ 5080 h 4253232"/>
              <a:gd name="connsiteX0-11" fmla="*/ 5772150 w 11677650"/>
              <a:gd name="connsiteY0-12" fmla="*/ 0 h 4253232"/>
              <a:gd name="connsiteX1-13" fmla="*/ 11677650 w 11677650"/>
              <a:gd name="connsiteY1-14" fmla="*/ 5080 h 4253232"/>
              <a:gd name="connsiteX2-15" fmla="*/ 11677650 w 11677650"/>
              <a:gd name="connsiteY2-16" fmla="*/ 4253232 h 4253232"/>
              <a:gd name="connsiteX3-17" fmla="*/ 0 w 11677650"/>
              <a:gd name="connsiteY3-18" fmla="*/ 4253232 h 4253232"/>
              <a:gd name="connsiteX4-19" fmla="*/ 0 w 11677650"/>
              <a:gd name="connsiteY4-20" fmla="*/ 5080 h 4253232"/>
              <a:gd name="connsiteX5-21" fmla="*/ 5863590 w 11677650"/>
              <a:gd name="connsiteY5-22" fmla="*/ 91440 h 4253232"/>
              <a:gd name="connsiteX0-23" fmla="*/ 5772150 w 11677650"/>
              <a:gd name="connsiteY0-24" fmla="*/ 0 h 4253232"/>
              <a:gd name="connsiteX1-25" fmla="*/ 11677650 w 11677650"/>
              <a:gd name="connsiteY1-26" fmla="*/ 5080 h 4253232"/>
              <a:gd name="connsiteX2-27" fmla="*/ 11677650 w 11677650"/>
              <a:gd name="connsiteY2-28" fmla="*/ 4253232 h 4253232"/>
              <a:gd name="connsiteX3-29" fmla="*/ 0 w 11677650"/>
              <a:gd name="connsiteY3-30" fmla="*/ 4253232 h 4253232"/>
              <a:gd name="connsiteX4-31" fmla="*/ 0 w 11677650"/>
              <a:gd name="connsiteY4-32" fmla="*/ 5080 h 4253232"/>
              <a:gd name="connsiteX0-33" fmla="*/ 11677650 w 11677650"/>
              <a:gd name="connsiteY0-34" fmla="*/ 0 h 4248152"/>
              <a:gd name="connsiteX1-35" fmla="*/ 11677650 w 11677650"/>
              <a:gd name="connsiteY1-36" fmla="*/ 4248152 h 4248152"/>
              <a:gd name="connsiteX2-37" fmla="*/ 0 w 11677650"/>
              <a:gd name="connsiteY2-38" fmla="*/ 4248152 h 4248152"/>
              <a:gd name="connsiteX3-39" fmla="*/ 0 w 11677650"/>
              <a:gd name="connsiteY3-40" fmla="*/ 0 h 4248152"/>
            </a:gdLst>
            <a:ahLst/>
            <a:cxnLst>
              <a:cxn ang="0">
                <a:pos x="connsiteX0-1" y="connsiteY0-2"/>
              </a:cxn>
              <a:cxn ang="0">
                <a:pos x="connsiteX1-3" y="connsiteY1-4"/>
              </a:cxn>
              <a:cxn ang="0">
                <a:pos x="connsiteX2-5" y="connsiteY2-6"/>
              </a:cxn>
              <a:cxn ang="0">
                <a:pos x="connsiteX3-7" y="connsiteY3-8"/>
              </a:cxn>
            </a:cxnLst>
            <a:rect l="l" t="t" r="r" b="b"/>
            <a:pathLst>
              <a:path w="11677650" h="4248152">
                <a:moveTo>
                  <a:pt x="11677650" y="0"/>
                </a:moveTo>
                <a:lnTo>
                  <a:pt x="11677650" y="4248152"/>
                </a:lnTo>
                <a:lnTo>
                  <a:pt x="0" y="4248152"/>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ïSḻîdé"/>
          <p:cNvSpPr/>
          <p:nvPr/>
        </p:nvSpPr>
        <p:spPr>
          <a:xfrm rot="5400000">
            <a:off x="4464685" y="-443865"/>
            <a:ext cx="3262630" cy="3911600"/>
          </a:xfrm>
          <a:prstGeom prst="homePlate">
            <a:avLst>
              <a:gd name="adj" fmla="val 22102"/>
            </a:avLst>
          </a:prstGeom>
          <a:solidFill>
            <a:schemeClr val="accent1">
              <a:alpha val="90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vert="vert270" wrap="square" lIns="91440" tIns="45720" rIns="91440" bIns="45720" rtlCol="0" anchor="ctr" anchorCtr="0">
            <a:normAutofit/>
          </a:bodyPr>
          <a:lstStyle/>
          <a:p>
            <a:pPr algn="ctr"/>
            <a:endParaRPr lang="en-US" sz="1200" dirty="0">
              <a:solidFill>
                <a:schemeClr val="tx1">
                  <a:lumMod val="65000"/>
                  <a:lumOff val="35000"/>
                </a:schemeClr>
              </a:solidFill>
              <a:cs typeface="+mn-ea"/>
              <a:sym typeface="+mn-lt"/>
            </a:endParaRPr>
          </a:p>
        </p:txBody>
      </p:sp>
      <p:sp>
        <p:nvSpPr>
          <p:cNvPr id="8" name="矩形 7"/>
          <p:cNvSpPr/>
          <p:nvPr/>
        </p:nvSpPr>
        <p:spPr>
          <a:xfrm>
            <a:off x="1568790" y="3079524"/>
            <a:ext cx="1415772" cy="338554"/>
          </a:xfrm>
          <a:prstGeom prst="rect">
            <a:avLst/>
          </a:prstGeom>
          <a:noFill/>
        </p:spPr>
        <p:txBody>
          <a:bodyPr wrap="none" lIns="216000" tIns="0" rIns="0" bIns="0" anchor="ctr" anchorCtr="0">
            <a:normAutofit/>
          </a:bodyPr>
          <a:lstStyle/>
          <a:p>
            <a:pPr algn="l"/>
            <a:r>
              <a:rPr lang="zh-CN" altLang="en-US" sz="2000" dirty="0">
                <a:solidFill>
                  <a:schemeClr val="dk2">
                    <a:lumMod val="100000"/>
                  </a:schemeClr>
                </a:solidFill>
                <a:latin typeface="方正正中黑简体" panose="02000000000000000000" charset="-122"/>
                <a:ea typeface="方正正中黑简体" panose="02000000000000000000" charset="-122"/>
                <a:cs typeface="方正正中黑简体" panose="02000000000000000000" charset="-122"/>
                <a:sym typeface="+mn-lt"/>
              </a:rPr>
              <a:t>湖南省社区建设方面</a:t>
            </a:r>
            <a:r>
              <a:rPr lang="en-US" altLang="zh-CN" sz="2000" dirty="0">
                <a:solidFill>
                  <a:schemeClr val="dk2">
                    <a:lumMod val="100000"/>
                  </a:schemeClr>
                </a:solidFill>
                <a:latin typeface="方正正中黑简体" panose="02000000000000000000" charset="-122"/>
                <a:ea typeface="方正正中黑简体" panose="02000000000000000000" charset="-122"/>
                <a:cs typeface="方正正中黑简体" panose="02000000000000000000" charset="-122"/>
                <a:sym typeface="+mn-lt"/>
              </a:rPr>
              <a:t>:</a:t>
            </a:r>
            <a:endParaRPr lang="zh-CN" altLang="en-US" sz="2000" dirty="0">
              <a:solidFill>
                <a:schemeClr val="dk2">
                  <a:lumMod val="100000"/>
                </a:schemeClr>
              </a:solidFill>
              <a:latin typeface="方正正中黑简体" panose="02000000000000000000" charset="-122"/>
              <a:ea typeface="方正正中黑简体" panose="02000000000000000000" charset="-122"/>
              <a:cs typeface="方正正中黑简体" panose="02000000000000000000" charset="-122"/>
              <a:sym typeface="+mn-lt"/>
            </a:endParaRPr>
          </a:p>
        </p:txBody>
      </p:sp>
      <p:sp>
        <p:nvSpPr>
          <p:cNvPr id="10" name="TextBox 5"/>
          <p:cNvSpPr txBox="1"/>
          <p:nvPr/>
        </p:nvSpPr>
        <p:spPr>
          <a:xfrm>
            <a:off x="626110" y="3503295"/>
            <a:ext cx="11034395" cy="2676525"/>
          </a:xfrm>
          <a:prstGeom prst="rect">
            <a:avLst/>
          </a:prstGeom>
          <a:noFill/>
        </p:spPr>
        <p:txBody>
          <a:bodyPr wrap="square" rtlCol="0">
            <a:spAutoFit/>
          </a:bodyPr>
          <a:lstStyle/>
          <a:p>
            <a:pPr marL="0" marR="0" lvl="0" indent="482600" algn="just" defTabSz="914400" rtl="0" fontAlgn="auto">
              <a:lnSpc>
                <a:spcPct val="150000"/>
              </a:lnSpc>
              <a:spcBef>
                <a:spcPts val="0"/>
              </a:spcBef>
              <a:spcAft>
                <a:spcPts val="0"/>
              </a:spcAft>
              <a:buClrTx/>
              <a:buSzTx/>
              <a:buFontTx/>
              <a:buNone/>
              <a:defRPr/>
              <a:extLst>
                <a:ext uri="{35155182-B16C-46BC-9424-99874614C6A1}">
                  <wpsdc:indentchars xmlns="" xmlns:wpsdc="http://www.wps.cn/officeDocument/2017/drawingmlCustomData" val="200" checksum="3297843772"/>
                </a:ext>
              </a:extLst>
            </a:pPr>
            <a:r>
              <a:rPr lang="zh-CN" altLang="en-US" sz="1600" spc="300" noProof="0" dirty="0">
                <a:ln>
                  <a:noFill/>
                </a:ln>
                <a:effectLst/>
                <a:uLnTx/>
                <a:uFillTx/>
                <a:latin typeface="方正正中黑简体" panose="02000000000000000000" charset="-122"/>
                <a:ea typeface="方正正中黑简体" panose="02000000000000000000" charset="-122"/>
                <a:cs typeface="+mn-ea"/>
                <a:sym typeface="+mn-lt"/>
              </a:rPr>
              <a:t>近年来，湖南省推行城乡社区治理与服务创新实验区建设是省委、省政府为深入贯彻落实党中央、国务院关于加强和完善城乡社区治理体系建设的决策部署，全面推进基层社会治理和服务创新发展的一项重要工作，于2018年6月正式启动，主要面向全省14个地州市中工作基础好、创新能力强、示范带动优的县市区，主要目的是指导各实验区在当地党委政府的领导下，</a:t>
            </a:r>
            <a:r>
              <a:rPr lang="zh-CN" altLang="en-US" sz="1600" spc="300" noProof="0" dirty="0">
                <a:ln>
                  <a:noFill/>
                </a:ln>
                <a:solidFill>
                  <a:srgbClr val="C00000"/>
                </a:solidFill>
                <a:effectLst/>
                <a:uLnTx/>
                <a:uFillTx/>
                <a:latin typeface="方正正中黑简体" panose="02000000000000000000" charset="-122"/>
                <a:ea typeface="方正正中黑简体" panose="02000000000000000000" charset="-122"/>
                <a:cs typeface="+mn-ea"/>
                <a:sym typeface="+mn-lt"/>
              </a:rPr>
              <a:t>围绕实验主题，整合有关资源，加强部门协同，加大投入保障，以改革创新精神扎实推进各项实验任务，为全省推进基层社会治理体系和治理能力现代化探索经验做法、提供鲜活样板、实行引领示范。</a:t>
            </a:r>
            <a:endParaRPr lang="zh-CN" altLang="en-US" sz="1600" spc="300" noProof="0" dirty="0">
              <a:ln>
                <a:noFill/>
              </a:ln>
              <a:effectLst/>
              <a:uLnTx/>
              <a:uFillTx/>
              <a:latin typeface="方正正中黑简体" panose="02000000000000000000" charset="-122"/>
              <a:ea typeface="方正正中黑简体" panose="02000000000000000000" charset="-122"/>
              <a:cs typeface="+mn-ea"/>
              <a:sym typeface="+mn-lt"/>
            </a:endParaRPr>
          </a:p>
          <a:p>
            <a:pPr marL="0" marR="0" lvl="0" indent="482600" algn="just" defTabSz="914400" rtl="0" fontAlgn="auto">
              <a:lnSpc>
                <a:spcPct val="150000"/>
              </a:lnSpc>
              <a:spcBef>
                <a:spcPts val="0"/>
              </a:spcBef>
              <a:spcAft>
                <a:spcPts val="0"/>
              </a:spcAft>
              <a:buClrTx/>
              <a:buSzTx/>
              <a:buFontTx/>
              <a:buNone/>
              <a:defRPr/>
              <a:extLst>
                <a:ext uri="{35155182-B16C-46BC-9424-99874614C6A1}">
                  <wpsdc:indentchars xmlns="" xmlns:wpsdc="http://www.wps.cn/officeDocument/2017/drawingmlCustomData" val="200" checksum="3297843772"/>
                </a:ext>
              </a:extLst>
            </a:pPr>
            <a:r>
              <a:rPr lang="zh-CN" altLang="en-US" sz="1600" spc="300" noProof="0" dirty="0">
                <a:ln>
                  <a:noFill/>
                </a:ln>
                <a:solidFill>
                  <a:srgbClr val="C00000"/>
                </a:solidFill>
                <a:effectLst/>
                <a:uLnTx/>
                <a:uFillTx/>
                <a:latin typeface="方正正中黑简体" panose="02000000000000000000" charset="-122"/>
                <a:ea typeface="方正正中黑简体" panose="02000000000000000000" charset="-122"/>
                <a:cs typeface="+mn-ea"/>
                <a:sym typeface="+mn-lt"/>
              </a:rPr>
              <a:t>2019年，常德市武陵区获评为省级城乡社区治理与服务创新实验区。</a:t>
            </a:r>
            <a:endParaRPr kumimoji="0" lang="zh-CN" altLang="en-US" sz="1600" b="0" i="0" u="none" strike="noStrike" kern="1200" cap="none" spc="300" normalizeH="0" baseline="0" noProof="0" dirty="0">
              <a:ln>
                <a:noFill/>
              </a:ln>
              <a:solidFill>
                <a:srgbClr val="C00000"/>
              </a:solidFill>
              <a:effectLst/>
              <a:uLnTx/>
              <a:uFillTx/>
              <a:latin typeface="方正正中黑简体" panose="02000000000000000000" charset="-122"/>
              <a:ea typeface="方正正中黑简体" panose="02000000000000000000" charset="-122"/>
              <a:cs typeface="+mn-ea"/>
              <a:sym typeface="+mn-lt"/>
            </a:endParaRPr>
          </a:p>
        </p:txBody>
      </p:sp>
      <p:sp>
        <p:nvSpPr>
          <p:cNvPr id="11" name="矩形 10"/>
          <p:cNvSpPr/>
          <p:nvPr/>
        </p:nvSpPr>
        <p:spPr>
          <a:xfrm>
            <a:off x="4745504" y="707942"/>
            <a:ext cx="2672080" cy="521970"/>
          </a:xfrm>
          <a:prstGeom prst="rect">
            <a:avLst/>
          </a:prstGeom>
        </p:spPr>
        <p:txBody>
          <a:bodyPr wrap="none">
            <a:spAutoFit/>
          </a:bodyPr>
          <a:lstStyle/>
          <a:p>
            <a:r>
              <a:rPr lang="zh-CN" altLang="en-US" sz="2800" dirty="0">
                <a:solidFill>
                  <a:schemeClr val="bg1"/>
                </a:solidFill>
                <a:latin typeface="方正正中黑简体" panose="02000000000000000000" charset="-122"/>
                <a:ea typeface="方正正中黑简体" panose="02000000000000000000" charset="-122"/>
              </a:rPr>
              <a:t>社区概念的提出</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20650"/>
            <a:ext cx="6742430" cy="11912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城市社区工作面临的问题及建议</a:t>
            </a:r>
          </a:p>
        </p:txBody>
      </p:sp>
      <p:sp>
        <p:nvSpPr>
          <p:cNvPr id="8" name="MH_SubTitle_1"/>
          <p:cNvSpPr txBox="1">
            <a:spLocks noChangeArrowheads="1"/>
          </p:cNvSpPr>
          <p:nvPr>
            <p:custDataLst>
              <p:tags r:id="rId1"/>
            </p:custDataLst>
          </p:nvPr>
        </p:nvSpPr>
        <p:spPr bwMode="auto">
          <a:xfrm>
            <a:off x="992505" y="1158240"/>
            <a:ext cx="4088130" cy="454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en-US" altLang="zh-CN"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2.</a:t>
            </a:r>
            <a:r>
              <a:rPr lang="zh-CN" altLang="en-US"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福利待遇制定不合理</a:t>
            </a:r>
          </a:p>
        </p:txBody>
      </p:sp>
      <p:grpSp>
        <p:nvGrpSpPr>
          <p:cNvPr id="5" name="组合 4"/>
          <p:cNvGrpSpPr/>
          <p:nvPr/>
        </p:nvGrpSpPr>
        <p:grpSpPr>
          <a:xfrm>
            <a:off x="1788160" y="1859280"/>
            <a:ext cx="2258060" cy="3992880"/>
            <a:chOff x="2816" y="2928"/>
            <a:chExt cx="3556" cy="6288"/>
          </a:xfrm>
        </p:grpSpPr>
        <p:sp>
          <p:nvSpPr>
            <p:cNvPr id="2" name="箭头2"/>
            <p:cNvSpPr>
              <a:spLocks noChangeArrowheads="1"/>
            </p:cNvSpPr>
            <p:nvPr/>
          </p:nvSpPr>
          <p:spPr bwMode="ltGray">
            <a:xfrm>
              <a:off x="2816" y="2928"/>
              <a:ext cx="3557" cy="6289"/>
            </a:xfrm>
            <a:prstGeom prst="flowChartOffpageConnector">
              <a:avLst/>
            </a:prstGeom>
            <a:solidFill>
              <a:schemeClr val="accent1"/>
            </a:solidFill>
            <a:ln w="3175" cap="flat" cmpd="sng" algn="ctr">
              <a:noFill/>
              <a:prstDash val="solid"/>
            </a:ln>
            <a:effectLst/>
          </p:spPr>
          <p:txBody>
            <a:bodyPr anchor="ctr"/>
            <a:lstStyle/>
            <a:p>
              <a:pPr lvl="0" algn="ctr" fontAlgn="base">
                <a:lnSpc>
                  <a:spcPct val="150000"/>
                </a:lnSpc>
                <a:spcBef>
                  <a:spcPct val="0"/>
                </a:spcBef>
                <a:spcAft>
                  <a:spcPct val="0"/>
                </a:spcAft>
                <a:defRPr/>
              </a:pPr>
              <a:endParaRPr lang="en-US" altLang="zh-CN" sz="1600" kern="0" dirty="0">
                <a:solidFill>
                  <a:schemeClr val="bg1"/>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 name="PA-文本框 6"/>
            <p:cNvSpPr txBox="1"/>
            <p:nvPr>
              <p:custDataLst>
                <p:tags r:id="rId6"/>
              </p:custDataLst>
            </p:nvPr>
          </p:nvSpPr>
          <p:spPr>
            <a:xfrm>
              <a:off x="3131" y="3243"/>
              <a:ext cx="3034" cy="919"/>
            </a:xfrm>
            <a:prstGeom prst="rect">
              <a:avLst/>
            </a:prstGeom>
            <a:noFill/>
          </p:spPr>
          <p:txBody>
            <a:bodyPr wrap="square" rtlCol="0">
              <a:spAutoFit/>
            </a:bodyPr>
            <a:lstStyle/>
            <a:p>
              <a:pPr algn="ctr"/>
              <a:r>
                <a:rPr lang="zh-CN" altLang="en-US" sz="1600" dirty="0">
                  <a:solidFill>
                    <a:schemeClr val="bg1"/>
                  </a:solidFill>
                  <a:latin typeface="方正正中黑简体" panose="02000000000000000000" charset="-122"/>
                  <a:ea typeface="方正正中黑简体" panose="02000000000000000000" charset="-122"/>
                  <a:sym typeface="思源黑体" panose="020B0400000000000000" pitchFamily="34" charset="-122"/>
                </a:rPr>
                <a:t>一是公积金、绩效额度定位偏低</a:t>
              </a:r>
              <a:endParaRPr lang="zh-CN" altLang="en-US" sz="1600" b="1" dirty="0">
                <a:solidFill>
                  <a:schemeClr val="bg1"/>
                </a:solidFill>
                <a:latin typeface="方正正中黑简体" panose="02000000000000000000" charset="-122"/>
                <a:ea typeface="方正正中黑简体" panose="02000000000000000000" charset="-122"/>
                <a:sym typeface="思源黑体" panose="020B0400000000000000" pitchFamily="34" charset="-122"/>
              </a:endParaRPr>
            </a:p>
          </p:txBody>
        </p:sp>
        <p:sp>
          <p:nvSpPr>
            <p:cNvPr id="9" name="PA-文本框 42"/>
            <p:cNvSpPr txBox="1"/>
            <p:nvPr>
              <p:custDataLst>
                <p:tags r:id="rId7"/>
              </p:custDataLst>
            </p:nvPr>
          </p:nvSpPr>
          <p:spPr>
            <a:xfrm>
              <a:off x="3192" y="4286"/>
              <a:ext cx="2901" cy="3666"/>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dirty="0">
                  <a:solidFill>
                    <a:schemeClr val="bg1"/>
                  </a:solidFill>
                  <a:latin typeface="方正正中黑简体" panose="02000000000000000000" charset="-122"/>
                  <a:ea typeface="方正正中黑简体" panose="02000000000000000000" charset="-122"/>
                  <a:sym typeface="思源黑体" panose="020B0400000000000000" pitchFamily="34" charset="-122"/>
                </a:rPr>
                <a:t>公积金目前均为每月个人部分300元，财政部分300元，每月共600元。目前全区各社区年终绩效在正常情况下为每年每人3600元，且存在扣除风险</a:t>
              </a:r>
            </a:p>
          </p:txBody>
        </p:sp>
      </p:grpSp>
      <p:grpSp>
        <p:nvGrpSpPr>
          <p:cNvPr id="7" name="组合 6"/>
          <p:cNvGrpSpPr/>
          <p:nvPr/>
        </p:nvGrpSpPr>
        <p:grpSpPr>
          <a:xfrm>
            <a:off x="5080000" y="1859280"/>
            <a:ext cx="2193290" cy="4015740"/>
            <a:chOff x="8000" y="2928"/>
            <a:chExt cx="3454" cy="6324"/>
          </a:xfrm>
        </p:grpSpPr>
        <p:sp>
          <p:nvSpPr>
            <p:cNvPr id="4" name="箭头3"/>
            <p:cNvSpPr>
              <a:spLocks noChangeArrowheads="1"/>
            </p:cNvSpPr>
            <p:nvPr/>
          </p:nvSpPr>
          <p:spPr bwMode="ltGray">
            <a:xfrm>
              <a:off x="8000" y="2928"/>
              <a:ext cx="3454" cy="6325"/>
            </a:xfrm>
            <a:prstGeom prst="flowChartOffpageConnector">
              <a:avLst/>
            </a:prstGeom>
            <a:solidFill>
              <a:schemeClr val="accent2"/>
            </a:solidFill>
            <a:ln w="3175" cap="flat" cmpd="sng" algn="ctr">
              <a:noFill/>
              <a:prstDash val="solid"/>
            </a:ln>
            <a:effectLst/>
          </p:spPr>
          <p:txBody>
            <a:bodyPr anchor="ctr"/>
            <a:lstStyle/>
            <a:p>
              <a:pPr lvl="0" algn="ctr" fontAlgn="base">
                <a:lnSpc>
                  <a:spcPct val="150000"/>
                </a:lnSpc>
                <a:spcBef>
                  <a:spcPct val="0"/>
                </a:spcBef>
                <a:spcAft>
                  <a:spcPct val="0"/>
                </a:spcAft>
                <a:defRPr/>
              </a:pPr>
              <a:endParaRPr lang="en-US" altLang="zh-CN" sz="1600" kern="0" dirty="0">
                <a:solidFill>
                  <a:schemeClr val="bg1"/>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0" name="PA-文本框 6"/>
            <p:cNvSpPr txBox="1"/>
            <p:nvPr>
              <p:custDataLst>
                <p:tags r:id="rId4"/>
              </p:custDataLst>
            </p:nvPr>
          </p:nvSpPr>
          <p:spPr>
            <a:xfrm>
              <a:off x="8213" y="3243"/>
              <a:ext cx="3034" cy="919"/>
            </a:xfrm>
            <a:prstGeom prst="rect">
              <a:avLst/>
            </a:prstGeom>
            <a:noFill/>
          </p:spPr>
          <p:txBody>
            <a:bodyPr wrap="square" rtlCol="0">
              <a:spAutoFit/>
            </a:bodyPr>
            <a:lstStyle/>
            <a:p>
              <a:pPr algn="ctr"/>
              <a:r>
                <a:rPr lang="zh-CN" altLang="en-US" sz="16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二是医疗保险缴纳方式单一</a:t>
              </a:r>
            </a:p>
          </p:txBody>
        </p:sp>
        <p:sp>
          <p:nvSpPr>
            <p:cNvPr id="11" name="PA-文本框 42"/>
            <p:cNvSpPr txBox="1"/>
            <p:nvPr>
              <p:custDataLst>
                <p:tags r:id="rId5"/>
              </p:custDataLst>
            </p:nvPr>
          </p:nvSpPr>
          <p:spPr>
            <a:xfrm>
              <a:off x="8279" y="4286"/>
              <a:ext cx="2901" cy="322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社区工作人员普遍对医疗保险缴纳按照灵活就业人员方式不认可，主要为该方式下缴纳比例为60%，比例偏低，与自身需求存在偏差</a:t>
              </a:r>
            </a:p>
          </p:txBody>
        </p:sp>
      </p:grpSp>
      <p:grpSp>
        <p:nvGrpSpPr>
          <p:cNvPr id="14" name="组合 13"/>
          <p:cNvGrpSpPr/>
          <p:nvPr/>
        </p:nvGrpSpPr>
        <p:grpSpPr>
          <a:xfrm>
            <a:off x="8277225" y="1859280"/>
            <a:ext cx="2193290" cy="4015740"/>
            <a:chOff x="13035" y="2928"/>
            <a:chExt cx="3454" cy="6324"/>
          </a:xfrm>
        </p:grpSpPr>
        <p:sp>
          <p:nvSpPr>
            <p:cNvPr id="6" name="箭头3"/>
            <p:cNvSpPr>
              <a:spLocks noChangeArrowheads="1"/>
            </p:cNvSpPr>
            <p:nvPr/>
          </p:nvSpPr>
          <p:spPr bwMode="ltGray">
            <a:xfrm>
              <a:off x="13035" y="2928"/>
              <a:ext cx="3454" cy="6325"/>
            </a:xfrm>
            <a:prstGeom prst="flowChartOffpageConnector">
              <a:avLst/>
            </a:prstGeom>
            <a:solidFill>
              <a:schemeClr val="accent1"/>
            </a:solidFill>
            <a:ln w="3175" cap="flat" cmpd="sng" algn="ctr">
              <a:noFill/>
              <a:prstDash val="solid"/>
            </a:ln>
            <a:effectLst/>
          </p:spPr>
          <p:txBody>
            <a:bodyPr anchor="ctr"/>
            <a:lstStyle/>
            <a:p>
              <a:pPr lvl="0" algn="ctr" fontAlgn="base">
                <a:lnSpc>
                  <a:spcPct val="150000"/>
                </a:lnSpc>
                <a:spcBef>
                  <a:spcPct val="0"/>
                </a:spcBef>
                <a:spcAft>
                  <a:spcPct val="0"/>
                </a:spcAft>
                <a:defRPr/>
              </a:pPr>
              <a:endParaRPr lang="en-US" altLang="zh-CN" sz="1600" kern="0" dirty="0">
                <a:solidFill>
                  <a:schemeClr val="bg1"/>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2" name="PA-文本框 6"/>
            <p:cNvSpPr txBox="1"/>
            <p:nvPr>
              <p:custDataLst>
                <p:tags r:id="rId2"/>
              </p:custDataLst>
            </p:nvPr>
          </p:nvSpPr>
          <p:spPr>
            <a:xfrm>
              <a:off x="13248" y="3243"/>
              <a:ext cx="3034" cy="919"/>
            </a:xfrm>
            <a:prstGeom prst="rect">
              <a:avLst/>
            </a:prstGeom>
            <a:noFill/>
          </p:spPr>
          <p:txBody>
            <a:bodyPr wrap="square" rtlCol="0">
              <a:spAutoFit/>
            </a:bodyPr>
            <a:lstStyle/>
            <a:p>
              <a:pPr algn="ctr"/>
              <a:r>
                <a:rPr lang="zh-CN" altLang="en-US" sz="1600" dirty="0">
                  <a:solidFill>
                    <a:schemeClr val="bg1"/>
                  </a:solidFill>
                  <a:latin typeface="方正正中黑简体" panose="02000000000000000000" charset="-122"/>
                  <a:ea typeface="方正正中黑简体" panose="02000000000000000000" charset="-122"/>
                  <a:sym typeface="思源黑体" panose="020B0400000000000000" pitchFamily="34" charset="-122"/>
                </a:rPr>
                <a:t>三是综治奖项发放考虑欠缺</a:t>
              </a:r>
            </a:p>
          </p:txBody>
        </p:sp>
        <p:sp>
          <p:nvSpPr>
            <p:cNvPr id="13" name="PA-文本框 42"/>
            <p:cNvSpPr txBox="1"/>
            <p:nvPr>
              <p:custDataLst>
                <p:tags r:id="rId3"/>
              </p:custDataLst>
            </p:nvPr>
          </p:nvSpPr>
          <p:spPr>
            <a:xfrm>
              <a:off x="13314" y="4286"/>
              <a:ext cx="2901" cy="190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dirty="0">
                  <a:solidFill>
                    <a:schemeClr val="bg1"/>
                  </a:solidFill>
                  <a:latin typeface="方正正中黑简体" panose="02000000000000000000" charset="-122"/>
                  <a:ea typeface="方正正中黑简体" panose="02000000000000000000" charset="-122"/>
                  <a:sym typeface="思源黑体" panose="020B0400000000000000" pitchFamily="34" charset="-122"/>
                </a:rPr>
                <a:t>各社区作为综治维稳的第一线，却并无相应综治等奖励，造成人员工作积极性降低。</a:t>
              </a:r>
            </a:p>
          </p:txBody>
        </p:sp>
      </p:gr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20650"/>
            <a:ext cx="6742430" cy="11912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城市社区工作面临的问题及建议</a:t>
            </a:r>
          </a:p>
        </p:txBody>
      </p:sp>
      <p:sp>
        <p:nvSpPr>
          <p:cNvPr id="8" name="MH_SubTitle_1"/>
          <p:cNvSpPr txBox="1">
            <a:spLocks noChangeArrowheads="1"/>
          </p:cNvSpPr>
          <p:nvPr>
            <p:custDataLst>
              <p:tags r:id="rId1"/>
            </p:custDataLst>
          </p:nvPr>
        </p:nvSpPr>
        <p:spPr bwMode="auto">
          <a:xfrm>
            <a:off x="992505" y="1158240"/>
            <a:ext cx="4088130" cy="454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en-US" altLang="zh-CN"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3.</a:t>
            </a:r>
            <a:r>
              <a:rPr lang="zh-CN" altLang="en-US"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工作经费运转不科学</a:t>
            </a:r>
          </a:p>
        </p:txBody>
      </p:sp>
      <p:grpSp>
        <p:nvGrpSpPr>
          <p:cNvPr id="27" name="组合 26"/>
          <p:cNvGrpSpPr>
            <a:grpSpLocks noChangeAspect="1"/>
          </p:cNvGrpSpPr>
          <p:nvPr/>
        </p:nvGrpSpPr>
        <p:grpSpPr>
          <a:xfrm>
            <a:off x="1402080" y="1915795"/>
            <a:ext cx="2973705" cy="2965450"/>
            <a:chOff x="1983909" y="2674753"/>
            <a:chExt cx="1657350" cy="1657350"/>
          </a:xfrm>
          <a:solidFill>
            <a:schemeClr val="accent1"/>
          </a:solidFill>
        </p:grpSpPr>
        <p:sp>
          <p:nvSpPr>
            <p:cNvPr id="43" name="任意多边形: 形状 42"/>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240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44" name="任意多边形: 形状 43"/>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2400">
                <a:latin typeface="思源黑体" panose="020B0400000000000000" pitchFamily="34" charset="-122"/>
                <a:ea typeface="思源黑体" panose="020B0400000000000000" pitchFamily="34" charset="-122"/>
                <a:sym typeface="思源黑体" panose="020B0400000000000000" pitchFamily="34" charset="-122"/>
              </a:endParaRPr>
            </a:p>
          </p:txBody>
        </p:sp>
      </p:grpSp>
      <p:grpSp>
        <p:nvGrpSpPr>
          <p:cNvPr id="29" name="组合 28"/>
          <p:cNvGrpSpPr>
            <a:grpSpLocks noChangeAspect="1"/>
          </p:cNvGrpSpPr>
          <p:nvPr/>
        </p:nvGrpSpPr>
        <p:grpSpPr>
          <a:xfrm>
            <a:off x="8269605" y="1921510"/>
            <a:ext cx="3040380" cy="2978785"/>
            <a:chOff x="6306671" y="2674753"/>
            <a:chExt cx="1655763" cy="1657350"/>
          </a:xfrm>
          <a:solidFill>
            <a:srgbClr val="012063"/>
          </a:solidFill>
        </p:grpSpPr>
        <p:sp>
          <p:nvSpPr>
            <p:cNvPr id="35" name="任意多边形: 形状 34"/>
            <p:cNvSpPr/>
            <p:nvPr/>
          </p:nvSpPr>
          <p:spPr bwMode="auto">
            <a:xfrm>
              <a:off x="6306671" y="3062103"/>
              <a:ext cx="1214438"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240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6" name="任意多边形: 形状 35"/>
            <p:cNvSpPr/>
            <p:nvPr/>
          </p:nvSpPr>
          <p:spPr bwMode="auto">
            <a:xfrm>
              <a:off x="6755934" y="2674753"/>
              <a:ext cx="1206500"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2400">
                <a:latin typeface="思源黑体" panose="020B0400000000000000" pitchFamily="34" charset="-122"/>
                <a:ea typeface="思源黑体" panose="020B0400000000000000" pitchFamily="34" charset="-122"/>
                <a:sym typeface="思源黑体" panose="020B0400000000000000" pitchFamily="34" charset="-122"/>
              </a:endParaRPr>
            </a:p>
          </p:txBody>
        </p:sp>
      </p:grpSp>
      <p:sp>
        <p:nvSpPr>
          <p:cNvPr id="19" name="矩形 18"/>
          <p:cNvSpPr/>
          <p:nvPr/>
        </p:nvSpPr>
        <p:spPr>
          <a:xfrm>
            <a:off x="1810088" y="2587740"/>
            <a:ext cx="1282771" cy="235963"/>
          </a:xfrm>
          <a:prstGeom prst="rect">
            <a:avLst/>
          </a:prstGeom>
          <a:ln w="12700">
            <a:miter lim="400000"/>
          </a:ln>
        </p:spPr>
        <p:txBody>
          <a:bodyPr wrap="none" lIns="33867" tIns="33867" rIns="33867" bIns="33867" anchor="ctr">
            <a:normAutofit fontScale="62500" lnSpcReduction="20000"/>
          </a:bodyPr>
          <a:lstStyle/>
          <a:p>
            <a:pPr algn="ctr">
              <a:lnSpc>
                <a:spcPct val="110000"/>
              </a:lnSpc>
            </a:pPr>
            <a:endParaRPr lang="zh-CN" altLang="en-US" sz="1865" b="1" spc="40" dirty="0">
              <a:solidFill>
                <a:schemeClr val="accent4">
                  <a:lumMod val="100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3" name="矩形 22"/>
          <p:cNvSpPr/>
          <p:nvPr/>
        </p:nvSpPr>
        <p:spPr>
          <a:xfrm>
            <a:off x="1633855" y="1613535"/>
            <a:ext cx="2529205" cy="3514090"/>
          </a:xfrm>
          <a:prstGeom prst="rect">
            <a:avLst/>
          </a:prstGeom>
          <a:ln w="12700">
            <a:miter lim="400000"/>
          </a:ln>
        </p:spPr>
        <p:txBody>
          <a:bodyPr wrap="square" lIns="96000" tIns="96000" rIns="96000" bIns="96000" anchor="ctr" anchorCtr="1">
            <a:normAutofit/>
          </a:bodyPr>
          <a:lstStyle/>
          <a:p>
            <a:pPr algn="just">
              <a:lnSpc>
                <a:spcPct val="120000"/>
              </a:lnSpc>
            </a:pPr>
            <a:r>
              <a:rPr lang="zh-CN" altLang="en-US" sz="1600" spc="40">
                <a:solidFill>
                  <a:schemeClr val="accent4">
                    <a:lumMod val="100000"/>
                  </a:schemeClr>
                </a:solidFill>
                <a:latin typeface="方正正中黑简体" panose="02000000000000000000" charset="-122"/>
                <a:ea typeface="方正正中黑简体" panose="02000000000000000000" charset="-122"/>
                <a:sym typeface="思源黑体" panose="020B0400000000000000" pitchFamily="34" charset="-122"/>
              </a:rPr>
              <a:t>集体经济缺乏，无社区特色品牌打造，在无其他收入来源的情况下，各项指标任务导致支出增加，导致运转难题。同时，为推动防疫工作常态化进行，存在对部分志愿者的话费补助等额外费用，也使得社区财政不堪重负；</a:t>
            </a:r>
          </a:p>
        </p:txBody>
      </p:sp>
      <p:sp>
        <p:nvSpPr>
          <p:cNvPr id="16" name="文本框 59"/>
          <p:cNvSpPr txBox="1"/>
          <p:nvPr/>
        </p:nvSpPr>
        <p:spPr>
          <a:xfrm>
            <a:off x="1852930" y="5127625"/>
            <a:ext cx="1826895" cy="502285"/>
          </a:xfrm>
          <a:prstGeom prst="roundRect">
            <a:avLst/>
          </a:prstGeom>
          <a:solidFill>
            <a:schemeClr val="accent1"/>
          </a:solidFill>
        </p:spPr>
        <p:txBody>
          <a:bodyPr wrap="none">
            <a:normAutofit/>
          </a:bodyPr>
          <a:lstStyle/>
          <a:p>
            <a:pPr algn="ctr">
              <a:lnSpc>
                <a:spcPct val="130000"/>
              </a:lnSpc>
            </a:pPr>
            <a:r>
              <a:rPr lang="zh-CN" altLang="en-US" sz="1600">
                <a:solidFill>
                  <a:schemeClr val="bg2"/>
                </a:solidFill>
                <a:latin typeface="方正正中黑简体" panose="02000000000000000000" charset="-122"/>
                <a:ea typeface="方正正中黑简体" panose="02000000000000000000" charset="-122"/>
                <a:sym typeface="思源黑体" panose="020B0400000000000000" pitchFamily="34" charset="-122"/>
              </a:rPr>
              <a:t>自有经费难保障</a:t>
            </a:r>
          </a:p>
        </p:txBody>
      </p:sp>
      <p:grpSp>
        <p:nvGrpSpPr>
          <p:cNvPr id="24" name="组合 23"/>
          <p:cNvGrpSpPr>
            <a:grpSpLocks noChangeAspect="1"/>
          </p:cNvGrpSpPr>
          <p:nvPr/>
        </p:nvGrpSpPr>
        <p:grpSpPr>
          <a:xfrm>
            <a:off x="4827905" y="1921069"/>
            <a:ext cx="2973705" cy="2964621"/>
            <a:chOff x="1983909" y="2674753"/>
            <a:chExt cx="1657350" cy="1657350"/>
          </a:xfrm>
          <a:solidFill>
            <a:schemeClr val="accent1"/>
          </a:solidFill>
        </p:grpSpPr>
        <p:sp>
          <p:nvSpPr>
            <p:cNvPr id="26" name="任意多边形: 形状 42"/>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240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8" name="任意多边形: 形状 43"/>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sz="2400">
                <a:latin typeface="思源黑体" panose="020B0400000000000000" pitchFamily="34" charset="-122"/>
                <a:ea typeface="思源黑体" panose="020B0400000000000000" pitchFamily="34" charset="-122"/>
                <a:sym typeface="思源黑体" panose="020B0400000000000000" pitchFamily="34" charset="-122"/>
              </a:endParaRPr>
            </a:p>
          </p:txBody>
        </p:sp>
      </p:grpSp>
      <p:sp>
        <p:nvSpPr>
          <p:cNvPr id="41" name="文本框 40"/>
          <p:cNvSpPr txBox="1"/>
          <p:nvPr/>
        </p:nvSpPr>
        <p:spPr>
          <a:xfrm>
            <a:off x="1359535" y="1764030"/>
            <a:ext cx="873760" cy="460375"/>
          </a:xfrm>
          <a:prstGeom prst="rect">
            <a:avLst/>
          </a:prstGeom>
          <a:noFill/>
        </p:spPr>
        <p:txBody>
          <a:bodyPr wrap="square" rtlCol="0">
            <a:spAutoFit/>
          </a:bodyPr>
          <a:lstStyle/>
          <a:p>
            <a:r>
              <a:rPr lang="en-US" altLang="zh-CN" sz="2400">
                <a:latin typeface="方正正中黑简体" panose="02000000000000000000" charset="-122"/>
                <a:ea typeface="方正正中黑简体" panose="02000000000000000000" charset="-122"/>
              </a:rPr>
              <a:t>1</a:t>
            </a:r>
          </a:p>
        </p:txBody>
      </p:sp>
      <p:sp>
        <p:nvSpPr>
          <p:cNvPr id="42" name="文本框 41"/>
          <p:cNvSpPr txBox="1"/>
          <p:nvPr/>
        </p:nvSpPr>
        <p:spPr>
          <a:xfrm>
            <a:off x="3926205" y="4404995"/>
            <a:ext cx="873760" cy="460375"/>
          </a:xfrm>
          <a:prstGeom prst="rect">
            <a:avLst/>
          </a:prstGeom>
          <a:noFill/>
        </p:spPr>
        <p:txBody>
          <a:bodyPr wrap="square" rtlCol="0">
            <a:spAutoFit/>
          </a:bodyPr>
          <a:lstStyle/>
          <a:p>
            <a:r>
              <a:rPr lang="en-US" altLang="zh-CN" sz="2400">
                <a:latin typeface="方正正中黑简体" panose="02000000000000000000" charset="-122"/>
                <a:ea typeface="方正正中黑简体" panose="02000000000000000000" charset="-122"/>
              </a:rPr>
              <a:t>1</a:t>
            </a:r>
          </a:p>
        </p:txBody>
      </p:sp>
      <p:sp>
        <p:nvSpPr>
          <p:cNvPr id="47" name="文本框 46"/>
          <p:cNvSpPr txBox="1"/>
          <p:nvPr/>
        </p:nvSpPr>
        <p:spPr>
          <a:xfrm>
            <a:off x="4819015" y="1758950"/>
            <a:ext cx="873760" cy="460375"/>
          </a:xfrm>
          <a:prstGeom prst="rect">
            <a:avLst/>
          </a:prstGeom>
          <a:noFill/>
        </p:spPr>
        <p:txBody>
          <a:bodyPr wrap="square" rtlCol="0">
            <a:spAutoFit/>
          </a:bodyPr>
          <a:lstStyle/>
          <a:p>
            <a:r>
              <a:rPr lang="en-US" altLang="zh-CN" sz="2400">
                <a:latin typeface="方正正中黑简体" panose="02000000000000000000" charset="-122"/>
                <a:ea typeface="方正正中黑简体" panose="02000000000000000000" charset="-122"/>
              </a:rPr>
              <a:t>2</a:t>
            </a:r>
          </a:p>
        </p:txBody>
      </p:sp>
      <p:sp>
        <p:nvSpPr>
          <p:cNvPr id="48" name="文本框 47"/>
          <p:cNvSpPr txBox="1"/>
          <p:nvPr/>
        </p:nvSpPr>
        <p:spPr>
          <a:xfrm>
            <a:off x="7385685" y="4399915"/>
            <a:ext cx="873760" cy="460375"/>
          </a:xfrm>
          <a:prstGeom prst="rect">
            <a:avLst/>
          </a:prstGeom>
          <a:noFill/>
        </p:spPr>
        <p:txBody>
          <a:bodyPr wrap="square" rtlCol="0">
            <a:spAutoFit/>
          </a:bodyPr>
          <a:lstStyle/>
          <a:p>
            <a:r>
              <a:rPr lang="en-US" altLang="zh-CN" sz="2400">
                <a:latin typeface="方正正中黑简体" panose="02000000000000000000" charset="-122"/>
                <a:ea typeface="方正正中黑简体" panose="02000000000000000000" charset="-122"/>
              </a:rPr>
              <a:t>2</a:t>
            </a:r>
          </a:p>
        </p:txBody>
      </p:sp>
      <p:sp>
        <p:nvSpPr>
          <p:cNvPr id="49" name="矩形 48"/>
          <p:cNvSpPr/>
          <p:nvPr/>
        </p:nvSpPr>
        <p:spPr>
          <a:xfrm>
            <a:off x="5052695" y="1608455"/>
            <a:ext cx="2529205" cy="3514090"/>
          </a:xfrm>
          <a:prstGeom prst="rect">
            <a:avLst/>
          </a:prstGeom>
          <a:ln w="12700">
            <a:miter lim="400000"/>
          </a:ln>
        </p:spPr>
        <p:txBody>
          <a:bodyPr wrap="square" lIns="96000" tIns="96000" rIns="96000" bIns="96000" anchor="ctr" anchorCtr="1">
            <a:normAutofit/>
          </a:bodyPr>
          <a:lstStyle/>
          <a:p>
            <a:pPr algn="just">
              <a:lnSpc>
                <a:spcPct val="120000"/>
              </a:lnSpc>
            </a:pPr>
            <a:r>
              <a:rPr lang="zh-CN" altLang="en-US" sz="1600" spc="40">
                <a:solidFill>
                  <a:schemeClr val="accent4">
                    <a:lumMod val="100000"/>
                  </a:schemeClr>
                </a:solidFill>
                <a:latin typeface="方正正中黑简体" panose="02000000000000000000" charset="-122"/>
                <a:ea typeface="方正正中黑简体" panose="02000000000000000000" charset="-122"/>
                <a:sym typeface="思源黑体" panose="020B0400000000000000" pitchFamily="34" charset="-122"/>
              </a:rPr>
              <a:t>工作要求高、难度大，多数社区基本无法实现这一要求，在资金的获取上根部不会考虑到招商引资这一条；</a:t>
            </a:r>
          </a:p>
        </p:txBody>
      </p:sp>
      <p:sp>
        <p:nvSpPr>
          <p:cNvPr id="50" name="文本框 59"/>
          <p:cNvSpPr txBox="1"/>
          <p:nvPr/>
        </p:nvSpPr>
        <p:spPr>
          <a:xfrm>
            <a:off x="5271770" y="5122545"/>
            <a:ext cx="1826895" cy="502285"/>
          </a:xfrm>
          <a:prstGeom prst="roundRect">
            <a:avLst/>
          </a:prstGeom>
          <a:solidFill>
            <a:schemeClr val="accent1"/>
          </a:solidFill>
        </p:spPr>
        <p:txBody>
          <a:bodyPr wrap="none">
            <a:normAutofit/>
          </a:bodyPr>
          <a:lstStyle/>
          <a:p>
            <a:pPr algn="ctr">
              <a:lnSpc>
                <a:spcPct val="130000"/>
              </a:lnSpc>
            </a:pPr>
            <a:r>
              <a:rPr lang="zh-CN" altLang="en-US" sz="1600">
                <a:solidFill>
                  <a:schemeClr val="bg2"/>
                </a:solidFill>
                <a:latin typeface="方正正中黑简体" panose="02000000000000000000" charset="-122"/>
                <a:ea typeface="方正正中黑简体" panose="02000000000000000000" charset="-122"/>
                <a:sym typeface="思源黑体" panose="020B0400000000000000" pitchFamily="34" charset="-122"/>
              </a:rPr>
              <a:t>招商引资难实现</a:t>
            </a:r>
          </a:p>
        </p:txBody>
      </p:sp>
      <p:sp>
        <p:nvSpPr>
          <p:cNvPr id="51" name="文本框 50"/>
          <p:cNvSpPr txBox="1"/>
          <p:nvPr/>
        </p:nvSpPr>
        <p:spPr>
          <a:xfrm>
            <a:off x="8308975" y="1764030"/>
            <a:ext cx="873760" cy="460375"/>
          </a:xfrm>
          <a:prstGeom prst="rect">
            <a:avLst/>
          </a:prstGeom>
          <a:noFill/>
        </p:spPr>
        <p:txBody>
          <a:bodyPr wrap="square" rtlCol="0">
            <a:spAutoFit/>
          </a:bodyPr>
          <a:lstStyle/>
          <a:p>
            <a:r>
              <a:rPr lang="en-US" altLang="zh-CN" sz="2400">
                <a:latin typeface="方正正中黑简体" panose="02000000000000000000" charset="-122"/>
                <a:ea typeface="方正正中黑简体" panose="02000000000000000000" charset="-122"/>
              </a:rPr>
              <a:t>3</a:t>
            </a:r>
          </a:p>
        </p:txBody>
      </p:sp>
      <p:sp>
        <p:nvSpPr>
          <p:cNvPr id="52" name="文本框 51"/>
          <p:cNvSpPr txBox="1"/>
          <p:nvPr/>
        </p:nvSpPr>
        <p:spPr>
          <a:xfrm>
            <a:off x="10875645" y="4404995"/>
            <a:ext cx="873760" cy="460375"/>
          </a:xfrm>
          <a:prstGeom prst="rect">
            <a:avLst/>
          </a:prstGeom>
          <a:noFill/>
        </p:spPr>
        <p:txBody>
          <a:bodyPr wrap="square" rtlCol="0">
            <a:spAutoFit/>
          </a:bodyPr>
          <a:lstStyle/>
          <a:p>
            <a:r>
              <a:rPr lang="en-US" altLang="zh-CN" sz="2400">
                <a:latin typeface="方正正中黑简体" panose="02000000000000000000" charset="-122"/>
                <a:ea typeface="方正正中黑简体" panose="02000000000000000000" charset="-122"/>
              </a:rPr>
              <a:t>3</a:t>
            </a:r>
          </a:p>
        </p:txBody>
      </p:sp>
      <p:sp>
        <p:nvSpPr>
          <p:cNvPr id="53" name="矩形 52"/>
          <p:cNvSpPr/>
          <p:nvPr/>
        </p:nvSpPr>
        <p:spPr>
          <a:xfrm>
            <a:off x="8542655" y="1608455"/>
            <a:ext cx="2529205" cy="3519170"/>
          </a:xfrm>
          <a:prstGeom prst="rect">
            <a:avLst/>
          </a:prstGeom>
          <a:ln w="12700">
            <a:miter lim="400000"/>
          </a:ln>
        </p:spPr>
        <p:txBody>
          <a:bodyPr wrap="square" lIns="96000" tIns="96000" rIns="96000" bIns="96000" anchor="ctr" anchorCtr="1">
            <a:normAutofit/>
          </a:bodyPr>
          <a:lstStyle/>
          <a:p>
            <a:pPr algn="just">
              <a:lnSpc>
                <a:spcPct val="120000"/>
              </a:lnSpc>
            </a:pPr>
            <a:r>
              <a:rPr lang="zh-CN" altLang="en-US" sz="1600" spc="40">
                <a:solidFill>
                  <a:schemeClr val="accent4">
                    <a:lumMod val="100000"/>
                  </a:schemeClr>
                </a:solidFill>
                <a:latin typeface="方正正中黑简体" panose="02000000000000000000" charset="-122"/>
                <a:ea typeface="方正正中黑简体" panose="02000000000000000000" charset="-122"/>
                <a:sym typeface="思源黑体" panose="020B0400000000000000" pitchFamily="34" charset="-122"/>
              </a:rPr>
              <a:t>在编不在岗等特殊情况导致的临时聘用人员增加社区负担。同时，在原有完美社区建设过程中的部分自筹建设资金增加社区负担，导致部分债务未清。</a:t>
            </a:r>
          </a:p>
        </p:txBody>
      </p:sp>
      <p:sp>
        <p:nvSpPr>
          <p:cNvPr id="54" name="文本框 59"/>
          <p:cNvSpPr txBox="1"/>
          <p:nvPr/>
        </p:nvSpPr>
        <p:spPr>
          <a:xfrm>
            <a:off x="8761730" y="5127625"/>
            <a:ext cx="1826895" cy="502285"/>
          </a:xfrm>
          <a:prstGeom prst="roundRect">
            <a:avLst/>
          </a:prstGeom>
          <a:solidFill>
            <a:schemeClr val="accent1"/>
          </a:solidFill>
        </p:spPr>
        <p:txBody>
          <a:bodyPr wrap="none">
            <a:normAutofit/>
          </a:bodyPr>
          <a:lstStyle/>
          <a:p>
            <a:pPr algn="ctr">
              <a:lnSpc>
                <a:spcPct val="130000"/>
              </a:lnSpc>
            </a:pPr>
            <a:r>
              <a:rPr lang="zh-CN" altLang="en-US" sz="1600">
                <a:solidFill>
                  <a:schemeClr val="bg2"/>
                </a:solidFill>
                <a:latin typeface="方正正中黑简体" panose="02000000000000000000" charset="-122"/>
                <a:ea typeface="方正正中黑简体" panose="02000000000000000000" charset="-122"/>
                <a:sym typeface="思源黑体" panose="020B0400000000000000" pitchFamily="34" charset="-122"/>
              </a:rPr>
              <a:t>日常开支难管理</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20650"/>
            <a:ext cx="6742430" cy="11912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城市社区工作面临的问题及建议</a:t>
            </a:r>
          </a:p>
        </p:txBody>
      </p:sp>
      <p:sp>
        <p:nvSpPr>
          <p:cNvPr id="8" name="MH_SubTitle_1"/>
          <p:cNvSpPr txBox="1">
            <a:spLocks noChangeArrowheads="1"/>
          </p:cNvSpPr>
          <p:nvPr>
            <p:custDataLst>
              <p:tags r:id="rId1"/>
            </p:custDataLst>
          </p:nvPr>
        </p:nvSpPr>
        <p:spPr bwMode="auto">
          <a:xfrm>
            <a:off x="992505" y="1158240"/>
            <a:ext cx="4088130" cy="454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en-US" altLang="zh-CN"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4.</a:t>
            </a:r>
            <a:r>
              <a:rPr lang="zh-CN" altLang="en-US"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办公场所建设不达标</a:t>
            </a:r>
          </a:p>
        </p:txBody>
      </p:sp>
      <p:sp>
        <p:nvSpPr>
          <p:cNvPr id="2" name="圆角矩形 1"/>
          <p:cNvSpPr/>
          <p:nvPr/>
        </p:nvSpPr>
        <p:spPr>
          <a:xfrm>
            <a:off x="850265" y="1794510"/>
            <a:ext cx="3342640" cy="446024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4472940" y="1794510"/>
            <a:ext cx="3342640" cy="446024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8064500" y="1794510"/>
            <a:ext cx="3342640" cy="446024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PA-文本框 6"/>
          <p:cNvSpPr txBox="1"/>
          <p:nvPr>
            <p:custDataLst>
              <p:tags r:id="rId2"/>
            </p:custDataLst>
          </p:nvPr>
        </p:nvSpPr>
        <p:spPr>
          <a:xfrm>
            <a:off x="991870" y="2079625"/>
            <a:ext cx="3044825" cy="460375"/>
          </a:xfrm>
          <a:prstGeom prst="rect">
            <a:avLst/>
          </a:prstGeom>
          <a:noFill/>
        </p:spPr>
        <p:txBody>
          <a:bodyPr wrap="square" rtlCol="0">
            <a:spAutoFit/>
          </a:bodyPr>
          <a:lstStyle/>
          <a:p>
            <a:pPr algn="ctr"/>
            <a:r>
              <a:rPr lang="zh-CN" altLang="en-US" sz="24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一是整体场所新建难</a:t>
            </a:r>
          </a:p>
        </p:txBody>
      </p:sp>
      <p:sp>
        <p:nvSpPr>
          <p:cNvPr id="9" name="PA-文本框 42"/>
          <p:cNvSpPr txBox="1"/>
          <p:nvPr>
            <p:custDataLst>
              <p:tags r:id="rId3"/>
            </p:custDataLst>
          </p:nvPr>
        </p:nvSpPr>
        <p:spPr>
          <a:xfrm>
            <a:off x="1132840" y="2741930"/>
            <a:ext cx="2736215" cy="169100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sz="16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部分社区目前办公场所为租借的民房，各项场所面积均不达标，且新场地存在手续问题，涉及多个部门的审批，一时难以搬迁；</a:t>
            </a:r>
          </a:p>
        </p:txBody>
      </p:sp>
      <p:sp>
        <p:nvSpPr>
          <p:cNvPr id="6" name="PA-文本框 6"/>
          <p:cNvSpPr txBox="1"/>
          <p:nvPr>
            <p:custDataLst>
              <p:tags r:id="rId4"/>
            </p:custDataLst>
          </p:nvPr>
        </p:nvSpPr>
        <p:spPr>
          <a:xfrm>
            <a:off x="4654550" y="2074545"/>
            <a:ext cx="3044825" cy="460375"/>
          </a:xfrm>
          <a:prstGeom prst="rect">
            <a:avLst/>
          </a:prstGeom>
          <a:noFill/>
        </p:spPr>
        <p:txBody>
          <a:bodyPr wrap="square" rtlCol="0">
            <a:spAutoFit/>
          </a:bodyPr>
          <a:lstStyle/>
          <a:p>
            <a:pPr algn="ctr"/>
            <a:r>
              <a:rPr lang="zh-CN" altLang="en-US" sz="24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二是部分场所改建难</a:t>
            </a:r>
          </a:p>
        </p:txBody>
      </p:sp>
      <p:sp>
        <p:nvSpPr>
          <p:cNvPr id="7" name="PA-文本框 42"/>
          <p:cNvSpPr txBox="1"/>
          <p:nvPr>
            <p:custDataLst>
              <p:tags r:id="rId5"/>
            </p:custDataLst>
          </p:nvPr>
        </p:nvSpPr>
        <p:spPr>
          <a:xfrm>
            <a:off x="4795520" y="2736850"/>
            <a:ext cx="2736215" cy="201104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sz="16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部分村改居社区存在党建或其他办公场所不足的问题，按照相关政策要求，在原有用房基础上不允许加建，也不存在重新选址，即一时无法满足需求；</a:t>
            </a:r>
          </a:p>
        </p:txBody>
      </p:sp>
      <p:sp>
        <p:nvSpPr>
          <p:cNvPr id="10" name="PA-文本框 6"/>
          <p:cNvSpPr txBox="1"/>
          <p:nvPr>
            <p:custDataLst>
              <p:tags r:id="rId6"/>
            </p:custDataLst>
          </p:nvPr>
        </p:nvSpPr>
        <p:spPr>
          <a:xfrm>
            <a:off x="8164830" y="2079625"/>
            <a:ext cx="3044825" cy="460375"/>
          </a:xfrm>
          <a:prstGeom prst="rect">
            <a:avLst/>
          </a:prstGeom>
          <a:noFill/>
        </p:spPr>
        <p:txBody>
          <a:bodyPr wrap="square" rtlCol="0">
            <a:spAutoFit/>
          </a:bodyPr>
          <a:lstStyle/>
          <a:p>
            <a:pPr algn="ctr"/>
            <a:r>
              <a:rPr lang="zh-CN" altLang="en-US" sz="24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三是个别场所选址难</a:t>
            </a:r>
          </a:p>
        </p:txBody>
      </p:sp>
      <p:sp>
        <p:nvSpPr>
          <p:cNvPr id="11" name="PA-文本框 42"/>
          <p:cNvSpPr txBox="1"/>
          <p:nvPr>
            <p:custDataLst>
              <p:tags r:id="rId7"/>
            </p:custDataLst>
          </p:nvPr>
        </p:nvSpPr>
        <p:spPr>
          <a:xfrm>
            <a:off x="8305800" y="2721610"/>
            <a:ext cx="2736215" cy="3290570"/>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sz="16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部分社区办公场所位于二楼等高楼层，居民办事极其不利，尤其是针对老年群体的社会保障事项的办理服务方面，因身体因素，极其不便，又因缺乏政策、资金支持，重新选址存在诸多困难，利用自有资金加装电梯等举措需要法律政策及相关部门支持，导致问题迟迟无法开展。</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20650"/>
            <a:ext cx="6742430" cy="11912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城市社区工作面临的问题及建议</a:t>
            </a:r>
          </a:p>
        </p:txBody>
      </p:sp>
      <p:sp>
        <p:nvSpPr>
          <p:cNvPr id="8" name="MH_SubTitle_1"/>
          <p:cNvSpPr txBox="1">
            <a:spLocks noChangeArrowheads="1"/>
          </p:cNvSpPr>
          <p:nvPr>
            <p:custDataLst>
              <p:tags r:id="rId1"/>
            </p:custDataLst>
          </p:nvPr>
        </p:nvSpPr>
        <p:spPr bwMode="auto">
          <a:xfrm>
            <a:off x="992505" y="1158240"/>
            <a:ext cx="4088130" cy="454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en-US" altLang="zh-CN"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5.</a:t>
            </a:r>
            <a:r>
              <a:rPr lang="zh-CN" altLang="en-US"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工作事项准入制度执行不到位。</a:t>
            </a:r>
          </a:p>
        </p:txBody>
      </p:sp>
      <p:sp>
        <p:nvSpPr>
          <p:cNvPr id="2" name="圆角矩形 1"/>
          <p:cNvSpPr/>
          <p:nvPr/>
        </p:nvSpPr>
        <p:spPr>
          <a:xfrm>
            <a:off x="850265" y="1957070"/>
            <a:ext cx="10443845" cy="151003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PA-文本框 6"/>
          <p:cNvSpPr txBox="1"/>
          <p:nvPr>
            <p:custDataLst>
              <p:tags r:id="rId2"/>
            </p:custDataLst>
          </p:nvPr>
        </p:nvSpPr>
        <p:spPr>
          <a:xfrm>
            <a:off x="991870" y="2089785"/>
            <a:ext cx="3827145" cy="460375"/>
          </a:xfrm>
          <a:prstGeom prst="rect">
            <a:avLst/>
          </a:prstGeom>
          <a:noFill/>
        </p:spPr>
        <p:txBody>
          <a:bodyPr wrap="square" rtlCol="0">
            <a:spAutoFit/>
          </a:bodyPr>
          <a:lstStyle/>
          <a:p>
            <a:pPr algn="ctr"/>
            <a:r>
              <a:rPr lang="zh-CN" altLang="en-US" sz="24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一是准入制度执行随意化</a:t>
            </a:r>
          </a:p>
        </p:txBody>
      </p:sp>
      <p:sp>
        <p:nvSpPr>
          <p:cNvPr id="9" name="PA-文本框 42"/>
          <p:cNvSpPr txBox="1"/>
          <p:nvPr>
            <p:custDataLst>
              <p:tags r:id="rId3"/>
            </p:custDataLst>
          </p:nvPr>
        </p:nvSpPr>
        <p:spPr>
          <a:xfrm>
            <a:off x="1132840" y="2508250"/>
            <a:ext cx="9786620" cy="73088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sz="16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准入制度的目的是明晰化和标准化，在执行过程中，恰恰会产生模糊性和不确定性。宏观、模糊的词语进行规定，无法拦截上级部门向社区随意、临时性的布置任务，社区对于这种模糊问题没有权力明确说“不”。</a:t>
            </a:r>
          </a:p>
        </p:txBody>
      </p:sp>
      <p:sp>
        <p:nvSpPr>
          <p:cNvPr id="12" name="圆角矩形 11"/>
          <p:cNvSpPr/>
          <p:nvPr/>
        </p:nvSpPr>
        <p:spPr>
          <a:xfrm>
            <a:off x="845185" y="3760470"/>
            <a:ext cx="10443845" cy="1642110"/>
          </a:xfrm>
          <a:prstGeom prst="roundRect">
            <a:avLst/>
          </a:prstGeom>
          <a:solidFill>
            <a:srgbClr val="132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PA-文本框 6"/>
          <p:cNvSpPr txBox="1"/>
          <p:nvPr>
            <p:custDataLst>
              <p:tags r:id="rId4"/>
            </p:custDataLst>
          </p:nvPr>
        </p:nvSpPr>
        <p:spPr>
          <a:xfrm>
            <a:off x="986790" y="3811905"/>
            <a:ext cx="3827145" cy="460375"/>
          </a:xfrm>
          <a:prstGeom prst="rect">
            <a:avLst/>
          </a:prstGeom>
          <a:noFill/>
        </p:spPr>
        <p:txBody>
          <a:bodyPr wrap="square" rtlCol="0">
            <a:spAutoFit/>
          </a:bodyPr>
          <a:lstStyle/>
          <a:p>
            <a:pPr algn="ctr"/>
            <a:r>
              <a:rPr lang="zh-CN" altLang="en-US" sz="2400" dirty="0">
                <a:solidFill>
                  <a:schemeClr val="bg1"/>
                </a:solidFill>
                <a:latin typeface="方正正中黑简体" panose="02000000000000000000" charset="-122"/>
                <a:ea typeface="方正正中黑简体" panose="02000000000000000000" charset="-122"/>
                <a:sym typeface="思源黑体" panose="020B0400000000000000" pitchFamily="34" charset="-122"/>
              </a:rPr>
              <a:t>二是准入制度执行形式化</a:t>
            </a:r>
          </a:p>
        </p:txBody>
      </p:sp>
      <p:sp>
        <p:nvSpPr>
          <p:cNvPr id="14" name="PA-文本框 42"/>
          <p:cNvSpPr txBox="1"/>
          <p:nvPr>
            <p:custDataLst>
              <p:tags r:id="rId5"/>
            </p:custDataLst>
          </p:nvPr>
        </p:nvSpPr>
        <p:spPr>
          <a:xfrm>
            <a:off x="1127760" y="4230370"/>
            <a:ext cx="9786620" cy="105092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sz="1600" dirty="0">
                <a:solidFill>
                  <a:schemeClr val="bg1"/>
                </a:solidFill>
                <a:latin typeface="方正正中黑简体" panose="02000000000000000000" charset="-122"/>
                <a:ea typeface="方正正中黑简体" panose="02000000000000000000" charset="-122"/>
                <a:sym typeface="思源黑体" panose="020B0400000000000000" pitchFamily="34" charset="-122"/>
              </a:rPr>
              <a:t>过程中的形式主义现象存在，一些城市社区准入制虽然出台较早，但存在走过场，只做表面文章现象，很多社区工作者认为社区准入制并没有起到减负效应，相反，社区承担的行政事务越来越多，甚至认为制度形同虚设。</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î$ľîḋé"/>
          <p:cNvSpPr/>
          <p:nvPr/>
        </p:nvSpPr>
        <p:spPr bwMode="auto">
          <a:xfrm>
            <a:off x="5595826" y="1450513"/>
            <a:ext cx="3851275" cy="664164"/>
          </a:xfrm>
          <a:prstGeom prst="rect">
            <a:avLst/>
          </a:prstGeom>
          <a:noFill/>
          <a:ln w="3175">
            <a:noFill/>
          </a:ln>
        </p:spPr>
        <p:txBody>
          <a:bodyPr vert="horz" wrap="square" lIns="91440" tIns="45720" rIns="91440" bIns="45720" numCol="1" anchor="ctr" anchorCtr="0" compatLnSpc="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sz="2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强化社区人员内部制度管理</a:t>
            </a:r>
          </a:p>
        </p:txBody>
      </p:sp>
      <p:sp>
        <p:nvSpPr>
          <p:cNvPr id="57" name="ïŝļîḓê"/>
          <p:cNvSpPr/>
          <p:nvPr/>
        </p:nvSpPr>
        <p:spPr>
          <a:xfrm>
            <a:off x="4802397" y="1450513"/>
            <a:ext cx="793430" cy="664164"/>
          </a:xfrm>
          <a:prstGeom prst="rect">
            <a:avLst/>
          </a:prstGeom>
        </p:spPr>
        <p:txBody>
          <a:bodyPr wrap="square" lIns="91440" tIns="45720" rIns="91440" bIns="45720" anchor="ctr" anchorCtr="0">
            <a:normAutofit/>
          </a:bodyPr>
          <a:lstStyle/>
          <a:p>
            <a:pPr algn="ctr"/>
            <a:r>
              <a:rPr lang="en-US" altLang="zh-CN" sz="2800" b="1" dirty="0">
                <a:solidFill>
                  <a:srgbClr val="012063"/>
                </a:solidFill>
                <a:latin typeface="思源黑体" panose="020B0400000000000000" pitchFamily="34" charset="-122"/>
                <a:ea typeface="思源黑体" panose="020B0400000000000000" pitchFamily="34" charset="-122"/>
                <a:sym typeface="思源黑体" panose="020B0400000000000000" pitchFamily="34" charset="-122"/>
              </a:rPr>
              <a:t>01.</a:t>
            </a:r>
          </a:p>
        </p:txBody>
      </p:sp>
      <p:sp>
        <p:nvSpPr>
          <p:cNvPr id="58" name="íṡḷídê"/>
          <p:cNvSpPr/>
          <p:nvPr/>
        </p:nvSpPr>
        <p:spPr bwMode="auto">
          <a:xfrm>
            <a:off x="5595826" y="2389921"/>
            <a:ext cx="3851275" cy="664164"/>
          </a:xfrm>
          <a:prstGeom prst="rect">
            <a:avLst/>
          </a:prstGeom>
          <a:noFill/>
          <a:ln w="3175">
            <a:noFill/>
          </a:ln>
        </p:spPr>
        <p:txBody>
          <a:bodyPr vert="horz" wrap="square" lIns="91440" tIns="45720" rIns="91440" bIns="45720" numCol="1" anchor="ctr" anchorCtr="0" compatLnSpc="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sz="2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关注薪资待遇</a:t>
            </a:r>
          </a:p>
        </p:txBody>
      </p:sp>
      <p:sp>
        <p:nvSpPr>
          <p:cNvPr id="59" name="íśḷíḓè"/>
          <p:cNvSpPr/>
          <p:nvPr/>
        </p:nvSpPr>
        <p:spPr>
          <a:xfrm>
            <a:off x="4802397" y="2389921"/>
            <a:ext cx="793430" cy="664164"/>
          </a:xfrm>
          <a:prstGeom prst="rect">
            <a:avLst/>
          </a:prstGeom>
        </p:spPr>
        <p:txBody>
          <a:bodyPr wrap="square" lIns="91440" tIns="45720" rIns="91440" bIns="45720" anchor="ctr" anchorCtr="0">
            <a:normAutofit/>
          </a:bodyPr>
          <a:lstStyle/>
          <a:p>
            <a:pPr algn="ctr"/>
            <a:r>
              <a:rPr lang="en-US" altLang="zh-CN" sz="2800" b="1" dirty="0">
                <a:solidFill>
                  <a:srgbClr val="012063"/>
                </a:solidFill>
                <a:latin typeface="思源黑体" panose="020B0400000000000000" pitchFamily="34" charset="-122"/>
                <a:ea typeface="思源黑体" panose="020B0400000000000000" pitchFamily="34" charset="-122"/>
                <a:sym typeface="思源黑体" panose="020B0400000000000000" pitchFamily="34" charset="-122"/>
              </a:rPr>
              <a:t>02.</a:t>
            </a:r>
          </a:p>
        </p:txBody>
      </p:sp>
      <p:sp>
        <p:nvSpPr>
          <p:cNvPr id="63" name="iṣľîḑe"/>
          <p:cNvSpPr/>
          <p:nvPr/>
        </p:nvSpPr>
        <p:spPr bwMode="auto">
          <a:xfrm>
            <a:off x="5595826" y="3329329"/>
            <a:ext cx="3851275" cy="664164"/>
          </a:xfrm>
          <a:prstGeom prst="rect">
            <a:avLst/>
          </a:prstGeom>
          <a:noFill/>
          <a:ln w="3175">
            <a:noFill/>
          </a:ln>
        </p:spPr>
        <p:txBody>
          <a:bodyPr vert="horz" wrap="square" lIns="91440" tIns="45720" rIns="91440" bIns="45720" numCol="1" anchor="ctr" anchorCtr="0" compatLnSpc="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sz="2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完善经费运转机制</a:t>
            </a:r>
          </a:p>
        </p:txBody>
      </p:sp>
      <p:sp>
        <p:nvSpPr>
          <p:cNvPr id="64" name="íṧľíḓé"/>
          <p:cNvSpPr/>
          <p:nvPr/>
        </p:nvSpPr>
        <p:spPr>
          <a:xfrm>
            <a:off x="4802397" y="3329329"/>
            <a:ext cx="793430" cy="664164"/>
          </a:xfrm>
          <a:prstGeom prst="rect">
            <a:avLst/>
          </a:prstGeom>
        </p:spPr>
        <p:txBody>
          <a:bodyPr wrap="square" lIns="91440" tIns="45720" rIns="91440" bIns="45720" anchor="ctr" anchorCtr="0">
            <a:normAutofit/>
          </a:bodyPr>
          <a:lstStyle/>
          <a:p>
            <a:pPr algn="ctr"/>
            <a:r>
              <a:rPr lang="en-US" altLang="zh-CN" sz="2800" b="1" dirty="0">
                <a:solidFill>
                  <a:srgbClr val="012063"/>
                </a:solidFill>
                <a:latin typeface="思源黑体" panose="020B0400000000000000" pitchFamily="34" charset="-122"/>
                <a:ea typeface="思源黑体" panose="020B0400000000000000" pitchFamily="34" charset="-122"/>
                <a:sym typeface="思源黑体" panose="020B0400000000000000" pitchFamily="34" charset="-122"/>
              </a:rPr>
              <a:t>03.</a:t>
            </a:r>
          </a:p>
        </p:txBody>
      </p:sp>
      <p:cxnSp>
        <p:nvCxnSpPr>
          <p:cNvPr id="69" name="直接连接符 68"/>
          <p:cNvCxnSpPr/>
          <p:nvPr/>
        </p:nvCxnSpPr>
        <p:spPr>
          <a:xfrm>
            <a:off x="4500880" y="1644015"/>
            <a:ext cx="2540" cy="4046855"/>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sp>
        <p:nvSpPr>
          <p:cNvPr id="70" name="íṡḷídê"/>
          <p:cNvSpPr/>
          <p:nvPr/>
        </p:nvSpPr>
        <p:spPr bwMode="auto">
          <a:xfrm>
            <a:off x="5600906" y="4305081"/>
            <a:ext cx="3851275" cy="664164"/>
          </a:xfrm>
          <a:prstGeom prst="rect">
            <a:avLst/>
          </a:prstGeom>
          <a:noFill/>
          <a:ln w="3175">
            <a:noFill/>
          </a:ln>
        </p:spPr>
        <p:txBody>
          <a:bodyPr vert="horz" wrap="square" lIns="91440" tIns="45720" rIns="91440" bIns="45720" numCol="1" anchor="ctr" anchorCtr="0" compatLnSpc="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sz="2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配强硬件设施</a:t>
            </a:r>
          </a:p>
        </p:txBody>
      </p:sp>
      <p:sp>
        <p:nvSpPr>
          <p:cNvPr id="71" name="íśḷíḓè"/>
          <p:cNvSpPr/>
          <p:nvPr/>
        </p:nvSpPr>
        <p:spPr>
          <a:xfrm>
            <a:off x="4807477" y="4305081"/>
            <a:ext cx="793430" cy="664164"/>
          </a:xfrm>
          <a:prstGeom prst="rect">
            <a:avLst/>
          </a:prstGeom>
        </p:spPr>
        <p:txBody>
          <a:bodyPr wrap="square" lIns="91440" tIns="45720" rIns="91440" bIns="45720" anchor="ctr" anchorCtr="0">
            <a:normAutofit/>
          </a:bodyPr>
          <a:lstStyle/>
          <a:p>
            <a:pPr algn="ctr"/>
            <a:r>
              <a:rPr lang="en-US" altLang="zh-CN" sz="2800" b="1" dirty="0">
                <a:solidFill>
                  <a:srgbClr val="012063"/>
                </a:solidFill>
                <a:latin typeface="思源黑体" panose="020B0400000000000000" pitchFamily="34" charset="-122"/>
                <a:ea typeface="思源黑体" panose="020B0400000000000000" pitchFamily="34" charset="-122"/>
                <a:sym typeface="思源黑体" panose="020B0400000000000000" pitchFamily="34" charset="-122"/>
              </a:rPr>
              <a:t>04.</a:t>
            </a:r>
          </a:p>
        </p:txBody>
      </p:sp>
      <p:sp>
        <p:nvSpPr>
          <p:cNvPr id="72" name="iṣľîḑe"/>
          <p:cNvSpPr/>
          <p:nvPr/>
        </p:nvSpPr>
        <p:spPr bwMode="auto">
          <a:xfrm>
            <a:off x="5600906" y="5244489"/>
            <a:ext cx="3851275" cy="664164"/>
          </a:xfrm>
          <a:prstGeom prst="rect">
            <a:avLst/>
          </a:prstGeom>
          <a:noFill/>
          <a:ln w="3175">
            <a:noFill/>
          </a:ln>
        </p:spPr>
        <p:txBody>
          <a:bodyPr vert="horz" wrap="square" lIns="91440" tIns="45720" rIns="91440" bIns="45720" numCol="1" anchor="ctr" anchorCtr="0" compatLnSpc="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sz="2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完善社区事项准入制度</a:t>
            </a:r>
          </a:p>
        </p:txBody>
      </p:sp>
      <p:sp>
        <p:nvSpPr>
          <p:cNvPr id="73" name="íṧľíḓé"/>
          <p:cNvSpPr/>
          <p:nvPr/>
        </p:nvSpPr>
        <p:spPr>
          <a:xfrm>
            <a:off x="4807477" y="5244489"/>
            <a:ext cx="793430" cy="664164"/>
          </a:xfrm>
          <a:prstGeom prst="rect">
            <a:avLst/>
          </a:prstGeom>
        </p:spPr>
        <p:txBody>
          <a:bodyPr wrap="square" lIns="91440" tIns="45720" rIns="91440" bIns="45720" anchor="ctr" anchorCtr="0">
            <a:normAutofit/>
          </a:bodyPr>
          <a:lstStyle/>
          <a:p>
            <a:pPr algn="ctr"/>
            <a:r>
              <a:rPr lang="en-US" altLang="zh-CN" sz="2800" b="1" dirty="0">
                <a:solidFill>
                  <a:srgbClr val="012063"/>
                </a:solidFill>
                <a:latin typeface="思源黑体" panose="020B0400000000000000" pitchFamily="34" charset="-122"/>
                <a:ea typeface="思源黑体" panose="020B0400000000000000" pitchFamily="34" charset="-122"/>
                <a:sym typeface="思源黑体" panose="020B0400000000000000" pitchFamily="34" charset="-122"/>
              </a:rPr>
              <a:t>05.</a:t>
            </a:r>
          </a:p>
        </p:txBody>
      </p:sp>
      <p:sp>
        <p:nvSpPr>
          <p:cNvPr id="77" name="PA-文本框 42"/>
          <p:cNvSpPr txBox="1"/>
          <p:nvPr>
            <p:custDataLst>
              <p:tags r:id="rId1"/>
            </p:custDataLst>
          </p:nvPr>
        </p:nvSpPr>
        <p:spPr>
          <a:xfrm>
            <a:off x="726440" y="2741930"/>
            <a:ext cx="3142615" cy="169100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sz="16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社区干部、党员的主体问题不能有效解决，服务社区群众的工作方法再好，也只能是浅尝撤止，不能从根本上达到好的效果，所以特提出以下建议：</a:t>
            </a:r>
          </a:p>
        </p:txBody>
      </p:sp>
      <p:sp>
        <p:nvSpPr>
          <p:cNvPr id="134" name="标题 4"/>
          <p:cNvSpPr txBox="1"/>
          <p:nvPr/>
        </p:nvSpPr>
        <p:spPr>
          <a:xfrm>
            <a:off x="1459230" y="120650"/>
            <a:ext cx="6742430" cy="11912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城市社区工作面临的问题及建议</a:t>
            </a:r>
          </a:p>
        </p:txBody>
      </p:sp>
    </p:spTree>
  </p:cSld>
  <p:clrMapOvr>
    <a:masterClrMapping/>
  </p:clrMapOvr>
  <mc:AlternateContent xmlns:mc="http://schemas.openxmlformats.org/markup-compatibility/2006">
    <mc:Choice xmlns=""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up)">
                                      <p:cBhvr>
                                        <p:cTn id="7" dur="500"/>
                                        <p:tgtEl>
                                          <p:spTgt spid="6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fade">
                                      <p:cBhvr>
                                        <p:cTn id="35" dur="500"/>
                                        <p:tgtEl>
                                          <p:spTgt spid="7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500"/>
                                        <p:tgtEl>
                                          <p:spTgt spid="7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fade">
                                      <p:cBhvr>
                                        <p:cTn id="43" dur="500"/>
                                        <p:tgtEl>
                                          <p:spTgt spid="73"/>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fade">
                                      <p:cBhvr>
                                        <p:cTn id="4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7" grpId="0"/>
      <p:bldP spid="58" grpId="0"/>
      <p:bldP spid="59" grpId="0"/>
      <p:bldP spid="63" grpId="0"/>
      <p:bldP spid="64" grpId="0"/>
      <p:bldP spid="70" grpId="0"/>
      <p:bldP spid="71" grpId="0"/>
      <p:bldP spid="72" grpId="0"/>
      <p:bldP spid="7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20650"/>
            <a:ext cx="6742430" cy="11912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城市社区工作面临的问题及建议</a:t>
            </a:r>
          </a:p>
        </p:txBody>
      </p:sp>
      <p:sp>
        <p:nvSpPr>
          <p:cNvPr id="8" name="MH_SubTitle_1"/>
          <p:cNvSpPr txBox="1">
            <a:spLocks noChangeArrowheads="1"/>
          </p:cNvSpPr>
          <p:nvPr>
            <p:custDataLst>
              <p:tags r:id="rId1"/>
            </p:custDataLst>
          </p:nvPr>
        </p:nvSpPr>
        <p:spPr bwMode="auto">
          <a:xfrm>
            <a:off x="992505" y="1158240"/>
            <a:ext cx="4088130" cy="454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en-US" altLang="zh-CN"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1.</a:t>
            </a:r>
            <a:r>
              <a:rPr lang="zh-CN" altLang="en-US"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强化社区人员内部制度管理</a:t>
            </a:r>
          </a:p>
        </p:txBody>
      </p:sp>
      <p:sp>
        <p:nvSpPr>
          <p:cNvPr id="2" name="圆角矩形 1"/>
          <p:cNvSpPr/>
          <p:nvPr/>
        </p:nvSpPr>
        <p:spPr>
          <a:xfrm>
            <a:off x="880745" y="1794510"/>
            <a:ext cx="4874895" cy="2000250"/>
          </a:xfrm>
          <a:prstGeom prst="roundRect">
            <a:avLst/>
          </a:prstGeom>
          <a:solidFill>
            <a:srgbClr val="01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2063"/>
              </a:solidFill>
            </a:endParaRPr>
          </a:p>
        </p:txBody>
      </p:sp>
      <p:sp>
        <p:nvSpPr>
          <p:cNvPr id="3" name="圆角矩形 2"/>
          <p:cNvSpPr/>
          <p:nvPr/>
        </p:nvSpPr>
        <p:spPr>
          <a:xfrm>
            <a:off x="6462395" y="1794510"/>
            <a:ext cx="4671060" cy="200025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PA-文本框 6"/>
          <p:cNvSpPr txBox="1"/>
          <p:nvPr>
            <p:custDataLst>
              <p:tags r:id="rId2"/>
            </p:custDataLst>
          </p:nvPr>
        </p:nvSpPr>
        <p:spPr>
          <a:xfrm>
            <a:off x="1163320" y="1927225"/>
            <a:ext cx="4203065" cy="460375"/>
          </a:xfrm>
          <a:prstGeom prst="rect">
            <a:avLst/>
          </a:prstGeom>
          <a:noFill/>
        </p:spPr>
        <p:txBody>
          <a:bodyPr wrap="square" rtlCol="0">
            <a:spAutoFit/>
          </a:bodyPr>
          <a:lstStyle/>
          <a:p>
            <a:pPr algn="ctr"/>
            <a:r>
              <a:rPr lang="zh-CN" altLang="en-US" sz="2400" dirty="0">
                <a:solidFill>
                  <a:schemeClr val="bg1"/>
                </a:solidFill>
                <a:latin typeface="方正正中黑简体" panose="02000000000000000000" charset="-122"/>
                <a:ea typeface="方正正中黑简体" panose="02000000000000000000" charset="-122"/>
                <a:sym typeface="思源黑体" panose="020B0400000000000000" pitchFamily="34" charset="-122"/>
              </a:rPr>
              <a:t>一是建立健全制度管理</a:t>
            </a:r>
          </a:p>
        </p:txBody>
      </p:sp>
      <p:sp>
        <p:nvSpPr>
          <p:cNvPr id="9" name="PA-文本框 42"/>
          <p:cNvSpPr txBox="1"/>
          <p:nvPr>
            <p:custDataLst>
              <p:tags r:id="rId3"/>
            </p:custDataLst>
          </p:nvPr>
        </p:nvSpPr>
        <p:spPr>
          <a:xfrm>
            <a:off x="1162685" y="2315210"/>
            <a:ext cx="4305935" cy="137096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sz="1600" dirty="0">
                <a:solidFill>
                  <a:schemeClr val="bg1"/>
                </a:solidFill>
                <a:latin typeface="方正正中黑简体" panose="02000000000000000000" charset="-122"/>
                <a:ea typeface="方正正中黑简体" panose="02000000000000000000" charset="-122"/>
                <a:sym typeface="思源黑体" panose="020B0400000000000000" pitchFamily="34" charset="-122"/>
              </a:rPr>
              <a:t>制定相应的社区工作人员管理办法，对人员抽借调手续进行规范管理，同时针对部分社区存在的人员在编不在岗问题，实行备案管理，明晰人员流向；</a:t>
            </a:r>
          </a:p>
        </p:txBody>
      </p:sp>
      <p:sp>
        <p:nvSpPr>
          <p:cNvPr id="6" name="PA-文本框 6"/>
          <p:cNvSpPr txBox="1"/>
          <p:nvPr>
            <p:custDataLst>
              <p:tags r:id="rId4"/>
            </p:custDataLst>
          </p:nvPr>
        </p:nvSpPr>
        <p:spPr>
          <a:xfrm>
            <a:off x="7084695" y="1922145"/>
            <a:ext cx="3382010" cy="460375"/>
          </a:xfrm>
          <a:prstGeom prst="rect">
            <a:avLst/>
          </a:prstGeom>
          <a:noFill/>
        </p:spPr>
        <p:txBody>
          <a:bodyPr wrap="square" rtlCol="0">
            <a:spAutoFit/>
          </a:bodyPr>
          <a:lstStyle/>
          <a:p>
            <a:pPr algn="ctr"/>
            <a:r>
              <a:rPr lang="zh-CN" altLang="en-US" sz="24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二是合理改进进人机制</a:t>
            </a:r>
          </a:p>
        </p:txBody>
      </p:sp>
      <p:sp>
        <p:nvSpPr>
          <p:cNvPr id="7" name="PA-文本框 42"/>
          <p:cNvSpPr txBox="1"/>
          <p:nvPr>
            <p:custDataLst>
              <p:tags r:id="rId5"/>
            </p:custDataLst>
          </p:nvPr>
        </p:nvSpPr>
        <p:spPr>
          <a:xfrm>
            <a:off x="6726555" y="2310130"/>
            <a:ext cx="4102100" cy="137096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sz="16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进人机制科学化、合理化，考虑社区工作实际，将制度规范与实际相结合，按性别比例基本均衡的原则引进符合条件的优秀人才，将表现优异的社区临聘人员予以入编考虑</a:t>
            </a:r>
          </a:p>
        </p:txBody>
      </p:sp>
      <p:sp>
        <p:nvSpPr>
          <p:cNvPr id="4" name="圆角矩形 3"/>
          <p:cNvSpPr/>
          <p:nvPr/>
        </p:nvSpPr>
        <p:spPr>
          <a:xfrm>
            <a:off x="875665" y="3953510"/>
            <a:ext cx="4874895" cy="200025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2063"/>
              </a:solidFill>
            </a:endParaRPr>
          </a:p>
        </p:txBody>
      </p:sp>
      <p:sp>
        <p:nvSpPr>
          <p:cNvPr id="10" name="圆角矩形 9"/>
          <p:cNvSpPr/>
          <p:nvPr/>
        </p:nvSpPr>
        <p:spPr>
          <a:xfrm>
            <a:off x="6457315" y="3953510"/>
            <a:ext cx="4671060" cy="2000250"/>
          </a:xfrm>
          <a:prstGeom prst="roundRect">
            <a:avLst/>
          </a:prstGeom>
          <a:solidFill>
            <a:srgbClr val="01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PA-文本框 6"/>
          <p:cNvSpPr txBox="1"/>
          <p:nvPr>
            <p:custDataLst>
              <p:tags r:id="rId6"/>
            </p:custDataLst>
          </p:nvPr>
        </p:nvSpPr>
        <p:spPr>
          <a:xfrm>
            <a:off x="1158240" y="4086225"/>
            <a:ext cx="4203065" cy="460375"/>
          </a:xfrm>
          <a:prstGeom prst="rect">
            <a:avLst/>
          </a:prstGeom>
          <a:noFill/>
        </p:spPr>
        <p:txBody>
          <a:bodyPr wrap="square" rtlCol="0">
            <a:spAutoFit/>
          </a:bodyPr>
          <a:lstStyle/>
          <a:p>
            <a:pPr algn="ctr"/>
            <a:r>
              <a:rPr lang="zh-CN" altLang="en-US" sz="24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三是适当出台激励措施</a:t>
            </a:r>
          </a:p>
        </p:txBody>
      </p:sp>
      <p:sp>
        <p:nvSpPr>
          <p:cNvPr id="12" name="PA-文本框 42"/>
          <p:cNvSpPr txBox="1"/>
          <p:nvPr>
            <p:custDataLst>
              <p:tags r:id="rId7"/>
            </p:custDataLst>
          </p:nvPr>
        </p:nvSpPr>
        <p:spPr>
          <a:xfrm>
            <a:off x="1157605" y="4474210"/>
            <a:ext cx="4305935" cy="137096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sz="16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适当开展全区范围内的社区优秀干部的慰问，经常性的组织社区干部之间开展活动，维护和保障相关社区工作人员的利益，提高工作积极性，舒缓身心压力；</a:t>
            </a:r>
          </a:p>
        </p:txBody>
      </p:sp>
      <p:sp>
        <p:nvSpPr>
          <p:cNvPr id="13" name="PA-文本框 6"/>
          <p:cNvSpPr txBox="1"/>
          <p:nvPr>
            <p:custDataLst>
              <p:tags r:id="rId8"/>
            </p:custDataLst>
          </p:nvPr>
        </p:nvSpPr>
        <p:spPr>
          <a:xfrm>
            <a:off x="7079615" y="4081145"/>
            <a:ext cx="3382010" cy="460375"/>
          </a:xfrm>
          <a:prstGeom prst="rect">
            <a:avLst/>
          </a:prstGeom>
          <a:noFill/>
        </p:spPr>
        <p:txBody>
          <a:bodyPr wrap="square" rtlCol="0">
            <a:spAutoFit/>
          </a:bodyPr>
          <a:lstStyle/>
          <a:p>
            <a:pPr algn="ctr"/>
            <a:r>
              <a:rPr lang="zh-CN" altLang="en-US" sz="2400" dirty="0">
                <a:solidFill>
                  <a:schemeClr val="bg1"/>
                </a:solidFill>
                <a:latin typeface="方正正中黑简体" panose="02000000000000000000" charset="-122"/>
                <a:ea typeface="方正正中黑简体" panose="02000000000000000000" charset="-122"/>
                <a:sym typeface="思源黑体" panose="020B0400000000000000" pitchFamily="34" charset="-122"/>
              </a:rPr>
              <a:t>四是重视提升干部待遇</a:t>
            </a:r>
          </a:p>
        </p:txBody>
      </p:sp>
      <p:sp>
        <p:nvSpPr>
          <p:cNvPr id="14" name="PA-文本框 42"/>
          <p:cNvSpPr txBox="1"/>
          <p:nvPr>
            <p:custDataLst>
              <p:tags r:id="rId9"/>
            </p:custDataLst>
          </p:nvPr>
        </p:nvSpPr>
        <p:spPr>
          <a:xfrm>
            <a:off x="6721475" y="4469130"/>
            <a:ext cx="4102100" cy="137096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sz="1600" dirty="0">
                <a:solidFill>
                  <a:schemeClr val="bg1"/>
                </a:solidFill>
                <a:latin typeface="方正正中黑简体" panose="02000000000000000000" charset="-122"/>
                <a:ea typeface="方正正中黑简体" panose="02000000000000000000" charset="-122"/>
                <a:sym typeface="思源黑体" panose="020B0400000000000000" pitchFamily="34" charset="-122"/>
              </a:rPr>
              <a:t>有关组织部门可按照“干部年龄”、“工作年限”、“所作贡献”，适当提高其政治待遇，重视有能力的基层社区工作人员，让其感受到光明的前景，更好地为基层服务。</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20650"/>
            <a:ext cx="6742430" cy="11912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城市社区工作面临的问题及建议</a:t>
            </a:r>
          </a:p>
        </p:txBody>
      </p:sp>
      <p:sp>
        <p:nvSpPr>
          <p:cNvPr id="8" name="MH_SubTitle_1"/>
          <p:cNvSpPr txBox="1">
            <a:spLocks noChangeArrowheads="1"/>
          </p:cNvSpPr>
          <p:nvPr>
            <p:custDataLst>
              <p:tags r:id="rId1"/>
            </p:custDataLst>
          </p:nvPr>
        </p:nvSpPr>
        <p:spPr bwMode="auto">
          <a:xfrm>
            <a:off x="992505" y="1158240"/>
            <a:ext cx="4088130" cy="454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en-US" altLang="zh-CN"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2.</a:t>
            </a:r>
            <a:r>
              <a:rPr lang="zh-CN" altLang="en-US"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关注薪资待遇</a:t>
            </a:r>
          </a:p>
        </p:txBody>
      </p:sp>
      <p:sp>
        <p:nvSpPr>
          <p:cNvPr id="5" name="PA-文本框 6"/>
          <p:cNvSpPr txBox="1"/>
          <p:nvPr>
            <p:custDataLst>
              <p:tags r:id="rId2"/>
            </p:custDataLst>
          </p:nvPr>
        </p:nvSpPr>
        <p:spPr>
          <a:xfrm>
            <a:off x="1163320" y="1927225"/>
            <a:ext cx="4203065" cy="460375"/>
          </a:xfrm>
          <a:prstGeom prst="rect">
            <a:avLst/>
          </a:prstGeom>
          <a:noFill/>
        </p:spPr>
        <p:txBody>
          <a:bodyPr wrap="square" rtlCol="0">
            <a:spAutoFit/>
          </a:bodyPr>
          <a:lstStyle/>
          <a:p>
            <a:pPr algn="ctr"/>
            <a:r>
              <a:rPr lang="zh-CN" altLang="en-US" sz="2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一是提高人员福利待遇</a:t>
            </a:r>
          </a:p>
        </p:txBody>
      </p:sp>
      <p:sp>
        <p:nvSpPr>
          <p:cNvPr id="9" name="PA-文本框 42"/>
          <p:cNvSpPr txBox="1"/>
          <p:nvPr>
            <p:custDataLst>
              <p:tags r:id="rId3"/>
            </p:custDataLst>
          </p:nvPr>
        </p:nvSpPr>
        <p:spPr>
          <a:xfrm>
            <a:off x="1162685" y="2315210"/>
            <a:ext cx="10024110" cy="73088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sz="16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对其在正常工作日外的工作予以加班补助，维护其正常权益，节假日及正常奖励及时到位，同时，保障社区工作人员的正常节假日休息时间，减少加班时间，做到工作生活保质保量；</a:t>
            </a:r>
          </a:p>
        </p:txBody>
      </p:sp>
      <p:sp>
        <p:nvSpPr>
          <p:cNvPr id="11" name="PA-文本框 6"/>
          <p:cNvSpPr txBox="1"/>
          <p:nvPr>
            <p:custDataLst>
              <p:tags r:id="rId4"/>
            </p:custDataLst>
          </p:nvPr>
        </p:nvSpPr>
        <p:spPr>
          <a:xfrm>
            <a:off x="1158240" y="4299585"/>
            <a:ext cx="4203065" cy="460375"/>
          </a:xfrm>
          <a:prstGeom prst="rect">
            <a:avLst/>
          </a:prstGeom>
          <a:noFill/>
        </p:spPr>
        <p:txBody>
          <a:bodyPr wrap="square" rtlCol="0">
            <a:spAutoFit/>
          </a:bodyPr>
          <a:lstStyle/>
          <a:p>
            <a:pPr algn="ctr"/>
            <a:r>
              <a:rPr lang="zh-CN" altLang="en-US" sz="2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三是供给人员学习机会</a:t>
            </a:r>
          </a:p>
        </p:txBody>
      </p:sp>
      <p:sp>
        <p:nvSpPr>
          <p:cNvPr id="12" name="PA-文本框 42"/>
          <p:cNvSpPr txBox="1"/>
          <p:nvPr>
            <p:custDataLst>
              <p:tags r:id="rId5"/>
            </p:custDataLst>
          </p:nvPr>
        </p:nvSpPr>
        <p:spPr>
          <a:xfrm>
            <a:off x="1157605" y="4687570"/>
            <a:ext cx="10029190" cy="73088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sz="16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加强和完善社区干部职工培训，建立健全培训机制，强化职业培训，开展专题培训，普及日常培训，让社区工作者运用知识和创新思维为社区的建设、为国家的基层工作做贡献。</a:t>
            </a:r>
          </a:p>
        </p:txBody>
      </p:sp>
      <p:sp>
        <p:nvSpPr>
          <p:cNvPr id="15" name="PA-文本框 6"/>
          <p:cNvSpPr txBox="1"/>
          <p:nvPr>
            <p:custDataLst>
              <p:tags r:id="rId6"/>
            </p:custDataLst>
          </p:nvPr>
        </p:nvSpPr>
        <p:spPr>
          <a:xfrm>
            <a:off x="1173480" y="3217545"/>
            <a:ext cx="4203065" cy="460375"/>
          </a:xfrm>
          <a:prstGeom prst="rect">
            <a:avLst/>
          </a:prstGeom>
          <a:noFill/>
        </p:spPr>
        <p:txBody>
          <a:bodyPr wrap="square" rtlCol="0">
            <a:spAutoFit/>
          </a:bodyPr>
          <a:lstStyle/>
          <a:p>
            <a:pPr algn="ctr"/>
            <a:r>
              <a:rPr lang="zh-CN" altLang="en-US" sz="24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二是完善职级晋升渠道</a:t>
            </a:r>
          </a:p>
        </p:txBody>
      </p:sp>
      <p:sp>
        <p:nvSpPr>
          <p:cNvPr id="16" name="PA-文本框 42"/>
          <p:cNvSpPr txBox="1"/>
          <p:nvPr>
            <p:custDataLst>
              <p:tags r:id="rId7"/>
            </p:custDataLst>
          </p:nvPr>
        </p:nvSpPr>
        <p:spPr>
          <a:xfrm>
            <a:off x="1172845" y="3605530"/>
            <a:ext cx="10013950" cy="41084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sz="16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使社区吸纳更多的人才，让更多人也能参与到两委工作中来、参与到社区各项工作中；</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20650"/>
            <a:ext cx="6742430" cy="11912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城市社区工作面临的问题及建议</a:t>
            </a:r>
          </a:p>
        </p:txBody>
      </p:sp>
      <p:sp>
        <p:nvSpPr>
          <p:cNvPr id="8" name="MH_SubTitle_1"/>
          <p:cNvSpPr txBox="1">
            <a:spLocks noChangeArrowheads="1"/>
          </p:cNvSpPr>
          <p:nvPr>
            <p:custDataLst>
              <p:tags r:id="rId1"/>
            </p:custDataLst>
          </p:nvPr>
        </p:nvSpPr>
        <p:spPr bwMode="auto">
          <a:xfrm>
            <a:off x="992505" y="1158240"/>
            <a:ext cx="4088130" cy="454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en-US" altLang="zh-CN"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3.</a:t>
            </a:r>
            <a:r>
              <a:rPr lang="zh-CN" altLang="en-US"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完善经费运转机制</a:t>
            </a:r>
          </a:p>
        </p:txBody>
      </p:sp>
      <p:sp>
        <p:nvSpPr>
          <p:cNvPr id="2" name="Freeform 73"/>
          <p:cNvSpPr/>
          <p:nvPr/>
        </p:nvSpPr>
        <p:spPr bwMode="auto">
          <a:xfrm rot="5400000">
            <a:off x="629920" y="1547495"/>
            <a:ext cx="3486150" cy="4144010"/>
          </a:xfrm>
          <a:custGeom>
            <a:avLst/>
            <a:gdLst>
              <a:gd name="T0" fmla="*/ 2147483647 w 746"/>
              <a:gd name="T1" fmla="*/ 2147483647 h 618"/>
              <a:gd name="T2" fmla="*/ 0 w 746"/>
              <a:gd name="T3" fmla="*/ 0 h 618"/>
              <a:gd name="T4" fmla="*/ 0 w 746"/>
              <a:gd name="T5" fmla="*/ 2147483647 h 618"/>
              <a:gd name="T6" fmla="*/ 2147483647 w 746"/>
              <a:gd name="T7" fmla="*/ 2147483647 h 618"/>
              <a:gd name="T8" fmla="*/ 2147483647 w 746"/>
              <a:gd name="T9" fmla="*/ 2147483647 h 618"/>
              <a:gd name="T10" fmla="*/ 0 60000 65536"/>
              <a:gd name="T11" fmla="*/ 0 60000 65536"/>
              <a:gd name="T12" fmla="*/ 0 60000 65536"/>
              <a:gd name="T13" fmla="*/ 0 60000 65536"/>
              <a:gd name="T14" fmla="*/ 0 60000 65536"/>
              <a:gd name="T15" fmla="*/ 0 w 746"/>
              <a:gd name="T16" fmla="*/ 0 h 618"/>
              <a:gd name="T17" fmla="*/ 746 w 746"/>
              <a:gd name="T18" fmla="*/ 618 h 618"/>
            </a:gdLst>
            <a:ahLst/>
            <a:cxnLst>
              <a:cxn ang="T10">
                <a:pos x="T0" y="T1"/>
              </a:cxn>
              <a:cxn ang="T11">
                <a:pos x="T2" y="T3"/>
              </a:cxn>
              <a:cxn ang="T12">
                <a:pos x="T4" y="T5"/>
              </a:cxn>
              <a:cxn ang="T13">
                <a:pos x="T6" y="T7"/>
              </a:cxn>
              <a:cxn ang="T14">
                <a:pos x="T8" y="T9"/>
              </a:cxn>
            </a:cxnLst>
            <a:rect l="T15" t="T16" r="T17" b="T18"/>
            <a:pathLst>
              <a:path w="746" h="618">
                <a:moveTo>
                  <a:pt x="746" y="112"/>
                </a:moveTo>
                <a:lnTo>
                  <a:pt x="0" y="0"/>
                </a:lnTo>
                <a:lnTo>
                  <a:pt x="0" y="394"/>
                </a:lnTo>
                <a:lnTo>
                  <a:pt x="746" y="618"/>
                </a:lnTo>
                <a:lnTo>
                  <a:pt x="746" y="112"/>
                </a:lnTo>
                <a:close/>
              </a:path>
            </a:pathLst>
          </a:custGeom>
          <a:solidFill>
            <a:schemeClr val="bg1">
              <a:lumMod val="85000"/>
            </a:schemeClr>
          </a:solidFill>
          <a:ln>
            <a:noFill/>
          </a:ln>
        </p:spPr>
        <p:txBody>
          <a:bodyPr/>
          <a:lstStyle/>
          <a:p>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7" name="Freeform 79"/>
          <p:cNvSpPr/>
          <p:nvPr/>
        </p:nvSpPr>
        <p:spPr bwMode="auto">
          <a:xfrm rot="5400000">
            <a:off x="8004175" y="1551305"/>
            <a:ext cx="3487420" cy="4137025"/>
          </a:xfrm>
          <a:custGeom>
            <a:avLst/>
            <a:gdLst>
              <a:gd name="T0" fmla="*/ 2147483647 w 746"/>
              <a:gd name="T1" fmla="*/ 2147483647 h 617"/>
              <a:gd name="T2" fmla="*/ 0 w 746"/>
              <a:gd name="T3" fmla="*/ 2147483647 h 617"/>
              <a:gd name="T4" fmla="*/ 0 w 746"/>
              <a:gd name="T5" fmla="*/ 2147483647 h 617"/>
              <a:gd name="T6" fmla="*/ 2147483647 w 746"/>
              <a:gd name="T7" fmla="*/ 0 h 617"/>
              <a:gd name="T8" fmla="*/ 2147483647 w 746"/>
              <a:gd name="T9" fmla="*/ 2147483647 h 617"/>
              <a:gd name="T10" fmla="*/ 0 60000 65536"/>
              <a:gd name="T11" fmla="*/ 0 60000 65536"/>
              <a:gd name="T12" fmla="*/ 0 60000 65536"/>
              <a:gd name="T13" fmla="*/ 0 60000 65536"/>
              <a:gd name="T14" fmla="*/ 0 60000 65536"/>
              <a:gd name="T15" fmla="*/ 0 w 746"/>
              <a:gd name="T16" fmla="*/ 0 h 617"/>
              <a:gd name="T17" fmla="*/ 746 w 746"/>
              <a:gd name="T18" fmla="*/ 617 h 617"/>
            </a:gdLst>
            <a:ahLst/>
            <a:cxnLst>
              <a:cxn ang="T10">
                <a:pos x="T0" y="T1"/>
              </a:cxn>
              <a:cxn ang="T11">
                <a:pos x="T2" y="T3"/>
              </a:cxn>
              <a:cxn ang="T12">
                <a:pos x="T4" y="T5"/>
              </a:cxn>
              <a:cxn ang="T13">
                <a:pos x="T6" y="T7"/>
              </a:cxn>
              <a:cxn ang="T14">
                <a:pos x="T8" y="T9"/>
              </a:cxn>
            </a:cxnLst>
            <a:rect l="T15" t="T16" r="T17" b="T18"/>
            <a:pathLst>
              <a:path w="746" h="617">
                <a:moveTo>
                  <a:pt x="746" y="506"/>
                </a:moveTo>
                <a:lnTo>
                  <a:pt x="0" y="617"/>
                </a:lnTo>
                <a:lnTo>
                  <a:pt x="0" y="224"/>
                </a:lnTo>
                <a:lnTo>
                  <a:pt x="746" y="0"/>
                </a:lnTo>
                <a:lnTo>
                  <a:pt x="746" y="506"/>
                </a:lnTo>
                <a:close/>
              </a:path>
            </a:pathLst>
          </a:custGeom>
          <a:solidFill>
            <a:schemeClr val="bg1">
              <a:lumMod val="85000"/>
            </a:schemeClr>
          </a:solidFill>
          <a:ln>
            <a:noFill/>
          </a:ln>
        </p:spPr>
        <p:txBody>
          <a:bodyPr/>
          <a:lstStyle/>
          <a:p>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 name="Freeform 81"/>
          <p:cNvSpPr/>
          <p:nvPr/>
        </p:nvSpPr>
        <p:spPr bwMode="auto">
          <a:xfrm rot="5400000">
            <a:off x="4074160" y="1531620"/>
            <a:ext cx="3956685" cy="4297045"/>
          </a:xfrm>
          <a:custGeom>
            <a:avLst/>
            <a:gdLst>
              <a:gd name="T0" fmla="*/ 2147483647 w 1027"/>
              <a:gd name="T1" fmla="*/ 2147483647 h 641"/>
              <a:gd name="T2" fmla="*/ 0 w 1027"/>
              <a:gd name="T3" fmla="*/ 2147483647 h 641"/>
              <a:gd name="T4" fmla="*/ 0 w 1027"/>
              <a:gd name="T5" fmla="*/ 2147483647 h 641"/>
              <a:gd name="T6" fmla="*/ 2147483647 w 1027"/>
              <a:gd name="T7" fmla="*/ 0 h 641"/>
              <a:gd name="T8" fmla="*/ 2147483647 w 1027"/>
              <a:gd name="T9" fmla="*/ 2147483647 h 641"/>
              <a:gd name="T10" fmla="*/ 0 60000 65536"/>
              <a:gd name="T11" fmla="*/ 0 60000 65536"/>
              <a:gd name="T12" fmla="*/ 0 60000 65536"/>
              <a:gd name="T13" fmla="*/ 0 60000 65536"/>
              <a:gd name="T14" fmla="*/ 0 60000 65536"/>
              <a:gd name="T15" fmla="*/ 0 w 1027"/>
              <a:gd name="T16" fmla="*/ 0 h 641"/>
              <a:gd name="T17" fmla="*/ 1027 w 1027"/>
              <a:gd name="T18" fmla="*/ 641 h 641"/>
            </a:gdLst>
            <a:ahLst/>
            <a:cxnLst>
              <a:cxn ang="T10">
                <a:pos x="T0" y="T1"/>
              </a:cxn>
              <a:cxn ang="T11">
                <a:pos x="T2" y="T3"/>
              </a:cxn>
              <a:cxn ang="T12">
                <a:pos x="T4" y="T5"/>
              </a:cxn>
              <a:cxn ang="T13">
                <a:pos x="T6" y="T7"/>
              </a:cxn>
              <a:cxn ang="T14">
                <a:pos x="T8" y="T9"/>
              </a:cxn>
            </a:cxnLst>
            <a:rect l="T15" t="T16" r="T17" b="T18"/>
            <a:pathLst>
              <a:path w="1027" h="641">
                <a:moveTo>
                  <a:pt x="1027" y="641"/>
                </a:moveTo>
                <a:lnTo>
                  <a:pt x="0" y="532"/>
                </a:lnTo>
                <a:lnTo>
                  <a:pt x="0" y="111"/>
                </a:lnTo>
                <a:lnTo>
                  <a:pt x="1027" y="0"/>
                </a:lnTo>
                <a:lnTo>
                  <a:pt x="1027" y="641"/>
                </a:lnTo>
                <a:close/>
              </a:path>
            </a:pathLst>
          </a:custGeom>
          <a:solidFill>
            <a:schemeClr val="accent1"/>
          </a:solidFill>
          <a:ln>
            <a:noFill/>
          </a:ln>
        </p:spPr>
        <p:txBody>
          <a:bodyPr/>
          <a:lstStyle/>
          <a:p>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6" name="PA-文本框 6"/>
          <p:cNvSpPr txBox="1"/>
          <p:nvPr>
            <p:custDataLst>
              <p:tags r:id="rId2"/>
            </p:custDataLst>
          </p:nvPr>
        </p:nvSpPr>
        <p:spPr>
          <a:xfrm>
            <a:off x="7753350" y="2135505"/>
            <a:ext cx="2713355" cy="460375"/>
          </a:xfrm>
          <a:prstGeom prst="rect">
            <a:avLst/>
          </a:prstGeom>
          <a:noFill/>
        </p:spPr>
        <p:txBody>
          <a:bodyPr wrap="square" rtlCol="0">
            <a:spAutoFit/>
          </a:bodyPr>
          <a:lstStyle/>
          <a:p>
            <a:pPr algn="ctr"/>
            <a:r>
              <a:rPr lang="zh-CN" altLang="en-US" sz="24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三是加强协调能力</a:t>
            </a:r>
          </a:p>
        </p:txBody>
      </p:sp>
      <p:sp>
        <p:nvSpPr>
          <p:cNvPr id="4" name="PA-文本框 42"/>
          <p:cNvSpPr txBox="1"/>
          <p:nvPr>
            <p:custDataLst>
              <p:tags r:id="rId3"/>
            </p:custDataLst>
          </p:nvPr>
        </p:nvSpPr>
        <p:spPr>
          <a:xfrm>
            <a:off x="8310880" y="2675890"/>
            <a:ext cx="2396490" cy="201104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sz="16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通过与街道等上级部门协调资金，扩大资金来源，可通过准入事项的完善，获得相应的报酬费用，用以开展社区各项服务</a:t>
            </a:r>
          </a:p>
        </p:txBody>
      </p:sp>
      <p:sp>
        <p:nvSpPr>
          <p:cNvPr id="10" name="PA-文本框 6"/>
          <p:cNvSpPr txBox="1"/>
          <p:nvPr>
            <p:custDataLst>
              <p:tags r:id="rId4"/>
            </p:custDataLst>
          </p:nvPr>
        </p:nvSpPr>
        <p:spPr>
          <a:xfrm>
            <a:off x="4710430" y="2140585"/>
            <a:ext cx="2713355" cy="460375"/>
          </a:xfrm>
          <a:prstGeom prst="rect">
            <a:avLst/>
          </a:prstGeom>
          <a:noFill/>
        </p:spPr>
        <p:txBody>
          <a:bodyPr wrap="square" rtlCol="0">
            <a:spAutoFit/>
          </a:bodyPr>
          <a:lstStyle/>
          <a:p>
            <a:pPr algn="ctr"/>
            <a:r>
              <a:rPr lang="zh-CN" altLang="en-US" sz="2400" dirty="0">
                <a:solidFill>
                  <a:schemeClr val="bg1"/>
                </a:solidFill>
                <a:latin typeface="方正正中黑简体" panose="02000000000000000000" charset="-122"/>
                <a:ea typeface="方正正中黑简体" panose="02000000000000000000" charset="-122"/>
                <a:sym typeface="思源黑体" panose="020B0400000000000000" pitchFamily="34" charset="-122"/>
              </a:rPr>
              <a:t>二是规范资金使用</a:t>
            </a:r>
          </a:p>
        </p:txBody>
      </p:sp>
      <p:sp>
        <p:nvSpPr>
          <p:cNvPr id="13" name="PA-文本框 42"/>
          <p:cNvSpPr txBox="1"/>
          <p:nvPr>
            <p:custDataLst>
              <p:tags r:id="rId5"/>
            </p:custDataLst>
          </p:nvPr>
        </p:nvSpPr>
        <p:spPr>
          <a:xfrm>
            <a:off x="4598035" y="2528570"/>
            <a:ext cx="2927985" cy="233108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sz="1600" dirty="0">
                <a:solidFill>
                  <a:schemeClr val="bg1"/>
                </a:solidFill>
                <a:latin typeface="方正正中黑简体" panose="02000000000000000000" charset="-122"/>
                <a:ea typeface="方正正中黑简体" panose="02000000000000000000" charset="-122"/>
                <a:sym typeface="思源黑体" panose="020B0400000000000000" pitchFamily="34" charset="-122"/>
              </a:rPr>
              <a:t>在运转流程中，按照上级部门的制度规范，拟定自身资金使用与管理流程，严格按标准、政策合理使用社区配套资金，在人员管理好的前提下，逐渐解决社区资金运转难题，减少不必要的人员开支；</a:t>
            </a:r>
          </a:p>
        </p:txBody>
      </p:sp>
      <p:sp>
        <p:nvSpPr>
          <p:cNvPr id="14" name="PA-文本框 6"/>
          <p:cNvSpPr txBox="1"/>
          <p:nvPr>
            <p:custDataLst>
              <p:tags r:id="rId6"/>
            </p:custDataLst>
          </p:nvPr>
        </p:nvSpPr>
        <p:spPr>
          <a:xfrm>
            <a:off x="1692910" y="2140585"/>
            <a:ext cx="2713355" cy="460375"/>
          </a:xfrm>
          <a:prstGeom prst="rect">
            <a:avLst/>
          </a:prstGeom>
          <a:noFill/>
        </p:spPr>
        <p:txBody>
          <a:bodyPr wrap="square" rtlCol="0">
            <a:spAutoFit/>
          </a:bodyPr>
          <a:lstStyle/>
          <a:p>
            <a:pPr algn="ctr"/>
            <a:r>
              <a:rPr lang="zh-CN" altLang="en-US" sz="24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一是打造品牌效益</a:t>
            </a:r>
          </a:p>
        </p:txBody>
      </p:sp>
      <p:sp>
        <p:nvSpPr>
          <p:cNvPr id="17" name="PA-文本框 42"/>
          <p:cNvSpPr txBox="1"/>
          <p:nvPr>
            <p:custDataLst>
              <p:tags r:id="rId7"/>
            </p:custDataLst>
          </p:nvPr>
        </p:nvSpPr>
        <p:spPr>
          <a:xfrm>
            <a:off x="1442720" y="2680970"/>
            <a:ext cx="2396490" cy="233108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sz="1600" dirty="0">
                <a:solidFill>
                  <a:srgbClr val="767171"/>
                </a:solidFill>
                <a:latin typeface="方正正中黑简体" panose="02000000000000000000" charset="-122"/>
                <a:ea typeface="方正正中黑简体" panose="02000000000000000000" charset="-122"/>
                <a:sym typeface="思源黑体" panose="020B0400000000000000" pitchFamily="34" charset="-122"/>
              </a:rPr>
              <a:t>打造社区自身品牌，形成品牌效应，统筹辖区各支力量，为辖区居民提供不间断的服务，努力提升各族居民的幸福指数，增强自身招商引资的吸引力；</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20650"/>
            <a:ext cx="6742430" cy="11912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城市社区工作面临的问题及建议</a:t>
            </a:r>
          </a:p>
        </p:txBody>
      </p:sp>
      <p:sp>
        <p:nvSpPr>
          <p:cNvPr id="8" name="MH_SubTitle_1"/>
          <p:cNvSpPr txBox="1">
            <a:spLocks noChangeArrowheads="1"/>
          </p:cNvSpPr>
          <p:nvPr>
            <p:custDataLst>
              <p:tags r:id="rId1"/>
            </p:custDataLst>
          </p:nvPr>
        </p:nvSpPr>
        <p:spPr bwMode="auto">
          <a:xfrm>
            <a:off x="992505" y="1158240"/>
            <a:ext cx="4088130" cy="454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en-US" altLang="zh-CN"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4.</a:t>
            </a:r>
            <a:r>
              <a:rPr lang="zh-CN" altLang="en-US"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配强硬件设施</a:t>
            </a:r>
          </a:p>
        </p:txBody>
      </p:sp>
      <p:sp>
        <p:nvSpPr>
          <p:cNvPr id="33" name="Freeform 63"/>
          <p:cNvSpPr/>
          <p:nvPr/>
        </p:nvSpPr>
        <p:spPr bwMode="auto">
          <a:xfrm>
            <a:off x="3288093" y="2769168"/>
            <a:ext cx="317113" cy="237823"/>
          </a:xfrm>
          <a:custGeom>
            <a:avLst/>
            <a:gdLst>
              <a:gd name="connsiteX0" fmla="*/ 202025 w 339741"/>
              <a:gd name="connsiteY0" fmla="*/ 0 h 254794"/>
              <a:gd name="connsiteX1" fmla="*/ 219091 w 339741"/>
              <a:gd name="connsiteY1" fmla="*/ 7144 h 254794"/>
              <a:gd name="connsiteX2" fmla="*/ 339741 w 339741"/>
              <a:gd name="connsiteY2" fmla="*/ 127794 h 254794"/>
              <a:gd name="connsiteX3" fmla="*/ 219091 w 339741"/>
              <a:gd name="connsiteY3" fmla="*/ 245269 h 254794"/>
              <a:gd name="connsiteX4" fmla="*/ 203216 w 339741"/>
              <a:gd name="connsiteY4" fmla="*/ 254794 h 254794"/>
              <a:gd name="connsiteX5" fmla="*/ 187341 w 339741"/>
              <a:gd name="connsiteY5" fmla="*/ 245269 h 254794"/>
              <a:gd name="connsiteX6" fmla="*/ 187341 w 339741"/>
              <a:gd name="connsiteY6" fmla="*/ 213519 h 254794"/>
              <a:gd name="connsiteX7" fmla="*/ 273066 w 339741"/>
              <a:gd name="connsiteY7" fmla="*/ 127794 h 254794"/>
              <a:gd name="connsiteX8" fmla="*/ 187341 w 339741"/>
              <a:gd name="connsiteY8" fmla="*/ 42069 h 254794"/>
              <a:gd name="connsiteX9" fmla="*/ 187341 w 339741"/>
              <a:gd name="connsiteY9" fmla="*/ 7144 h 254794"/>
              <a:gd name="connsiteX10" fmla="*/ 202025 w 339741"/>
              <a:gd name="connsiteY10" fmla="*/ 0 h 254794"/>
              <a:gd name="connsiteX11" fmla="*/ 22007 w 339741"/>
              <a:gd name="connsiteY11" fmla="*/ 0 h 254794"/>
              <a:gd name="connsiteX12" fmla="*/ 39299 w 339741"/>
              <a:gd name="connsiteY12" fmla="*/ 7144 h 254794"/>
              <a:gd name="connsiteX13" fmla="*/ 158766 w 339741"/>
              <a:gd name="connsiteY13" fmla="*/ 127794 h 254794"/>
              <a:gd name="connsiteX14" fmla="*/ 39299 w 339741"/>
              <a:gd name="connsiteY14" fmla="*/ 245269 h 254794"/>
              <a:gd name="connsiteX15" fmla="*/ 23579 w 339741"/>
              <a:gd name="connsiteY15" fmla="*/ 254794 h 254794"/>
              <a:gd name="connsiteX16" fmla="*/ 4716 w 339741"/>
              <a:gd name="connsiteY16" fmla="*/ 245269 h 254794"/>
              <a:gd name="connsiteX17" fmla="*/ 4716 w 339741"/>
              <a:gd name="connsiteY17" fmla="*/ 213519 h 254794"/>
              <a:gd name="connsiteX18" fmla="*/ 92745 w 339741"/>
              <a:gd name="connsiteY18" fmla="*/ 127794 h 254794"/>
              <a:gd name="connsiteX19" fmla="*/ 4716 w 339741"/>
              <a:gd name="connsiteY19" fmla="*/ 42069 h 254794"/>
              <a:gd name="connsiteX20" fmla="*/ 4716 w 339741"/>
              <a:gd name="connsiteY20" fmla="*/ 7144 h 254794"/>
              <a:gd name="connsiteX21" fmla="*/ 22007 w 339741"/>
              <a:gd name="connsiteY21" fmla="*/ 0 h 2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9741" h="254794">
                <a:moveTo>
                  <a:pt x="202025" y="0"/>
                </a:moveTo>
                <a:cubicBezTo>
                  <a:pt x="207979" y="0"/>
                  <a:pt x="214329" y="2382"/>
                  <a:pt x="219091" y="7144"/>
                </a:cubicBezTo>
                <a:cubicBezTo>
                  <a:pt x="339741" y="127794"/>
                  <a:pt x="339741" y="127794"/>
                  <a:pt x="339741" y="127794"/>
                </a:cubicBezTo>
                <a:cubicBezTo>
                  <a:pt x="219091" y="245269"/>
                  <a:pt x="219091" y="245269"/>
                  <a:pt x="219091" y="245269"/>
                </a:cubicBezTo>
                <a:cubicBezTo>
                  <a:pt x="215916" y="251619"/>
                  <a:pt x="209566" y="254794"/>
                  <a:pt x="203216" y="254794"/>
                </a:cubicBezTo>
                <a:cubicBezTo>
                  <a:pt x="196866" y="254794"/>
                  <a:pt x="190516" y="251619"/>
                  <a:pt x="187341" y="245269"/>
                </a:cubicBezTo>
                <a:cubicBezTo>
                  <a:pt x="177816" y="238919"/>
                  <a:pt x="177816" y="223044"/>
                  <a:pt x="187341" y="213519"/>
                </a:cubicBezTo>
                <a:cubicBezTo>
                  <a:pt x="273066" y="127794"/>
                  <a:pt x="273066" y="127794"/>
                  <a:pt x="273066" y="127794"/>
                </a:cubicBezTo>
                <a:cubicBezTo>
                  <a:pt x="187341" y="42069"/>
                  <a:pt x="187341" y="42069"/>
                  <a:pt x="187341" y="42069"/>
                </a:cubicBezTo>
                <a:cubicBezTo>
                  <a:pt x="177816" y="32544"/>
                  <a:pt x="177816" y="16669"/>
                  <a:pt x="187341" y="7144"/>
                </a:cubicBezTo>
                <a:cubicBezTo>
                  <a:pt x="190516" y="2382"/>
                  <a:pt x="196072" y="0"/>
                  <a:pt x="202025" y="0"/>
                </a:cubicBezTo>
                <a:close/>
                <a:moveTo>
                  <a:pt x="22007" y="0"/>
                </a:moveTo>
                <a:cubicBezTo>
                  <a:pt x="28295" y="0"/>
                  <a:pt x="34583" y="2382"/>
                  <a:pt x="39299" y="7144"/>
                </a:cubicBezTo>
                <a:cubicBezTo>
                  <a:pt x="158766" y="127794"/>
                  <a:pt x="158766" y="127794"/>
                  <a:pt x="158766" y="127794"/>
                </a:cubicBezTo>
                <a:cubicBezTo>
                  <a:pt x="39299" y="245269"/>
                  <a:pt x="39299" y="245269"/>
                  <a:pt x="39299" y="245269"/>
                </a:cubicBezTo>
                <a:cubicBezTo>
                  <a:pt x="36155" y="251619"/>
                  <a:pt x="29867" y="254794"/>
                  <a:pt x="23579" y="254794"/>
                </a:cubicBezTo>
                <a:cubicBezTo>
                  <a:pt x="17291" y="254794"/>
                  <a:pt x="11004" y="251619"/>
                  <a:pt x="4716" y="245269"/>
                </a:cubicBezTo>
                <a:cubicBezTo>
                  <a:pt x="-1572" y="238919"/>
                  <a:pt x="-1572" y="223044"/>
                  <a:pt x="4716" y="213519"/>
                </a:cubicBezTo>
                <a:cubicBezTo>
                  <a:pt x="92745" y="127794"/>
                  <a:pt x="92745" y="127794"/>
                  <a:pt x="92745" y="127794"/>
                </a:cubicBezTo>
                <a:cubicBezTo>
                  <a:pt x="4716" y="42069"/>
                  <a:pt x="4716" y="42069"/>
                  <a:pt x="4716" y="42069"/>
                </a:cubicBezTo>
                <a:cubicBezTo>
                  <a:pt x="-1572" y="32544"/>
                  <a:pt x="-1572" y="16669"/>
                  <a:pt x="4716" y="7144"/>
                </a:cubicBezTo>
                <a:cubicBezTo>
                  <a:pt x="9432" y="2382"/>
                  <a:pt x="15720" y="0"/>
                  <a:pt x="22007" y="0"/>
                </a:cubicBezTo>
                <a:close/>
              </a:path>
            </a:pathLst>
          </a:custGeom>
          <a:solidFill>
            <a:schemeClr val="bg1">
              <a:lumMod val="75000"/>
              <a:alpha val="63000"/>
            </a:schemeClr>
          </a:solidFill>
          <a:ln>
            <a:noFill/>
          </a:ln>
        </p:spPr>
        <p:txBody>
          <a:bodyPr vert="horz" wrap="square" lIns="91440" tIns="45720" rIns="91440" bIns="45720" numCol="1" anchor="t" anchorCtr="0" compatLnSpc="1">
            <a:noAutofit/>
          </a:bodyPr>
          <a:lstStyle/>
          <a:p>
            <a:pPr algn="ctr"/>
            <a:endParaRPr lang="en-US" spc="-30">
              <a:solidFill>
                <a:schemeClr val="bg1">
                  <a:lumMod val="9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grpSp>
        <p:nvGrpSpPr>
          <p:cNvPr id="34" name="Group 1"/>
          <p:cNvGrpSpPr/>
          <p:nvPr/>
        </p:nvGrpSpPr>
        <p:grpSpPr>
          <a:xfrm>
            <a:off x="1424563" y="1656037"/>
            <a:ext cx="1327658" cy="2563447"/>
            <a:chOff x="1368576" y="1859503"/>
            <a:chExt cx="1422400" cy="2746375"/>
          </a:xfrm>
          <a:solidFill>
            <a:schemeClr val="accent1"/>
          </a:solidFill>
        </p:grpSpPr>
        <p:sp>
          <p:nvSpPr>
            <p:cNvPr id="35" name="Freeform 37"/>
            <p:cNvSpPr/>
            <p:nvPr/>
          </p:nvSpPr>
          <p:spPr bwMode="auto">
            <a:xfrm>
              <a:off x="1965476" y="4231228"/>
              <a:ext cx="228600" cy="374650"/>
            </a:xfrm>
            <a:custGeom>
              <a:avLst/>
              <a:gdLst>
                <a:gd name="T0" fmla="*/ 52 w 72"/>
                <a:gd name="T1" fmla="*/ 0 h 118"/>
                <a:gd name="T2" fmla="*/ 52 w 72"/>
                <a:gd name="T3" fmla="*/ 71 h 118"/>
                <a:gd name="T4" fmla="*/ 69 w 72"/>
                <a:gd name="T5" fmla="*/ 71 h 118"/>
                <a:gd name="T6" fmla="*/ 72 w 72"/>
                <a:gd name="T7" fmla="*/ 73 h 118"/>
                <a:gd name="T8" fmla="*/ 71 w 72"/>
                <a:gd name="T9" fmla="*/ 77 h 118"/>
                <a:gd name="T10" fmla="*/ 36 w 72"/>
                <a:gd name="T11" fmla="*/ 118 h 118"/>
                <a:gd name="T12" fmla="*/ 1 w 72"/>
                <a:gd name="T13" fmla="*/ 77 h 118"/>
                <a:gd name="T14" fmla="*/ 0 w 72"/>
                <a:gd name="T15" fmla="*/ 73 h 118"/>
                <a:gd name="T16" fmla="*/ 3 w 72"/>
                <a:gd name="T17" fmla="*/ 71 h 118"/>
                <a:gd name="T18" fmla="*/ 20 w 72"/>
                <a:gd name="T19" fmla="*/ 71 h 118"/>
                <a:gd name="T20" fmla="*/ 20 w 72"/>
                <a:gd name="T21" fmla="*/ 0 h 118"/>
                <a:gd name="T22" fmla="*/ 52 w 72"/>
                <a:gd name="T2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118">
                  <a:moveTo>
                    <a:pt x="52" y="0"/>
                  </a:moveTo>
                  <a:cubicBezTo>
                    <a:pt x="52" y="71"/>
                    <a:pt x="52" y="71"/>
                    <a:pt x="52" y="71"/>
                  </a:cubicBezTo>
                  <a:cubicBezTo>
                    <a:pt x="69" y="71"/>
                    <a:pt x="69" y="71"/>
                    <a:pt x="69" y="71"/>
                  </a:cubicBezTo>
                  <a:cubicBezTo>
                    <a:pt x="70" y="71"/>
                    <a:pt x="71" y="72"/>
                    <a:pt x="72" y="73"/>
                  </a:cubicBezTo>
                  <a:cubicBezTo>
                    <a:pt x="72" y="75"/>
                    <a:pt x="72" y="76"/>
                    <a:pt x="71" y="77"/>
                  </a:cubicBezTo>
                  <a:cubicBezTo>
                    <a:pt x="36" y="118"/>
                    <a:pt x="36" y="118"/>
                    <a:pt x="36" y="118"/>
                  </a:cubicBezTo>
                  <a:cubicBezTo>
                    <a:pt x="1" y="77"/>
                    <a:pt x="1" y="77"/>
                    <a:pt x="1" y="77"/>
                  </a:cubicBezTo>
                  <a:cubicBezTo>
                    <a:pt x="0" y="76"/>
                    <a:pt x="0" y="75"/>
                    <a:pt x="0" y="73"/>
                  </a:cubicBezTo>
                  <a:cubicBezTo>
                    <a:pt x="1" y="72"/>
                    <a:pt x="2" y="71"/>
                    <a:pt x="3" y="71"/>
                  </a:cubicBezTo>
                  <a:cubicBezTo>
                    <a:pt x="20" y="71"/>
                    <a:pt x="20" y="71"/>
                    <a:pt x="20" y="71"/>
                  </a:cubicBezTo>
                  <a:cubicBezTo>
                    <a:pt x="20" y="0"/>
                    <a:pt x="20" y="0"/>
                    <a:pt x="20" y="0"/>
                  </a:cubicBezTo>
                  <a:lnTo>
                    <a:pt x="52" y="0"/>
                  </a:lnTo>
                  <a:close/>
                </a:path>
              </a:pathLst>
            </a:custGeom>
            <a:solidFill>
              <a:schemeClr val="accent1"/>
            </a:solidFill>
            <a:ln>
              <a:noFill/>
            </a:ln>
          </p:spPr>
          <p:txBody>
            <a:bodyPr vert="horz" wrap="square" lIns="91440" tIns="45720" rIns="91440" bIns="45720" numCol="1" anchor="t" anchorCtr="0" compatLnSpc="1"/>
            <a:lstStyle/>
            <a:p>
              <a:pPr algn="ctr"/>
              <a:endParaRPr lang="en-US" spc="-30">
                <a:solidFill>
                  <a:schemeClr val="bg1">
                    <a:lumMod val="9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36" name="Freeform 38"/>
            <p:cNvSpPr/>
            <p:nvPr/>
          </p:nvSpPr>
          <p:spPr bwMode="auto">
            <a:xfrm>
              <a:off x="2028976" y="4231228"/>
              <a:ext cx="101600" cy="79375"/>
            </a:xfrm>
            <a:custGeom>
              <a:avLst/>
              <a:gdLst>
                <a:gd name="T0" fmla="*/ 32 w 32"/>
                <a:gd name="T1" fmla="*/ 0 h 25"/>
                <a:gd name="T2" fmla="*/ 32 w 32"/>
                <a:gd name="T3" fmla="*/ 25 h 25"/>
                <a:gd name="T4" fmla="*/ 16 w 32"/>
                <a:gd name="T5" fmla="*/ 20 h 25"/>
                <a:gd name="T6" fmla="*/ 0 w 32"/>
                <a:gd name="T7" fmla="*/ 25 h 25"/>
                <a:gd name="T8" fmla="*/ 0 w 32"/>
                <a:gd name="T9" fmla="*/ 0 h 25"/>
                <a:gd name="T10" fmla="*/ 32 w 32"/>
                <a:gd name="T11" fmla="*/ 0 h 25"/>
              </a:gdLst>
              <a:ahLst/>
              <a:cxnLst>
                <a:cxn ang="0">
                  <a:pos x="T0" y="T1"/>
                </a:cxn>
                <a:cxn ang="0">
                  <a:pos x="T2" y="T3"/>
                </a:cxn>
                <a:cxn ang="0">
                  <a:pos x="T4" y="T5"/>
                </a:cxn>
                <a:cxn ang="0">
                  <a:pos x="T6" y="T7"/>
                </a:cxn>
                <a:cxn ang="0">
                  <a:pos x="T8" y="T9"/>
                </a:cxn>
                <a:cxn ang="0">
                  <a:pos x="T10" y="T11"/>
                </a:cxn>
              </a:cxnLst>
              <a:rect l="0" t="0" r="r" b="b"/>
              <a:pathLst>
                <a:path w="32" h="25">
                  <a:moveTo>
                    <a:pt x="32" y="0"/>
                  </a:moveTo>
                  <a:cubicBezTo>
                    <a:pt x="32" y="25"/>
                    <a:pt x="32" y="25"/>
                    <a:pt x="32" y="25"/>
                  </a:cubicBezTo>
                  <a:cubicBezTo>
                    <a:pt x="28" y="22"/>
                    <a:pt x="22" y="20"/>
                    <a:pt x="16" y="20"/>
                  </a:cubicBezTo>
                  <a:cubicBezTo>
                    <a:pt x="10" y="20"/>
                    <a:pt x="4" y="22"/>
                    <a:pt x="0" y="25"/>
                  </a:cubicBezTo>
                  <a:cubicBezTo>
                    <a:pt x="0" y="0"/>
                    <a:pt x="0" y="0"/>
                    <a:pt x="0" y="0"/>
                  </a:cubicBezTo>
                  <a:lnTo>
                    <a:pt x="32" y="0"/>
                  </a:lnTo>
                  <a:close/>
                </a:path>
              </a:pathLst>
            </a:custGeom>
            <a:solidFill>
              <a:schemeClr val="accent1">
                <a:lumMod val="75000"/>
                <a:alpha val="25000"/>
              </a:schemeClr>
            </a:solidFill>
            <a:ln>
              <a:noFill/>
            </a:ln>
          </p:spPr>
          <p:txBody>
            <a:bodyPr vert="horz" wrap="square" lIns="91440" tIns="45720" rIns="91440" bIns="45720" numCol="1" anchor="t" anchorCtr="0" compatLnSpc="1"/>
            <a:lstStyle/>
            <a:p>
              <a:pPr algn="ctr"/>
              <a:endParaRPr lang="en-US" spc="-30">
                <a:solidFill>
                  <a:schemeClr val="bg1">
                    <a:lumMod val="9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37" name="Freeform 39"/>
            <p:cNvSpPr>
              <a:spLocks noEditPoints="1"/>
            </p:cNvSpPr>
            <p:nvPr/>
          </p:nvSpPr>
          <p:spPr bwMode="auto">
            <a:xfrm>
              <a:off x="1368576" y="1859503"/>
              <a:ext cx="1422400" cy="2514600"/>
            </a:xfrm>
            <a:custGeom>
              <a:avLst/>
              <a:gdLst>
                <a:gd name="T0" fmla="*/ 224 w 448"/>
                <a:gd name="T1" fmla="*/ 0 h 792"/>
                <a:gd name="T2" fmla="*/ 0 w 448"/>
                <a:gd name="T3" fmla="*/ 224 h 792"/>
                <a:gd name="T4" fmla="*/ 0 w 448"/>
                <a:gd name="T5" fmla="*/ 570 h 792"/>
                <a:gd name="T6" fmla="*/ 196 w 448"/>
                <a:gd name="T7" fmla="*/ 792 h 792"/>
                <a:gd name="T8" fmla="*/ 196 w 448"/>
                <a:gd name="T9" fmla="*/ 777 h 792"/>
                <a:gd name="T10" fmla="*/ 224 w 448"/>
                <a:gd name="T11" fmla="*/ 749 h 792"/>
                <a:gd name="T12" fmla="*/ 252 w 448"/>
                <a:gd name="T13" fmla="*/ 777 h 792"/>
                <a:gd name="T14" fmla="*/ 252 w 448"/>
                <a:gd name="T15" fmla="*/ 792 h 792"/>
                <a:gd name="T16" fmla="*/ 448 w 448"/>
                <a:gd name="T17" fmla="*/ 570 h 792"/>
                <a:gd name="T18" fmla="*/ 448 w 448"/>
                <a:gd name="T19" fmla="*/ 224 h 792"/>
                <a:gd name="T20" fmla="*/ 224 w 448"/>
                <a:gd name="T21" fmla="*/ 0 h 792"/>
                <a:gd name="T22" fmla="*/ 224 w 448"/>
                <a:gd name="T23" fmla="*/ 414 h 792"/>
                <a:gd name="T24" fmla="*/ 34 w 448"/>
                <a:gd name="T25" fmla="*/ 224 h 792"/>
                <a:gd name="T26" fmla="*/ 224 w 448"/>
                <a:gd name="T27" fmla="*/ 34 h 792"/>
                <a:gd name="T28" fmla="*/ 414 w 448"/>
                <a:gd name="T29" fmla="*/ 224 h 792"/>
                <a:gd name="T30" fmla="*/ 224 w 448"/>
                <a:gd name="T31" fmla="*/ 414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8" h="792">
                  <a:moveTo>
                    <a:pt x="224" y="0"/>
                  </a:moveTo>
                  <a:cubicBezTo>
                    <a:pt x="100" y="0"/>
                    <a:pt x="0" y="100"/>
                    <a:pt x="0" y="224"/>
                  </a:cubicBezTo>
                  <a:cubicBezTo>
                    <a:pt x="0" y="570"/>
                    <a:pt x="0" y="570"/>
                    <a:pt x="0" y="570"/>
                  </a:cubicBezTo>
                  <a:cubicBezTo>
                    <a:pt x="0" y="684"/>
                    <a:pt x="86" y="778"/>
                    <a:pt x="196" y="792"/>
                  </a:cubicBezTo>
                  <a:cubicBezTo>
                    <a:pt x="196" y="777"/>
                    <a:pt x="196" y="777"/>
                    <a:pt x="196" y="777"/>
                  </a:cubicBezTo>
                  <a:cubicBezTo>
                    <a:pt x="196" y="761"/>
                    <a:pt x="209" y="749"/>
                    <a:pt x="224" y="749"/>
                  </a:cubicBezTo>
                  <a:cubicBezTo>
                    <a:pt x="239" y="749"/>
                    <a:pt x="252" y="761"/>
                    <a:pt x="252" y="777"/>
                  </a:cubicBezTo>
                  <a:cubicBezTo>
                    <a:pt x="252" y="792"/>
                    <a:pt x="252" y="792"/>
                    <a:pt x="252" y="792"/>
                  </a:cubicBezTo>
                  <a:cubicBezTo>
                    <a:pt x="362" y="778"/>
                    <a:pt x="448" y="684"/>
                    <a:pt x="448" y="570"/>
                  </a:cubicBezTo>
                  <a:cubicBezTo>
                    <a:pt x="448" y="224"/>
                    <a:pt x="448" y="224"/>
                    <a:pt x="448" y="224"/>
                  </a:cubicBezTo>
                  <a:cubicBezTo>
                    <a:pt x="448" y="100"/>
                    <a:pt x="348" y="0"/>
                    <a:pt x="224" y="0"/>
                  </a:cubicBezTo>
                  <a:close/>
                  <a:moveTo>
                    <a:pt x="224" y="414"/>
                  </a:moveTo>
                  <a:cubicBezTo>
                    <a:pt x="119" y="414"/>
                    <a:pt x="34" y="329"/>
                    <a:pt x="34" y="224"/>
                  </a:cubicBezTo>
                  <a:cubicBezTo>
                    <a:pt x="34" y="119"/>
                    <a:pt x="119" y="34"/>
                    <a:pt x="224" y="34"/>
                  </a:cubicBezTo>
                  <a:cubicBezTo>
                    <a:pt x="329" y="34"/>
                    <a:pt x="414" y="119"/>
                    <a:pt x="414" y="224"/>
                  </a:cubicBezTo>
                  <a:cubicBezTo>
                    <a:pt x="414" y="329"/>
                    <a:pt x="329" y="414"/>
                    <a:pt x="224" y="414"/>
                  </a:cubicBezTo>
                  <a:close/>
                </a:path>
              </a:pathLst>
            </a:custGeom>
            <a:solidFill>
              <a:schemeClr val="accent1"/>
            </a:solidFill>
            <a:ln>
              <a:noFill/>
            </a:ln>
          </p:spPr>
          <p:txBody>
            <a:bodyPr vert="horz" wrap="square" lIns="91440" tIns="45720" rIns="91440" bIns="274320" numCol="1" anchor="b" anchorCtr="0" compatLnSpc="1"/>
            <a:lstStyle/>
            <a:p>
              <a:pPr algn="ctr"/>
              <a:endParaRPr lang="id-ID" sz="4000" dirty="0">
                <a:solidFill>
                  <a:schemeClr val="bg1">
                    <a:lumMod val="9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grpSp>
      <p:grpSp>
        <p:nvGrpSpPr>
          <p:cNvPr id="38" name="PA-组合 6"/>
          <p:cNvGrpSpPr/>
          <p:nvPr>
            <p:custDataLst>
              <p:tags r:id="rId2"/>
            </p:custDataLst>
          </p:nvPr>
        </p:nvGrpSpPr>
        <p:grpSpPr>
          <a:xfrm>
            <a:off x="4068964" y="1656037"/>
            <a:ext cx="1327658" cy="2563447"/>
            <a:chOff x="4012977" y="1859503"/>
            <a:chExt cx="1422400" cy="2746375"/>
          </a:xfrm>
        </p:grpSpPr>
        <p:sp>
          <p:nvSpPr>
            <p:cNvPr id="39" name="PA-任意多边形 40"/>
            <p:cNvSpPr/>
            <p:nvPr>
              <p:custDataLst>
                <p:tags r:id="rId9"/>
              </p:custDataLst>
            </p:nvPr>
          </p:nvSpPr>
          <p:spPr bwMode="auto">
            <a:xfrm>
              <a:off x="4608808" y="4231228"/>
              <a:ext cx="231775" cy="374650"/>
            </a:xfrm>
            <a:custGeom>
              <a:avLst/>
              <a:gdLst>
                <a:gd name="T0" fmla="*/ 53 w 73"/>
                <a:gd name="T1" fmla="*/ 0 h 118"/>
                <a:gd name="T2" fmla="*/ 53 w 73"/>
                <a:gd name="T3" fmla="*/ 71 h 118"/>
                <a:gd name="T4" fmla="*/ 69 w 73"/>
                <a:gd name="T5" fmla="*/ 71 h 118"/>
                <a:gd name="T6" fmla="*/ 73 w 73"/>
                <a:gd name="T7" fmla="*/ 73 h 118"/>
                <a:gd name="T8" fmla="*/ 72 w 73"/>
                <a:gd name="T9" fmla="*/ 77 h 118"/>
                <a:gd name="T10" fmla="*/ 37 w 73"/>
                <a:gd name="T11" fmla="*/ 118 h 118"/>
                <a:gd name="T12" fmla="*/ 1 w 73"/>
                <a:gd name="T13" fmla="*/ 77 h 118"/>
                <a:gd name="T14" fmla="*/ 1 w 73"/>
                <a:gd name="T15" fmla="*/ 73 h 118"/>
                <a:gd name="T16" fmla="*/ 4 w 73"/>
                <a:gd name="T17" fmla="*/ 71 h 118"/>
                <a:gd name="T18" fmla="*/ 20 w 73"/>
                <a:gd name="T19" fmla="*/ 71 h 118"/>
                <a:gd name="T20" fmla="*/ 20 w 73"/>
                <a:gd name="T21" fmla="*/ 0 h 118"/>
                <a:gd name="T22" fmla="*/ 53 w 73"/>
                <a:gd name="T2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118">
                  <a:moveTo>
                    <a:pt x="53" y="0"/>
                  </a:moveTo>
                  <a:cubicBezTo>
                    <a:pt x="53" y="71"/>
                    <a:pt x="53" y="71"/>
                    <a:pt x="53" y="71"/>
                  </a:cubicBezTo>
                  <a:cubicBezTo>
                    <a:pt x="69" y="71"/>
                    <a:pt x="69" y="71"/>
                    <a:pt x="69" y="71"/>
                  </a:cubicBezTo>
                  <a:cubicBezTo>
                    <a:pt x="71" y="71"/>
                    <a:pt x="72" y="72"/>
                    <a:pt x="73" y="73"/>
                  </a:cubicBezTo>
                  <a:cubicBezTo>
                    <a:pt x="73" y="75"/>
                    <a:pt x="73" y="76"/>
                    <a:pt x="72" y="77"/>
                  </a:cubicBezTo>
                  <a:cubicBezTo>
                    <a:pt x="37" y="118"/>
                    <a:pt x="37" y="118"/>
                    <a:pt x="37" y="118"/>
                  </a:cubicBezTo>
                  <a:cubicBezTo>
                    <a:pt x="1" y="77"/>
                    <a:pt x="1" y="77"/>
                    <a:pt x="1" y="77"/>
                  </a:cubicBezTo>
                  <a:cubicBezTo>
                    <a:pt x="0" y="76"/>
                    <a:pt x="0" y="75"/>
                    <a:pt x="1" y="73"/>
                  </a:cubicBezTo>
                  <a:cubicBezTo>
                    <a:pt x="1" y="72"/>
                    <a:pt x="3" y="71"/>
                    <a:pt x="4" y="71"/>
                  </a:cubicBezTo>
                  <a:cubicBezTo>
                    <a:pt x="20" y="71"/>
                    <a:pt x="20" y="71"/>
                    <a:pt x="20" y="71"/>
                  </a:cubicBezTo>
                  <a:cubicBezTo>
                    <a:pt x="20" y="0"/>
                    <a:pt x="20" y="0"/>
                    <a:pt x="20" y="0"/>
                  </a:cubicBezTo>
                  <a:lnTo>
                    <a:pt x="53" y="0"/>
                  </a:lnTo>
                  <a:close/>
                </a:path>
              </a:pathLst>
            </a:custGeom>
            <a:solidFill>
              <a:schemeClr val="accent2"/>
            </a:solidFill>
            <a:ln>
              <a:noFill/>
            </a:ln>
          </p:spPr>
          <p:txBody>
            <a:bodyPr vert="horz" wrap="square" lIns="91440" tIns="45720" rIns="91440" bIns="45720" numCol="1" anchor="t" anchorCtr="0" compatLnSpc="1"/>
            <a:lstStyle/>
            <a:p>
              <a:pPr algn="ctr"/>
              <a:endParaRPr lang="en-US" spc="-30">
                <a:solidFill>
                  <a:schemeClr val="bg1">
                    <a:lumMod val="9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40" name="PA-任意多边形 41"/>
            <p:cNvSpPr/>
            <p:nvPr>
              <p:custDataLst>
                <p:tags r:id="rId10"/>
              </p:custDataLst>
            </p:nvPr>
          </p:nvSpPr>
          <p:spPr bwMode="auto">
            <a:xfrm>
              <a:off x="4672308" y="4231228"/>
              <a:ext cx="104775" cy="79375"/>
            </a:xfrm>
            <a:custGeom>
              <a:avLst/>
              <a:gdLst>
                <a:gd name="T0" fmla="*/ 33 w 33"/>
                <a:gd name="T1" fmla="*/ 0 h 25"/>
                <a:gd name="T2" fmla="*/ 33 w 33"/>
                <a:gd name="T3" fmla="*/ 25 h 25"/>
                <a:gd name="T4" fmla="*/ 17 w 33"/>
                <a:gd name="T5" fmla="*/ 20 h 25"/>
                <a:gd name="T6" fmla="*/ 0 w 33"/>
                <a:gd name="T7" fmla="*/ 25 h 25"/>
                <a:gd name="T8" fmla="*/ 0 w 33"/>
                <a:gd name="T9" fmla="*/ 0 h 25"/>
                <a:gd name="T10" fmla="*/ 33 w 33"/>
                <a:gd name="T11" fmla="*/ 0 h 25"/>
              </a:gdLst>
              <a:ahLst/>
              <a:cxnLst>
                <a:cxn ang="0">
                  <a:pos x="T0" y="T1"/>
                </a:cxn>
                <a:cxn ang="0">
                  <a:pos x="T2" y="T3"/>
                </a:cxn>
                <a:cxn ang="0">
                  <a:pos x="T4" y="T5"/>
                </a:cxn>
                <a:cxn ang="0">
                  <a:pos x="T6" y="T7"/>
                </a:cxn>
                <a:cxn ang="0">
                  <a:pos x="T8" y="T9"/>
                </a:cxn>
                <a:cxn ang="0">
                  <a:pos x="T10" y="T11"/>
                </a:cxn>
              </a:cxnLst>
              <a:rect l="0" t="0" r="r" b="b"/>
              <a:pathLst>
                <a:path w="33" h="25">
                  <a:moveTo>
                    <a:pt x="33" y="0"/>
                  </a:moveTo>
                  <a:cubicBezTo>
                    <a:pt x="33" y="25"/>
                    <a:pt x="33" y="25"/>
                    <a:pt x="33" y="25"/>
                  </a:cubicBezTo>
                  <a:cubicBezTo>
                    <a:pt x="28" y="22"/>
                    <a:pt x="23" y="20"/>
                    <a:pt x="17" y="20"/>
                  </a:cubicBezTo>
                  <a:cubicBezTo>
                    <a:pt x="11" y="20"/>
                    <a:pt x="5" y="22"/>
                    <a:pt x="0" y="25"/>
                  </a:cubicBezTo>
                  <a:cubicBezTo>
                    <a:pt x="0" y="0"/>
                    <a:pt x="0" y="0"/>
                    <a:pt x="0" y="0"/>
                  </a:cubicBezTo>
                  <a:lnTo>
                    <a:pt x="33" y="0"/>
                  </a:lnTo>
                  <a:close/>
                </a:path>
              </a:pathLst>
            </a:custGeom>
            <a:solidFill>
              <a:schemeClr val="accent2">
                <a:lumMod val="50000"/>
                <a:alpha val="50000"/>
              </a:schemeClr>
            </a:solidFill>
            <a:ln>
              <a:noFill/>
            </a:ln>
          </p:spPr>
          <p:txBody>
            <a:bodyPr vert="horz" wrap="square" lIns="91440" tIns="45720" rIns="91440" bIns="45720" numCol="1" anchor="t" anchorCtr="0" compatLnSpc="1"/>
            <a:lstStyle/>
            <a:p>
              <a:pPr algn="ctr"/>
              <a:endParaRPr lang="en-US" spc="-30" dirty="0">
                <a:solidFill>
                  <a:schemeClr val="bg1">
                    <a:lumMod val="9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41" name="PA-任意多边形 74"/>
            <p:cNvSpPr>
              <a:spLocks noEditPoints="1"/>
            </p:cNvSpPr>
            <p:nvPr>
              <p:custDataLst>
                <p:tags r:id="rId11"/>
              </p:custDataLst>
            </p:nvPr>
          </p:nvSpPr>
          <p:spPr bwMode="auto">
            <a:xfrm>
              <a:off x="4012977" y="1859503"/>
              <a:ext cx="1422400" cy="2514600"/>
            </a:xfrm>
            <a:custGeom>
              <a:avLst/>
              <a:gdLst>
                <a:gd name="T0" fmla="*/ 224 w 448"/>
                <a:gd name="T1" fmla="*/ 0 h 792"/>
                <a:gd name="T2" fmla="*/ 0 w 448"/>
                <a:gd name="T3" fmla="*/ 224 h 792"/>
                <a:gd name="T4" fmla="*/ 0 w 448"/>
                <a:gd name="T5" fmla="*/ 570 h 792"/>
                <a:gd name="T6" fmla="*/ 196 w 448"/>
                <a:gd name="T7" fmla="*/ 792 h 792"/>
                <a:gd name="T8" fmla="*/ 196 w 448"/>
                <a:gd name="T9" fmla="*/ 777 h 792"/>
                <a:gd name="T10" fmla="*/ 224 w 448"/>
                <a:gd name="T11" fmla="*/ 749 h 792"/>
                <a:gd name="T12" fmla="*/ 252 w 448"/>
                <a:gd name="T13" fmla="*/ 777 h 792"/>
                <a:gd name="T14" fmla="*/ 252 w 448"/>
                <a:gd name="T15" fmla="*/ 792 h 792"/>
                <a:gd name="T16" fmla="*/ 448 w 448"/>
                <a:gd name="T17" fmla="*/ 570 h 792"/>
                <a:gd name="T18" fmla="*/ 448 w 448"/>
                <a:gd name="T19" fmla="*/ 224 h 792"/>
                <a:gd name="T20" fmla="*/ 224 w 448"/>
                <a:gd name="T21" fmla="*/ 0 h 792"/>
                <a:gd name="T22" fmla="*/ 224 w 448"/>
                <a:gd name="T23" fmla="*/ 414 h 792"/>
                <a:gd name="T24" fmla="*/ 34 w 448"/>
                <a:gd name="T25" fmla="*/ 224 h 792"/>
                <a:gd name="T26" fmla="*/ 224 w 448"/>
                <a:gd name="T27" fmla="*/ 34 h 792"/>
                <a:gd name="T28" fmla="*/ 414 w 448"/>
                <a:gd name="T29" fmla="*/ 224 h 792"/>
                <a:gd name="T30" fmla="*/ 224 w 448"/>
                <a:gd name="T31" fmla="*/ 414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8" h="792">
                  <a:moveTo>
                    <a:pt x="224" y="0"/>
                  </a:moveTo>
                  <a:cubicBezTo>
                    <a:pt x="100" y="0"/>
                    <a:pt x="0" y="100"/>
                    <a:pt x="0" y="224"/>
                  </a:cubicBezTo>
                  <a:cubicBezTo>
                    <a:pt x="0" y="570"/>
                    <a:pt x="0" y="570"/>
                    <a:pt x="0" y="570"/>
                  </a:cubicBezTo>
                  <a:cubicBezTo>
                    <a:pt x="0" y="684"/>
                    <a:pt x="85" y="778"/>
                    <a:pt x="196" y="792"/>
                  </a:cubicBezTo>
                  <a:cubicBezTo>
                    <a:pt x="196" y="777"/>
                    <a:pt x="196" y="777"/>
                    <a:pt x="196" y="777"/>
                  </a:cubicBezTo>
                  <a:cubicBezTo>
                    <a:pt x="196" y="761"/>
                    <a:pt x="208" y="749"/>
                    <a:pt x="224" y="749"/>
                  </a:cubicBezTo>
                  <a:cubicBezTo>
                    <a:pt x="239" y="749"/>
                    <a:pt x="252" y="761"/>
                    <a:pt x="252" y="777"/>
                  </a:cubicBezTo>
                  <a:cubicBezTo>
                    <a:pt x="252" y="792"/>
                    <a:pt x="252" y="792"/>
                    <a:pt x="252" y="792"/>
                  </a:cubicBezTo>
                  <a:cubicBezTo>
                    <a:pt x="362" y="778"/>
                    <a:pt x="448" y="684"/>
                    <a:pt x="448" y="570"/>
                  </a:cubicBezTo>
                  <a:cubicBezTo>
                    <a:pt x="448" y="224"/>
                    <a:pt x="448" y="224"/>
                    <a:pt x="448" y="224"/>
                  </a:cubicBezTo>
                  <a:cubicBezTo>
                    <a:pt x="448" y="100"/>
                    <a:pt x="347" y="0"/>
                    <a:pt x="224" y="0"/>
                  </a:cubicBezTo>
                  <a:close/>
                  <a:moveTo>
                    <a:pt x="224" y="414"/>
                  </a:moveTo>
                  <a:cubicBezTo>
                    <a:pt x="119" y="414"/>
                    <a:pt x="34" y="329"/>
                    <a:pt x="34" y="224"/>
                  </a:cubicBezTo>
                  <a:cubicBezTo>
                    <a:pt x="34" y="119"/>
                    <a:pt x="119" y="34"/>
                    <a:pt x="224" y="34"/>
                  </a:cubicBezTo>
                  <a:cubicBezTo>
                    <a:pt x="329" y="34"/>
                    <a:pt x="414" y="119"/>
                    <a:pt x="414" y="224"/>
                  </a:cubicBezTo>
                  <a:cubicBezTo>
                    <a:pt x="414" y="329"/>
                    <a:pt x="329" y="414"/>
                    <a:pt x="224" y="414"/>
                  </a:cubicBezTo>
                  <a:close/>
                </a:path>
              </a:pathLst>
            </a:custGeom>
            <a:solidFill>
              <a:schemeClr val="accent2"/>
            </a:solidFill>
            <a:ln>
              <a:noFill/>
            </a:ln>
          </p:spPr>
          <p:txBody>
            <a:bodyPr vert="horz" wrap="square" lIns="91440" tIns="45720" rIns="91440" bIns="274320" numCol="1" anchor="b" anchorCtr="0" compatLnSpc="1"/>
            <a:lstStyle/>
            <a:p>
              <a:pPr algn="ctr"/>
              <a:endParaRPr lang="id-ID" sz="4000" dirty="0">
                <a:solidFill>
                  <a:schemeClr val="bg1">
                    <a:lumMod val="9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grpSp>
      <p:sp>
        <p:nvSpPr>
          <p:cNvPr id="42" name="TextBox 13"/>
          <p:cNvSpPr txBox="1"/>
          <p:nvPr/>
        </p:nvSpPr>
        <p:spPr>
          <a:xfrm>
            <a:off x="1768433" y="2007245"/>
            <a:ext cx="639919" cy="584775"/>
          </a:xfrm>
          <a:prstGeom prst="rect">
            <a:avLst/>
          </a:prstGeom>
          <a:noFill/>
        </p:spPr>
        <p:txBody>
          <a:bodyPr wrap="none" rtlCol="0">
            <a:spAutoFit/>
          </a:bodyPr>
          <a:lstStyle/>
          <a:p>
            <a:pPr algn="ctr"/>
            <a:r>
              <a:rPr lang="en-US" sz="3200" dirty="0">
                <a:solidFill>
                  <a:schemeClr val="tx1">
                    <a:lumMod val="75000"/>
                    <a:lumOff val="2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rPr>
              <a:t>01</a:t>
            </a:r>
          </a:p>
        </p:txBody>
      </p:sp>
      <p:sp>
        <p:nvSpPr>
          <p:cNvPr id="43" name="PA-文本框 96"/>
          <p:cNvSpPr txBox="1"/>
          <p:nvPr>
            <p:custDataLst>
              <p:tags r:id="rId3"/>
            </p:custDataLst>
          </p:nvPr>
        </p:nvSpPr>
        <p:spPr>
          <a:xfrm>
            <a:off x="4412834" y="2007245"/>
            <a:ext cx="639919" cy="584775"/>
          </a:xfrm>
          <a:prstGeom prst="rect">
            <a:avLst/>
          </a:prstGeom>
          <a:noFill/>
        </p:spPr>
        <p:txBody>
          <a:bodyPr wrap="none" rtlCol="0">
            <a:spAutoFit/>
          </a:bodyPr>
          <a:lstStyle/>
          <a:p>
            <a:pPr algn="ctr"/>
            <a:r>
              <a:rPr lang="en-US" sz="3200" dirty="0">
                <a:solidFill>
                  <a:schemeClr val="tx1">
                    <a:lumMod val="75000"/>
                    <a:lumOff val="2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rPr>
              <a:t>02</a:t>
            </a:r>
          </a:p>
        </p:txBody>
      </p:sp>
      <p:sp>
        <p:nvSpPr>
          <p:cNvPr id="52" name="TextBox 6"/>
          <p:cNvSpPr txBox="1"/>
          <p:nvPr/>
        </p:nvSpPr>
        <p:spPr>
          <a:xfrm>
            <a:off x="1068487" y="4442538"/>
            <a:ext cx="2075654" cy="337185"/>
          </a:xfrm>
          <a:prstGeom prst="rect">
            <a:avLst/>
          </a:prstGeom>
          <a:noFill/>
        </p:spPr>
        <p:txBody>
          <a:bodyPr wrap="square" rtlCol="0">
            <a:spAutoFit/>
          </a:bodyPr>
          <a:lstStyle/>
          <a:p>
            <a:pPr algn="ctr"/>
            <a:r>
              <a:rPr lang="zh-CN" altLang="en-US" sz="16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加强部门联动</a:t>
            </a:r>
          </a:p>
        </p:txBody>
      </p:sp>
      <p:sp>
        <p:nvSpPr>
          <p:cNvPr id="53" name="TextBox 9"/>
          <p:cNvSpPr txBox="1"/>
          <p:nvPr/>
        </p:nvSpPr>
        <p:spPr>
          <a:xfrm>
            <a:off x="916940" y="4780915"/>
            <a:ext cx="2319020" cy="1529715"/>
          </a:xfrm>
          <a:prstGeom prst="rect">
            <a:avLst/>
          </a:prstGeom>
        </p:spPr>
        <p:txBody>
          <a:bodyPr wrap="square">
            <a:spAutoFit/>
          </a:bodyPr>
          <a:lstStyle>
            <a:defPPr>
              <a:defRPr lang="zh-CN"/>
            </a:defPPr>
            <a:lvl1pPr defTabSz="456565">
              <a:lnSpc>
                <a:spcPct val="130000"/>
              </a:lnSpc>
              <a:defRPr sz="12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dirty="0">
                <a:solidFill>
                  <a:schemeClr val="bg1">
                    <a:lumMod val="50000"/>
                  </a:schemeClr>
                </a:solidFill>
                <a:latin typeface="思源黑体" panose="020B0400000000000000" pitchFamily="34" charset="-122"/>
                <a:ea typeface="思源黑体" panose="020B0400000000000000" pitchFamily="34" charset="-122"/>
                <a:sym typeface="思源黑体" panose="020B0400000000000000" pitchFamily="34" charset="-122"/>
              </a:rPr>
              <a:t>社区办公用房建设涉及到规划、国土、城乡建委、民政、财政、街镇等多个部门,各职能部门实现职责应有效整合，应加强资源合作，完善沟通机制，开展部门联动</a:t>
            </a:r>
          </a:p>
        </p:txBody>
      </p:sp>
      <p:sp>
        <p:nvSpPr>
          <p:cNvPr id="54" name="TextBox 6"/>
          <p:cNvSpPr txBox="1"/>
          <p:nvPr/>
        </p:nvSpPr>
        <p:spPr>
          <a:xfrm>
            <a:off x="3713868" y="4442538"/>
            <a:ext cx="2075654" cy="337185"/>
          </a:xfrm>
          <a:prstGeom prst="rect">
            <a:avLst/>
          </a:prstGeom>
          <a:noFill/>
        </p:spPr>
        <p:txBody>
          <a:bodyPr wrap="square" rtlCol="0">
            <a:spAutoFit/>
          </a:bodyPr>
          <a:lstStyle/>
          <a:p>
            <a:pPr algn="ctr"/>
            <a:r>
              <a:rPr lang="zh-CN" altLang="en-US" sz="16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拓宽资金来源</a:t>
            </a:r>
          </a:p>
        </p:txBody>
      </p:sp>
      <p:sp>
        <p:nvSpPr>
          <p:cNvPr id="55" name="TextBox 9"/>
          <p:cNvSpPr txBox="1"/>
          <p:nvPr/>
        </p:nvSpPr>
        <p:spPr>
          <a:xfrm>
            <a:off x="3744348" y="4781092"/>
            <a:ext cx="2075654" cy="1529715"/>
          </a:xfrm>
          <a:prstGeom prst="rect">
            <a:avLst/>
          </a:prstGeom>
        </p:spPr>
        <p:txBody>
          <a:bodyPr wrap="square">
            <a:spAutoFit/>
          </a:bodyPr>
          <a:lstStyle>
            <a:defPPr>
              <a:defRPr lang="zh-CN"/>
            </a:defPPr>
            <a:lvl1pPr defTabSz="456565">
              <a:lnSpc>
                <a:spcPct val="130000"/>
              </a:lnSpc>
              <a:defRPr sz="12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dirty="0">
                <a:solidFill>
                  <a:schemeClr val="bg1">
                    <a:lumMod val="50000"/>
                  </a:schemeClr>
                </a:solidFill>
                <a:latin typeface="思源黑体" panose="020B0400000000000000" pitchFamily="34" charset="-122"/>
                <a:ea typeface="思源黑体" panose="020B0400000000000000" pitchFamily="34" charset="-122"/>
                <a:sym typeface="思源黑体" panose="020B0400000000000000" pitchFamily="34" charset="-122"/>
              </a:rPr>
              <a:t>财政可将基层政权建设经费纳入年度财政预算,专款专用。也通过社区命名权有偿使用,广泛吸纳社会资金，补齐部分社区资金不足的短板，加强基础设施的建设</a:t>
            </a:r>
          </a:p>
        </p:txBody>
      </p:sp>
      <p:sp>
        <p:nvSpPr>
          <p:cNvPr id="5" name="Freeform 63"/>
          <p:cNvSpPr/>
          <p:nvPr/>
        </p:nvSpPr>
        <p:spPr bwMode="auto">
          <a:xfrm>
            <a:off x="5990653" y="2774248"/>
            <a:ext cx="317113" cy="237823"/>
          </a:xfrm>
          <a:custGeom>
            <a:avLst/>
            <a:gdLst>
              <a:gd name="connsiteX0" fmla="*/ 202025 w 339741"/>
              <a:gd name="connsiteY0" fmla="*/ 0 h 254794"/>
              <a:gd name="connsiteX1" fmla="*/ 219091 w 339741"/>
              <a:gd name="connsiteY1" fmla="*/ 7144 h 254794"/>
              <a:gd name="connsiteX2" fmla="*/ 339741 w 339741"/>
              <a:gd name="connsiteY2" fmla="*/ 127794 h 254794"/>
              <a:gd name="connsiteX3" fmla="*/ 219091 w 339741"/>
              <a:gd name="connsiteY3" fmla="*/ 245269 h 254794"/>
              <a:gd name="connsiteX4" fmla="*/ 203216 w 339741"/>
              <a:gd name="connsiteY4" fmla="*/ 254794 h 254794"/>
              <a:gd name="connsiteX5" fmla="*/ 187341 w 339741"/>
              <a:gd name="connsiteY5" fmla="*/ 245269 h 254794"/>
              <a:gd name="connsiteX6" fmla="*/ 187341 w 339741"/>
              <a:gd name="connsiteY6" fmla="*/ 213519 h 254794"/>
              <a:gd name="connsiteX7" fmla="*/ 273066 w 339741"/>
              <a:gd name="connsiteY7" fmla="*/ 127794 h 254794"/>
              <a:gd name="connsiteX8" fmla="*/ 187341 w 339741"/>
              <a:gd name="connsiteY8" fmla="*/ 42069 h 254794"/>
              <a:gd name="connsiteX9" fmla="*/ 187341 w 339741"/>
              <a:gd name="connsiteY9" fmla="*/ 7144 h 254794"/>
              <a:gd name="connsiteX10" fmla="*/ 202025 w 339741"/>
              <a:gd name="connsiteY10" fmla="*/ 0 h 254794"/>
              <a:gd name="connsiteX11" fmla="*/ 22007 w 339741"/>
              <a:gd name="connsiteY11" fmla="*/ 0 h 254794"/>
              <a:gd name="connsiteX12" fmla="*/ 39299 w 339741"/>
              <a:gd name="connsiteY12" fmla="*/ 7144 h 254794"/>
              <a:gd name="connsiteX13" fmla="*/ 158766 w 339741"/>
              <a:gd name="connsiteY13" fmla="*/ 127794 h 254794"/>
              <a:gd name="connsiteX14" fmla="*/ 39299 w 339741"/>
              <a:gd name="connsiteY14" fmla="*/ 245269 h 254794"/>
              <a:gd name="connsiteX15" fmla="*/ 23579 w 339741"/>
              <a:gd name="connsiteY15" fmla="*/ 254794 h 254794"/>
              <a:gd name="connsiteX16" fmla="*/ 4716 w 339741"/>
              <a:gd name="connsiteY16" fmla="*/ 245269 h 254794"/>
              <a:gd name="connsiteX17" fmla="*/ 4716 w 339741"/>
              <a:gd name="connsiteY17" fmla="*/ 213519 h 254794"/>
              <a:gd name="connsiteX18" fmla="*/ 92745 w 339741"/>
              <a:gd name="connsiteY18" fmla="*/ 127794 h 254794"/>
              <a:gd name="connsiteX19" fmla="*/ 4716 w 339741"/>
              <a:gd name="connsiteY19" fmla="*/ 42069 h 254794"/>
              <a:gd name="connsiteX20" fmla="*/ 4716 w 339741"/>
              <a:gd name="connsiteY20" fmla="*/ 7144 h 254794"/>
              <a:gd name="connsiteX21" fmla="*/ 22007 w 339741"/>
              <a:gd name="connsiteY21" fmla="*/ 0 h 2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9741" h="254794">
                <a:moveTo>
                  <a:pt x="202025" y="0"/>
                </a:moveTo>
                <a:cubicBezTo>
                  <a:pt x="207979" y="0"/>
                  <a:pt x="214329" y="2382"/>
                  <a:pt x="219091" y="7144"/>
                </a:cubicBezTo>
                <a:cubicBezTo>
                  <a:pt x="339741" y="127794"/>
                  <a:pt x="339741" y="127794"/>
                  <a:pt x="339741" y="127794"/>
                </a:cubicBezTo>
                <a:cubicBezTo>
                  <a:pt x="219091" y="245269"/>
                  <a:pt x="219091" y="245269"/>
                  <a:pt x="219091" y="245269"/>
                </a:cubicBezTo>
                <a:cubicBezTo>
                  <a:pt x="215916" y="251619"/>
                  <a:pt x="209566" y="254794"/>
                  <a:pt x="203216" y="254794"/>
                </a:cubicBezTo>
                <a:cubicBezTo>
                  <a:pt x="196866" y="254794"/>
                  <a:pt x="190516" y="251619"/>
                  <a:pt x="187341" y="245269"/>
                </a:cubicBezTo>
                <a:cubicBezTo>
                  <a:pt x="177816" y="238919"/>
                  <a:pt x="177816" y="223044"/>
                  <a:pt x="187341" y="213519"/>
                </a:cubicBezTo>
                <a:cubicBezTo>
                  <a:pt x="273066" y="127794"/>
                  <a:pt x="273066" y="127794"/>
                  <a:pt x="273066" y="127794"/>
                </a:cubicBezTo>
                <a:cubicBezTo>
                  <a:pt x="187341" y="42069"/>
                  <a:pt x="187341" y="42069"/>
                  <a:pt x="187341" y="42069"/>
                </a:cubicBezTo>
                <a:cubicBezTo>
                  <a:pt x="177816" y="32544"/>
                  <a:pt x="177816" y="16669"/>
                  <a:pt x="187341" y="7144"/>
                </a:cubicBezTo>
                <a:cubicBezTo>
                  <a:pt x="190516" y="2382"/>
                  <a:pt x="196072" y="0"/>
                  <a:pt x="202025" y="0"/>
                </a:cubicBezTo>
                <a:close/>
                <a:moveTo>
                  <a:pt x="22007" y="0"/>
                </a:moveTo>
                <a:cubicBezTo>
                  <a:pt x="28295" y="0"/>
                  <a:pt x="34583" y="2382"/>
                  <a:pt x="39299" y="7144"/>
                </a:cubicBezTo>
                <a:cubicBezTo>
                  <a:pt x="158766" y="127794"/>
                  <a:pt x="158766" y="127794"/>
                  <a:pt x="158766" y="127794"/>
                </a:cubicBezTo>
                <a:cubicBezTo>
                  <a:pt x="39299" y="245269"/>
                  <a:pt x="39299" y="245269"/>
                  <a:pt x="39299" y="245269"/>
                </a:cubicBezTo>
                <a:cubicBezTo>
                  <a:pt x="36155" y="251619"/>
                  <a:pt x="29867" y="254794"/>
                  <a:pt x="23579" y="254794"/>
                </a:cubicBezTo>
                <a:cubicBezTo>
                  <a:pt x="17291" y="254794"/>
                  <a:pt x="11004" y="251619"/>
                  <a:pt x="4716" y="245269"/>
                </a:cubicBezTo>
                <a:cubicBezTo>
                  <a:pt x="-1572" y="238919"/>
                  <a:pt x="-1572" y="223044"/>
                  <a:pt x="4716" y="213519"/>
                </a:cubicBezTo>
                <a:cubicBezTo>
                  <a:pt x="92745" y="127794"/>
                  <a:pt x="92745" y="127794"/>
                  <a:pt x="92745" y="127794"/>
                </a:cubicBezTo>
                <a:cubicBezTo>
                  <a:pt x="4716" y="42069"/>
                  <a:pt x="4716" y="42069"/>
                  <a:pt x="4716" y="42069"/>
                </a:cubicBezTo>
                <a:cubicBezTo>
                  <a:pt x="-1572" y="32544"/>
                  <a:pt x="-1572" y="16669"/>
                  <a:pt x="4716" y="7144"/>
                </a:cubicBezTo>
                <a:cubicBezTo>
                  <a:pt x="9432" y="2382"/>
                  <a:pt x="15720" y="0"/>
                  <a:pt x="22007" y="0"/>
                </a:cubicBezTo>
                <a:close/>
              </a:path>
            </a:pathLst>
          </a:custGeom>
          <a:solidFill>
            <a:schemeClr val="bg1">
              <a:lumMod val="75000"/>
              <a:alpha val="63000"/>
            </a:schemeClr>
          </a:solidFill>
          <a:ln>
            <a:noFill/>
          </a:ln>
        </p:spPr>
        <p:txBody>
          <a:bodyPr vert="horz" wrap="square" lIns="91440" tIns="45720" rIns="91440" bIns="45720" numCol="1" anchor="t" anchorCtr="0" compatLnSpc="1">
            <a:noAutofit/>
          </a:bodyPr>
          <a:lstStyle/>
          <a:p>
            <a:pPr algn="ctr"/>
            <a:endParaRPr lang="en-US" spc="-30">
              <a:solidFill>
                <a:schemeClr val="bg1">
                  <a:lumMod val="9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grpSp>
        <p:nvGrpSpPr>
          <p:cNvPr id="9" name="Group 1"/>
          <p:cNvGrpSpPr/>
          <p:nvPr/>
        </p:nvGrpSpPr>
        <p:grpSpPr>
          <a:xfrm>
            <a:off x="6687443" y="1661117"/>
            <a:ext cx="1327658" cy="2563447"/>
            <a:chOff x="1368576" y="1859503"/>
            <a:chExt cx="1422400" cy="2746375"/>
          </a:xfrm>
          <a:solidFill>
            <a:schemeClr val="accent1"/>
          </a:solidFill>
        </p:grpSpPr>
        <p:sp>
          <p:nvSpPr>
            <p:cNvPr id="11" name="Freeform 37"/>
            <p:cNvSpPr/>
            <p:nvPr/>
          </p:nvSpPr>
          <p:spPr bwMode="auto">
            <a:xfrm>
              <a:off x="1965476" y="4231228"/>
              <a:ext cx="228600" cy="374650"/>
            </a:xfrm>
            <a:custGeom>
              <a:avLst/>
              <a:gdLst>
                <a:gd name="T0" fmla="*/ 52 w 72"/>
                <a:gd name="T1" fmla="*/ 0 h 118"/>
                <a:gd name="T2" fmla="*/ 52 w 72"/>
                <a:gd name="T3" fmla="*/ 71 h 118"/>
                <a:gd name="T4" fmla="*/ 69 w 72"/>
                <a:gd name="T5" fmla="*/ 71 h 118"/>
                <a:gd name="T6" fmla="*/ 72 w 72"/>
                <a:gd name="T7" fmla="*/ 73 h 118"/>
                <a:gd name="T8" fmla="*/ 71 w 72"/>
                <a:gd name="T9" fmla="*/ 77 h 118"/>
                <a:gd name="T10" fmla="*/ 36 w 72"/>
                <a:gd name="T11" fmla="*/ 118 h 118"/>
                <a:gd name="T12" fmla="*/ 1 w 72"/>
                <a:gd name="T13" fmla="*/ 77 h 118"/>
                <a:gd name="T14" fmla="*/ 0 w 72"/>
                <a:gd name="T15" fmla="*/ 73 h 118"/>
                <a:gd name="T16" fmla="*/ 3 w 72"/>
                <a:gd name="T17" fmla="*/ 71 h 118"/>
                <a:gd name="T18" fmla="*/ 20 w 72"/>
                <a:gd name="T19" fmla="*/ 71 h 118"/>
                <a:gd name="T20" fmla="*/ 20 w 72"/>
                <a:gd name="T21" fmla="*/ 0 h 118"/>
                <a:gd name="T22" fmla="*/ 52 w 72"/>
                <a:gd name="T2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118">
                  <a:moveTo>
                    <a:pt x="52" y="0"/>
                  </a:moveTo>
                  <a:cubicBezTo>
                    <a:pt x="52" y="71"/>
                    <a:pt x="52" y="71"/>
                    <a:pt x="52" y="71"/>
                  </a:cubicBezTo>
                  <a:cubicBezTo>
                    <a:pt x="69" y="71"/>
                    <a:pt x="69" y="71"/>
                    <a:pt x="69" y="71"/>
                  </a:cubicBezTo>
                  <a:cubicBezTo>
                    <a:pt x="70" y="71"/>
                    <a:pt x="71" y="72"/>
                    <a:pt x="72" y="73"/>
                  </a:cubicBezTo>
                  <a:cubicBezTo>
                    <a:pt x="72" y="75"/>
                    <a:pt x="72" y="76"/>
                    <a:pt x="71" y="77"/>
                  </a:cubicBezTo>
                  <a:cubicBezTo>
                    <a:pt x="36" y="118"/>
                    <a:pt x="36" y="118"/>
                    <a:pt x="36" y="118"/>
                  </a:cubicBezTo>
                  <a:cubicBezTo>
                    <a:pt x="1" y="77"/>
                    <a:pt x="1" y="77"/>
                    <a:pt x="1" y="77"/>
                  </a:cubicBezTo>
                  <a:cubicBezTo>
                    <a:pt x="0" y="76"/>
                    <a:pt x="0" y="75"/>
                    <a:pt x="0" y="73"/>
                  </a:cubicBezTo>
                  <a:cubicBezTo>
                    <a:pt x="1" y="72"/>
                    <a:pt x="2" y="71"/>
                    <a:pt x="3" y="71"/>
                  </a:cubicBezTo>
                  <a:cubicBezTo>
                    <a:pt x="20" y="71"/>
                    <a:pt x="20" y="71"/>
                    <a:pt x="20" y="71"/>
                  </a:cubicBezTo>
                  <a:cubicBezTo>
                    <a:pt x="20" y="0"/>
                    <a:pt x="20" y="0"/>
                    <a:pt x="20" y="0"/>
                  </a:cubicBezTo>
                  <a:lnTo>
                    <a:pt x="52" y="0"/>
                  </a:lnTo>
                  <a:close/>
                </a:path>
              </a:pathLst>
            </a:custGeom>
            <a:solidFill>
              <a:schemeClr val="accent1"/>
            </a:solidFill>
            <a:ln>
              <a:noFill/>
            </a:ln>
          </p:spPr>
          <p:txBody>
            <a:bodyPr vert="horz" wrap="square" lIns="91440" tIns="45720" rIns="91440" bIns="45720" numCol="1" anchor="t" anchorCtr="0" compatLnSpc="1"/>
            <a:lstStyle/>
            <a:p>
              <a:pPr algn="ctr"/>
              <a:endParaRPr lang="en-US" spc="-30">
                <a:solidFill>
                  <a:schemeClr val="bg1">
                    <a:lumMod val="9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12" name="Freeform 38"/>
            <p:cNvSpPr/>
            <p:nvPr/>
          </p:nvSpPr>
          <p:spPr bwMode="auto">
            <a:xfrm>
              <a:off x="2028976" y="4231228"/>
              <a:ext cx="101600" cy="79375"/>
            </a:xfrm>
            <a:custGeom>
              <a:avLst/>
              <a:gdLst>
                <a:gd name="T0" fmla="*/ 32 w 32"/>
                <a:gd name="T1" fmla="*/ 0 h 25"/>
                <a:gd name="T2" fmla="*/ 32 w 32"/>
                <a:gd name="T3" fmla="*/ 25 h 25"/>
                <a:gd name="T4" fmla="*/ 16 w 32"/>
                <a:gd name="T5" fmla="*/ 20 h 25"/>
                <a:gd name="T6" fmla="*/ 0 w 32"/>
                <a:gd name="T7" fmla="*/ 25 h 25"/>
                <a:gd name="T8" fmla="*/ 0 w 32"/>
                <a:gd name="T9" fmla="*/ 0 h 25"/>
                <a:gd name="T10" fmla="*/ 32 w 32"/>
                <a:gd name="T11" fmla="*/ 0 h 25"/>
              </a:gdLst>
              <a:ahLst/>
              <a:cxnLst>
                <a:cxn ang="0">
                  <a:pos x="T0" y="T1"/>
                </a:cxn>
                <a:cxn ang="0">
                  <a:pos x="T2" y="T3"/>
                </a:cxn>
                <a:cxn ang="0">
                  <a:pos x="T4" y="T5"/>
                </a:cxn>
                <a:cxn ang="0">
                  <a:pos x="T6" y="T7"/>
                </a:cxn>
                <a:cxn ang="0">
                  <a:pos x="T8" y="T9"/>
                </a:cxn>
                <a:cxn ang="0">
                  <a:pos x="T10" y="T11"/>
                </a:cxn>
              </a:cxnLst>
              <a:rect l="0" t="0" r="r" b="b"/>
              <a:pathLst>
                <a:path w="32" h="25">
                  <a:moveTo>
                    <a:pt x="32" y="0"/>
                  </a:moveTo>
                  <a:cubicBezTo>
                    <a:pt x="32" y="25"/>
                    <a:pt x="32" y="25"/>
                    <a:pt x="32" y="25"/>
                  </a:cubicBezTo>
                  <a:cubicBezTo>
                    <a:pt x="28" y="22"/>
                    <a:pt x="22" y="20"/>
                    <a:pt x="16" y="20"/>
                  </a:cubicBezTo>
                  <a:cubicBezTo>
                    <a:pt x="10" y="20"/>
                    <a:pt x="4" y="22"/>
                    <a:pt x="0" y="25"/>
                  </a:cubicBezTo>
                  <a:cubicBezTo>
                    <a:pt x="0" y="0"/>
                    <a:pt x="0" y="0"/>
                    <a:pt x="0" y="0"/>
                  </a:cubicBezTo>
                  <a:lnTo>
                    <a:pt x="32" y="0"/>
                  </a:lnTo>
                  <a:close/>
                </a:path>
              </a:pathLst>
            </a:custGeom>
            <a:solidFill>
              <a:schemeClr val="accent1">
                <a:lumMod val="75000"/>
                <a:alpha val="25000"/>
              </a:schemeClr>
            </a:solidFill>
            <a:ln>
              <a:noFill/>
            </a:ln>
          </p:spPr>
          <p:txBody>
            <a:bodyPr vert="horz" wrap="square" lIns="91440" tIns="45720" rIns="91440" bIns="45720" numCol="1" anchor="t" anchorCtr="0" compatLnSpc="1"/>
            <a:lstStyle/>
            <a:p>
              <a:pPr algn="ctr"/>
              <a:endParaRPr lang="en-US" spc="-30">
                <a:solidFill>
                  <a:schemeClr val="bg1">
                    <a:lumMod val="9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15" name="Freeform 39"/>
            <p:cNvSpPr>
              <a:spLocks noEditPoints="1"/>
            </p:cNvSpPr>
            <p:nvPr/>
          </p:nvSpPr>
          <p:spPr bwMode="auto">
            <a:xfrm>
              <a:off x="1368576" y="1859503"/>
              <a:ext cx="1422400" cy="2514600"/>
            </a:xfrm>
            <a:custGeom>
              <a:avLst/>
              <a:gdLst>
                <a:gd name="T0" fmla="*/ 224 w 448"/>
                <a:gd name="T1" fmla="*/ 0 h 792"/>
                <a:gd name="T2" fmla="*/ 0 w 448"/>
                <a:gd name="T3" fmla="*/ 224 h 792"/>
                <a:gd name="T4" fmla="*/ 0 w 448"/>
                <a:gd name="T5" fmla="*/ 570 h 792"/>
                <a:gd name="T6" fmla="*/ 196 w 448"/>
                <a:gd name="T7" fmla="*/ 792 h 792"/>
                <a:gd name="T8" fmla="*/ 196 w 448"/>
                <a:gd name="T9" fmla="*/ 777 h 792"/>
                <a:gd name="T10" fmla="*/ 224 w 448"/>
                <a:gd name="T11" fmla="*/ 749 h 792"/>
                <a:gd name="T12" fmla="*/ 252 w 448"/>
                <a:gd name="T13" fmla="*/ 777 h 792"/>
                <a:gd name="T14" fmla="*/ 252 w 448"/>
                <a:gd name="T15" fmla="*/ 792 h 792"/>
                <a:gd name="T16" fmla="*/ 448 w 448"/>
                <a:gd name="T17" fmla="*/ 570 h 792"/>
                <a:gd name="T18" fmla="*/ 448 w 448"/>
                <a:gd name="T19" fmla="*/ 224 h 792"/>
                <a:gd name="T20" fmla="*/ 224 w 448"/>
                <a:gd name="T21" fmla="*/ 0 h 792"/>
                <a:gd name="T22" fmla="*/ 224 w 448"/>
                <a:gd name="T23" fmla="*/ 414 h 792"/>
                <a:gd name="T24" fmla="*/ 34 w 448"/>
                <a:gd name="T25" fmla="*/ 224 h 792"/>
                <a:gd name="T26" fmla="*/ 224 w 448"/>
                <a:gd name="T27" fmla="*/ 34 h 792"/>
                <a:gd name="T28" fmla="*/ 414 w 448"/>
                <a:gd name="T29" fmla="*/ 224 h 792"/>
                <a:gd name="T30" fmla="*/ 224 w 448"/>
                <a:gd name="T31" fmla="*/ 414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8" h="792">
                  <a:moveTo>
                    <a:pt x="224" y="0"/>
                  </a:moveTo>
                  <a:cubicBezTo>
                    <a:pt x="100" y="0"/>
                    <a:pt x="0" y="100"/>
                    <a:pt x="0" y="224"/>
                  </a:cubicBezTo>
                  <a:cubicBezTo>
                    <a:pt x="0" y="570"/>
                    <a:pt x="0" y="570"/>
                    <a:pt x="0" y="570"/>
                  </a:cubicBezTo>
                  <a:cubicBezTo>
                    <a:pt x="0" y="684"/>
                    <a:pt x="86" y="778"/>
                    <a:pt x="196" y="792"/>
                  </a:cubicBezTo>
                  <a:cubicBezTo>
                    <a:pt x="196" y="777"/>
                    <a:pt x="196" y="777"/>
                    <a:pt x="196" y="777"/>
                  </a:cubicBezTo>
                  <a:cubicBezTo>
                    <a:pt x="196" y="761"/>
                    <a:pt x="209" y="749"/>
                    <a:pt x="224" y="749"/>
                  </a:cubicBezTo>
                  <a:cubicBezTo>
                    <a:pt x="239" y="749"/>
                    <a:pt x="252" y="761"/>
                    <a:pt x="252" y="777"/>
                  </a:cubicBezTo>
                  <a:cubicBezTo>
                    <a:pt x="252" y="792"/>
                    <a:pt x="252" y="792"/>
                    <a:pt x="252" y="792"/>
                  </a:cubicBezTo>
                  <a:cubicBezTo>
                    <a:pt x="362" y="778"/>
                    <a:pt x="448" y="684"/>
                    <a:pt x="448" y="570"/>
                  </a:cubicBezTo>
                  <a:cubicBezTo>
                    <a:pt x="448" y="224"/>
                    <a:pt x="448" y="224"/>
                    <a:pt x="448" y="224"/>
                  </a:cubicBezTo>
                  <a:cubicBezTo>
                    <a:pt x="448" y="100"/>
                    <a:pt x="348" y="0"/>
                    <a:pt x="224" y="0"/>
                  </a:cubicBezTo>
                  <a:close/>
                  <a:moveTo>
                    <a:pt x="224" y="414"/>
                  </a:moveTo>
                  <a:cubicBezTo>
                    <a:pt x="119" y="414"/>
                    <a:pt x="34" y="329"/>
                    <a:pt x="34" y="224"/>
                  </a:cubicBezTo>
                  <a:cubicBezTo>
                    <a:pt x="34" y="119"/>
                    <a:pt x="119" y="34"/>
                    <a:pt x="224" y="34"/>
                  </a:cubicBezTo>
                  <a:cubicBezTo>
                    <a:pt x="329" y="34"/>
                    <a:pt x="414" y="119"/>
                    <a:pt x="414" y="224"/>
                  </a:cubicBezTo>
                  <a:cubicBezTo>
                    <a:pt x="414" y="329"/>
                    <a:pt x="329" y="414"/>
                    <a:pt x="224" y="414"/>
                  </a:cubicBezTo>
                  <a:close/>
                </a:path>
              </a:pathLst>
            </a:custGeom>
            <a:solidFill>
              <a:schemeClr val="accent1"/>
            </a:solidFill>
            <a:ln>
              <a:noFill/>
            </a:ln>
          </p:spPr>
          <p:txBody>
            <a:bodyPr vert="horz" wrap="square" lIns="91440" tIns="45720" rIns="91440" bIns="274320" numCol="1" anchor="b" anchorCtr="0" compatLnSpc="1"/>
            <a:lstStyle/>
            <a:p>
              <a:pPr algn="ctr"/>
              <a:endParaRPr lang="id-ID" sz="4000" dirty="0">
                <a:solidFill>
                  <a:schemeClr val="bg1">
                    <a:lumMod val="9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grpSp>
      <p:sp>
        <p:nvSpPr>
          <p:cNvPr id="16" name="TextBox 13"/>
          <p:cNvSpPr txBox="1"/>
          <p:nvPr/>
        </p:nvSpPr>
        <p:spPr>
          <a:xfrm>
            <a:off x="7056632" y="2012325"/>
            <a:ext cx="589280" cy="583565"/>
          </a:xfrm>
          <a:prstGeom prst="rect">
            <a:avLst/>
          </a:prstGeom>
          <a:noFill/>
        </p:spPr>
        <p:txBody>
          <a:bodyPr wrap="none" rtlCol="0">
            <a:spAutoFit/>
          </a:bodyPr>
          <a:lstStyle/>
          <a:p>
            <a:pPr algn="ctr"/>
            <a:r>
              <a:rPr lang="en-US" sz="3200" dirty="0">
                <a:solidFill>
                  <a:schemeClr val="tx1">
                    <a:lumMod val="75000"/>
                    <a:lumOff val="2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rPr>
              <a:t>03</a:t>
            </a:r>
          </a:p>
        </p:txBody>
      </p:sp>
      <p:sp>
        <p:nvSpPr>
          <p:cNvPr id="25" name="TextBox 6"/>
          <p:cNvSpPr txBox="1"/>
          <p:nvPr/>
        </p:nvSpPr>
        <p:spPr>
          <a:xfrm>
            <a:off x="6331367" y="4447618"/>
            <a:ext cx="2075654" cy="337185"/>
          </a:xfrm>
          <a:prstGeom prst="rect">
            <a:avLst/>
          </a:prstGeom>
          <a:noFill/>
        </p:spPr>
        <p:txBody>
          <a:bodyPr wrap="square" rtlCol="0">
            <a:spAutoFit/>
          </a:bodyPr>
          <a:lstStyle/>
          <a:p>
            <a:pPr algn="ctr"/>
            <a:r>
              <a:rPr lang="zh-CN" altLang="en-US" sz="16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配齐同步建设</a:t>
            </a:r>
          </a:p>
        </p:txBody>
      </p:sp>
      <p:sp>
        <p:nvSpPr>
          <p:cNvPr id="26" name="TextBox 9"/>
          <p:cNvSpPr txBox="1"/>
          <p:nvPr/>
        </p:nvSpPr>
        <p:spPr>
          <a:xfrm>
            <a:off x="6331367" y="4786172"/>
            <a:ext cx="2075654" cy="1769745"/>
          </a:xfrm>
          <a:prstGeom prst="rect">
            <a:avLst/>
          </a:prstGeom>
        </p:spPr>
        <p:txBody>
          <a:bodyPr wrap="square">
            <a:spAutoFit/>
          </a:bodyPr>
          <a:lstStyle>
            <a:defPPr>
              <a:defRPr lang="zh-CN"/>
            </a:defPPr>
            <a:lvl1pPr defTabSz="456565">
              <a:lnSpc>
                <a:spcPct val="130000"/>
              </a:lnSpc>
              <a:defRPr sz="12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dirty="0">
                <a:solidFill>
                  <a:schemeClr val="bg1">
                    <a:lumMod val="50000"/>
                  </a:schemeClr>
                </a:solidFill>
                <a:latin typeface="思源黑体" panose="020B0400000000000000" pitchFamily="34" charset="-122"/>
                <a:ea typeface="思源黑体" panose="020B0400000000000000" pitchFamily="34" charset="-122"/>
                <a:sym typeface="思源黑体" panose="020B0400000000000000" pitchFamily="34" charset="-122"/>
              </a:rPr>
              <a:t>政府安置房地块要率先做出表率,同步设计规划,比如与社区幼儿园、社区用房等统筹规划、同步建设，减少不必要的流程和规范，做到基本一步到位，后续问题再逐一改进</a:t>
            </a:r>
          </a:p>
        </p:txBody>
      </p:sp>
      <p:sp>
        <p:nvSpPr>
          <p:cNvPr id="27" name="Freeform 63"/>
          <p:cNvSpPr/>
          <p:nvPr/>
        </p:nvSpPr>
        <p:spPr bwMode="auto">
          <a:xfrm>
            <a:off x="8642413" y="2759008"/>
            <a:ext cx="317113" cy="237823"/>
          </a:xfrm>
          <a:custGeom>
            <a:avLst/>
            <a:gdLst>
              <a:gd name="connsiteX0" fmla="*/ 202025 w 339741"/>
              <a:gd name="connsiteY0" fmla="*/ 0 h 254794"/>
              <a:gd name="connsiteX1" fmla="*/ 219091 w 339741"/>
              <a:gd name="connsiteY1" fmla="*/ 7144 h 254794"/>
              <a:gd name="connsiteX2" fmla="*/ 339741 w 339741"/>
              <a:gd name="connsiteY2" fmla="*/ 127794 h 254794"/>
              <a:gd name="connsiteX3" fmla="*/ 219091 w 339741"/>
              <a:gd name="connsiteY3" fmla="*/ 245269 h 254794"/>
              <a:gd name="connsiteX4" fmla="*/ 203216 w 339741"/>
              <a:gd name="connsiteY4" fmla="*/ 254794 h 254794"/>
              <a:gd name="connsiteX5" fmla="*/ 187341 w 339741"/>
              <a:gd name="connsiteY5" fmla="*/ 245269 h 254794"/>
              <a:gd name="connsiteX6" fmla="*/ 187341 w 339741"/>
              <a:gd name="connsiteY6" fmla="*/ 213519 h 254794"/>
              <a:gd name="connsiteX7" fmla="*/ 273066 w 339741"/>
              <a:gd name="connsiteY7" fmla="*/ 127794 h 254794"/>
              <a:gd name="connsiteX8" fmla="*/ 187341 w 339741"/>
              <a:gd name="connsiteY8" fmla="*/ 42069 h 254794"/>
              <a:gd name="connsiteX9" fmla="*/ 187341 w 339741"/>
              <a:gd name="connsiteY9" fmla="*/ 7144 h 254794"/>
              <a:gd name="connsiteX10" fmla="*/ 202025 w 339741"/>
              <a:gd name="connsiteY10" fmla="*/ 0 h 254794"/>
              <a:gd name="connsiteX11" fmla="*/ 22007 w 339741"/>
              <a:gd name="connsiteY11" fmla="*/ 0 h 254794"/>
              <a:gd name="connsiteX12" fmla="*/ 39299 w 339741"/>
              <a:gd name="connsiteY12" fmla="*/ 7144 h 254794"/>
              <a:gd name="connsiteX13" fmla="*/ 158766 w 339741"/>
              <a:gd name="connsiteY13" fmla="*/ 127794 h 254794"/>
              <a:gd name="connsiteX14" fmla="*/ 39299 w 339741"/>
              <a:gd name="connsiteY14" fmla="*/ 245269 h 254794"/>
              <a:gd name="connsiteX15" fmla="*/ 23579 w 339741"/>
              <a:gd name="connsiteY15" fmla="*/ 254794 h 254794"/>
              <a:gd name="connsiteX16" fmla="*/ 4716 w 339741"/>
              <a:gd name="connsiteY16" fmla="*/ 245269 h 254794"/>
              <a:gd name="connsiteX17" fmla="*/ 4716 w 339741"/>
              <a:gd name="connsiteY17" fmla="*/ 213519 h 254794"/>
              <a:gd name="connsiteX18" fmla="*/ 92745 w 339741"/>
              <a:gd name="connsiteY18" fmla="*/ 127794 h 254794"/>
              <a:gd name="connsiteX19" fmla="*/ 4716 w 339741"/>
              <a:gd name="connsiteY19" fmla="*/ 42069 h 254794"/>
              <a:gd name="connsiteX20" fmla="*/ 4716 w 339741"/>
              <a:gd name="connsiteY20" fmla="*/ 7144 h 254794"/>
              <a:gd name="connsiteX21" fmla="*/ 22007 w 339741"/>
              <a:gd name="connsiteY21" fmla="*/ 0 h 2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9741" h="254794">
                <a:moveTo>
                  <a:pt x="202025" y="0"/>
                </a:moveTo>
                <a:cubicBezTo>
                  <a:pt x="207979" y="0"/>
                  <a:pt x="214329" y="2382"/>
                  <a:pt x="219091" y="7144"/>
                </a:cubicBezTo>
                <a:cubicBezTo>
                  <a:pt x="339741" y="127794"/>
                  <a:pt x="339741" y="127794"/>
                  <a:pt x="339741" y="127794"/>
                </a:cubicBezTo>
                <a:cubicBezTo>
                  <a:pt x="219091" y="245269"/>
                  <a:pt x="219091" y="245269"/>
                  <a:pt x="219091" y="245269"/>
                </a:cubicBezTo>
                <a:cubicBezTo>
                  <a:pt x="215916" y="251619"/>
                  <a:pt x="209566" y="254794"/>
                  <a:pt x="203216" y="254794"/>
                </a:cubicBezTo>
                <a:cubicBezTo>
                  <a:pt x="196866" y="254794"/>
                  <a:pt x="190516" y="251619"/>
                  <a:pt x="187341" y="245269"/>
                </a:cubicBezTo>
                <a:cubicBezTo>
                  <a:pt x="177816" y="238919"/>
                  <a:pt x="177816" y="223044"/>
                  <a:pt x="187341" y="213519"/>
                </a:cubicBezTo>
                <a:cubicBezTo>
                  <a:pt x="273066" y="127794"/>
                  <a:pt x="273066" y="127794"/>
                  <a:pt x="273066" y="127794"/>
                </a:cubicBezTo>
                <a:cubicBezTo>
                  <a:pt x="187341" y="42069"/>
                  <a:pt x="187341" y="42069"/>
                  <a:pt x="187341" y="42069"/>
                </a:cubicBezTo>
                <a:cubicBezTo>
                  <a:pt x="177816" y="32544"/>
                  <a:pt x="177816" y="16669"/>
                  <a:pt x="187341" y="7144"/>
                </a:cubicBezTo>
                <a:cubicBezTo>
                  <a:pt x="190516" y="2382"/>
                  <a:pt x="196072" y="0"/>
                  <a:pt x="202025" y="0"/>
                </a:cubicBezTo>
                <a:close/>
                <a:moveTo>
                  <a:pt x="22007" y="0"/>
                </a:moveTo>
                <a:cubicBezTo>
                  <a:pt x="28295" y="0"/>
                  <a:pt x="34583" y="2382"/>
                  <a:pt x="39299" y="7144"/>
                </a:cubicBezTo>
                <a:cubicBezTo>
                  <a:pt x="158766" y="127794"/>
                  <a:pt x="158766" y="127794"/>
                  <a:pt x="158766" y="127794"/>
                </a:cubicBezTo>
                <a:cubicBezTo>
                  <a:pt x="39299" y="245269"/>
                  <a:pt x="39299" y="245269"/>
                  <a:pt x="39299" y="245269"/>
                </a:cubicBezTo>
                <a:cubicBezTo>
                  <a:pt x="36155" y="251619"/>
                  <a:pt x="29867" y="254794"/>
                  <a:pt x="23579" y="254794"/>
                </a:cubicBezTo>
                <a:cubicBezTo>
                  <a:pt x="17291" y="254794"/>
                  <a:pt x="11004" y="251619"/>
                  <a:pt x="4716" y="245269"/>
                </a:cubicBezTo>
                <a:cubicBezTo>
                  <a:pt x="-1572" y="238919"/>
                  <a:pt x="-1572" y="223044"/>
                  <a:pt x="4716" y="213519"/>
                </a:cubicBezTo>
                <a:cubicBezTo>
                  <a:pt x="92745" y="127794"/>
                  <a:pt x="92745" y="127794"/>
                  <a:pt x="92745" y="127794"/>
                </a:cubicBezTo>
                <a:cubicBezTo>
                  <a:pt x="4716" y="42069"/>
                  <a:pt x="4716" y="42069"/>
                  <a:pt x="4716" y="42069"/>
                </a:cubicBezTo>
                <a:cubicBezTo>
                  <a:pt x="-1572" y="32544"/>
                  <a:pt x="-1572" y="16669"/>
                  <a:pt x="4716" y="7144"/>
                </a:cubicBezTo>
                <a:cubicBezTo>
                  <a:pt x="9432" y="2382"/>
                  <a:pt x="15720" y="0"/>
                  <a:pt x="22007" y="0"/>
                </a:cubicBezTo>
                <a:close/>
              </a:path>
            </a:pathLst>
          </a:custGeom>
          <a:solidFill>
            <a:schemeClr val="bg1">
              <a:lumMod val="75000"/>
              <a:alpha val="63000"/>
            </a:schemeClr>
          </a:solidFill>
          <a:ln>
            <a:noFill/>
          </a:ln>
        </p:spPr>
        <p:txBody>
          <a:bodyPr vert="horz" wrap="square" lIns="91440" tIns="45720" rIns="91440" bIns="45720" numCol="1" anchor="t" anchorCtr="0" compatLnSpc="1">
            <a:noAutofit/>
          </a:bodyPr>
          <a:lstStyle/>
          <a:p>
            <a:pPr algn="ctr"/>
            <a:endParaRPr lang="en-US" spc="-30">
              <a:solidFill>
                <a:schemeClr val="bg1">
                  <a:lumMod val="9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grpSp>
        <p:nvGrpSpPr>
          <p:cNvPr id="28" name="PA-组合 6"/>
          <p:cNvGrpSpPr/>
          <p:nvPr>
            <p:custDataLst>
              <p:tags r:id="rId4"/>
            </p:custDataLst>
          </p:nvPr>
        </p:nvGrpSpPr>
        <p:grpSpPr>
          <a:xfrm>
            <a:off x="9423284" y="1645877"/>
            <a:ext cx="1327658" cy="2563447"/>
            <a:chOff x="4012977" y="1859503"/>
            <a:chExt cx="1422400" cy="2746375"/>
          </a:xfrm>
        </p:grpSpPr>
        <p:sp>
          <p:nvSpPr>
            <p:cNvPr id="29" name="PA-任意多边形 40"/>
            <p:cNvSpPr/>
            <p:nvPr>
              <p:custDataLst>
                <p:tags r:id="rId6"/>
              </p:custDataLst>
            </p:nvPr>
          </p:nvSpPr>
          <p:spPr bwMode="auto">
            <a:xfrm>
              <a:off x="4608808" y="4231228"/>
              <a:ext cx="231775" cy="374650"/>
            </a:xfrm>
            <a:custGeom>
              <a:avLst/>
              <a:gdLst>
                <a:gd name="T0" fmla="*/ 53 w 73"/>
                <a:gd name="T1" fmla="*/ 0 h 118"/>
                <a:gd name="T2" fmla="*/ 53 w 73"/>
                <a:gd name="T3" fmla="*/ 71 h 118"/>
                <a:gd name="T4" fmla="*/ 69 w 73"/>
                <a:gd name="T5" fmla="*/ 71 h 118"/>
                <a:gd name="T6" fmla="*/ 73 w 73"/>
                <a:gd name="T7" fmla="*/ 73 h 118"/>
                <a:gd name="T8" fmla="*/ 72 w 73"/>
                <a:gd name="T9" fmla="*/ 77 h 118"/>
                <a:gd name="T10" fmla="*/ 37 w 73"/>
                <a:gd name="T11" fmla="*/ 118 h 118"/>
                <a:gd name="T12" fmla="*/ 1 w 73"/>
                <a:gd name="T13" fmla="*/ 77 h 118"/>
                <a:gd name="T14" fmla="*/ 1 w 73"/>
                <a:gd name="T15" fmla="*/ 73 h 118"/>
                <a:gd name="T16" fmla="*/ 4 w 73"/>
                <a:gd name="T17" fmla="*/ 71 h 118"/>
                <a:gd name="T18" fmla="*/ 20 w 73"/>
                <a:gd name="T19" fmla="*/ 71 h 118"/>
                <a:gd name="T20" fmla="*/ 20 w 73"/>
                <a:gd name="T21" fmla="*/ 0 h 118"/>
                <a:gd name="T22" fmla="*/ 53 w 73"/>
                <a:gd name="T2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118">
                  <a:moveTo>
                    <a:pt x="53" y="0"/>
                  </a:moveTo>
                  <a:cubicBezTo>
                    <a:pt x="53" y="71"/>
                    <a:pt x="53" y="71"/>
                    <a:pt x="53" y="71"/>
                  </a:cubicBezTo>
                  <a:cubicBezTo>
                    <a:pt x="69" y="71"/>
                    <a:pt x="69" y="71"/>
                    <a:pt x="69" y="71"/>
                  </a:cubicBezTo>
                  <a:cubicBezTo>
                    <a:pt x="71" y="71"/>
                    <a:pt x="72" y="72"/>
                    <a:pt x="73" y="73"/>
                  </a:cubicBezTo>
                  <a:cubicBezTo>
                    <a:pt x="73" y="75"/>
                    <a:pt x="73" y="76"/>
                    <a:pt x="72" y="77"/>
                  </a:cubicBezTo>
                  <a:cubicBezTo>
                    <a:pt x="37" y="118"/>
                    <a:pt x="37" y="118"/>
                    <a:pt x="37" y="118"/>
                  </a:cubicBezTo>
                  <a:cubicBezTo>
                    <a:pt x="1" y="77"/>
                    <a:pt x="1" y="77"/>
                    <a:pt x="1" y="77"/>
                  </a:cubicBezTo>
                  <a:cubicBezTo>
                    <a:pt x="0" y="76"/>
                    <a:pt x="0" y="75"/>
                    <a:pt x="1" y="73"/>
                  </a:cubicBezTo>
                  <a:cubicBezTo>
                    <a:pt x="1" y="72"/>
                    <a:pt x="3" y="71"/>
                    <a:pt x="4" y="71"/>
                  </a:cubicBezTo>
                  <a:cubicBezTo>
                    <a:pt x="20" y="71"/>
                    <a:pt x="20" y="71"/>
                    <a:pt x="20" y="71"/>
                  </a:cubicBezTo>
                  <a:cubicBezTo>
                    <a:pt x="20" y="0"/>
                    <a:pt x="20" y="0"/>
                    <a:pt x="20" y="0"/>
                  </a:cubicBezTo>
                  <a:lnTo>
                    <a:pt x="53" y="0"/>
                  </a:lnTo>
                  <a:close/>
                </a:path>
              </a:pathLst>
            </a:custGeom>
            <a:solidFill>
              <a:schemeClr val="accent2"/>
            </a:solidFill>
            <a:ln>
              <a:noFill/>
            </a:ln>
          </p:spPr>
          <p:txBody>
            <a:bodyPr vert="horz" wrap="square" lIns="91440" tIns="45720" rIns="91440" bIns="45720" numCol="1" anchor="t" anchorCtr="0" compatLnSpc="1"/>
            <a:lstStyle/>
            <a:p>
              <a:pPr algn="ctr"/>
              <a:endParaRPr lang="en-US" spc="-30">
                <a:solidFill>
                  <a:schemeClr val="bg1">
                    <a:lumMod val="9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30" name="PA-任意多边形 41"/>
            <p:cNvSpPr/>
            <p:nvPr>
              <p:custDataLst>
                <p:tags r:id="rId7"/>
              </p:custDataLst>
            </p:nvPr>
          </p:nvSpPr>
          <p:spPr bwMode="auto">
            <a:xfrm>
              <a:off x="4672308" y="4231228"/>
              <a:ext cx="104775" cy="79375"/>
            </a:xfrm>
            <a:custGeom>
              <a:avLst/>
              <a:gdLst>
                <a:gd name="T0" fmla="*/ 33 w 33"/>
                <a:gd name="T1" fmla="*/ 0 h 25"/>
                <a:gd name="T2" fmla="*/ 33 w 33"/>
                <a:gd name="T3" fmla="*/ 25 h 25"/>
                <a:gd name="T4" fmla="*/ 17 w 33"/>
                <a:gd name="T5" fmla="*/ 20 h 25"/>
                <a:gd name="T6" fmla="*/ 0 w 33"/>
                <a:gd name="T7" fmla="*/ 25 h 25"/>
                <a:gd name="T8" fmla="*/ 0 w 33"/>
                <a:gd name="T9" fmla="*/ 0 h 25"/>
                <a:gd name="T10" fmla="*/ 33 w 33"/>
                <a:gd name="T11" fmla="*/ 0 h 25"/>
              </a:gdLst>
              <a:ahLst/>
              <a:cxnLst>
                <a:cxn ang="0">
                  <a:pos x="T0" y="T1"/>
                </a:cxn>
                <a:cxn ang="0">
                  <a:pos x="T2" y="T3"/>
                </a:cxn>
                <a:cxn ang="0">
                  <a:pos x="T4" y="T5"/>
                </a:cxn>
                <a:cxn ang="0">
                  <a:pos x="T6" y="T7"/>
                </a:cxn>
                <a:cxn ang="0">
                  <a:pos x="T8" y="T9"/>
                </a:cxn>
                <a:cxn ang="0">
                  <a:pos x="T10" y="T11"/>
                </a:cxn>
              </a:cxnLst>
              <a:rect l="0" t="0" r="r" b="b"/>
              <a:pathLst>
                <a:path w="33" h="25">
                  <a:moveTo>
                    <a:pt x="33" y="0"/>
                  </a:moveTo>
                  <a:cubicBezTo>
                    <a:pt x="33" y="25"/>
                    <a:pt x="33" y="25"/>
                    <a:pt x="33" y="25"/>
                  </a:cubicBezTo>
                  <a:cubicBezTo>
                    <a:pt x="28" y="22"/>
                    <a:pt x="23" y="20"/>
                    <a:pt x="17" y="20"/>
                  </a:cubicBezTo>
                  <a:cubicBezTo>
                    <a:pt x="11" y="20"/>
                    <a:pt x="5" y="22"/>
                    <a:pt x="0" y="25"/>
                  </a:cubicBezTo>
                  <a:cubicBezTo>
                    <a:pt x="0" y="0"/>
                    <a:pt x="0" y="0"/>
                    <a:pt x="0" y="0"/>
                  </a:cubicBezTo>
                  <a:lnTo>
                    <a:pt x="33" y="0"/>
                  </a:lnTo>
                  <a:close/>
                </a:path>
              </a:pathLst>
            </a:custGeom>
            <a:solidFill>
              <a:schemeClr val="accent2">
                <a:lumMod val="50000"/>
                <a:alpha val="50000"/>
              </a:schemeClr>
            </a:solidFill>
            <a:ln>
              <a:noFill/>
            </a:ln>
          </p:spPr>
          <p:txBody>
            <a:bodyPr vert="horz" wrap="square" lIns="91440" tIns="45720" rIns="91440" bIns="45720" numCol="1" anchor="t" anchorCtr="0" compatLnSpc="1"/>
            <a:lstStyle/>
            <a:p>
              <a:pPr algn="ctr"/>
              <a:endParaRPr lang="en-US" spc="-30" dirty="0">
                <a:solidFill>
                  <a:schemeClr val="bg1">
                    <a:lumMod val="9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31" name="PA-任意多边形 74"/>
            <p:cNvSpPr>
              <a:spLocks noEditPoints="1"/>
            </p:cNvSpPr>
            <p:nvPr>
              <p:custDataLst>
                <p:tags r:id="rId8"/>
              </p:custDataLst>
            </p:nvPr>
          </p:nvSpPr>
          <p:spPr bwMode="auto">
            <a:xfrm>
              <a:off x="4012977" y="1859503"/>
              <a:ext cx="1422400" cy="2514600"/>
            </a:xfrm>
            <a:custGeom>
              <a:avLst/>
              <a:gdLst>
                <a:gd name="T0" fmla="*/ 224 w 448"/>
                <a:gd name="T1" fmla="*/ 0 h 792"/>
                <a:gd name="T2" fmla="*/ 0 w 448"/>
                <a:gd name="T3" fmla="*/ 224 h 792"/>
                <a:gd name="T4" fmla="*/ 0 w 448"/>
                <a:gd name="T5" fmla="*/ 570 h 792"/>
                <a:gd name="T6" fmla="*/ 196 w 448"/>
                <a:gd name="T7" fmla="*/ 792 h 792"/>
                <a:gd name="T8" fmla="*/ 196 w 448"/>
                <a:gd name="T9" fmla="*/ 777 h 792"/>
                <a:gd name="T10" fmla="*/ 224 w 448"/>
                <a:gd name="T11" fmla="*/ 749 h 792"/>
                <a:gd name="T12" fmla="*/ 252 w 448"/>
                <a:gd name="T13" fmla="*/ 777 h 792"/>
                <a:gd name="T14" fmla="*/ 252 w 448"/>
                <a:gd name="T15" fmla="*/ 792 h 792"/>
                <a:gd name="T16" fmla="*/ 448 w 448"/>
                <a:gd name="T17" fmla="*/ 570 h 792"/>
                <a:gd name="T18" fmla="*/ 448 w 448"/>
                <a:gd name="T19" fmla="*/ 224 h 792"/>
                <a:gd name="T20" fmla="*/ 224 w 448"/>
                <a:gd name="T21" fmla="*/ 0 h 792"/>
                <a:gd name="T22" fmla="*/ 224 w 448"/>
                <a:gd name="T23" fmla="*/ 414 h 792"/>
                <a:gd name="T24" fmla="*/ 34 w 448"/>
                <a:gd name="T25" fmla="*/ 224 h 792"/>
                <a:gd name="T26" fmla="*/ 224 w 448"/>
                <a:gd name="T27" fmla="*/ 34 h 792"/>
                <a:gd name="T28" fmla="*/ 414 w 448"/>
                <a:gd name="T29" fmla="*/ 224 h 792"/>
                <a:gd name="T30" fmla="*/ 224 w 448"/>
                <a:gd name="T31" fmla="*/ 414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8" h="792">
                  <a:moveTo>
                    <a:pt x="224" y="0"/>
                  </a:moveTo>
                  <a:cubicBezTo>
                    <a:pt x="100" y="0"/>
                    <a:pt x="0" y="100"/>
                    <a:pt x="0" y="224"/>
                  </a:cubicBezTo>
                  <a:cubicBezTo>
                    <a:pt x="0" y="570"/>
                    <a:pt x="0" y="570"/>
                    <a:pt x="0" y="570"/>
                  </a:cubicBezTo>
                  <a:cubicBezTo>
                    <a:pt x="0" y="684"/>
                    <a:pt x="85" y="778"/>
                    <a:pt x="196" y="792"/>
                  </a:cubicBezTo>
                  <a:cubicBezTo>
                    <a:pt x="196" y="777"/>
                    <a:pt x="196" y="777"/>
                    <a:pt x="196" y="777"/>
                  </a:cubicBezTo>
                  <a:cubicBezTo>
                    <a:pt x="196" y="761"/>
                    <a:pt x="208" y="749"/>
                    <a:pt x="224" y="749"/>
                  </a:cubicBezTo>
                  <a:cubicBezTo>
                    <a:pt x="239" y="749"/>
                    <a:pt x="252" y="761"/>
                    <a:pt x="252" y="777"/>
                  </a:cubicBezTo>
                  <a:cubicBezTo>
                    <a:pt x="252" y="792"/>
                    <a:pt x="252" y="792"/>
                    <a:pt x="252" y="792"/>
                  </a:cubicBezTo>
                  <a:cubicBezTo>
                    <a:pt x="362" y="778"/>
                    <a:pt x="448" y="684"/>
                    <a:pt x="448" y="570"/>
                  </a:cubicBezTo>
                  <a:cubicBezTo>
                    <a:pt x="448" y="224"/>
                    <a:pt x="448" y="224"/>
                    <a:pt x="448" y="224"/>
                  </a:cubicBezTo>
                  <a:cubicBezTo>
                    <a:pt x="448" y="100"/>
                    <a:pt x="347" y="0"/>
                    <a:pt x="224" y="0"/>
                  </a:cubicBezTo>
                  <a:close/>
                  <a:moveTo>
                    <a:pt x="224" y="414"/>
                  </a:moveTo>
                  <a:cubicBezTo>
                    <a:pt x="119" y="414"/>
                    <a:pt x="34" y="329"/>
                    <a:pt x="34" y="224"/>
                  </a:cubicBezTo>
                  <a:cubicBezTo>
                    <a:pt x="34" y="119"/>
                    <a:pt x="119" y="34"/>
                    <a:pt x="224" y="34"/>
                  </a:cubicBezTo>
                  <a:cubicBezTo>
                    <a:pt x="329" y="34"/>
                    <a:pt x="414" y="119"/>
                    <a:pt x="414" y="224"/>
                  </a:cubicBezTo>
                  <a:cubicBezTo>
                    <a:pt x="414" y="329"/>
                    <a:pt x="329" y="414"/>
                    <a:pt x="224" y="414"/>
                  </a:cubicBezTo>
                  <a:close/>
                </a:path>
              </a:pathLst>
            </a:custGeom>
            <a:solidFill>
              <a:schemeClr val="accent2"/>
            </a:solidFill>
            <a:ln>
              <a:noFill/>
            </a:ln>
          </p:spPr>
          <p:txBody>
            <a:bodyPr vert="horz" wrap="square" lIns="91440" tIns="45720" rIns="91440" bIns="274320" numCol="1" anchor="b" anchorCtr="0" compatLnSpc="1"/>
            <a:lstStyle/>
            <a:p>
              <a:pPr algn="ctr"/>
              <a:endParaRPr lang="id-ID" sz="4000" dirty="0">
                <a:solidFill>
                  <a:schemeClr val="bg1">
                    <a:lumMod val="9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grpSp>
      <p:sp>
        <p:nvSpPr>
          <p:cNvPr id="32" name="PA-文本框 96"/>
          <p:cNvSpPr txBox="1"/>
          <p:nvPr>
            <p:custDataLst>
              <p:tags r:id="rId5"/>
            </p:custDataLst>
          </p:nvPr>
        </p:nvSpPr>
        <p:spPr>
          <a:xfrm>
            <a:off x="9792474" y="1997085"/>
            <a:ext cx="589280" cy="583565"/>
          </a:xfrm>
          <a:prstGeom prst="rect">
            <a:avLst/>
          </a:prstGeom>
          <a:noFill/>
        </p:spPr>
        <p:txBody>
          <a:bodyPr wrap="none" rtlCol="0">
            <a:spAutoFit/>
          </a:bodyPr>
          <a:lstStyle/>
          <a:p>
            <a:pPr algn="ctr"/>
            <a:r>
              <a:rPr lang="en-US" sz="3200" dirty="0">
                <a:solidFill>
                  <a:schemeClr val="tx1">
                    <a:lumMod val="75000"/>
                    <a:lumOff val="2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rPr>
              <a:t>04</a:t>
            </a:r>
          </a:p>
        </p:txBody>
      </p:sp>
      <p:sp>
        <p:nvSpPr>
          <p:cNvPr id="56" name="TextBox 6"/>
          <p:cNvSpPr txBox="1"/>
          <p:nvPr/>
        </p:nvSpPr>
        <p:spPr>
          <a:xfrm>
            <a:off x="9068188" y="4432378"/>
            <a:ext cx="2075654" cy="337185"/>
          </a:xfrm>
          <a:prstGeom prst="rect">
            <a:avLst/>
          </a:prstGeom>
          <a:noFill/>
        </p:spPr>
        <p:txBody>
          <a:bodyPr wrap="square" rtlCol="0">
            <a:spAutoFit/>
          </a:bodyPr>
          <a:lstStyle/>
          <a:p>
            <a:pPr algn="ctr"/>
            <a:r>
              <a:rPr lang="zh-CN" altLang="en-US" sz="16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在权属归属上</a:t>
            </a:r>
          </a:p>
        </p:txBody>
      </p:sp>
      <p:sp>
        <p:nvSpPr>
          <p:cNvPr id="57" name="TextBox 9"/>
          <p:cNvSpPr txBox="1"/>
          <p:nvPr/>
        </p:nvSpPr>
        <p:spPr>
          <a:xfrm>
            <a:off x="9098668" y="4770932"/>
            <a:ext cx="2075654" cy="810260"/>
          </a:xfrm>
          <a:prstGeom prst="rect">
            <a:avLst/>
          </a:prstGeom>
        </p:spPr>
        <p:txBody>
          <a:bodyPr wrap="square">
            <a:spAutoFit/>
          </a:bodyPr>
          <a:lstStyle>
            <a:defPPr>
              <a:defRPr lang="zh-CN"/>
            </a:defPPr>
            <a:lvl1pPr defTabSz="456565">
              <a:lnSpc>
                <a:spcPct val="130000"/>
              </a:lnSpc>
              <a:defRPr sz="12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dirty="0">
                <a:solidFill>
                  <a:schemeClr val="bg1">
                    <a:lumMod val="50000"/>
                  </a:schemeClr>
                </a:solidFill>
                <a:latin typeface="思源黑体" panose="020B0400000000000000" pitchFamily="34" charset="-122"/>
                <a:ea typeface="思源黑体" panose="020B0400000000000000" pitchFamily="34" charset="-122"/>
                <a:sym typeface="思源黑体" panose="020B0400000000000000" pitchFamily="34" charset="-122"/>
              </a:rPr>
              <a:t>建议社区用房产权划归街道所有,但不得交易，减少权属争议</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42"/>
                                        </p:tgtEl>
                                        <p:attrNameLst>
                                          <p:attrName>style.visibility</p:attrName>
                                        </p:attrNameLst>
                                      </p:cBhvr>
                                      <p:to>
                                        <p:strVal val="visible"/>
                                      </p:to>
                                    </p:set>
                                    <p:animEffect transition="in" filter="wipe(up)">
                                      <p:cBhvr>
                                        <p:cTn id="10" dur="500"/>
                                        <p:tgtEl>
                                          <p:spTgt spid="42"/>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randombar(horizontal)">
                                      <p:cBhvr>
                                        <p:cTn id="14" dur="750"/>
                                        <p:tgtEl>
                                          <p:spTgt spid="52"/>
                                        </p:tgtEl>
                                      </p:cBhvr>
                                    </p:animEffect>
                                  </p:childTnLst>
                                </p:cTn>
                              </p:par>
                            </p:childTnLst>
                          </p:cTn>
                        </p:par>
                        <p:par>
                          <p:cTn id="15" fill="hold">
                            <p:stCondLst>
                              <p:cond delay="1500"/>
                            </p:stCondLst>
                            <p:childTnLst>
                              <p:par>
                                <p:cTn id="16" presetID="12" presetClass="entr" presetSubtype="4" fill="hold" grpId="0" nodeType="afterEffect">
                                  <p:stCondLst>
                                    <p:cond delay="0"/>
                                  </p:stCondLst>
                                  <p:iterate type="lt">
                                    <p:tmPct val="5983"/>
                                  </p:iterate>
                                  <p:childTnLst>
                                    <p:set>
                                      <p:cBhvr>
                                        <p:cTn id="17" dur="1" fill="hold">
                                          <p:stCondLst>
                                            <p:cond delay="0"/>
                                          </p:stCondLst>
                                        </p:cTn>
                                        <p:tgtEl>
                                          <p:spTgt spid="53"/>
                                        </p:tgtEl>
                                        <p:attrNameLst>
                                          <p:attrName>style.visibility</p:attrName>
                                        </p:attrNameLst>
                                      </p:cBhvr>
                                      <p:to>
                                        <p:strVal val="visible"/>
                                      </p:to>
                                    </p:set>
                                    <p:anim calcmode="lin" valueType="num">
                                      <p:cBhvr additive="base">
                                        <p:cTn id="18" dur="250"/>
                                        <p:tgtEl>
                                          <p:spTgt spid="53"/>
                                        </p:tgtEl>
                                        <p:attrNameLst>
                                          <p:attrName>ppt_y</p:attrName>
                                        </p:attrNameLst>
                                      </p:cBhvr>
                                      <p:tavLst>
                                        <p:tav tm="0">
                                          <p:val>
                                            <p:strVal val="#ppt_y+#ppt_h*1.125000"/>
                                          </p:val>
                                        </p:tav>
                                        <p:tav tm="100000">
                                          <p:val>
                                            <p:strVal val="#ppt_y"/>
                                          </p:val>
                                        </p:tav>
                                      </p:tavLst>
                                    </p:anim>
                                    <p:animEffect transition="in" filter="wipe(up)">
                                      <p:cBhvr>
                                        <p:cTn id="19" dur="250"/>
                                        <p:tgtEl>
                                          <p:spTgt spid="53"/>
                                        </p:tgtEl>
                                      </p:cBhvr>
                                    </p:animEffect>
                                  </p:childTnLst>
                                </p:cTn>
                              </p:par>
                              <p:par>
                                <p:cTn id="20" presetID="22" presetClass="entr" presetSubtype="8" fill="hold" grpId="0" nodeType="withEffect">
                                  <p:stCondLst>
                                    <p:cond delay="200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par>
                          <p:cTn id="23" fill="hold">
                            <p:stCondLst>
                              <p:cond delay="3250"/>
                            </p:stCondLst>
                            <p:childTnLst>
                              <p:par>
                                <p:cTn id="24" presetID="22" presetClass="entr" presetSubtype="1" fill="hold" nodeType="afterEffect">
                                  <p:stCondLst>
                                    <p:cond delay="250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par>
                                <p:cTn id="27" presetID="22" presetClass="entr" presetSubtype="1" fill="hold" grpId="0" nodeType="withEffect">
                                  <p:stCondLst>
                                    <p:cond delay="3300"/>
                                  </p:stCondLst>
                                  <p:childTnLst>
                                    <p:set>
                                      <p:cBhvr>
                                        <p:cTn id="28" dur="1" fill="hold">
                                          <p:stCondLst>
                                            <p:cond delay="0"/>
                                          </p:stCondLst>
                                        </p:cTn>
                                        <p:tgtEl>
                                          <p:spTgt spid="43"/>
                                        </p:tgtEl>
                                        <p:attrNameLst>
                                          <p:attrName>style.visibility</p:attrName>
                                        </p:attrNameLst>
                                      </p:cBhvr>
                                      <p:to>
                                        <p:strVal val="visible"/>
                                      </p:to>
                                    </p:set>
                                    <p:animEffect transition="in" filter="wipe(up)">
                                      <p:cBhvr>
                                        <p:cTn id="29" dur="500"/>
                                        <p:tgtEl>
                                          <p:spTgt spid="43"/>
                                        </p:tgtEl>
                                      </p:cBhvr>
                                    </p:animEffect>
                                  </p:childTnLst>
                                </p:cTn>
                              </p:par>
                            </p:childTnLst>
                          </p:cTn>
                        </p:par>
                        <p:par>
                          <p:cTn id="30" fill="hold">
                            <p:stCondLst>
                              <p:cond delay="6250"/>
                            </p:stCondLst>
                            <p:childTnLst>
                              <p:par>
                                <p:cTn id="31" presetID="14" presetClass="entr" presetSubtype="1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randombar(horizontal)">
                                      <p:cBhvr>
                                        <p:cTn id="33" dur="750"/>
                                        <p:tgtEl>
                                          <p:spTgt spid="54"/>
                                        </p:tgtEl>
                                      </p:cBhvr>
                                    </p:animEffect>
                                  </p:childTnLst>
                                </p:cTn>
                              </p:par>
                            </p:childTnLst>
                          </p:cTn>
                        </p:par>
                        <p:par>
                          <p:cTn id="34" fill="hold">
                            <p:stCondLst>
                              <p:cond delay="7250"/>
                            </p:stCondLst>
                            <p:childTnLst>
                              <p:par>
                                <p:cTn id="35" presetID="12" presetClass="entr" presetSubtype="4" fill="hold" grpId="0" nodeType="afterEffect">
                                  <p:stCondLst>
                                    <p:cond delay="0"/>
                                  </p:stCondLst>
                                  <p:iterate type="lt">
                                    <p:tmPct val="5983"/>
                                  </p:iterate>
                                  <p:childTnLst>
                                    <p:set>
                                      <p:cBhvr>
                                        <p:cTn id="36" dur="1" fill="hold">
                                          <p:stCondLst>
                                            <p:cond delay="0"/>
                                          </p:stCondLst>
                                        </p:cTn>
                                        <p:tgtEl>
                                          <p:spTgt spid="55"/>
                                        </p:tgtEl>
                                        <p:attrNameLst>
                                          <p:attrName>style.visibility</p:attrName>
                                        </p:attrNameLst>
                                      </p:cBhvr>
                                      <p:to>
                                        <p:strVal val="visible"/>
                                      </p:to>
                                    </p:set>
                                    <p:anim calcmode="lin" valueType="num">
                                      <p:cBhvr additive="base">
                                        <p:cTn id="37" dur="250"/>
                                        <p:tgtEl>
                                          <p:spTgt spid="55"/>
                                        </p:tgtEl>
                                        <p:attrNameLst>
                                          <p:attrName>ppt_y</p:attrName>
                                        </p:attrNameLst>
                                      </p:cBhvr>
                                      <p:tavLst>
                                        <p:tav tm="0">
                                          <p:val>
                                            <p:strVal val="#ppt_y+#ppt_h*1.125000"/>
                                          </p:val>
                                        </p:tav>
                                        <p:tav tm="100000">
                                          <p:val>
                                            <p:strVal val="#ppt_y"/>
                                          </p:val>
                                        </p:tav>
                                      </p:tavLst>
                                    </p:anim>
                                    <p:animEffect transition="in" filter="wipe(up)">
                                      <p:cBhvr>
                                        <p:cTn id="38" dur="250"/>
                                        <p:tgtEl>
                                          <p:spTgt spid="55"/>
                                        </p:tgtEl>
                                      </p:cBhvr>
                                    </p:animEffect>
                                  </p:childTnLst>
                                </p:cTn>
                              </p:par>
                              <p:par>
                                <p:cTn id="39" presetID="22" presetClass="entr" presetSubtype="8" fill="hold" grpId="0" nodeType="withEffect">
                                  <p:stCondLst>
                                    <p:cond delay="200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par>
                          <p:cTn id="42" fill="hold">
                            <p:stCondLst>
                              <p:cond delay="10300"/>
                            </p:stCondLst>
                            <p:childTnLst>
                              <p:par>
                                <p:cTn id="43" presetID="22" presetClass="entr" presetSubtype="1"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up)">
                                      <p:cBhvr>
                                        <p:cTn id="45" dur="500"/>
                                        <p:tgtEl>
                                          <p:spTgt spid="9"/>
                                        </p:tgtEl>
                                      </p:cBhvr>
                                    </p:animEffect>
                                  </p:childTnLst>
                                </p:cTn>
                              </p:par>
                              <p:par>
                                <p:cTn id="46" presetID="22" presetClass="entr" presetSubtype="1" fill="hold" grpId="0" nodeType="withEffect">
                                  <p:stCondLst>
                                    <p:cond delay="50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childTnLst>
                          </p:cTn>
                        </p:par>
                        <p:par>
                          <p:cTn id="49" fill="hold">
                            <p:stCondLst>
                              <p:cond delay="10800"/>
                            </p:stCondLst>
                            <p:childTnLst>
                              <p:par>
                                <p:cTn id="50" presetID="14" presetClass="entr" presetSubtype="10"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randombar(horizontal)">
                                      <p:cBhvr>
                                        <p:cTn id="52" dur="750"/>
                                        <p:tgtEl>
                                          <p:spTgt spid="25"/>
                                        </p:tgtEl>
                                      </p:cBhvr>
                                    </p:animEffect>
                                  </p:childTnLst>
                                </p:cTn>
                              </p:par>
                            </p:childTnLst>
                          </p:cTn>
                        </p:par>
                        <p:par>
                          <p:cTn id="53" fill="hold">
                            <p:stCondLst>
                              <p:cond delay="11800"/>
                            </p:stCondLst>
                            <p:childTnLst>
                              <p:par>
                                <p:cTn id="54" presetID="12" presetClass="entr" presetSubtype="4" fill="hold" grpId="0" nodeType="afterEffect">
                                  <p:stCondLst>
                                    <p:cond delay="0"/>
                                  </p:stCondLst>
                                  <p:iterate type="lt">
                                    <p:tmPct val="5983"/>
                                  </p:iterate>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250"/>
                                        <p:tgtEl>
                                          <p:spTgt spid="26"/>
                                        </p:tgtEl>
                                        <p:attrNameLst>
                                          <p:attrName>ppt_y</p:attrName>
                                        </p:attrNameLst>
                                      </p:cBhvr>
                                      <p:tavLst>
                                        <p:tav tm="0">
                                          <p:val>
                                            <p:strVal val="#ppt_y+#ppt_h*1.125000"/>
                                          </p:val>
                                        </p:tav>
                                        <p:tav tm="100000">
                                          <p:val>
                                            <p:strVal val="#ppt_y"/>
                                          </p:val>
                                        </p:tav>
                                      </p:tavLst>
                                    </p:anim>
                                    <p:animEffect transition="in" filter="wipe(up)">
                                      <p:cBhvr>
                                        <p:cTn id="57" dur="250"/>
                                        <p:tgtEl>
                                          <p:spTgt spid="26"/>
                                        </p:tgtEl>
                                      </p:cBhvr>
                                    </p:animEffect>
                                  </p:childTnLst>
                                </p:cTn>
                              </p:par>
                              <p:par>
                                <p:cTn id="58" presetID="22" presetClass="entr" presetSubtype="8" fill="hold" grpId="0" nodeType="withEffect">
                                  <p:stCondLst>
                                    <p:cond delay="2000"/>
                                  </p:stCondLst>
                                  <p:childTnLst>
                                    <p:set>
                                      <p:cBhvr>
                                        <p:cTn id="59" dur="1" fill="hold">
                                          <p:stCondLst>
                                            <p:cond delay="0"/>
                                          </p:stCondLst>
                                        </p:cTn>
                                        <p:tgtEl>
                                          <p:spTgt spid="27"/>
                                        </p:tgtEl>
                                        <p:attrNameLst>
                                          <p:attrName>style.visibility</p:attrName>
                                        </p:attrNameLst>
                                      </p:cBhvr>
                                      <p:to>
                                        <p:strVal val="visible"/>
                                      </p:to>
                                    </p:set>
                                    <p:animEffect transition="in" filter="wipe(left)">
                                      <p:cBhvr>
                                        <p:cTn id="60" dur="500"/>
                                        <p:tgtEl>
                                          <p:spTgt spid="27"/>
                                        </p:tgtEl>
                                      </p:cBhvr>
                                    </p:animEffect>
                                  </p:childTnLst>
                                </p:cTn>
                              </p:par>
                            </p:childTnLst>
                          </p:cTn>
                        </p:par>
                        <p:par>
                          <p:cTn id="61" fill="hold">
                            <p:stCondLst>
                              <p:cond delay="14550"/>
                            </p:stCondLst>
                            <p:childTnLst>
                              <p:par>
                                <p:cTn id="62" presetID="22" presetClass="entr" presetSubtype="1" fill="hold" nodeType="afterEffect">
                                  <p:stCondLst>
                                    <p:cond delay="2500"/>
                                  </p:stCondLst>
                                  <p:childTnLst>
                                    <p:set>
                                      <p:cBhvr>
                                        <p:cTn id="63" dur="1" fill="hold">
                                          <p:stCondLst>
                                            <p:cond delay="0"/>
                                          </p:stCondLst>
                                        </p:cTn>
                                        <p:tgtEl>
                                          <p:spTgt spid="28"/>
                                        </p:tgtEl>
                                        <p:attrNameLst>
                                          <p:attrName>style.visibility</p:attrName>
                                        </p:attrNameLst>
                                      </p:cBhvr>
                                      <p:to>
                                        <p:strVal val="visible"/>
                                      </p:to>
                                    </p:set>
                                    <p:animEffect transition="in" filter="wipe(up)">
                                      <p:cBhvr>
                                        <p:cTn id="64" dur="500"/>
                                        <p:tgtEl>
                                          <p:spTgt spid="28"/>
                                        </p:tgtEl>
                                      </p:cBhvr>
                                    </p:animEffect>
                                  </p:childTnLst>
                                </p:cTn>
                              </p:par>
                              <p:par>
                                <p:cTn id="65" presetID="22" presetClass="entr" presetSubtype="1" fill="hold" grpId="0" nodeType="withEffect">
                                  <p:stCondLst>
                                    <p:cond delay="330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17550"/>
                            </p:stCondLst>
                            <p:childTnLst>
                              <p:par>
                                <p:cTn id="69" presetID="14" presetClass="entr" presetSubtype="10" fill="hold" grpId="0"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randombar(horizontal)">
                                      <p:cBhvr>
                                        <p:cTn id="71" dur="750"/>
                                        <p:tgtEl>
                                          <p:spTgt spid="56"/>
                                        </p:tgtEl>
                                      </p:cBhvr>
                                    </p:animEffect>
                                  </p:childTnLst>
                                </p:cTn>
                              </p:par>
                            </p:childTnLst>
                          </p:cTn>
                        </p:par>
                        <p:par>
                          <p:cTn id="72" fill="hold">
                            <p:stCondLst>
                              <p:cond delay="18550"/>
                            </p:stCondLst>
                            <p:childTnLst>
                              <p:par>
                                <p:cTn id="73" presetID="12" presetClass="entr" presetSubtype="4" fill="hold" grpId="0" nodeType="afterEffect">
                                  <p:stCondLst>
                                    <p:cond delay="0"/>
                                  </p:stCondLst>
                                  <p:iterate type="lt">
                                    <p:tmPct val="5983"/>
                                  </p:iterate>
                                  <p:childTnLst>
                                    <p:set>
                                      <p:cBhvr>
                                        <p:cTn id="74" dur="1" fill="hold">
                                          <p:stCondLst>
                                            <p:cond delay="0"/>
                                          </p:stCondLst>
                                        </p:cTn>
                                        <p:tgtEl>
                                          <p:spTgt spid="57"/>
                                        </p:tgtEl>
                                        <p:attrNameLst>
                                          <p:attrName>style.visibility</p:attrName>
                                        </p:attrNameLst>
                                      </p:cBhvr>
                                      <p:to>
                                        <p:strVal val="visible"/>
                                      </p:to>
                                    </p:set>
                                    <p:anim calcmode="lin" valueType="num">
                                      <p:cBhvr additive="base">
                                        <p:cTn id="75" dur="250"/>
                                        <p:tgtEl>
                                          <p:spTgt spid="57"/>
                                        </p:tgtEl>
                                        <p:attrNameLst>
                                          <p:attrName>ppt_y</p:attrName>
                                        </p:attrNameLst>
                                      </p:cBhvr>
                                      <p:tavLst>
                                        <p:tav tm="0">
                                          <p:val>
                                            <p:strVal val="#ppt_y+#ppt_h*1.125000"/>
                                          </p:val>
                                        </p:tav>
                                        <p:tav tm="100000">
                                          <p:val>
                                            <p:strVal val="#ppt_y"/>
                                          </p:val>
                                        </p:tav>
                                      </p:tavLst>
                                    </p:anim>
                                    <p:animEffect transition="in" filter="wipe(up)">
                                      <p:cBhvr>
                                        <p:cTn id="76" dur="2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42" grpId="0"/>
      <p:bldP spid="43" grpId="0"/>
      <p:bldP spid="52" grpId="0"/>
      <p:bldP spid="53" grpId="0"/>
      <p:bldP spid="54" grpId="0"/>
      <p:bldP spid="55" grpId="0"/>
      <p:bldP spid="5" grpId="0" bldLvl="0" animBg="1"/>
      <p:bldP spid="16" grpId="0"/>
      <p:bldP spid="25" grpId="0"/>
      <p:bldP spid="26" grpId="0"/>
      <p:bldP spid="27" grpId="0" bldLvl="0" animBg="1"/>
      <p:bldP spid="32" grpId="0"/>
      <p:bldP spid="56" grpId="0"/>
      <p:bldP spid="5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标题 4"/>
          <p:cNvSpPr txBox="1"/>
          <p:nvPr/>
        </p:nvSpPr>
        <p:spPr>
          <a:xfrm>
            <a:off x="1459230" y="120650"/>
            <a:ext cx="6742430" cy="11912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城市社区工作面临的问题及建议</a:t>
            </a:r>
          </a:p>
        </p:txBody>
      </p:sp>
      <p:sp>
        <p:nvSpPr>
          <p:cNvPr id="8" name="MH_SubTitle_1"/>
          <p:cNvSpPr txBox="1">
            <a:spLocks noChangeArrowheads="1"/>
          </p:cNvSpPr>
          <p:nvPr>
            <p:custDataLst>
              <p:tags r:id="rId1"/>
            </p:custDataLst>
          </p:nvPr>
        </p:nvSpPr>
        <p:spPr bwMode="auto">
          <a:xfrm>
            <a:off x="992505" y="1158240"/>
            <a:ext cx="4088130" cy="454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en-US" altLang="zh-CN"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5.</a:t>
            </a:r>
            <a:r>
              <a:rPr lang="zh-CN" altLang="en-US" sz="20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完善社区事项准入制度</a:t>
            </a:r>
          </a:p>
        </p:txBody>
      </p:sp>
      <p:sp>
        <p:nvSpPr>
          <p:cNvPr id="5" name="PA-文本框 6"/>
          <p:cNvSpPr txBox="1"/>
          <p:nvPr>
            <p:custDataLst>
              <p:tags r:id="rId2"/>
            </p:custDataLst>
          </p:nvPr>
        </p:nvSpPr>
        <p:spPr>
          <a:xfrm>
            <a:off x="1154430" y="2193925"/>
            <a:ext cx="4203065" cy="460375"/>
          </a:xfrm>
          <a:prstGeom prst="rect">
            <a:avLst/>
          </a:prstGeom>
          <a:noFill/>
        </p:spPr>
        <p:txBody>
          <a:bodyPr wrap="square" rtlCol="0">
            <a:spAutoFit/>
          </a:bodyPr>
          <a:lstStyle/>
          <a:p>
            <a:pPr algn="ctr"/>
            <a:r>
              <a:rPr lang="zh-CN" altLang="en-US" sz="2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一是完善准入机制</a:t>
            </a:r>
          </a:p>
        </p:txBody>
      </p:sp>
      <p:sp>
        <p:nvSpPr>
          <p:cNvPr id="9" name="PA-文本框 42"/>
          <p:cNvSpPr txBox="1"/>
          <p:nvPr>
            <p:custDataLst>
              <p:tags r:id="rId3"/>
            </p:custDataLst>
          </p:nvPr>
        </p:nvSpPr>
        <p:spPr>
          <a:xfrm>
            <a:off x="1153795" y="2581910"/>
            <a:ext cx="10024110" cy="105092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sz="16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严格按照即将实行的省民政厅“三个清单”工作要求，社区事先对自身职能职责进行详细了解，理清自身责任范围，做到心中有数，对责任范围外其他事项，建议各职能部门采用购买社会服务等方式，社区采取配合方式协助工作，具体执行相关事项</a:t>
            </a:r>
          </a:p>
        </p:txBody>
      </p:sp>
      <p:sp>
        <p:nvSpPr>
          <p:cNvPr id="11" name="PA-文本框 6"/>
          <p:cNvSpPr txBox="1"/>
          <p:nvPr>
            <p:custDataLst>
              <p:tags r:id="rId4"/>
            </p:custDataLst>
          </p:nvPr>
        </p:nvSpPr>
        <p:spPr>
          <a:xfrm>
            <a:off x="1149350" y="4078605"/>
            <a:ext cx="4203065" cy="460375"/>
          </a:xfrm>
          <a:prstGeom prst="rect">
            <a:avLst/>
          </a:prstGeom>
          <a:noFill/>
        </p:spPr>
        <p:txBody>
          <a:bodyPr wrap="square" rtlCol="0">
            <a:spAutoFit/>
          </a:bodyPr>
          <a:lstStyle/>
          <a:p>
            <a:pPr algn="ctr"/>
            <a:r>
              <a:rPr lang="zh-CN" altLang="en-US" sz="24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二是改进考核机制</a:t>
            </a:r>
          </a:p>
        </p:txBody>
      </p:sp>
      <p:sp>
        <p:nvSpPr>
          <p:cNvPr id="12" name="PA-文本框 42"/>
          <p:cNvSpPr txBox="1"/>
          <p:nvPr>
            <p:custDataLst>
              <p:tags r:id="rId5"/>
            </p:custDataLst>
          </p:nvPr>
        </p:nvSpPr>
        <p:spPr>
          <a:xfrm>
            <a:off x="1148715" y="4466590"/>
            <a:ext cx="10029190" cy="73088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r>
              <a:rPr lang="zh-CN" altLang="en-US" sz="1600" dirty="0">
                <a:solidFill>
                  <a:srgbClr val="012063"/>
                </a:solidFill>
                <a:latin typeface="方正正中黑简体" panose="02000000000000000000" charset="-122"/>
                <a:ea typeface="方正正中黑简体" panose="02000000000000000000" charset="-122"/>
                <a:sym typeface="思源黑体" panose="020B0400000000000000" pitchFamily="34" charset="-122"/>
              </a:rPr>
              <a:t>建议采取双向打分机制，进一步提升基层社区地位，各职能部门与社区对彼此工作的开展双向打分，年底双方进行综合评价，促进事项的公平公正，提高社区工作人员的自信心、积极性。</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a:off x="882015" y="1438910"/>
            <a:ext cx="10427970" cy="1742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1792605" y="1721485"/>
            <a:ext cx="8684260" cy="1014730"/>
          </a:xfrm>
          <a:prstGeom prst="rect">
            <a:avLst/>
          </a:prstGeom>
        </p:spPr>
        <p:txBody>
          <a:bodyPr wrap="square">
            <a:spAutoFit/>
          </a:bodyPr>
          <a:lstStyle/>
          <a:p>
            <a:pPr lvl="0" algn="ctr" defTabSz="1217295">
              <a:defRPr/>
            </a:pPr>
            <a:r>
              <a:rPr lang="zh-CN" altLang="en-US" sz="2400" kern="0" dirty="0">
                <a:solidFill>
                  <a:schemeClr val="bg1"/>
                </a:solidFill>
                <a:latin typeface="方正正中黑简体" panose="02000000000000000000" charset="-122"/>
                <a:ea typeface="方正正中黑简体" panose="02000000000000000000" charset="-122"/>
                <a:sym typeface="思源黑体" panose="020B0400000000000000" pitchFamily="34" charset="-122"/>
              </a:rPr>
              <a:t>社区的类型</a:t>
            </a:r>
          </a:p>
          <a:p>
            <a:pPr lvl="0" algn="ctr" defTabSz="1217295">
              <a:defRPr/>
            </a:pPr>
            <a:endParaRPr lang="zh-CN" altLang="en-US" kern="0" dirty="0">
              <a:solidFill>
                <a:schemeClr val="bg1"/>
              </a:solidFill>
              <a:latin typeface="方正正中黑简体" panose="02000000000000000000" charset="-122"/>
              <a:ea typeface="方正正中黑简体" panose="02000000000000000000" charset="-122"/>
              <a:sym typeface="思源黑体" panose="020B0400000000000000" pitchFamily="34" charset="-122"/>
            </a:endParaRPr>
          </a:p>
          <a:p>
            <a:pPr lvl="0" algn="ctr" defTabSz="1217295">
              <a:defRPr/>
            </a:pPr>
            <a:r>
              <a:rPr lang="zh-CN" altLang="en-US" kern="0" dirty="0">
                <a:solidFill>
                  <a:schemeClr val="bg1"/>
                </a:solidFill>
                <a:latin typeface="方正正中黑简体" panose="02000000000000000000" charset="-122"/>
                <a:ea typeface="方正正中黑简体" panose="02000000000000000000" charset="-122"/>
                <a:sym typeface="思源黑体" panose="020B0400000000000000" pitchFamily="34" charset="-122"/>
              </a:rPr>
              <a:t>社区有多种类型，按不同的标准划分，社区将有不同的类型。</a:t>
            </a:r>
          </a:p>
        </p:txBody>
      </p:sp>
      <p:sp>
        <p:nvSpPr>
          <p:cNvPr id="134"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城市社区的职能与意义</a:t>
            </a:r>
          </a:p>
        </p:txBody>
      </p:sp>
      <p:grpSp>
        <p:nvGrpSpPr>
          <p:cNvPr id="46" name="组合 45"/>
          <p:cNvGrpSpPr/>
          <p:nvPr/>
        </p:nvGrpSpPr>
        <p:grpSpPr>
          <a:xfrm>
            <a:off x="647700" y="3813175"/>
            <a:ext cx="10886440" cy="1133475"/>
            <a:chOff x="960" y="6765"/>
            <a:chExt cx="17144" cy="1785"/>
          </a:xfrm>
        </p:grpSpPr>
        <p:sp>
          <p:nvSpPr>
            <p:cNvPr id="28" name="íŝ1íďè"/>
            <p:cNvSpPr/>
            <p:nvPr/>
          </p:nvSpPr>
          <p:spPr>
            <a:xfrm>
              <a:off x="15307" y="6798"/>
              <a:ext cx="717" cy="7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90000" lnSpcReduction="10000"/>
            </a:bodyPr>
            <a:lstStyle/>
            <a:p>
              <a:pPr algn="ctr"/>
              <a:endParaRPr>
                <a:cs typeface="+mn-ea"/>
                <a:sym typeface="+mn-lt"/>
              </a:endParaRPr>
            </a:p>
          </p:txBody>
        </p:sp>
        <p:sp>
          <p:nvSpPr>
            <p:cNvPr id="35" name="íŝ1íďè"/>
            <p:cNvSpPr/>
            <p:nvPr/>
          </p:nvSpPr>
          <p:spPr>
            <a:xfrm>
              <a:off x="9188" y="6765"/>
              <a:ext cx="717" cy="7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90000" lnSpcReduction="10000"/>
            </a:bodyPr>
            <a:lstStyle/>
            <a:p>
              <a:pPr algn="ctr"/>
              <a:endParaRPr>
                <a:cs typeface="+mn-ea"/>
                <a:sym typeface="+mn-lt"/>
              </a:endParaRPr>
            </a:p>
          </p:txBody>
        </p:sp>
        <p:grpSp>
          <p:nvGrpSpPr>
            <p:cNvPr id="45" name="组合 44"/>
            <p:cNvGrpSpPr/>
            <p:nvPr/>
          </p:nvGrpSpPr>
          <p:grpSpPr>
            <a:xfrm>
              <a:off x="960" y="6842"/>
              <a:ext cx="4865" cy="1708"/>
              <a:chOff x="960" y="6842"/>
              <a:chExt cx="4865" cy="1708"/>
            </a:xfrm>
          </p:grpSpPr>
          <p:sp>
            <p:nvSpPr>
              <p:cNvPr id="5" name="矩形 4"/>
              <p:cNvSpPr/>
              <p:nvPr/>
            </p:nvSpPr>
            <p:spPr>
              <a:xfrm>
                <a:off x="960" y="7825"/>
                <a:ext cx="4865" cy="725"/>
              </a:xfrm>
              <a:prstGeom prst="rect">
                <a:avLst/>
              </a:prstGeom>
            </p:spPr>
            <p:txBody>
              <a:bodyPr wrap="square">
                <a:spAutoFit/>
              </a:bodyPr>
              <a:lstStyle/>
              <a:p>
                <a:pPr lvl="0" algn="ctr" defTabSz="914400">
                  <a:defRPr/>
                </a:pPr>
                <a:r>
                  <a:rPr lang="zh-CN" altLang="en-US" sz="2400" dirty="0">
                    <a:solidFill>
                      <a:srgbClr val="012063"/>
                    </a:solidFill>
                    <a:latin typeface="方正正中黑简体" panose="02000000000000000000" charset="-122"/>
                    <a:ea typeface="方正正中黑简体" panose="02000000000000000000" charset="-122"/>
                    <a:cs typeface="+mn-ea"/>
                    <a:sym typeface="+mn-lt"/>
                  </a:rPr>
                  <a:t>按时间的纵向性划分</a:t>
                </a:r>
              </a:p>
            </p:txBody>
          </p:sp>
          <p:sp>
            <p:nvSpPr>
              <p:cNvPr id="10" name="íŝ1íďè"/>
              <p:cNvSpPr/>
              <p:nvPr/>
            </p:nvSpPr>
            <p:spPr>
              <a:xfrm>
                <a:off x="3016" y="6842"/>
                <a:ext cx="717" cy="7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90000" lnSpcReduction="10000"/>
              </a:bodyPr>
              <a:lstStyle/>
              <a:p>
                <a:pPr algn="ctr"/>
                <a:endParaRPr>
                  <a:cs typeface="+mn-ea"/>
                  <a:sym typeface="+mn-lt"/>
                </a:endParaRPr>
              </a:p>
            </p:txBody>
          </p:sp>
          <p:sp>
            <p:nvSpPr>
              <p:cNvPr id="3" name="文本框 2"/>
              <p:cNvSpPr txBox="1"/>
              <p:nvPr/>
            </p:nvSpPr>
            <p:spPr>
              <a:xfrm>
                <a:off x="3137" y="6918"/>
                <a:ext cx="360" cy="580"/>
              </a:xfrm>
              <a:prstGeom prst="rect">
                <a:avLst/>
              </a:prstGeom>
              <a:noFill/>
            </p:spPr>
            <p:txBody>
              <a:bodyPr wrap="square" rtlCol="0">
                <a:spAutoFit/>
              </a:bodyPr>
              <a:lstStyle/>
              <a:p>
                <a:r>
                  <a:rPr lang="en-US" altLang="zh-CN">
                    <a:solidFill>
                      <a:schemeClr val="bg1"/>
                    </a:solidFill>
                    <a:latin typeface="方正大黑简体" panose="03000509000000000000" charset="-122"/>
                    <a:ea typeface="方正大黑简体" panose="03000509000000000000" charset="-122"/>
                  </a:rPr>
                  <a:t>1</a:t>
                </a:r>
              </a:p>
            </p:txBody>
          </p:sp>
        </p:grpSp>
        <p:sp>
          <p:nvSpPr>
            <p:cNvPr id="41" name="文本框 40"/>
            <p:cNvSpPr txBox="1"/>
            <p:nvPr/>
          </p:nvSpPr>
          <p:spPr>
            <a:xfrm>
              <a:off x="9313" y="6842"/>
              <a:ext cx="360" cy="580"/>
            </a:xfrm>
            <a:prstGeom prst="rect">
              <a:avLst/>
            </a:prstGeom>
            <a:noFill/>
          </p:spPr>
          <p:txBody>
            <a:bodyPr wrap="square" rtlCol="0">
              <a:spAutoFit/>
            </a:bodyPr>
            <a:lstStyle/>
            <a:p>
              <a:r>
                <a:rPr lang="en-US" altLang="zh-CN">
                  <a:solidFill>
                    <a:schemeClr val="bg1"/>
                  </a:solidFill>
                  <a:latin typeface="方正大黑简体" panose="03000509000000000000" charset="-122"/>
                  <a:ea typeface="方正大黑简体" panose="03000509000000000000" charset="-122"/>
                </a:rPr>
                <a:t>2</a:t>
              </a:r>
            </a:p>
          </p:txBody>
        </p:sp>
        <p:sp>
          <p:nvSpPr>
            <p:cNvPr id="42" name="文本框 41"/>
            <p:cNvSpPr txBox="1"/>
            <p:nvPr/>
          </p:nvSpPr>
          <p:spPr>
            <a:xfrm>
              <a:off x="15429" y="6850"/>
              <a:ext cx="360" cy="580"/>
            </a:xfrm>
            <a:prstGeom prst="rect">
              <a:avLst/>
            </a:prstGeom>
            <a:noFill/>
          </p:spPr>
          <p:txBody>
            <a:bodyPr wrap="square" rtlCol="0">
              <a:spAutoFit/>
            </a:bodyPr>
            <a:lstStyle/>
            <a:p>
              <a:r>
                <a:rPr lang="en-US" altLang="zh-CN">
                  <a:solidFill>
                    <a:schemeClr val="bg1"/>
                  </a:solidFill>
                  <a:latin typeface="方正大黑简体" panose="03000509000000000000" charset="-122"/>
                  <a:ea typeface="方正大黑简体" panose="03000509000000000000" charset="-122"/>
                </a:rPr>
                <a:t>3</a:t>
              </a:r>
            </a:p>
          </p:txBody>
        </p:sp>
        <p:sp>
          <p:nvSpPr>
            <p:cNvPr id="43" name="矩形 42"/>
            <p:cNvSpPr/>
            <p:nvPr/>
          </p:nvSpPr>
          <p:spPr>
            <a:xfrm>
              <a:off x="7140" y="7825"/>
              <a:ext cx="4865" cy="725"/>
            </a:xfrm>
            <a:prstGeom prst="rect">
              <a:avLst/>
            </a:prstGeom>
          </p:spPr>
          <p:txBody>
            <a:bodyPr wrap="square">
              <a:spAutoFit/>
            </a:bodyPr>
            <a:lstStyle/>
            <a:p>
              <a:pPr lvl="0" algn="ctr" defTabSz="914400">
                <a:defRPr/>
              </a:pPr>
              <a:r>
                <a:rPr lang="zh-CN" altLang="en-US" sz="2400" dirty="0">
                  <a:solidFill>
                    <a:srgbClr val="012063"/>
                  </a:solidFill>
                  <a:latin typeface="方正正中黑简体" panose="02000000000000000000" charset="-122"/>
                  <a:ea typeface="方正正中黑简体" panose="02000000000000000000" charset="-122"/>
                  <a:cs typeface="+mn-ea"/>
                  <a:sym typeface="+mn-lt"/>
                </a:rPr>
                <a:t>按时间的横向性划分</a:t>
              </a:r>
            </a:p>
          </p:txBody>
        </p:sp>
        <p:sp>
          <p:nvSpPr>
            <p:cNvPr id="44" name="矩形 43"/>
            <p:cNvSpPr/>
            <p:nvPr/>
          </p:nvSpPr>
          <p:spPr>
            <a:xfrm>
              <a:off x="13240" y="7825"/>
              <a:ext cx="4865" cy="725"/>
            </a:xfrm>
            <a:prstGeom prst="rect">
              <a:avLst/>
            </a:prstGeom>
          </p:spPr>
          <p:txBody>
            <a:bodyPr wrap="square">
              <a:spAutoFit/>
            </a:bodyPr>
            <a:lstStyle/>
            <a:p>
              <a:pPr lvl="0" algn="ctr" defTabSz="914400">
                <a:defRPr/>
              </a:pPr>
              <a:r>
                <a:rPr lang="zh-CN" altLang="en-US" sz="2400" dirty="0">
                  <a:solidFill>
                    <a:srgbClr val="012063"/>
                  </a:solidFill>
                  <a:latin typeface="方正正中黑简体" panose="02000000000000000000" charset="-122"/>
                  <a:ea typeface="方正正中黑简体" panose="02000000000000000000" charset="-122"/>
                  <a:cs typeface="+mn-ea"/>
                  <a:sym typeface="+mn-lt"/>
                </a:rPr>
                <a:t>按结构功能划分</a:t>
              </a:r>
            </a:p>
          </p:txBody>
        </p:sp>
      </p:gr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clickPar">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childTnLst>
                          </p:cTn>
                        </p:par>
                        <p:par>
                          <p:cTn id="15" fill="hold">
                            <p:stCondLst>
                              <p:cond delay="500"/>
                            </p:stCondLst>
                            <p:childTnLst>
                              <p:par>
                                <p:cTn id="16" presetID="12" presetClass="entr" presetSubtype="1"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additive="base">
                                        <p:cTn id="18" dur="2000"/>
                                        <p:tgtEl>
                                          <p:spTgt spid="46"/>
                                        </p:tgtEl>
                                        <p:attrNameLst>
                                          <p:attrName>ppt_y</p:attrName>
                                        </p:attrNameLst>
                                      </p:cBhvr>
                                      <p:tavLst>
                                        <p:tav tm="0">
                                          <p:val>
                                            <p:strVal val="#ppt_y-#ppt_h*1.125000"/>
                                          </p:val>
                                        </p:tav>
                                        <p:tav tm="100000">
                                          <p:val>
                                            <p:strVal val="#ppt_y"/>
                                          </p:val>
                                        </p:tav>
                                      </p:tavLst>
                                    </p:anim>
                                    <p:animEffect transition="in" filter="wipe(down)">
                                      <p:cBhvr>
                                        <p:cTn id="19"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ldLvl="0" animBg="1"/>
      <p:bldP spid="4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矩形 120"/>
          <p:cNvSpPr/>
          <p:nvPr/>
        </p:nvSpPr>
        <p:spPr>
          <a:xfrm>
            <a:off x="-2" y="0"/>
            <a:ext cx="12191998" cy="3448581"/>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形状 53"/>
          <p:cNvSpPr/>
          <p:nvPr/>
        </p:nvSpPr>
        <p:spPr>
          <a:xfrm>
            <a:off x="-2615997" y="751531"/>
            <a:ext cx="14604594" cy="6165462"/>
          </a:xfrm>
          <a:custGeom>
            <a:avLst/>
            <a:gdLst>
              <a:gd name="connsiteX0" fmla="*/ 3199829 w 14604594"/>
              <a:gd name="connsiteY0" fmla="*/ 0 h 5605022"/>
              <a:gd name="connsiteX1" fmla="*/ 9284386 w 14604594"/>
              <a:gd name="connsiteY1" fmla="*/ 0 h 5605022"/>
              <a:gd name="connsiteX2" fmla="*/ 9363251 w 14604594"/>
              <a:gd name="connsiteY2" fmla="*/ 215475 h 5605022"/>
              <a:gd name="connsiteX3" fmla="*/ 11600678 w 14604594"/>
              <a:gd name="connsiteY3" fmla="*/ 2001500 h 5605022"/>
              <a:gd name="connsiteX4" fmla="*/ 13732247 w 14604594"/>
              <a:gd name="connsiteY4" fmla="*/ 1395596 h 5605022"/>
              <a:gd name="connsiteX5" fmla="*/ 14286213 w 14604594"/>
              <a:gd name="connsiteY5" fmla="*/ 1753674 h 5605022"/>
              <a:gd name="connsiteX6" fmla="*/ 14604093 w 14604594"/>
              <a:gd name="connsiteY6" fmla="*/ 3199829 h 5605022"/>
              <a:gd name="connsiteX7" fmla="*/ 14604093 w 14604594"/>
              <a:gd name="connsiteY7" fmla="*/ 4568821 h 5605022"/>
              <a:gd name="connsiteX8" fmla="*/ 14460235 w 14604594"/>
              <a:gd name="connsiteY8" fmla="*/ 5520353 h 5605022"/>
              <a:gd name="connsiteX9" fmla="*/ 14429246 w 14604594"/>
              <a:gd name="connsiteY9" fmla="*/ 5605022 h 5605022"/>
              <a:gd name="connsiteX10" fmla="*/ 174848 w 14604594"/>
              <a:gd name="connsiteY10" fmla="*/ 5605022 h 5605022"/>
              <a:gd name="connsiteX11" fmla="*/ 143858 w 14604594"/>
              <a:gd name="connsiteY11" fmla="*/ 5520353 h 5605022"/>
              <a:gd name="connsiteX12" fmla="*/ 0 w 14604594"/>
              <a:gd name="connsiteY12" fmla="*/ 4568821 h 5605022"/>
              <a:gd name="connsiteX13" fmla="*/ 0 w 14604594"/>
              <a:gd name="connsiteY13" fmla="*/ 3199829 h 5605022"/>
              <a:gd name="connsiteX14" fmla="*/ 3199829 w 14604594"/>
              <a:gd name="connsiteY14" fmla="*/ 0 h 5605022"/>
              <a:gd name="connsiteX0-1" fmla="*/ 3199829 w 14604594"/>
              <a:gd name="connsiteY0-2" fmla="*/ 353961 h 5958983"/>
              <a:gd name="connsiteX1-3" fmla="*/ 9225393 w 14604594"/>
              <a:gd name="connsiteY1-4" fmla="*/ 0 h 5958983"/>
              <a:gd name="connsiteX2-5" fmla="*/ 9363251 w 14604594"/>
              <a:gd name="connsiteY2-6" fmla="*/ 569436 h 5958983"/>
              <a:gd name="connsiteX3-7" fmla="*/ 11600678 w 14604594"/>
              <a:gd name="connsiteY3-8" fmla="*/ 2355461 h 5958983"/>
              <a:gd name="connsiteX4-9" fmla="*/ 13732247 w 14604594"/>
              <a:gd name="connsiteY4-10" fmla="*/ 1749557 h 5958983"/>
              <a:gd name="connsiteX5-11" fmla="*/ 14286213 w 14604594"/>
              <a:gd name="connsiteY5-12" fmla="*/ 2107635 h 5958983"/>
              <a:gd name="connsiteX6-13" fmla="*/ 14604093 w 14604594"/>
              <a:gd name="connsiteY6-14" fmla="*/ 3553790 h 5958983"/>
              <a:gd name="connsiteX7-15" fmla="*/ 14604093 w 14604594"/>
              <a:gd name="connsiteY7-16" fmla="*/ 4922782 h 5958983"/>
              <a:gd name="connsiteX8-17" fmla="*/ 14460235 w 14604594"/>
              <a:gd name="connsiteY8-18" fmla="*/ 5874314 h 5958983"/>
              <a:gd name="connsiteX9-19" fmla="*/ 14429246 w 14604594"/>
              <a:gd name="connsiteY9-20" fmla="*/ 5958983 h 5958983"/>
              <a:gd name="connsiteX10-21" fmla="*/ 174848 w 14604594"/>
              <a:gd name="connsiteY10-22" fmla="*/ 5958983 h 5958983"/>
              <a:gd name="connsiteX11-23" fmla="*/ 143858 w 14604594"/>
              <a:gd name="connsiteY11-24" fmla="*/ 5874314 h 5958983"/>
              <a:gd name="connsiteX12-25" fmla="*/ 0 w 14604594"/>
              <a:gd name="connsiteY12-26" fmla="*/ 4922782 h 5958983"/>
              <a:gd name="connsiteX13-27" fmla="*/ 0 w 14604594"/>
              <a:gd name="connsiteY13-28" fmla="*/ 3553790 h 5958983"/>
              <a:gd name="connsiteX14-29" fmla="*/ 3199829 w 14604594"/>
              <a:gd name="connsiteY14-30" fmla="*/ 353961 h 5958983"/>
              <a:gd name="connsiteX0-31" fmla="*/ 3229326 w 14604594"/>
              <a:gd name="connsiteY0-32" fmla="*/ 0 h 5958984"/>
              <a:gd name="connsiteX1-33" fmla="*/ 9225393 w 14604594"/>
              <a:gd name="connsiteY1-34" fmla="*/ 1 h 5958984"/>
              <a:gd name="connsiteX2-35" fmla="*/ 9363251 w 14604594"/>
              <a:gd name="connsiteY2-36" fmla="*/ 569437 h 5958984"/>
              <a:gd name="connsiteX3-37" fmla="*/ 11600678 w 14604594"/>
              <a:gd name="connsiteY3-38" fmla="*/ 2355462 h 5958984"/>
              <a:gd name="connsiteX4-39" fmla="*/ 13732247 w 14604594"/>
              <a:gd name="connsiteY4-40" fmla="*/ 1749558 h 5958984"/>
              <a:gd name="connsiteX5-41" fmla="*/ 14286213 w 14604594"/>
              <a:gd name="connsiteY5-42" fmla="*/ 2107636 h 5958984"/>
              <a:gd name="connsiteX6-43" fmla="*/ 14604093 w 14604594"/>
              <a:gd name="connsiteY6-44" fmla="*/ 3553791 h 5958984"/>
              <a:gd name="connsiteX7-45" fmla="*/ 14604093 w 14604594"/>
              <a:gd name="connsiteY7-46" fmla="*/ 4922783 h 5958984"/>
              <a:gd name="connsiteX8-47" fmla="*/ 14460235 w 14604594"/>
              <a:gd name="connsiteY8-48" fmla="*/ 5874315 h 5958984"/>
              <a:gd name="connsiteX9-49" fmla="*/ 14429246 w 14604594"/>
              <a:gd name="connsiteY9-50" fmla="*/ 5958984 h 5958984"/>
              <a:gd name="connsiteX10-51" fmla="*/ 174848 w 14604594"/>
              <a:gd name="connsiteY10-52" fmla="*/ 5958984 h 5958984"/>
              <a:gd name="connsiteX11-53" fmla="*/ 143858 w 14604594"/>
              <a:gd name="connsiteY11-54" fmla="*/ 5874315 h 5958984"/>
              <a:gd name="connsiteX12-55" fmla="*/ 0 w 14604594"/>
              <a:gd name="connsiteY12-56" fmla="*/ 4922783 h 5958984"/>
              <a:gd name="connsiteX13-57" fmla="*/ 0 w 14604594"/>
              <a:gd name="connsiteY13-58" fmla="*/ 3553791 h 5958984"/>
              <a:gd name="connsiteX14-59" fmla="*/ 3229326 w 14604594"/>
              <a:gd name="connsiteY14-60" fmla="*/ 0 h 5958984"/>
              <a:gd name="connsiteX0-61" fmla="*/ 3229326 w 14604594"/>
              <a:gd name="connsiteY0-62" fmla="*/ 235974 h 6194958"/>
              <a:gd name="connsiteX1-63" fmla="*/ 9195896 w 14604594"/>
              <a:gd name="connsiteY1-64" fmla="*/ 0 h 6194958"/>
              <a:gd name="connsiteX2-65" fmla="*/ 9363251 w 14604594"/>
              <a:gd name="connsiteY2-66" fmla="*/ 805411 h 6194958"/>
              <a:gd name="connsiteX3-67" fmla="*/ 11600678 w 14604594"/>
              <a:gd name="connsiteY3-68" fmla="*/ 2591436 h 6194958"/>
              <a:gd name="connsiteX4-69" fmla="*/ 13732247 w 14604594"/>
              <a:gd name="connsiteY4-70" fmla="*/ 1985532 h 6194958"/>
              <a:gd name="connsiteX5-71" fmla="*/ 14286213 w 14604594"/>
              <a:gd name="connsiteY5-72" fmla="*/ 2343610 h 6194958"/>
              <a:gd name="connsiteX6-73" fmla="*/ 14604093 w 14604594"/>
              <a:gd name="connsiteY6-74" fmla="*/ 3789765 h 6194958"/>
              <a:gd name="connsiteX7-75" fmla="*/ 14604093 w 14604594"/>
              <a:gd name="connsiteY7-76" fmla="*/ 5158757 h 6194958"/>
              <a:gd name="connsiteX8-77" fmla="*/ 14460235 w 14604594"/>
              <a:gd name="connsiteY8-78" fmla="*/ 6110289 h 6194958"/>
              <a:gd name="connsiteX9-79" fmla="*/ 14429246 w 14604594"/>
              <a:gd name="connsiteY9-80" fmla="*/ 6194958 h 6194958"/>
              <a:gd name="connsiteX10-81" fmla="*/ 174848 w 14604594"/>
              <a:gd name="connsiteY10-82" fmla="*/ 6194958 h 6194958"/>
              <a:gd name="connsiteX11-83" fmla="*/ 143858 w 14604594"/>
              <a:gd name="connsiteY11-84" fmla="*/ 6110289 h 6194958"/>
              <a:gd name="connsiteX12-85" fmla="*/ 0 w 14604594"/>
              <a:gd name="connsiteY12-86" fmla="*/ 5158757 h 6194958"/>
              <a:gd name="connsiteX13-87" fmla="*/ 0 w 14604594"/>
              <a:gd name="connsiteY13-88" fmla="*/ 3789765 h 6194958"/>
              <a:gd name="connsiteX14-89" fmla="*/ 3229326 w 14604594"/>
              <a:gd name="connsiteY14-90" fmla="*/ 235974 h 6194958"/>
              <a:gd name="connsiteX0-91" fmla="*/ 3229326 w 14604594"/>
              <a:gd name="connsiteY0-92" fmla="*/ 29496 h 6194958"/>
              <a:gd name="connsiteX1-93" fmla="*/ 9195896 w 14604594"/>
              <a:gd name="connsiteY1-94" fmla="*/ 0 h 6194958"/>
              <a:gd name="connsiteX2-95" fmla="*/ 9363251 w 14604594"/>
              <a:gd name="connsiteY2-96" fmla="*/ 805411 h 6194958"/>
              <a:gd name="connsiteX3-97" fmla="*/ 11600678 w 14604594"/>
              <a:gd name="connsiteY3-98" fmla="*/ 2591436 h 6194958"/>
              <a:gd name="connsiteX4-99" fmla="*/ 13732247 w 14604594"/>
              <a:gd name="connsiteY4-100" fmla="*/ 1985532 h 6194958"/>
              <a:gd name="connsiteX5-101" fmla="*/ 14286213 w 14604594"/>
              <a:gd name="connsiteY5-102" fmla="*/ 2343610 h 6194958"/>
              <a:gd name="connsiteX6-103" fmla="*/ 14604093 w 14604594"/>
              <a:gd name="connsiteY6-104" fmla="*/ 3789765 h 6194958"/>
              <a:gd name="connsiteX7-105" fmla="*/ 14604093 w 14604594"/>
              <a:gd name="connsiteY7-106" fmla="*/ 5158757 h 6194958"/>
              <a:gd name="connsiteX8-107" fmla="*/ 14460235 w 14604594"/>
              <a:gd name="connsiteY8-108" fmla="*/ 6110289 h 6194958"/>
              <a:gd name="connsiteX9-109" fmla="*/ 14429246 w 14604594"/>
              <a:gd name="connsiteY9-110" fmla="*/ 6194958 h 6194958"/>
              <a:gd name="connsiteX10-111" fmla="*/ 174848 w 14604594"/>
              <a:gd name="connsiteY10-112" fmla="*/ 6194958 h 6194958"/>
              <a:gd name="connsiteX11-113" fmla="*/ 143858 w 14604594"/>
              <a:gd name="connsiteY11-114" fmla="*/ 6110289 h 6194958"/>
              <a:gd name="connsiteX12-115" fmla="*/ 0 w 14604594"/>
              <a:gd name="connsiteY12-116" fmla="*/ 5158757 h 6194958"/>
              <a:gd name="connsiteX13-117" fmla="*/ 0 w 14604594"/>
              <a:gd name="connsiteY13-118" fmla="*/ 3789765 h 6194958"/>
              <a:gd name="connsiteX14-119" fmla="*/ 3229326 w 14604594"/>
              <a:gd name="connsiteY14-120" fmla="*/ 29496 h 6194958"/>
              <a:gd name="connsiteX0-121" fmla="*/ 3229326 w 14604594"/>
              <a:gd name="connsiteY0-122" fmla="*/ 0 h 6165462"/>
              <a:gd name="connsiteX1-123" fmla="*/ 9136902 w 14604594"/>
              <a:gd name="connsiteY1-124" fmla="*/ 1 h 6165462"/>
              <a:gd name="connsiteX2-125" fmla="*/ 9363251 w 14604594"/>
              <a:gd name="connsiteY2-126" fmla="*/ 775915 h 6165462"/>
              <a:gd name="connsiteX3-127" fmla="*/ 11600678 w 14604594"/>
              <a:gd name="connsiteY3-128" fmla="*/ 2561940 h 6165462"/>
              <a:gd name="connsiteX4-129" fmla="*/ 13732247 w 14604594"/>
              <a:gd name="connsiteY4-130" fmla="*/ 1956036 h 6165462"/>
              <a:gd name="connsiteX5-131" fmla="*/ 14286213 w 14604594"/>
              <a:gd name="connsiteY5-132" fmla="*/ 2314114 h 6165462"/>
              <a:gd name="connsiteX6-133" fmla="*/ 14604093 w 14604594"/>
              <a:gd name="connsiteY6-134" fmla="*/ 3760269 h 6165462"/>
              <a:gd name="connsiteX7-135" fmla="*/ 14604093 w 14604594"/>
              <a:gd name="connsiteY7-136" fmla="*/ 5129261 h 6165462"/>
              <a:gd name="connsiteX8-137" fmla="*/ 14460235 w 14604594"/>
              <a:gd name="connsiteY8-138" fmla="*/ 6080793 h 6165462"/>
              <a:gd name="connsiteX9-139" fmla="*/ 14429246 w 14604594"/>
              <a:gd name="connsiteY9-140" fmla="*/ 6165462 h 6165462"/>
              <a:gd name="connsiteX10-141" fmla="*/ 174848 w 14604594"/>
              <a:gd name="connsiteY10-142" fmla="*/ 6165462 h 6165462"/>
              <a:gd name="connsiteX11-143" fmla="*/ 143858 w 14604594"/>
              <a:gd name="connsiteY11-144" fmla="*/ 6080793 h 6165462"/>
              <a:gd name="connsiteX12-145" fmla="*/ 0 w 14604594"/>
              <a:gd name="connsiteY12-146" fmla="*/ 5129261 h 6165462"/>
              <a:gd name="connsiteX13-147" fmla="*/ 0 w 14604594"/>
              <a:gd name="connsiteY13-148" fmla="*/ 3760269 h 6165462"/>
              <a:gd name="connsiteX14-149" fmla="*/ 3229326 w 14604594"/>
              <a:gd name="connsiteY14-150" fmla="*/ 0 h 61654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4604594" h="6165462">
                <a:moveTo>
                  <a:pt x="3229326" y="0"/>
                </a:moveTo>
                <a:lnTo>
                  <a:pt x="9136902" y="1"/>
                </a:lnTo>
                <a:cubicBezTo>
                  <a:pt x="9163190" y="71826"/>
                  <a:pt x="9336963" y="704090"/>
                  <a:pt x="9363251" y="775915"/>
                </a:cubicBezTo>
                <a:cubicBezTo>
                  <a:pt x="9802447" y="1814292"/>
                  <a:pt x="10655180" y="2380149"/>
                  <a:pt x="11600678" y="2561940"/>
                </a:cubicBezTo>
                <a:cubicBezTo>
                  <a:pt x="12929992" y="2817527"/>
                  <a:pt x="13070294" y="2032265"/>
                  <a:pt x="13732247" y="1956036"/>
                </a:cubicBezTo>
                <a:cubicBezTo>
                  <a:pt x="13974052" y="1994962"/>
                  <a:pt x="14247608" y="2262488"/>
                  <a:pt x="14286213" y="2314114"/>
                </a:cubicBezTo>
                <a:cubicBezTo>
                  <a:pt x="14631232" y="2824810"/>
                  <a:pt x="14604093" y="3097563"/>
                  <a:pt x="14604093" y="3760269"/>
                </a:cubicBezTo>
                <a:lnTo>
                  <a:pt x="14604093" y="5129261"/>
                </a:lnTo>
                <a:cubicBezTo>
                  <a:pt x="14604093" y="5460614"/>
                  <a:pt x="14553728" y="5780204"/>
                  <a:pt x="14460235" y="6080793"/>
                </a:cubicBezTo>
                <a:lnTo>
                  <a:pt x="14429246" y="6165462"/>
                </a:lnTo>
                <a:lnTo>
                  <a:pt x="174848" y="6165462"/>
                </a:lnTo>
                <a:lnTo>
                  <a:pt x="143858" y="6080793"/>
                </a:lnTo>
                <a:cubicBezTo>
                  <a:pt x="50366" y="5780204"/>
                  <a:pt x="0" y="5460614"/>
                  <a:pt x="0" y="5129261"/>
                </a:cubicBezTo>
                <a:lnTo>
                  <a:pt x="0" y="3760269"/>
                </a:lnTo>
                <a:cubicBezTo>
                  <a:pt x="0" y="1993052"/>
                  <a:pt x="1462109" y="0"/>
                  <a:pt x="322932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8" name="椭圆 117"/>
          <p:cNvSpPr/>
          <p:nvPr/>
        </p:nvSpPr>
        <p:spPr>
          <a:xfrm>
            <a:off x="-187072" y="4654447"/>
            <a:ext cx="4099992" cy="4099992"/>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椭圆 118"/>
          <p:cNvSpPr/>
          <p:nvPr/>
        </p:nvSpPr>
        <p:spPr>
          <a:xfrm>
            <a:off x="2028450" y="6132338"/>
            <a:ext cx="4099992" cy="4099992"/>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6938796" y="-2072880"/>
            <a:ext cx="4948404" cy="49484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2" name="椭圆 31"/>
          <p:cNvSpPr/>
          <p:nvPr/>
        </p:nvSpPr>
        <p:spPr>
          <a:xfrm>
            <a:off x="7404347" y="917882"/>
            <a:ext cx="723275" cy="723275"/>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2" name="任意多边形: 形状 51"/>
          <p:cNvSpPr/>
          <p:nvPr/>
        </p:nvSpPr>
        <p:spPr>
          <a:xfrm>
            <a:off x="202189" y="2029038"/>
            <a:ext cx="2188690" cy="4303999"/>
          </a:xfrm>
          <a:custGeom>
            <a:avLst/>
            <a:gdLst>
              <a:gd name="connsiteX0" fmla="*/ 1871499 w 2188690"/>
              <a:gd name="connsiteY0" fmla="*/ 0 h 4303999"/>
              <a:gd name="connsiteX1" fmla="*/ 2188690 w 2188690"/>
              <a:gd name="connsiteY1" fmla="*/ 0 h 4303999"/>
              <a:gd name="connsiteX2" fmla="*/ 2188690 w 2188690"/>
              <a:gd name="connsiteY2" fmla="*/ 3109858 h 4303999"/>
              <a:gd name="connsiteX3" fmla="*/ 2178655 w 2188690"/>
              <a:gd name="connsiteY3" fmla="*/ 3115420 h 4303999"/>
              <a:gd name="connsiteX4" fmla="*/ 2130593 w 2188690"/>
              <a:gd name="connsiteY4" fmla="*/ 3154002 h 4303999"/>
              <a:gd name="connsiteX5" fmla="*/ 2038283 w 2188690"/>
              <a:gd name="connsiteY5" fmla="*/ 3371590 h 4303999"/>
              <a:gd name="connsiteX6" fmla="*/ 2154071 w 2188690"/>
              <a:gd name="connsiteY6" fmla="*/ 3612943 h 4303999"/>
              <a:gd name="connsiteX7" fmla="*/ 2188690 w 2188690"/>
              <a:gd name="connsiteY7" fmla="*/ 3632750 h 4303999"/>
              <a:gd name="connsiteX8" fmla="*/ 2188690 w 2188690"/>
              <a:gd name="connsiteY8" fmla="*/ 4303999 h 4303999"/>
              <a:gd name="connsiteX9" fmla="*/ 1186540 w 2188690"/>
              <a:gd name="connsiteY9" fmla="*/ 4303999 h 4303999"/>
              <a:gd name="connsiteX10" fmla="*/ 866063 w 2188690"/>
              <a:gd name="connsiteY10" fmla="*/ 3983522 h 4303999"/>
              <a:gd name="connsiteX11" fmla="*/ 1186540 w 2188690"/>
              <a:gd name="connsiteY11" fmla="*/ 3663046 h 4303999"/>
              <a:gd name="connsiteX12" fmla="*/ 1286124 w 2188690"/>
              <a:gd name="connsiteY12" fmla="*/ 3663046 h 4303999"/>
              <a:gd name="connsiteX13" fmla="*/ 1289498 w 2188690"/>
              <a:gd name="connsiteY13" fmla="*/ 3662532 h 4303999"/>
              <a:gd name="connsiteX14" fmla="*/ 1392111 w 2188690"/>
              <a:gd name="connsiteY14" fmla="*/ 3599071 h 4303999"/>
              <a:gd name="connsiteX15" fmla="*/ 1484421 w 2188690"/>
              <a:gd name="connsiteY15" fmla="*/ 3374889 h 4303999"/>
              <a:gd name="connsiteX16" fmla="*/ 1289706 w 2188690"/>
              <a:gd name="connsiteY16" fmla="*/ 3083277 h 4303999"/>
              <a:gd name="connsiteX17" fmla="*/ 1256194 w 2188690"/>
              <a:gd name="connsiteY17" fmla="*/ 3073011 h 4303999"/>
              <a:gd name="connsiteX18" fmla="*/ 320477 w 2188690"/>
              <a:gd name="connsiteY18" fmla="*/ 3073011 h 4303999"/>
              <a:gd name="connsiteX19" fmla="*/ 0 w 2188690"/>
              <a:gd name="connsiteY19" fmla="*/ 2752534 h 4303999"/>
              <a:gd name="connsiteX20" fmla="*/ 320477 w 2188690"/>
              <a:gd name="connsiteY20" fmla="*/ 2432058 h 4303999"/>
              <a:gd name="connsiteX21" fmla="*/ 1844537 w 2188690"/>
              <a:gd name="connsiteY21" fmla="*/ 2432058 h 4303999"/>
              <a:gd name="connsiteX22" fmla="*/ 1872271 w 2188690"/>
              <a:gd name="connsiteY22" fmla="*/ 2419069 h 4303999"/>
              <a:gd name="connsiteX23" fmla="*/ 1920332 w 2188690"/>
              <a:gd name="connsiteY23" fmla="*/ 2381156 h 4303999"/>
              <a:gd name="connsiteX24" fmla="*/ 2012642 w 2188690"/>
              <a:gd name="connsiteY24" fmla="*/ 2156973 h 4303999"/>
              <a:gd name="connsiteX25" fmla="*/ 1919509 w 2188690"/>
              <a:gd name="connsiteY25" fmla="*/ 1933203 h 4303999"/>
              <a:gd name="connsiteX26" fmla="*/ 1839029 w 2188690"/>
              <a:gd name="connsiteY26" fmla="*/ 1879455 h 4303999"/>
              <a:gd name="connsiteX27" fmla="*/ 1186540 w 2188690"/>
              <a:gd name="connsiteY27" fmla="*/ 1879455 h 4303999"/>
              <a:gd name="connsiteX28" fmla="*/ 866063 w 2188690"/>
              <a:gd name="connsiteY28" fmla="*/ 1558978 h 4303999"/>
              <a:gd name="connsiteX29" fmla="*/ 1186540 w 2188690"/>
              <a:gd name="connsiteY29" fmla="*/ 1238501 h 4303999"/>
              <a:gd name="connsiteX30" fmla="*/ 1857625 w 2188690"/>
              <a:gd name="connsiteY30" fmla="*/ 1238501 h 4303999"/>
              <a:gd name="connsiteX31" fmla="*/ 1899405 w 2188690"/>
              <a:gd name="connsiteY31" fmla="*/ 1232159 h 4303999"/>
              <a:gd name="connsiteX32" fmla="*/ 2002018 w 2188690"/>
              <a:gd name="connsiteY32" fmla="*/ 1168696 h 4303999"/>
              <a:gd name="connsiteX33" fmla="*/ 2094328 w 2188690"/>
              <a:gd name="connsiteY33" fmla="*/ 944513 h 4303999"/>
              <a:gd name="connsiteX34" fmla="*/ 2001195 w 2188690"/>
              <a:gd name="connsiteY34" fmla="*/ 720743 h 4303999"/>
              <a:gd name="connsiteX35" fmla="*/ 1912319 w 2188690"/>
              <a:gd name="connsiteY35" fmla="*/ 661389 h 4303999"/>
              <a:gd name="connsiteX36" fmla="*/ 1791950 w 2188690"/>
              <a:gd name="connsiteY36" fmla="*/ 661389 h 4303999"/>
              <a:gd name="connsiteX37" fmla="*/ 1471473 w 2188690"/>
              <a:gd name="connsiteY37" fmla="*/ 340912 h 4303999"/>
              <a:gd name="connsiteX38" fmla="*/ 1667205 w 2188690"/>
              <a:gd name="connsiteY38" fmla="*/ 45620 h 4303999"/>
              <a:gd name="connsiteX39" fmla="*/ 1693888 w 2188690"/>
              <a:gd name="connsiteY39" fmla="*/ 40233 h 4303999"/>
              <a:gd name="connsiteX40" fmla="*/ 1721557 w 2188690"/>
              <a:gd name="connsiteY40" fmla="*/ 24933 h 4303999"/>
              <a:gd name="connsiteX41" fmla="*/ 1871499 w 2188690"/>
              <a:gd name="connsiteY41" fmla="*/ 0 h 4303999"/>
              <a:gd name="connsiteX0-1" fmla="*/ 2038283 w 2188690"/>
              <a:gd name="connsiteY0-2" fmla="*/ 3371590 h 4303999"/>
              <a:gd name="connsiteX1-3" fmla="*/ 2154071 w 2188690"/>
              <a:gd name="connsiteY1-4" fmla="*/ 3612943 h 4303999"/>
              <a:gd name="connsiteX2-5" fmla="*/ 2188690 w 2188690"/>
              <a:gd name="connsiteY2-6" fmla="*/ 3632750 h 4303999"/>
              <a:gd name="connsiteX3-7" fmla="*/ 2188690 w 2188690"/>
              <a:gd name="connsiteY3-8" fmla="*/ 4303999 h 4303999"/>
              <a:gd name="connsiteX4-9" fmla="*/ 1186540 w 2188690"/>
              <a:gd name="connsiteY4-10" fmla="*/ 4303999 h 4303999"/>
              <a:gd name="connsiteX5-11" fmla="*/ 866063 w 2188690"/>
              <a:gd name="connsiteY5-12" fmla="*/ 3983522 h 4303999"/>
              <a:gd name="connsiteX6-13" fmla="*/ 1186540 w 2188690"/>
              <a:gd name="connsiteY6-14" fmla="*/ 3663046 h 4303999"/>
              <a:gd name="connsiteX7-15" fmla="*/ 1286124 w 2188690"/>
              <a:gd name="connsiteY7-16" fmla="*/ 3663046 h 4303999"/>
              <a:gd name="connsiteX8-17" fmla="*/ 1289498 w 2188690"/>
              <a:gd name="connsiteY8-18" fmla="*/ 3662532 h 4303999"/>
              <a:gd name="connsiteX9-19" fmla="*/ 1392111 w 2188690"/>
              <a:gd name="connsiteY9-20" fmla="*/ 3599071 h 4303999"/>
              <a:gd name="connsiteX10-21" fmla="*/ 1484421 w 2188690"/>
              <a:gd name="connsiteY10-22" fmla="*/ 3374889 h 4303999"/>
              <a:gd name="connsiteX11-23" fmla="*/ 1289706 w 2188690"/>
              <a:gd name="connsiteY11-24" fmla="*/ 3083277 h 4303999"/>
              <a:gd name="connsiteX12-25" fmla="*/ 1256194 w 2188690"/>
              <a:gd name="connsiteY12-26" fmla="*/ 3073011 h 4303999"/>
              <a:gd name="connsiteX13-27" fmla="*/ 320477 w 2188690"/>
              <a:gd name="connsiteY13-28" fmla="*/ 3073011 h 4303999"/>
              <a:gd name="connsiteX14-29" fmla="*/ 0 w 2188690"/>
              <a:gd name="connsiteY14-30" fmla="*/ 2752534 h 4303999"/>
              <a:gd name="connsiteX15-31" fmla="*/ 320477 w 2188690"/>
              <a:gd name="connsiteY15-32" fmla="*/ 2432058 h 4303999"/>
              <a:gd name="connsiteX16-33" fmla="*/ 1844537 w 2188690"/>
              <a:gd name="connsiteY16-34" fmla="*/ 2432058 h 4303999"/>
              <a:gd name="connsiteX17-35" fmla="*/ 1872271 w 2188690"/>
              <a:gd name="connsiteY17-36" fmla="*/ 2419069 h 4303999"/>
              <a:gd name="connsiteX18-37" fmla="*/ 1920332 w 2188690"/>
              <a:gd name="connsiteY18-38" fmla="*/ 2381156 h 4303999"/>
              <a:gd name="connsiteX19-39" fmla="*/ 2012642 w 2188690"/>
              <a:gd name="connsiteY19-40" fmla="*/ 2156973 h 4303999"/>
              <a:gd name="connsiteX20-41" fmla="*/ 1919509 w 2188690"/>
              <a:gd name="connsiteY20-42" fmla="*/ 1933203 h 4303999"/>
              <a:gd name="connsiteX21-43" fmla="*/ 1839029 w 2188690"/>
              <a:gd name="connsiteY21-44" fmla="*/ 1879455 h 4303999"/>
              <a:gd name="connsiteX22-45" fmla="*/ 1186540 w 2188690"/>
              <a:gd name="connsiteY22-46" fmla="*/ 1879455 h 4303999"/>
              <a:gd name="connsiteX23-47" fmla="*/ 866063 w 2188690"/>
              <a:gd name="connsiteY23-48" fmla="*/ 1558978 h 4303999"/>
              <a:gd name="connsiteX24-49" fmla="*/ 1186540 w 2188690"/>
              <a:gd name="connsiteY24-50" fmla="*/ 1238501 h 4303999"/>
              <a:gd name="connsiteX25-51" fmla="*/ 1857625 w 2188690"/>
              <a:gd name="connsiteY25-52" fmla="*/ 1238501 h 4303999"/>
              <a:gd name="connsiteX26-53" fmla="*/ 1899405 w 2188690"/>
              <a:gd name="connsiteY26-54" fmla="*/ 1232159 h 4303999"/>
              <a:gd name="connsiteX27-55" fmla="*/ 2002018 w 2188690"/>
              <a:gd name="connsiteY27-56" fmla="*/ 1168696 h 4303999"/>
              <a:gd name="connsiteX28-57" fmla="*/ 2094328 w 2188690"/>
              <a:gd name="connsiteY28-58" fmla="*/ 944513 h 4303999"/>
              <a:gd name="connsiteX29-59" fmla="*/ 2001195 w 2188690"/>
              <a:gd name="connsiteY29-60" fmla="*/ 720743 h 4303999"/>
              <a:gd name="connsiteX30-61" fmla="*/ 1912319 w 2188690"/>
              <a:gd name="connsiteY30-62" fmla="*/ 661389 h 4303999"/>
              <a:gd name="connsiteX31-63" fmla="*/ 1791950 w 2188690"/>
              <a:gd name="connsiteY31-64" fmla="*/ 661389 h 4303999"/>
              <a:gd name="connsiteX32-65" fmla="*/ 1471473 w 2188690"/>
              <a:gd name="connsiteY32-66" fmla="*/ 340912 h 4303999"/>
              <a:gd name="connsiteX33-67" fmla="*/ 1667205 w 2188690"/>
              <a:gd name="connsiteY33-68" fmla="*/ 45620 h 4303999"/>
              <a:gd name="connsiteX34-69" fmla="*/ 1693888 w 2188690"/>
              <a:gd name="connsiteY34-70" fmla="*/ 40233 h 4303999"/>
              <a:gd name="connsiteX35-71" fmla="*/ 1721557 w 2188690"/>
              <a:gd name="connsiteY35-72" fmla="*/ 24933 h 4303999"/>
              <a:gd name="connsiteX36-73" fmla="*/ 1871499 w 2188690"/>
              <a:gd name="connsiteY36-74" fmla="*/ 0 h 4303999"/>
              <a:gd name="connsiteX37-75" fmla="*/ 2188690 w 2188690"/>
              <a:gd name="connsiteY37-76" fmla="*/ 0 h 4303999"/>
              <a:gd name="connsiteX38-77" fmla="*/ 2188690 w 2188690"/>
              <a:gd name="connsiteY38-78" fmla="*/ 3109858 h 4303999"/>
              <a:gd name="connsiteX39-79" fmla="*/ 2178655 w 2188690"/>
              <a:gd name="connsiteY39-80" fmla="*/ 3115420 h 4303999"/>
              <a:gd name="connsiteX40-81" fmla="*/ 2130593 w 2188690"/>
              <a:gd name="connsiteY40-82" fmla="*/ 3154002 h 4303999"/>
              <a:gd name="connsiteX41-83" fmla="*/ 2129723 w 2188690"/>
              <a:gd name="connsiteY41-84" fmla="*/ 3463030 h 4303999"/>
              <a:gd name="connsiteX0-85" fmla="*/ 2038283 w 2188690"/>
              <a:gd name="connsiteY0-86" fmla="*/ 3371590 h 4303999"/>
              <a:gd name="connsiteX1-87" fmla="*/ 2154071 w 2188690"/>
              <a:gd name="connsiteY1-88" fmla="*/ 3612943 h 4303999"/>
              <a:gd name="connsiteX2-89" fmla="*/ 2188690 w 2188690"/>
              <a:gd name="connsiteY2-90" fmla="*/ 3632750 h 4303999"/>
              <a:gd name="connsiteX3-91" fmla="*/ 2188690 w 2188690"/>
              <a:gd name="connsiteY3-92" fmla="*/ 4303999 h 4303999"/>
              <a:gd name="connsiteX4-93" fmla="*/ 1186540 w 2188690"/>
              <a:gd name="connsiteY4-94" fmla="*/ 4303999 h 4303999"/>
              <a:gd name="connsiteX5-95" fmla="*/ 866063 w 2188690"/>
              <a:gd name="connsiteY5-96" fmla="*/ 3983522 h 4303999"/>
              <a:gd name="connsiteX6-97" fmla="*/ 1186540 w 2188690"/>
              <a:gd name="connsiteY6-98" fmla="*/ 3663046 h 4303999"/>
              <a:gd name="connsiteX7-99" fmla="*/ 1286124 w 2188690"/>
              <a:gd name="connsiteY7-100" fmla="*/ 3663046 h 4303999"/>
              <a:gd name="connsiteX8-101" fmla="*/ 1289498 w 2188690"/>
              <a:gd name="connsiteY8-102" fmla="*/ 3662532 h 4303999"/>
              <a:gd name="connsiteX9-103" fmla="*/ 1392111 w 2188690"/>
              <a:gd name="connsiteY9-104" fmla="*/ 3599071 h 4303999"/>
              <a:gd name="connsiteX10-105" fmla="*/ 1484421 w 2188690"/>
              <a:gd name="connsiteY10-106" fmla="*/ 3374889 h 4303999"/>
              <a:gd name="connsiteX11-107" fmla="*/ 1289706 w 2188690"/>
              <a:gd name="connsiteY11-108" fmla="*/ 3083277 h 4303999"/>
              <a:gd name="connsiteX12-109" fmla="*/ 1256194 w 2188690"/>
              <a:gd name="connsiteY12-110" fmla="*/ 3073011 h 4303999"/>
              <a:gd name="connsiteX13-111" fmla="*/ 320477 w 2188690"/>
              <a:gd name="connsiteY13-112" fmla="*/ 3073011 h 4303999"/>
              <a:gd name="connsiteX14-113" fmla="*/ 0 w 2188690"/>
              <a:gd name="connsiteY14-114" fmla="*/ 2752534 h 4303999"/>
              <a:gd name="connsiteX15-115" fmla="*/ 320477 w 2188690"/>
              <a:gd name="connsiteY15-116" fmla="*/ 2432058 h 4303999"/>
              <a:gd name="connsiteX16-117" fmla="*/ 1844537 w 2188690"/>
              <a:gd name="connsiteY16-118" fmla="*/ 2432058 h 4303999"/>
              <a:gd name="connsiteX17-119" fmla="*/ 1872271 w 2188690"/>
              <a:gd name="connsiteY17-120" fmla="*/ 2419069 h 4303999"/>
              <a:gd name="connsiteX18-121" fmla="*/ 1920332 w 2188690"/>
              <a:gd name="connsiteY18-122" fmla="*/ 2381156 h 4303999"/>
              <a:gd name="connsiteX19-123" fmla="*/ 2012642 w 2188690"/>
              <a:gd name="connsiteY19-124" fmla="*/ 2156973 h 4303999"/>
              <a:gd name="connsiteX20-125" fmla="*/ 1919509 w 2188690"/>
              <a:gd name="connsiteY20-126" fmla="*/ 1933203 h 4303999"/>
              <a:gd name="connsiteX21-127" fmla="*/ 1839029 w 2188690"/>
              <a:gd name="connsiteY21-128" fmla="*/ 1879455 h 4303999"/>
              <a:gd name="connsiteX22-129" fmla="*/ 1186540 w 2188690"/>
              <a:gd name="connsiteY22-130" fmla="*/ 1879455 h 4303999"/>
              <a:gd name="connsiteX23-131" fmla="*/ 866063 w 2188690"/>
              <a:gd name="connsiteY23-132" fmla="*/ 1558978 h 4303999"/>
              <a:gd name="connsiteX24-133" fmla="*/ 1186540 w 2188690"/>
              <a:gd name="connsiteY24-134" fmla="*/ 1238501 h 4303999"/>
              <a:gd name="connsiteX25-135" fmla="*/ 1857625 w 2188690"/>
              <a:gd name="connsiteY25-136" fmla="*/ 1238501 h 4303999"/>
              <a:gd name="connsiteX26-137" fmla="*/ 1899405 w 2188690"/>
              <a:gd name="connsiteY26-138" fmla="*/ 1232159 h 4303999"/>
              <a:gd name="connsiteX27-139" fmla="*/ 2002018 w 2188690"/>
              <a:gd name="connsiteY27-140" fmla="*/ 1168696 h 4303999"/>
              <a:gd name="connsiteX28-141" fmla="*/ 2094328 w 2188690"/>
              <a:gd name="connsiteY28-142" fmla="*/ 944513 h 4303999"/>
              <a:gd name="connsiteX29-143" fmla="*/ 2001195 w 2188690"/>
              <a:gd name="connsiteY29-144" fmla="*/ 720743 h 4303999"/>
              <a:gd name="connsiteX30-145" fmla="*/ 1912319 w 2188690"/>
              <a:gd name="connsiteY30-146" fmla="*/ 661389 h 4303999"/>
              <a:gd name="connsiteX31-147" fmla="*/ 1791950 w 2188690"/>
              <a:gd name="connsiteY31-148" fmla="*/ 661389 h 4303999"/>
              <a:gd name="connsiteX32-149" fmla="*/ 1471473 w 2188690"/>
              <a:gd name="connsiteY32-150" fmla="*/ 340912 h 4303999"/>
              <a:gd name="connsiteX33-151" fmla="*/ 1667205 w 2188690"/>
              <a:gd name="connsiteY33-152" fmla="*/ 45620 h 4303999"/>
              <a:gd name="connsiteX34-153" fmla="*/ 1693888 w 2188690"/>
              <a:gd name="connsiteY34-154" fmla="*/ 40233 h 4303999"/>
              <a:gd name="connsiteX35-155" fmla="*/ 1721557 w 2188690"/>
              <a:gd name="connsiteY35-156" fmla="*/ 24933 h 4303999"/>
              <a:gd name="connsiteX36-157" fmla="*/ 1871499 w 2188690"/>
              <a:gd name="connsiteY36-158" fmla="*/ 0 h 4303999"/>
              <a:gd name="connsiteX37-159" fmla="*/ 2188690 w 2188690"/>
              <a:gd name="connsiteY37-160" fmla="*/ 0 h 4303999"/>
              <a:gd name="connsiteX38-161" fmla="*/ 2188690 w 2188690"/>
              <a:gd name="connsiteY38-162" fmla="*/ 3109858 h 4303999"/>
              <a:gd name="connsiteX39-163" fmla="*/ 2178655 w 2188690"/>
              <a:gd name="connsiteY39-164" fmla="*/ 3115420 h 4303999"/>
              <a:gd name="connsiteX40-165" fmla="*/ 2130593 w 2188690"/>
              <a:gd name="connsiteY40-166" fmla="*/ 3154002 h 4303999"/>
              <a:gd name="connsiteX0-167" fmla="*/ 2038283 w 2188690"/>
              <a:gd name="connsiteY0-168" fmla="*/ 3371590 h 4303999"/>
              <a:gd name="connsiteX1-169" fmla="*/ 2154071 w 2188690"/>
              <a:gd name="connsiteY1-170" fmla="*/ 3612943 h 4303999"/>
              <a:gd name="connsiteX2-171" fmla="*/ 2188690 w 2188690"/>
              <a:gd name="connsiteY2-172" fmla="*/ 4303999 h 4303999"/>
              <a:gd name="connsiteX3-173" fmla="*/ 1186540 w 2188690"/>
              <a:gd name="connsiteY3-174" fmla="*/ 4303999 h 4303999"/>
              <a:gd name="connsiteX4-175" fmla="*/ 866063 w 2188690"/>
              <a:gd name="connsiteY4-176" fmla="*/ 3983522 h 4303999"/>
              <a:gd name="connsiteX5-177" fmla="*/ 1186540 w 2188690"/>
              <a:gd name="connsiteY5-178" fmla="*/ 3663046 h 4303999"/>
              <a:gd name="connsiteX6-179" fmla="*/ 1286124 w 2188690"/>
              <a:gd name="connsiteY6-180" fmla="*/ 3663046 h 4303999"/>
              <a:gd name="connsiteX7-181" fmla="*/ 1289498 w 2188690"/>
              <a:gd name="connsiteY7-182" fmla="*/ 3662532 h 4303999"/>
              <a:gd name="connsiteX8-183" fmla="*/ 1392111 w 2188690"/>
              <a:gd name="connsiteY8-184" fmla="*/ 3599071 h 4303999"/>
              <a:gd name="connsiteX9-185" fmla="*/ 1484421 w 2188690"/>
              <a:gd name="connsiteY9-186" fmla="*/ 3374889 h 4303999"/>
              <a:gd name="connsiteX10-187" fmla="*/ 1289706 w 2188690"/>
              <a:gd name="connsiteY10-188" fmla="*/ 3083277 h 4303999"/>
              <a:gd name="connsiteX11-189" fmla="*/ 1256194 w 2188690"/>
              <a:gd name="connsiteY11-190" fmla="*/ 3073011 h 4303999"/>
              <a:gd name="connsiteX12-191" fmla="*/ 320477 w 2188690"/>
              <a:gd name="connsiteY12-192" fmla="*/ 3073011 h 4303999"/>
              <a:gd name="connsiteX13-193" fmla="*/ 0 w 2188690"/>
              <a:gd name="connsiteY13-194" fmla="*/ 2752534 h 4303999"/>
              <a:gd name="connsiteX14-195" fmla="*/ 320477 w 2188690"/>
              <a:gd name="connsiteY14-196" fmla="*/ 2432058 h 4303999"/>
              <a:gd name="connsiteX15-197" fmla="*/ 1844537 w 2188690"/>
              <a:gd name="connsiteY15-198" fmla="*/ 2432058 h 4303999"/>
              <a:gd name="connsiteX16-199" fmla="*/ 1872271 w 2188690"/>
              <a:gd name="connsiteY16-200" fmla="*/ 2419069 h 4303999"/>
              <a:gd name="connsiteX17-201" fmla="*/ 1920332 w 2188690"/>
              <a:gd name="connsiteY17-202" fmla="*/ 2381156 h 4303999"/>
              <a:gd name="connsiteX18-203" fmla="*/ 2012642 w 2188690"/>
              <a:gd name="connsiteY18-204" fmla="*/ 2156973 h 4303999"/>
              <a:gd name="connsiteX19-205" fmla="*/ 1919509 w 2188690"/>
              <a:gd name="connsiteY19-206" fmla="*/ 1933203 h 4303999"/>
              <a:gd name="connsiteX20-207" fmla="*/ 1839029 w 2188690"/>
              <a:gd name="connsiteY20-208" fmla="*/ 1879455 h 4303999"/>
              <a:gd name="connsiteX21-209" fmla="*/ 1186540 w 2188690"/>
              <a:gd name="connsiteY21-210" fmla="*/ 1879455 h 4303999"/>
              <a:gd name="connsiteX22-211" fmla="*/ 866063 w 2188690"/>
              <a:gd name="connsiteY22-212" fmla="*/ 1558978 h 4303999"/>
              <a:gd name="connsiteX23-213" fmla="*/ 1186540 w 2188690"/>
              <a:gd name="connsiteY23-214" fmla="*/ 1238501 h 4303999"/>
              <a:gd name="connsiteX24-215" fmla="*/ 1857625 w 2188690"/>
              <a:gd name="connsiteY24-216" fmla="*/ 1238501 h 4303999"/>
              <a:gd name="connsiteX25-217" fmla="*/ 1899405 w 2188690"/>
              <a:gd name="connsiteY25-218" fmla="*/ 1232159 h 4303999"/>
              <a:gd name="connsiteX26-219" fmla="*/ 2002018 w 2188690"/>
              <a:gd name="connsiteY26-220" fmla="*/ 1168696 h 4303999"/>
              <a:gd name="connsiteX27-221" fmla="*/ 2094328 w 2188690"/>
              <a:gd name="connsiteY27-222" fmla="*/ 944513 h 4303999"/>
              <a:gd name="connsiteX28-223" fmla="*/ 2001195 w 2188690"/>
              <a:gd name="connsiteY28-224" fmla="*/ 720743 h 4303999"/>
              <a:gd name="connsiteX29-225" fmla="*/ 1912319 w 2188690"/>
              <a:gd name="connsiteY29-226" fmla="*/ 661389 h 4303999"/>
              <a:gd name="connsiteX30-227" fmla="*/ 1791950 w 2188690"/>
              <a:gd name="connsiteY30-228" fmla="*/ 661389 h 4303999"/>
              <a:gd name="connsiteX31-229" fmla="*/ 1471473 w 2188690"/>
              <a:gd name="connsiteY31-230" fmla="*/ 340912 h 4303999"/>
              <a:gd name="connsiteX32-231" fmla="*/ 1667205 w 2188690"/>
              <a:gd name="connsiteY32-232" fmla="*/ 45620 h 4303999"/>
              <a:gd name="connsiteX33-233" fmla="*/ 1693888 w 2188690"/>
              <a:gd name="connsiteY33-234" fmla="*/ 40233 h 4303999"/>
              <a:gd name="connsiteX34-235" fmla="*/ 1721557 w 2188690"/>
              <a:gd name="connsiteY34-236" fmla="*/ 24933 h 4303999"/>
              <a:gd name="connsiteX35-237" fmla="*/ 1871499 w 2188690"/>
              <a:gd name="connsiteY35-238" fmla="*/ 0 h 4303999"/>
              <a:gd name="connsiteX36-239" fmla="*/ 2188690 w 2188690"/>
              <a:gd name="connsiteY36-240" fmla="*/ 0 h 4303999"/>
              <a:gd name="connsiteX37-241" fmla="*/ 2188690 w 2188690"/>
              <a:gd name="connsiteY37-242" fmla="*/ 3109858 h 4303999"/>
              <a:gd name="connsiteX38-243" fmla="*/ 2178655 w 2188690"/>
              <a:gd name="connsiteY38-244" fmla="*/ 3115420 h 4303999"/>
              <a:gd name="connsiteX39-245" fmla="*/ 2130593 w 2188690"/>
              <a:gd name="connsiteY39-246" fmla="*/ 3154002 h 4303999"/>
              <a:gd name="connsiteX0-247" fmla="*/ 2038283 w 2230668"/>
              <a:gd name="connsiteY0-248" fmla="*/ 3371590 h 4303999"/>
              <a:gd name="connsiteX1-249" fmla="*/ 2188690 w 2230668"/>
              <a:gd name="connsiteY1-250" fmla="*/ 4303999 h 4303999"/>
              <a:gd name="connsiteX2-251" fmla="*/ 1186540 w 2230668"/>
              <a:gd name="connsiteY2-252" fmla="*/ 4303999 h 4303999"/>
              <a:gd name="connsiteX3-253" fmla="*/ 866063 w 2230668"/>
              <a:gd name="connsiteY3-254" fmla="*/ 3983522 h 4303999"/>
              <a:gd name="connsiteX4-255" fmla="*/ 1186540 w 2230668"/>
              <a:gd name="connsiteY4-256" fmla="*/ 3663046 h 4303999"/>
              <a:gd name="connsiteX5-257" fmla="*/ 1286124 w 2230668"/>
              <a:gd name="connsiteY5-258" fmla="*/ 3663046 h 4303999"/>
              <a:gd name="connsiteX6-259" fmla="*/ 1289498 w 2230668"/>
              <a:gd name="connsiteY6-260" fmla="*/ 3662532 h 4303999"/>
              <a:gd name="connsiteX7-261" fmla="*/ 1392111 w 2230668"/>
              <a:gd name="connsiteY7-262" fmla="*/ 3599071 h 4303999"/>
              <a:gd name="connsiteX8-263" fmla="*/ 1484421 w 2230668"/>
              <a:gd name="connsiteY8-264" fmla="*/ 3374889 h 4303999"/>
              <a:gd name="connsiteX9-265" fmla="*/ 1289706 w 2230668"/>
              <a:gd name="connsiteY9-266" fmla="*/ 3083277 h 4303999"/>
              <a:gd name="connsiteX10-267" fmla="*/ 1256194 w 2230668"/>
              <a:gd name="connsiteY10-268" fmla="*/ 3073011 h 4303999"/>
              <a:gd name="connsiteX11-269" fmla="*/ 320477 w 2230668"/>
              <a:gd name="connsiteY11-270" fmla="*/ 3073011 h 4303999"/>
              <a:gd name="connsiteX12-271" fmla="*/ 0 w 2230668"/>
              <a:gd name="connsiteY12-272" fmla="*/ 2752534 h 4303999"/>
              <a:gd name="connsiteX13-273" fmla="*/ 320477 w 2230668"/>
              <a:gd name="connsiteY13-274" fmla="*/ 2432058 h 4303999"/>
              <a:gd name="connsiteX14-275" fmla="*/ 1844537 w 2230668"/>
              <a:gd name="connsiteY14-276" fmla="*/ 2432058 h 4303999"/>
              <a:gd name="connsiteX15-277" fmla="*/ 1872271 w 2230668"/>
              <a:gd name="connsiteY15-278" fmla="*/ 2419069 h 4303999"/>
              <a:gd name="connsiteX16-279" fmla="*/ 1920332 w 2230668"/>
              <a:gd name="connsiteY16-280" fmla="*/ 2381156 h 4303999"/>
              <a:gd name="connsiteX17-281" fmla="*/ 2012642 w 2230668"/>
              <a:gd name="connsiteY17-282" fmla="*/ 2156973 h 4303999"/>
              <a:gd name="connsiteX18-283" fmla="*/ 1919509 w 2230668"/>
              <a:gd name="connsiteY18-284" fmla="*/ 1933203 h 4303999"/>
              <a:gd name="connsiteX19-285" fmla="*/ 1839029 w 2230668"/>
              <a:gd name="connsiteY19-286" fmla="*/ 1879455 h 4303999"/>
              <a:gd name="connsiteX20-287" fmla="*/ 1186540 w 2230668"/>
              <a:gd name="connsiteY20-288" fmla="*/ 1879455 h 4303999"/>
              <a:gd name="connsiteX21-289" fmla="*/ 866063 w 2230668"/>
              <a:gd name="connsiteY21-290" fmla="*/ 1558978 h 4303999"/>
              <a:gd name="connsiteX22-291" fmla="*/ 1186540 w 2230668"/>
              <a:gd name="connsiteY22-292" fmla="*/ 1238501 h 4303999"/>
              <a:gd name="connsiteX23-293" fmla="*/ 1857625 w 2230668"/>
              <a:gd name="connsiteY23-294" fmla="*/ 1238501 h 4303999"/>
              <a:gd name="connsiteX24-295" fmla="*/ 1899405 w 2230668"/>
              <a:gd name="connsiteY24-296" fmla="*/ 1232159 h 4303999"/>
              <a:gd name="connsiteX25-297" fmla="*/ 2002018 w 2230668"/>
              <a:gd name="connsiteY25-298" fmla="*/ 1168696 h 4303999"/>
              <a:gd name="connsiteX26-299" fmla="*/ 2094328 w 2230668"/>
              <a:gd name="connsiteY26-300" fmla="*/ 944513 h 4303999"/>
              <a:gd name="connsiteX27-301" fmla="*/ 2001195 w 2230668"/>
              <a:gd name="connsiteY27-302" fmla="*/ 720743 h 4303999"/>
              <a:gd name="connsiteX28-303" fmla="*/ 1912319 w 2230668"/>
              <a:gd name="connsiteY28-304" fmla="*/ 661389 h 4303999"/>
              <a:gd name="connsiteX29-305" fmla="*/ 1791950 w 2230668"/>
              <a:gd name="connsiteY29-306" fmla="*/ 661389 h 4303999"/>
              <a:gd name="connsiteX30-307" fmla="*/ 1471473 w 2230668"/>
              <a:gd name="connsiteY30-308" fmla="*/ 340912 h 4303999"/>
              <a:gd name="connsiteX31-309" fmla="*/ 1667205 w 2230668"/>
              <a:gd name="connsiteY31-310" fmla="*/ 45620 h 4303999"/>
              <a:gd name="connsiteX32-311" fmla="*/ 1693888 w 2230668"/>
              <a:gd name="connsiteY32-312" fmla="*/ 40233 h 4303999"/>
              <a:gd name="connsiteX33-313" fmla="*/ 1721557 w 2230668"/>
              <a:gd name="connsiteY33-314" fmla="*/ 24933 h 4303999"/>
              <a:gd name="connsiteX34-315" fmla="*/ 1871499 w 2230668"/>
              <a:gd name="connsiteY34-316" fmla="*/ 0 h 4303999"/>
              <a:gd name="connsiteX35-317" fmla="*/ 2188690 w 2230668"/>
              <a:gd name="connsiteY35-318" fmla="*/ 0 h 4303999"/>
              <a:gd name="connsiteX36-319" fmla="*/ 2188690 w 2230668"/>
              <a:gd name="connsiteY36-320" fmla="*/ 3109858 h 4303999"/>
              <a:gd name="connsiteX37-321" fmla="*/ 2178655 w 2230668"/>
              <a:gd name="connsiteY37-322" fmla="*/ 3115420 h 4303999"/>
              <a:gd name="connsiteX38-323" fmla="*/ 2130593 w 2230668"/>
              <a:gd name="connsiteY38-324" fmla="*/ 3154002 h 4303999"/>
              <a:gd name="connsiteX0-325" fmla="*/ 2188690 w 2188690"/>
              <a:gd name="connsiteY0-326" fmla="*/ 4303999 h 4303999"/>
              <a:gd name="connsiteX1-327" fmla="*/ 1186540 w 2188690"/>
              <a:gd name="connsiteY1-328" fmla="*/ 4303999 h 4303999"/>
              <a:gd name="connsiteX2-329" fmla="*/ 866063 w 2188690"/>
              <a:gd name="connsiteY2-330" fmla="*/ 3983522 h 4303999"/>
              <a:gd name="connsiteX3-331" fmla="*/ 1186540 w 2188690"/>
              <a:gd name="connsiteY3-332" fmla="*/ 3663046 h 4303999"/>
              <a:gd name="connsiteX4-333" fmla="*/ 1286124 w 2188690"/>
              <a:gd name="connsiteY4-334" fmla="*/ 3663046 h 4303999"/>
              <a:gd name="connsiteX5-335" fmla="*/ 1289498 w 2188690"/>
              <a:gd name="connsiteY5-336" fmla="*/ 3662532 h 4303999"/>
              <a:gd name="connsiteX6-337" fmla="*/ 1392111 w 2188690"/>
              <a:gd name="connsiteY6-338" fmla="*/ 3599071 h 4303999"/>
              <a:gd name="connsiteX7-339" fmla="*/ 1484421 w 2188690"/>
              <a:gd name="connsiteY7-340" fmla="*/ 3374889 h 4303999"/>
              <a:gd name="connsiteX8-341" fmla="*/ 1289706 w 2188690"/>
              <a:gd name="connsiteY8-342" fmla="*/ 3083277 h 4303999"/>
              <a:gd name="connsiteX9-343" fmla="*/ 1256194 w 2188690"/>
              <a:gd name="connsiteY9-344" fmla="*/ 3073011 h 4303999"/>
              <a:gd name="connsiteX10-345" fmla="*/ 320477 w 2188690"/>
              <a:gd name="connsiteY10-346" fmla="*/ 3073011 h 4303999"/>
              <a:gd name="connsiteX11-347" fmla="*/ 0 w 2188690"/>
              <a:gd name="connsiteY11-348" fmla="*/ 2752534 h 4303999"/>
              <a:gd name="connsiteX12-349" fmla="*/ 320477 w 2188690"/>
              <a:gd name="connsiteY12-350" fmla="*/ 2432058 h 4303999"/>
              <a:gd name="connsiteX13-351" fmla="*/ 1844537 w 2188690"/>
              <a:gd name="connsiteY13-352" fmla="*/ 2432058 h 4303999"/>
              <a:gd name="connsiteX14-353" fmla="*/ 1872271 w 2188690"/>
              <a:gd name="connsiteY14-354" fmla="*/ 2419069 h 4303999"/>
              <a:gd name="connsiteX15-355" fmla="*/ 1920332 w 2188690"/>
              <a:gd name="connsiteY15-356" fmla="*/ 2381156 h 4303999"/>
              <a:gd name="connsiteX16-357" fmla="*/ 2012642 w 2188690"/>
              <a:gd name="connsiteY16-358" fmla="*/ 2156973 h 4303999"/>
              <a:gd name="connsiteX17-359" fmla="*/ 1919509 w 2188690"/>
              <a:gd name="connsiteY17-360" fmla="*/ 1933203 h 4303999"/>
              <a:gd name="connsiteX18-361" fmla="*/ 1839029 w 2188690"/>
              <a:gd name="connsiteY18-362" fmla="*/ 1879455 h 4303999"/>
              <a:gd name="connsiteX19-363" fmla="*/ 1186540 w 2188690"/>
              <a:gd name="connsiteY19-364" fmla="*/ 1879455 h 4303999"/>
              <a:gd name="connsiteX20-365" fmla="*/ 866063 w 2188690"/>
              <a:gd name="connsiteY20-366" fmla="*/ 1558978 h 4303999"/>
              <a:gd name="connsiteX21-367" fmla="*/ 1186540 w 2188690"/>
              <a:gd name="connsiteY21-368" fmla="*/ 1238501 h 4303999"/>
              <a:gd name="connsiteX22-369" fmla="*/ 1857625 w 2188690"/>
              <a:gd name="connsiteY22-370" fmla="*/ 1238501 h 4303999"/>
              <a:gd name="connsiteX23-371" fmla="*/ 1899405 w 2188690"/>
              <a:gd name="connsiteY23-372" fmla="*/ 1232159 h 4303999"/>
              <a:gd name="connsiteX24-373" fmla="*/ 2002018 w 2188690"/>
              <a:gd name="connsiteY24-374" fmla="*/ 1168696 h 4303999"/>
              <a:gd name="connsiteX25-375" fmla="*/ 2094328 w 2188690"/>
              <a:gd name="connsiteY25-376" fmla="*/ 944513 h 4303999"/>
              <a:gd name="connsiteX26-377" fmla="*/ 2001195 w 2188690"/>
              <a:gd name="connsiteY26-378" fmla="*/ 720743 h 4303999"/>
              <a:gd name="connsiteX27-379" fmla="*/ 1912319 w 2188690"/>
              <a:gd name="connsiteY27-380" fmla="*/ 661389 h 4303999"/>
              <a:gd name="connsiteX28-381" fmla="*/ 1791950 w 2188690"/>
              <a:gd name="connsiteY28-382" fmla="*/ 661389 h 4303999"/>
              <a:gd name="connsiteX29-383" fmla="*/ 1471473 w 2188690"/>
              <a:gd name="connsiteY29-384" fmla="*/ 340912 h 4303999"/>
              <a:gd name="connsiteX30-385" fmla="*/ 1667205 w 2188690"/>
              <a:gd name="connsiteY30-386" fmla="*/ 45620 h 4303999"/>
              <a:gd name="connsiteX31-387" fmla="*/ 1693888 w 2188690"/>
              <a:gd name="connsiteY31-388" fmla="*/ 40233 h 4303999"/>
              <a:gd name="connsiteX32-389" fmla="*/ 1721557 w 2188690"/>
              <a:gd name="connsiteY32-390" fmla="*/ 24933 h 4303999"/>
              <a:gd name="connsiteX33-391" fmla="*/ 1871499 w 2188690"/>
              <a:gd name="connsiteY33-392" fmla="*/ 0 h 4303999"/>
              <a:gd name="connsiteX34-393" fmla="*/ 2188690 w 2188690"/>
              <a:gd name="connsiteY34-394" fmla="*/ 0 h 4303999"/>
              <a:gd name="connsiteX35-395" fmla="*/ 2188690 w 2188690"/>
              <a:gd name="connsiteY35-396" fmla="*/ 3109858 h 4303999"/>
              <a:gd name="connsiteX36-397" fmla="*/ 2178655 w 2188690"/>
              <a:gd name="connsiteY36-398" fmla="*/ 3115420 h 4303999"/>
              <a:gd name="connsiteX37-399" fmla="*/ 2130593 w 2188690"/>
              <a:gd name="connsiteY37-400" fmla="*/ 3154002 h 4303999"/>
              <a:gd name="connsiteX0-401" fmla="*/ 2188690 w 2188690"/>
              <a:gd name="connsiteY0-402" fmla="*/ 4303999 h 4303999"/>
              <a:gd name="connsiteX1-403" fmla="*/ 1186540 w 2188690"/>
              <a:gd name="connsiteY1-404" fmla="*/ 4303999 h 4303999"/>
              <a:gd name="connsiteX2-405" fmla="*/ 866063 w 2188690"/>
              <a:gd name="connsiteY2-406" fmla="*/ 3983522 h 4303999"/>
              <a:gd name="connsiteX3-407" fmla="*/ 1186540 w 2188690"/>
              <a:gd name="connsiteY3-408" fmla="*/ 3663046 h 4303999"/>
              <a:gd name="connsiteX4-409" fmla="*/ 1286124 w 2188690"/>
              <a:gd name="connsiteY4-410" fmla="*/ 3663046 h 4303999"/>
              <a:gd name="connsiteX5-411" fmla="*/ 1289498 w 2188690"/>
              <a:gd name="connsiteY5-412" fmla="*/ 3662532 h 4303999"/>
              <a:gd name="connsiteX6-413" fmla="*/ 1392111 w 2188690"/>
              <a:gd name="connsiteY6-414" fmla="*/ 3599071 h 4303999"/>
              <a:gd name="connsiteX7-415" fmla="*/ 1484421 w 2188690"/>
              <a:gd name="connsiteY7-416" fmla="*/ 3374889 h 4303999"/>
              <a:gd name="connsiteX8-417" fmla="*/ 1289706 w 2188690"/>
              <a:gd name="connsiteY8-418" fmla="*/ 3083277 h 4303999"/>
              <a:gd name="connsiteX9-419" fmla="*/ 1256194 w 2188690"/>
              <a:gd name="connsiteY9-420" fmla="*/ 3073011 h 4303999"/>
              <a:gd name="connsiteX10-421" fmla="*/ 320477 w 2188690"/>
              <a:gd name="connsiteY10-422" fmla="*/ 3073011 h 4303999"/>
              <a:gd name="connsiteX11-423" fmla="*/ 0 w 2188690"/>
              <a:gd name="connsiteY11-424" fmla="*/ 2752534 h 4303999"/>
              <a:gd name="connsiteX12-425" fmla="*/ 320477 w 2188690"/>
              <a:gd name="connsiteY12-426" fmla="*/ 2432058 h 4303999"/>
              <a:gd name="connsiteX13-427" fmla="*/ 1844537 w 2188690"/>
              <a:gd name="connsiteY13-428" fmla="*/ 2432058 h 4303999"/>
              <a:gd name="connsiteX14-429" fmla="*/ 1872271 w 2188690"/>
              <a:gd name="connsiteY14-430" fmla="*/ 2419069 h 4303999"/>
              <a:gd name="connsiteX15-431" fmla="*/ 1920332 w 2188690"/>
              <a:gd name="connsiteY15-432" fmla="*/ 2381156 h 4303999"/>
              <a:gd name="connsiteX16-433" fmla="*/ 2012642 w 2188690"/>
              <a:gd name="connsiteY16-434" fmla="*/ 2156973 h 4303999"/>
              <a:gd name="connsiteX17-435" fmla="*/ 1919509 w 2188690"/>
              <a:gd name="connsiteY17-436" fmla="*/ 1933203 h 4303999"/>
              <a:gd name="connsiteX18-437" fmla="*/ 1839029 w 2188690"/>
              <a:gd name="connsiteY18-438" fmla="*/ 1879455 h 4303999"/>
              <a:gd name="connsiteX19-439" fmla="*/ 1186540 w 2188690"/>
              <a:gd name="connsiteY19-440" fmla="*/ 1879455 h 4303999"/>
              <a:gd name="connsiteX20-441" fmla="*/ 866063 w 2188690"/>
              <a:gd name="connsiteY20-442" fmla="*/ 1558978 h 4303999"/>
              <a:gd name="connsiteX21-443" fmla="*/ 1186540 w 2188690"/>
              <a:gd name="connsiteY21-444" fmla="*/ 1238501 h 4303999"/>
              <a:gd name="connsiteX22-445" fmla="*/ 1857625 w 2188690"/>
              <a:gd name="connsiteY22-446" fmla="*/ 1238501 h 4303999"/>
              <a:gd name="connsiteX23-447" fmla="*/ 1899405 w 2188690"/>
              <a:gd name="connsiteY23-448" fmla="*/ 1232159 h 4303999"/>
              <a:gd name="connsiteX24-449" fmla="*/ 2002018 w 2188690"/>
              <a:gd name="connsiteY24-450" fmla="*/ 1168696 h 4303999"/>
              <a:gd name="connsiteX25-451" fmla="*/ 2094328 w 2188690"/>
              <a:gd name="connsiteY25-452" fmla="*/ 944513 h 4303999"/>
              <a:gd name="connsiteX26-453" fmla="*/ 2001195 w 2188690"/>
              <a:gd name="connsiteY26-454" fmla="*/ 720743 h 4303999"/>
              <a:gd name="connsiteX27-455" fmla="*/ 1912319 w 2188690"/>
              <a:gd name="connsiteY27-456" fmla="*/ 661389 h 4303999"/>
              <a:gd name="connsiteX28-457" fmla="*/ 1791950 w 2188690"/>
              <a:gd name="connsiteY28-458" fmla="*/ 661389 h 4303999"/>
              <a:gd name="connsiteX29-459" fmla="*/ 1471473 w 2188690"/>
              <a:gd name="connsiteY29-460" fmla="*/ 340912 h 4303999"/>
              <a:gd name="connsiteX30-461" fmla="*/ 1667205 w 2188690"/>
              <a:gd name="connsiteY30-462" fmla="*/ 45620 h 4303999"/>
              <a:gd name="connsiteX31-463" fmla="*/ 1693888 w 2188690"/>
              <a:gd name="connsiteY31-464" fmla="*/ 40233 h 4303999"/>
              <a:gd name="connsiteX32-465" fmla="*/ 1721557 w 2188690"/>
              <a:gd name="connsiteY32-466" fmla="*/ 24933 h 4303999"/>
              <a:gd name="connsiteX33-467" fmla="*/ 1871499 w 2188690"/>
              <a:gd name="connsiteY33-468" fmla="*/ 0 h 4303999"/>
              <a:gd name="connsiteX34-469" fmla="*/ 2188690 w 2188690"/>
              <a:gd name="connsiteY34-470" fmla="*/ 0 h 4303999"/>
              <a:gd name="connsiteX35-471" fmla="*/ 2188690 w 2188690"/>
              <a:gd name="connsiteY35-472" fmla="*/ 3109858 h 4303999"/>
              <a:gd name="connsiteX36-473" fmla="*/ 2178655 w 2188690"/>
              <a:gd name="connsiteY36-474" fmla="*/ 3115420 h 4303999"/>
              <a:gd name="connsiteX0-475" fmla="*/ 2188690 w 2188690"/>
              <a:gd name="connsiteY0-476" fmla="*/ 4303999 h 4303999"/>
              <a:gd name="connsiteX1-477" fmla="*/ 1186540 w 2188690"/>
              <a:gd name="connsiteY1-478" fmla="*/ 4303999 h 4303999"/>
              <a:gd name="connsiteX2-479" fmla="*/ 866063 w 2188690"/>
              <a:gd name="connsiteY2-480" fmla="*/ 3983522 h 4303999"/>
              <a:gd name="connsiteX3-481" fmla="*/ 1186540 w 2188690"/>
              <a:gd name="connsiteY3-482" fmla="*/ 3663046 h 4303999"/>
              <a:gd name="connsiteX4-483" fmla="*/ 1286124 w 2188690"/>
              <a:gd name="connsiteY4-484" fmla="*/ 3663046 h 4303999"/>
              <a:gd name="connsiteX5-485" fmla="*/ 1289498 w 2188690"/>
              <a:gd name="connsiteY5-486" fmla="*/ 3662532 h 4303999"/>
              <a:gd name="connsiteX6-487" fmla="*/ 1392111 w 2188690"/>
              <a:gd name="connsiteY6-488" fmla="*/ 3599071 h 4303999"/>
              <a:gd name="connsiteX7-489" fmla="*/ 1484421 w 2188690"/>
              <a:gd name="connsiteY7-490" fmla="*/ 3374889 h 4303999"/>
              <a:gd name="connsiteX8-491" fmla="*/ 1289706 w 2188690"/>
              <a:gd name="connsiteY8-492" fmla="*/ 3083277 h 4303999"/>
              <a:gd name="connsiteX9-493" fmla="*/ 1256194 w 2188690"/>
              <a:gd name="connsiteY9-494" fmla="*/ 3073011 h 4303999"/>
              <a:gd name="connsiteX10-495" fmla="*/ 320477 w 2188690"/>
              <a:gd name="connsiteY10-496" fmla="*/ 3073011 h 4303999"/>
              <a:gd name="connsiteX11-497" fmla="*/ 0 w 2188690"/>
              <a:gd name="connsiteY11-498" fmla="*/ 2752534 h 4303999"/>
              <a:gd name="connsiteX12-499" fmla="*/ 320477 w 2188690"/>
              <a:gd name="connsiteY12-500" fmla="*/ 2432058 h 4303999"/>
              <a:gd name="connsiteX13-501" fmla="*/ 1844537 w 2188690"/>
              <a:gd name="connsiteY13-502" fmla="*/ 2432058 h 4303999"/>
              <a:gd name="connsiteX14-503" fmla="*/ 1872271 w 2188690"/>
              <a:gd name="connsiteY14-504" fmla="*/ 2419069 h 4303999"/>
              <a:gd name="connsiteX15-505" fmla="*/ 1920332 w 2188690"/>
              <a:gd name="connsiteY15-506" fmla="*/ 2381156 h 4303999"/>
              <a:gd name="connsiteX16-507" fmla="*/ 2012642 w 2188690"/>
              <a:gd name="connsiteY16-508" fmla="*/ 2156973 h 4303999"/>
              <a:gd name="connsiteX17-509" fmla="*/ 1919509 w 2188690"/>
              <a:gd name="connsiteY17-510" fmla="*/ 1933203 h 4303999"/>
              <a:gd name="connsiteX18-511" fmla="*/ 1839029 w 2188690"/>
              <a:gd name="connsiteY18-512" fmla="*/ 1879455 h 4303999"/>
              <a:gd name="connsiteX19-513" fmla="*/ 1186540 w 2188690"/>
              <a:gd name="connsiteY19-514" fmla="*/ 1879455 h 4303999"/>
              <a:gd name="connsiteX20-515" fmla="*/ 866063 w 2188690"/>
              <a:gd name="connsiteY20-516" fmla="*/ 1558978 h 4303999"/>
              <a:gd name="connsiteX21-517" fmla="*/ 1186540 w 2188690"/>
              <a:gd name="connsiteY21-518" fmla="*/ 1238501 h 4303999"/>
              <a:gd name="connsiteX22-519" fmla="*/ 1857625 w 2188690"/>
              <a:gd name="connsiteY22-520" fmla="*/ 1238501 h 4303999"/>
              <a:gd name="connsiteX23-521" fmla="*/ 1899405 w 2188690"/>
              <a:gd name="connsiteY23-522" fmla="*/ 1232159 h 4303999"/>
              <a:gd name="connsiteX24-523" fmla="*/ 2002018 w 2188690"/>
              <a:gd name="connsiteY24-524" fmla="*/ 1168696 h 4303999"/>
              <a:gd name="connsiteX25-525" fmla="*/ 2094328 w 2188690"/>
              <a:gd name="connsiteY25-526" fmla="*/ 944513 h 4303999"/>
              <a:gd name="connsiteX26-527" fmla="*/ 2001195 w 2188690"/>
              <a:gd name="connsiteY26-528" fmla="*/ 720743 h 4303999"/>
              <a:gd name="connsiteX27-529" fmla="*/ 1912319 w 2188690"/>
              <a:gd name="connsiteY27-530" fmla="*/ 661389 h 4303999"/>
              <a:gd name="connsiteX28-531" fmla="*/ 1791950 w 2188690"/>
              <a:gd name="connsiteY28-532" fmla="*/ 661389 h 4303999"/>
              <a:gd name="connsiteX29-533" fmla="*/ 1471473 w 2188690"/>
              <a:gd name="connsiteY29-534" fmla="*/ 340912 h 4303999"/>
              <a:gd name="connsiteX30-535" fmla="*/ 1667205 w 2188690"/>
              <a:gd name="connsiteY30-536" fmla="*/ 45620 h 4303999"/>
              <a:gd name="connsiteX31-537" fmla="*/ 1693888 w 2188690"/>
              <a:gd name="connsiteY31-538" fmla="*/ 40233 h 4303999"/>
              <a:gd name="connsiteX32-539" fmla="*/ 1721557 w 2188690"/>
              <a:gd name="connsiteY32-540" fmla="*/ 24933 h 4303999"/>
              <a:gd name="connsiteX33-541" fmla="*/ 1871499 w 2188690"/>
              <a:gd name="connsiteY33-542" fmla="*/ 0 h 4303999"/>
              <a:gd name="connsiteX34-543" fmla="*/ 2188690 w 2188690"/>
              <a:gd name="connsiteY34-544" fmla="*/ 0 h 4303999"/>
              <a:gd name="connsiteX35-545" fmla="*/ 2188690 w 2188690"/>
              <a:gd name="connsiteY35-546" fmla="*/ 3109858 h 4303999"/>
              <a:gd name="connsiteX0-547" fmla="*/ 2188690 w 2188690"/>
              <a:gd name="connsiteY0-548" fmla="*/ 4303999 h 4303999"/>
              <a:gd name="connsiteX1-549" fmla="*/ 1186540 w 2188690"/>
              <a:gd name="connsiteY1-550" fmla="*/ 4303999 h 4303999"/>
              <a:gd name="connsiteX2-551" fmla="*/ 866063 w 2188690"/>
              <a:gd name="connsiteY2-552" fmla="*/ 3983522 h 4303999"/>
              <a:gd name="connsiteX3-553" fmla="*/ 1186540 w 2188690"/>
              <a:gd name="connsiteY3-554" fmla="*/ 3663046 h 4303999"/>
              <a:gd name="connsiteX4-555" fmla="*/ 1286124 w 2188690"/>
              <a:gd name="connsiteY4-556" fmla="*/ 3663046 h 4303999"/>
              <a:gd name="connsiteX5-557" fmla="*/ 1289498 w 2188690"/>
              <a:gd name="connsiteY5-558" fmla="*/ 3662532 h 4303999"/>
              <a:gd name="connsiteX6-559" fmla="*/ 1392111 w 2188690"/>
              <a:gd name="connsiteY6-560" fmla="*/ 3599071 h 4303999"/>
              <a:gd name="connsiteX7-561" fmla="*/ 1484421 w 2188690"/>
              <a:gd name="connsiteY7-562" fmla="*/ 3374889 h 4303999"/>
              <a:gd name="connsiteX8-563" fmla="*/ 1289706 w 2188690"/>
              <a:gd name="connsiteY8-564" fmla="*/ 3083277 h 4303999"/>
              <a:gd name="connsiteX9-565" fmla="*/ 1256194 w 2188690"/>
              <a:gd name="connsiteY9-566" fmla="*/ 3073011 h 4303999"/>
              <a:gd name="connsiteX10-567" fmla="*/ 320477 w 2188690"/>
              <a:gd name="connsiteY10-568" fmla="*/ 3073011 h 4303999"/>
              <a:gd name="connsiteX11-569" fmla="*/ 0 w 2188690"/>
              <a:gd name="connsiteY11-570" fmla="*/ 2752534 h 4303999"/>
              <a:gd name="connsiteX12-571" fmla="*/ 320477 w 2188690"/>
              <a:gd name="connsiteY12-572" fmla="*/ 2432058 h 4303999"/>
              <a:gd name="connsiteX13-573" fmla="*/ 1844537 w 2188690"/>
              <a:gd name="connsiteY13-574" fmla="*/ 2432058 h 4303999"/>
              <a:gd name="connsiteX14-575" fmla="*/ 1872271 w 2188690"/>
              <a:gd name="connsiteY14-576" fmla="*/ 2419069 h 4303999"/>
              <a:gd name="connsiteX15-577" fmla="*/ 1920332 w 2188690"/>
              <a:gd name="connsiteY15-578" fmla="*/ 2381156 h 4303999"/>
              <a:gd name="connsiteX16-579" fmla="*/ 2012642 w 2188690"/>
              <a:gd name="connsiteY16-580" fmla="*/ 2156973 h 4303999"/>
              <a:gd name="connsiteX17-581" fmla="*/ 1919509 w 2188690"/>
              <a:gd name="connsiteY17-582" fmla="*/ 1933203 h 4303999"/>
              <a:gd name="connsiteX18-583" fmla="*/ 1839029 w 2188690"/>
              <a:gd name="connsiteY18-584" fmla="*/ 1879455 h 4303999"/>
              <a:gd name="connsiteX19-585" fmla="*/ 1186540 w 2188690"/>
              <a:gd name="connsiteY19-586" fmla="*/ 1879455 h 4303999"/>
              <a:gd name="connsiteX20-587" fmla="*/ 866063 w 2188690"/>
              <a:gd name="connsiteY20-588" fmla="*/ 1558978 h 4303999"/>
              <a:gd name="connsiteX21-589" fmla="*/ 1186540 w 2188690"/>
              <a:gd name="connsiteY21-590" fmla="*/ 1238501 h 4303999"/>
              <a:gd name="connsiteX22-591" fmla="*/ 1857625 w 2188690"/>
              <a:gd name="connsiteY22-592" fmla="*/ 1238501 h 4303999"/>
              <a:gd name="connsiteX23-593" fmla="*/ 1899405 w 2188690"/>
              <a:gd name="connsiteY23-594" fmla="*/ 1232159 h 4303999"/>
              <a:gd name="connsiteX24-595" fmla="*/ 2002018 w 2188690"/>
              <a:gd name="connsiteY24-596" fmla="*/ 1168696 h 4303999"/>
              <a:gd name="connsiteX25-597" fmla="*/ 2094328 w 2188690"/>
              <a:gd name="connsiteY25-598" fmla="*/ 944513 h 4303999"/>
              <a:gd name="connsiteX26-599" fmla="*/ 2001195 w 2188690"/>
              <a:gd name="connsiteY26-600" fmla="*/ 720743 h 4303999"/>
              <a:gd name="connsiteX27-601" fmla="*/ 1912319 w 2188690"/>
              <a:gd name="connsiteY27-602" fmla="*/ 661389 h 4303999"/>
              <a:gd name="connsiteX28-603" fmla="*/ 1791950 w 2188690"/>
              <a:gd name="connsiteY28-604" fmla="*/ 661389 h 4303999"/>
              <a:gd name="connsiteX29-605" fmla="*/ 1471473 w 2188690"/>
              <a:gd name="connsiteY29-606" fmla="*/ 340912 h 4303999"/>
              <a:gd name="connsiteX30-607" fmla="*/ 1667205 w 2188690"/>
              <a:gd name="connsiteY30-608" fmla="*/ 45620 h 4303999"/>
              <a:gd name="connsiteX31-609" fmla="*/ 1693888 w 2188690"/>
              <a:gd name="connsiteY31-610" fmla="*/ 40233 h 4303999"/>
              <a:gd name="connsiteX32-611" fmla="*/ 1721557 w 2188690"/>
              <a:gd name="connsiteY32-612" fmla="*/ 24933 h 4303999"/>
              <a:gd name="connsiteX33-613" fmla="*/ 1871499 w 2188690"/>
              <a:gd name="connsiteY33-614" fmla="*/ 0 h 4303999"/>
              <a:gd name="connsiteX34-615" fmla="*/ 2188690 w 2188690"/>
              <a:gd name="connsiteY34-616" fmla="*/ 0 h 4303999"/>
              <a:gd name="connsiteX0-617" fmla="*/ 2188690 w 2188690"/>
              <a:gd name="connsiteY0-618" fmla="*/ 4303999 h 4303999"/>
              <a:gd name="connsiteX1-619" fmla="*/ 1186540 w 2188690"/>
              <a:gd name="connsiteY1-620" fmla="*/ 4303999 h 4303999"/>
              <a:gd name="connsiteX2-621" fmla="*/ 866063 w 2188690"/>
              <a:gd name="connsiteY2-622" fmla="*/ 3983522 h 4303999"/>
              <a:gd name="connsiteX3-623" fmla="*/ 1186540 w 2188690"/>
              <a:gd name="connsiteY3-624" fmla="*/ 3663046 h 4303999"/>
              <a:gd name="connsiteX4-625" fmla="*/ 1286124 w 2188690"/>
              <a:gd name="connsiteY4-626" fmla="*/ 3663046 h 4303999"/>
              <a:gd name="connsiteX5-627" fmla="*/ 1289498 w 2188690"/>
              <a:gd name="connsiteY5-628" fmla="*/ 3662532 h 4303999"/>
              <a:gd name="connsiteX6-629" fmla="*/ 1392111 w 2188690"/>
              <a:gd name="connsiteY6-630" fmla="*/ 3599071 h 4303999"/>
              <a:gd name="connsiteX7-631" fmla="*/ 1484421 w 2188690"/>
              <a:gd name="connsiteY7-632" fmla="*/ 3374889 h 4303999"/>
              <a:gd name="connsiteX8-633" fmla="*/ 1289706 w 2188690"/>
              <a:gd name="connsiteY8-634" fmla="*/ 3083277 h 4303999"/>
              <a:gd name="connsiteX9-635" fmla="*/ 1256194 w 2188690"/>
              <a:gd name="connsiteY9-636" fmla="*/ 3073011 h 4303999"/>
              <a:gd name="connsiteX10-637" fmla="*/ 320477 w 2188690"/>
              <a:gd name="connsiteY10-638" fmla="*/ 3073011 h 4303999"/>
              <a:gd name="connsiteX11-639" fmla="*/ 0 w 2188690"/>
              <a:gd name="connsiteY11-640" fmla="*/ 2752534 h 4303999"/>
              <a:gd name="connsiteX12-641" fmla="*/ 320477 w 2188690"/>
              <a:gd name="connsiteY12-642" fmla="*/ 2432058 h 4303999"/>
              <a:gd name="connsiteX13-643" fmla="*/ 1844537 w 2188690"/>
              <a:gd name="connsiteY13-644" fmla="*/ 2432058 h 4303999"/>
              <a:gd name="connsiteX14-645" fmla="*/ 1872271 w 2188690"/>
              <a:gd name="connsiteY14-646" fmla="*/ 2419069 h 4303999"/>
              <a:gd name="connsiteX15-647" fmla="*/ 1920332 w 2188690"/>
              <a:gd name="connsiteY15-648" fmla="*/ 2381156 h 4303999"/>
              <a:gd name="connsiteX16-649" fmla="*/ 2012642 w 2188690"/>
              <a:gd name="connsiteY16-650" fmla="*/ 2156973 h 4303999"/>
              <a:gd name="connsiteX17-651" fmla="*/ 1919509 w 2188690"/>
              <a:gd name="connsiteY17-652" fmla="*/ 1933203 h 4303999"/>
              <a:gd name="connsiteX18-653" fmla="*/ 1839029 w 2188690"/>
              <a:gd name="connsiteY18-654" fmla="*/ 1879455 h 4303999"/>
              <a:gd name="connsiteX19-655" fmla="*/ 1186540 w 2188690"/>
              <a:gd name="connsiteY19-656" fmla="*/ 1879455 h 4303999"/>
              <a:gd name="connsiteX20-657" fmla="*/ 866063 w 2188690"/>
              <a:gd name="connsiteY20-658" fmla="*/ 1558978 h 4303999"/>
              <a:gd name="connsiteX21-659" fmla="*/ 1186540 w 2188690"/>
              <a:gd name="connsiteY21-660" fmla="*/ 1238501 h 4303999"/>
              <a:gd name="connsiteX22-661" fmla="*/ 1857625 w 2188690"/>
              <a:gd name="connsiteY22-662" fmla="*/ 1238501 h 4303999"/>
              <a:gd name="connsiteX23-663" fmla="*/ 1899405 w 2188690"/>
              <a:gd name="connsiteY23-664" fmla="*/ 1232159 h 4303999"/>
              <a:gd name="connsiteX24-665" fmla="*/ 2002018 w 2188690"/>
              <a:gd name="connsiteY24-666" fmla="*/ 1168696 h 4303999"/>
              <a:gd name="connsiteX25-667" fmla="*/ 2094328 w 2188690"/>
              <a:gd name="connsiteY25-668" fmla="*/ 944513 h 4303999"/>
              <a:gd name="connsiteX26-669" fmla="*/ 2001195 w 2188690"/>
              <a:gd name="connsiteY26-670" fmla="*/ 720743 h 4303999"/>
              <a:gd name="connsiteX27-671" fmla="*/ 1912319 w 2188690"/>
              <a:gd name="connsiteY27-672" fmla="*/ 661389 h 4303999"/>
              <a:gd name="connsiteX28-673" fmla="*/ 1791950 w 2188690"/>
              <a:gd name="connsiteY28-674" fmla="*/ 661389 h 4303999"/>
              <a:gd name="connsiteX29-675" fmla="*/ 1471473 w 2188690"/>
              <a:gd name="connsiteY29-676" fmla="*/ 340912 h 4303999"/>
              <a:gd name="connsiteX30-677" fmla="*/ 1667205 w 2188690"/>
              <a:gd name="connsiteY30-678" fmla="*/ 45620 h 4303999"/>
              <a:gd name="connsiteX31-679" fmla="*/ 1693888 w 2188690"/>
              <a:gd name="connsiteY31-680" fmla="*/ 40233 h 4303999"/>
              <a:gd name="connsiteX32-681" fmla="*/ 1721557 w 2188690"/>
              <a:gd name="connsiteY32-682" fmla="*/ 24933 h 4303999"/>
              <a:gd name="connsiteX33-683" fmla="*/ 1871499 w 2188690"/>
              <a:gd name="connsiteY33-684" fmla="*/ 0 h 43039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Lst>
            <a:rect l="l" t="t" r="r" b="b"/>
            <a:pathLst>
              <a:path w="2188690" h="4303999">
                <a:moveTo>
                  <a:pt x="2188690" y="4303999"/>
                </a:moveTo>
                <a:lnTo>
                  <a:pt x="1186540" y="4303999"/>
                </a:lnTo>
                <a:cubicBezTo>
                  <a:pt x="1009545" y="4303999"/>
                  <a:pt x="866063" y="4160518"/>
                  <a:pt x="866063" y="3983522"/>
                </a:cubicBezTo>
                <a:cubicBezTo>
                  <a:pt x="866063" y="3806527"/>
                  <a:pt x="1009545" y="3663046"/>
                  <a:pt x="1186540" y="3663046"/>
                </a:cubicBezTo>
                <a:lnTo>
                  <a:pt x="1286124" y="3663046"/>
                </a:lnTo>
                <a:lnTo>
                  <a:pt x="1289498" y="3662532"/>
                </a:lnTo>
                <a:cubicBezTo>
                  <a:pt x="1327824" y="3649347"/>
                  <a:pt x="1362439" y="3628741"/>
                  <a:pt x="1392111" y="3599071"/>
                </a:cubicBezTo>
                <a:cubicBezTo>
                  <a:pt x="1448157" y="3539729"/>
                  <a:pt x="1484421" y="3463901"/>
                  <a:pt x="1484421" y="3374889"/>
                </a:cubicBezTo>
                <a:cubicBezTo>
                  <a:pt x="1484421" y="3243839"/>
                  <a:pt x="1404681" y="3131338"/>
                  <a:pt x="1289706" y="3083277"/>
                </a:cubicBezTo>
                <a:lnTo>
                  <a:pt x="1256194" y="3073011"/>
                </a:lnTo>
                <a:lnTo>
                  <a:pt x="320477" y="3073011"/>
                </a:lnTo>
                <a:cubicBezTo>
                  <a:pt x="143482" y="3073011"/>
                  <a:pt x="0" y="2929530"/>
                  <a:pt x="0" y="2752534"/>
                </a:cubicBezTo>
                <a:cubicBezTo>
                  <a:pt x="0" y="2575539"/>
                  <a:pt x="143482" y="2432058"/>
                  <a:pt x="320477" y="2432058"/>
                </a:cubicBezTo>
                <a:lnTo>
                  <a:pt x="1844537" y="2432058"/>
                </a:lnTo>
                <a:lnTo>
                  <a:pt x="1872271" y="2419069"/>
                </a:lnTo>
                <a:cubicBezTo>
                  <a:pt x="1889425" y="2408559"/>
                  <a:pt x="1905496" y="2395991"/>
                  <a:pt x="1920332" y="2381156"/>
                </a:cubicBezTo>
                <a:cubicBezTo>
                  <a:pt x="1976379" y="2321814"/>
                  <a:pt x="2012642" y="2245985"/>
                  <a:pt x="2012642" y="2156973"/>
                </a:cubicBezTo>
                <a:cubicBezTo>
                  <a:pt x="2012642" y="2069607"/>
                  <a:pt x="1977202" y="1990485"/>
                  <a:pt x="1919509" y="1933203"/>
                </a:cubicBezTo>
                <a:lnTo>
                  <a:pt x="1839029" y="1879455"/>
                </a:lnTo>
                <a:lnTo>
                  <a:pt x="1186540" y="1879455"/>
                </a:lnTo>
                <a:cubicBezTo>
                  <a:pt x="1009545" y="1879455"/>
                  <a:pt x="866063" y="1735973"/>
                  <a:pt x="866063" y="1558978"/>
                </a:cubicBezTo>
                <a:cubicBezTo>
                  <a:pt x="866063" y="1381983"/>
                  <a:pt x="1009545" y="1238501"/>
                  <a:pt x="1186540" y="1238501"/>
                </a:cubicBezTo>
                <a:lnTo>
                  <a:pt x="1857625" y="1238501"/>
                </a:lnTo>
                <a:lnTo>
                  <a:pt x="1899405" y="1232159"/>
                </a:lnTo>
                <a:cubicBezTo>
                  <a:pt x="1937730" y="1218971"/>
                  <a:pt x="1972346" y="1198368"/>
                  <a:pt x="2002018" y="1168696"/>
                </a:cubicBezTo>
                <a:cubicBezTo>
                  <a:pt x="2058064" y="1109354"/>
                  <a:pt x="2094328" y="1033525"/>
                  <a:pt x="2094328" y="944513"/>
                </a:cubicBezTo>
                <a:cubicBezTo>
                  <a:pt x="2094328" y="857147"/>
                  <a:pt x="2058887" y="778025"/>
                  <a:pt x="2001195" y="720743"/>
                </a:cubicBezTo>
                <a:lnTo>
                  <a:pt x="1912319" y="661389"/>
                </a:lnTo>
                <a:lnTo>
                  <a:pt x="1791950" y="661389"/>
                </a:lnTo>
                <a:cubicBezTo>
                  <a:pt x="1614954" y="661389"/>
                  <a:pt x="1471473" y="517907"/>
                  <a:pt x="1471473" y="340912"/>
                </a:cubicBezTo>
                <a:cubicBezTo>
                  <a:pt x="1471473" y="208165"/>
                  <a:pt x="1552182" y="94270"/>
                  <a:pt x="1667205" y="45620"/>
                </a:cubicBezTo>
                <a:lnTo>
                  <a:pt x="1693888" y="40233"/>
                </a:lnTo>
                <a:lnTo>
                  <a:pt x="1721557" y="24933"/>
                </a:lnTo>
                <a:cubicBezTo>
                  <a:pt x="1767833" y="8860"/>
                  <a:pt x="1818541" y="0"/>
                  <a:pt x="1871499" y="0"/>
                </a:cubicBezTo>
              </a:path>
            </a:pathLst>
          </a:cu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cxnSp>
        <p:nvCxnSpPr>
          <p:cNvPr id="47" name="直接连接符 46"/>
          <p:cNvCxnSpPr/>
          <p:nvPr/>
        </p:nvCxnSpPr>
        <p:spPr>
          <a:xfrm flipH="1">
            <a:off x="2075454" y="1291532"/>
            <a:ext cx="5323476"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2098646" y="1252180"/>
            <a:ext cx="0" cy="811869"/>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箭头: 右 6"/>
          <p:cNvSpPr/>
          <p:nvPr/>
        </p:nvSpPr>
        <p:spPr>
          <a:xfrm>
            <a:off x="2389294" y="5785819"/>
            <a:ext cx="1504336" cy="877471"/>
          </a:xfrm>
          <a:prstGeom prst="rightArrow">
            <a:avLst/>
          </a:prstGeom>
          <a:pattFill prst="wdUpDiag">
            <a:fgClr>
              <a:srgbClr val="E6E6E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4898460" y="5331448"/>
            <a:ext cx="4176122" cy="2027380"/>
            <a:chOff x="5592172" y="5341137"/>
            <a:chExt cx="4176122" cy="2027380"/>
          </a:xfrm>
        </p:grpSpPr>
        <p:sp>
          <p:nvSpPr>
            <p:cNvPr id="9" name="等腰三角形 8"/>
            <p:cNvSpPr/>
            <p:nvPr/>
          </p:nvSpPr>
          <p:spPr>
            <a:xfrm>
              <a:off x="6400461" y="5733537"/>
              <a:ext cx="2559543" cy="1242581"/>
            </a:xfrm>
            <a:prstGeom prst="triangle">
              <a:avLst/>
            </a:prstGeom>
            <a:pattFill prst="wdUpDiag">
              <a:fgClr>
                <a:srgbClr val="E6E6E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p:cNvSpPr/>
            <p:nvPr/>
          </p:nvSpPr>
          <p:spPr>
            <a:xfrm>
              <a:off x="5592172" y="5341137"/>
              <a:ext cx="4176122" cy="2027380"/>
            </a:xfrm>
            <a:prstGeom prst="triangle">
              <a:avLst/>
            </a:prstGeom>
            <a:noFill/>
            <a:ln>
              <a:solidFill>
                <a:schemeClr val="accent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sp>
        <p:nvSpPr>
          <p:cNvPr id="57" name="箭头: 右 56"/>
          <p:cNvSpPr/>
          <p:nvPr/>
        </p:nvSpPr>
        <p:spPr>
          <a:xfrm>
            <a:off x="2338161" y="5623579"/>
            <a:ext cx="1628060" cy="1201952"/>
          </a:xfrm>
          <a:prstGeom prst="rightArrow">
            <a:avLst>
              <a:gd name="adj1" fmla="val 50000"/>
              <a:gd name="adj2" fmla="val 48773"/>
            </a:avLst>
          </a:prstGeom>
          <a:noFill/>
          <a:ln>
            <a:solidFill>
              <a:schemeClr val="accent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8" name="矩形 57"/>
          <p:cNvSpPr/>
          <p:nvPr/>
        </p:nvSpPr>
        <p:spPr>
          <a:xfrm>
            <a:off x="4697095" y="4664710"/>
            <a:ext cx="2795270" cy="521970"/>
          </a:xfrm>
          <a:prstGeom prst="rect">
            <a:avLst/>
          </a:prstGeom>
        </p:spPr>
        <p:txBody>
          <a:bodyPr wrap="square">
            <a:spAutoFit/>
          </a:bodyPr>
          <a:lstStyle/>
          <a:p>
            <a:pPr algn="ctr"/>
            <a:r>
              <a:rPr lang="zh-CN" sz="28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武陵区社区办</a:t>
            </a:r>
          </a:p>
        </p:txBody>
      </p:sp>
      <p:sp>
        <p:nvSpPr>
          <p:cNvPr id="65" name="矩形 64"/>
          <p:cNvSpPr/>
          <p:nvPr/>
        </p:nvSpPr>
        <p:spPr>
          <a:xfrm>
            <a:off x="3561715" y="2944495"/>
            <a:ext cx="5093970" cy="1445260"/>
          </a:xfrm>
          <a:prstGeom prst="rect">
            <a:avLst/>
          </a:prstGeom>
          <a:noFill/>
        </p:spPr>
        <p:txBody>
          <a:bodyPr wrap="square">
            <a:spAutoFit/>
          </a:bodyPr>
          <a:lstStyle/>
          <a:p>
            <a:pPr defTabSz="914400">
              <a:spcBef>
                <a:spcPct val="0"/>
              </a:spcBef>
            </a:pPr>
            <a:r>
              <a:rPr lang="zh-CN" altLang="en-US" sz="8800" spc="-150" dirty="0">
                <a:solidFill>
                  <a:schemeClr val="accent1"/>
                </a:solidFill>
                <a:latin typeface="方正大黑简体" panose="03000509000000000000" charset="-122"/>
                <a:ea typeface="方正大黑简体" panose="03000509000000000000" charset="-122"/>
                <a:cs typeface="+mj-cs"/>
              </a:rPr>
              <a:t>谢谢聆听！</a:t>
            </a:r>
          </a:p>
        </p:txBody>
      </p:sp>
      <p:grpSp>
        <p:nvGrpSpPr>
          <p:cNvPr id="70" name="组合 69"/>
          <p:cNvGrpSpPr/>
          <p:nvPr/>
        </p:nvGrpSpPr>
        <p:grpSpPr>
          <a:xfrm>
            <a:off x="1016353" y="1496095"/>
            <a:ext cx="560387" cy="534987"/>
            <a:chOff x="2078038" y="4559301"/>
            <a:chExt cx="560387" cy="534987"/>
          </a:xfrm>
          <a:solidFill>
            <a:schemeClr val="accent1"/>
          </a:solidFill>
        </p:grpSpPr>
        <p:sp>
          <p:nvSpPr>
            <p:cNvPr id="71" name="Freeform 126"/>
            <p:cNvSpPr/>
            <p:nvPr/>
          </p:nvSpPr>
          <p:spPr bwMode="auto">
            <a:xfrm>
              <a:off x="2222500" y="4751388"/>
              <a:ext cx="306388" cy="342900"/>
            </a:xfrm>
            <a:custGeom>
              <a:avLst/>
              <a:gdLst>
                <a:gd name="T0" fmla="*/ 131 w 193"/>
                <a:gd name="T1" fmla="*/ 216 h 216"/>
                <a:gd name="T2" fmla="*/ 193 w 193"/>
                <a:gd name="T3" fmla="*/ 56 h 216"/>
                <a:gd name="T4" fmla="*/ 56 w 193"/>
                <a:gd name="T5" fmla="*/ 0 h 216"/>
                <a:gd name="T6" fmla="*/ 0 w 193"/>
                <a:gd name="T7" fmla="*/ 50 h 216"/>
                <a:gd name="T8" fmla="*/ 19 w 193"/>
                <a:gd name="T9" fmla="*/ 75 h 216"/>
                <a:gd name="T10" fmla="*/ 131 w 193"/>
                <a:gd name="T11" fmla="*/ 216 h 216"/>
              </a:gdLst>
              <a:ahLst/>
              <a:cxnLst>
                <a:cxn ang="0">
                  <a:pos x="T0" y="T1"/>
                </a:cxn>
                <a:cxn ang="0">
                  <a:pos x="T2" y="T3"/>
                </a:cxn>
                <a:cxn ang="0">
                  <a:pos x="T4" y="T5"/>
                </a:cxn>
                <a:cxn ang="0">
                  <a:pos x="T6" y="T7"/>
                </a:cxn>
                <a:cxn ang="0">
                  <a:pos x="T8" y="T9"/>
                </a:cxn>
                <a:cxn ang="0">
                  <a:pos x="T10" y="T11"/>
                </a:cxn>
              </a:cxnLst>
              <a:rect l="0" t="0" r="r" b="b"/>
              <a:pathLst>
                <a:path w="193" h="216">
                  <a:moveTo>
                    <a:pt x="131" y="216"/>
                  </a:moveTo>
                  <a:lnTo>
                    <a:pt x="193" y="56"/>
                  </a:lnTo>
                  <a:lnTo>
                    <a:pt x="56" y="0"/>
                  </a:lnTo>
                  <a:lnTo>
                    <a:pt x="0" y="50"/>
                  </a:lnTo>
                  <a:lnTo>
                    <a:pt x="19" y="75"/>
                  </a:lnTo>
                  <a:lnTo>
                    <a:pt x="131" y="216"/>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27"/>
            <p:cNvSpPr/>
            <p:nvPr/>
          </p:nvSpPr>
          <p:spPr bwMode="auto">
            <a:xfrm>
              <a:off x="2078038" y="4611688"/>
              <a:ext cx="217488" cy="193675"/>
            </a:xfrm>
            <a:custGeom>
              <a:avLst/>
              <a:gdLst>
                <a:gd name="T0" fmla="*/ 129 w 137"/>
                <a:gd name="T1" fmla="*/ 0 h 122"/>
                <a:gd name="T2" fmla="*/ 0 w 137"/>
                <a:gd name="T3" fmla="*/ 18 h 122"/>
                <a:gd name="T4" fmla="*/ 78 w 137"/>
                <a:gd name="T5" fmla="*/ 122 h 122"/>
                <a:gd name="T6" fmla="*/ 137 w 137"/>
                <a:gd name="T7" fmla="*/ 72 h 122"/>
                <a:gd name="T8" fmla="*/ 129 w 137"/>
                <a:gd name="T9" fmla="*/ 0 h 122"/>
              </a:gdLst>
              <a:ahLst/>
              <a:cxnLst>
                <a:cxn ang="0">
                  <a:pos x="T0" y="T1"/>
                </a:cxn>
                <a:cxn ang="0">
                  <a:pos x="T2" y="T3"/>
                </a:cxn>
                <a:cxn ang="0">
                  <a:pos x="T4" y="T5"/>
                </a:cxn>
                <a:cxn ang="0">
                  <a:pos x="T6" y="T7"/>
                </a:cxn>
                <a:cxn ang="0">
                  <a:pos x="T8" y="T9"/>
                </a:cxn>
              </a:cxnLst>
              <a:rect l="0" t="0" r="r" b="b"/>
              <a:pathLst>
                <a:path w="137" h="122">
                  <a:moveTo>
                    <a:pt x="129" y="0"/>
                  </a:moveTo>
                  <a:lnTo>
                    <a:pt x="0" y="18"/>
                  </a:lnTo>
                  <a:lnTo>
                    <a:pt x="78" y="122"/>
                  </a:lnTo>
                  <a:lnTo>
                    <a:pt x="137" y="72"/>
                  </a:lnTo>
                  <a:lnTo>
                    <a:pt x="129" y="0"/>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28"/>
            <p:cNvSpPr/>
            <p:nvPr/>
          </p:nvSpPr>
          <p:spPr bwMode="auto">
            <a:xfrm>
              <a:off x="2311400" y="4559301"/>
              <a:ext cx="327025" cy="255588"/>
            </a:xfrm>
            <a:custGeom>
              <a:avLst/>
              <a:gdLst>
                <a:gd name="T0" fmla="*/ 145 w 206"/>
                <a:gd name="T1" fmla="*/ 161 h 161"/>
                <a:gd name="T2" fmla="*/ 206 w 206"/>
                <a:gd name="T3" fmla="*/ 0 h 161"/>
                <a:gd name="T4" fmla="*/ 30 w 206"/>
                <a:gd name="T5" fmla="*/ 27 h 161"/>
                <a:gd name="T6" fmla="*/ 0 w 206"/>
                <a:gd name="T7" fmla="*/ 30 h 161"/>
                <a:gd name="T8" fmla="*/ 8 w 206"/>
                <a:gd name="T9" fmla="*/ 102 h 161"/>
                <a:gd name="T10" fmla="*/ 145 w 206"/>
                <a:gd name="T11" fmla="*/ 161 h 161"/>
              </a:gdLst>
              <a:ahLst/>
              <a:cxnLst>
                <a:cxn ang="0">
                  <a:pos x="T0" y="T1"/>
                </a:cxn>
                <a:cxn ang="0">
                  <a:pos x="T2" y="T3"/>
                </a:cxn>
                <a:cxn ang="0">
                  <a:pos x="T4" y="T5"/>
                </a:cxn>
                <a:cxn ang="0">
                  <a:pos x="T6" y="T7"/>
                </a:cxn>
                <a:cxn ang="0">
                  <a:pos x="T8" y="T9"/>
                </a:cxn>
                <a:cxn ang="0">
                  <a:pos x="T10" y="T11"/>
                </a:cxn>
              </a:cxnLst>
              <a:rect l="0" t="0" r="r" b="b"/>
              <a:pathLst>
                <a:path w="206" h="161">
                  <a:moveTo>
                    <a:pt x="145" y="161"/>
                  </a:moveTo>
                  <a:lnTo>
                    <a:pt x="206" y="0"/>
                  </a:lnTo>
                  <a:lnTo>
                    <a:pt x="30" y="27"/>
                  </a:lnTo>
                  <a:lnTo>
                    <a:pt x="0" y="30"/>
                  </a:lnTo>
                  <a:lnTo>
                    <a:pt x="8" y="102"/>
                  </a:lnTo>
                  <a:lnTo>
                    <a:pt x="145" y="161"/>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78" name="图片 77"/>
          <p:cNvPicPr>
            <a:picLocks noChangeAspect="1"/>
          </p:cNvPicPr>
          <p:nvPr/>
        </p:nvPicPr>
        <p:blipFill>
          <a:blip r:embed="rId3" cstate="print"/>
          <a:stretch>
            <a:fillRect/>
          </a:stretch>
        </p:blipFill>
        <p:spPr>
          <a:xfrm>
            <a:off x="9970201" y="2656197"/>
            <a:ext cx="869995" cy="1196827"/>
          </a:xfrm>
          <a:prstGeom prst="rect">
            <a:avLst/>
          </a:prstGeom>
        </p:spPr>
      </p:pic>
      <p:sp>
        <p:nvSpPr>
          <p:cNvPr id="79" name="任意多边形: 形状 78"/>
          <p:cNvSpPr/>
          <p:nvPr/>
        </p:nvSpPr>
        <p:spPr>
          <a:xfrm>
            <a:off x="557718" y="2058539"/>
            <a:ext cx="2188690" cy="4303999"/>
          </a:xfrm>
          <a:custGeom>
            <a:avLst/>
            <a:gdLst>
              <a:gd name="connsiteX0" fmla="*/ 1871499 w 2188690"/>
              <a:gd name="connsiteY0" fmla="*/ 0 h 4303999"/>
              <a:gd name="connsiteX1" fmla="*/ 2188690 w 2188690"/>
              <a:gd name="connsiteY1" fmla="*/ 0 h 4303999"/>
              <a:gd name="connsiteX2" fmla="*/ 2188690 w 2188690"/>
              <a:gd name="connsiteY2" fmla="*/ 3109858 h 4303999"/>
              <a:gd name="connsiteX3" fmla="*/ 2178655 w 2188690"/>
              <a:gd name="connsiteY3" fmla="*/ 3115420 h 4303999"/>
              <a:gd name="connsiteX4" fmla="*/ 2130593 w 2188690"/>
              <a:gd name="connsiteY4" fmla="*/ 3154002 h 4303999"/>
              <a:gd name="connsiteX5" fmla="*/ 2038283 w 2188690"/>
              <a:gd name="connsiteY5" fmla="*/ 3371590 h 4303999"/>
              <a:gd name="connsiteX6" fmla="*/ 2154071 w 2188690"/>
              <a:gd name="connsiteY6" fmla="*/ 3612943 h 4303999"/>
              <a:gd name="connsiteX7" fmla="*/ 2188690 w 2188690"/>
              <a:gd name="connsiteY7" fmla="*/ 3632750 h 4303999"/>
              <a:gd name="connsiteX8" fmla="*/ 2188690 w 2188690"/>
              <a:gd name="connsiteY8" fmla="*/ 4303999 h 4303999"/>
              <a:gd name="connsiteX9" fmla="*/ 1186540 w 2188690"/>
              <a:gd name="connsiteY9" fmla="*/ 4303999 h 4303999"/>
              <a:gd name="connsiteX10" fmla="*/ 866063 w 2188690"/>
              <a:gd name="connsiteY10" fmla="*/ 3983522 h 4303999"/>
              <a:gd name="connsiteX11" fmla="*/ 1186540 w 2188690"/>
              <a:gd name="connsiteY11" fmla="*/ 3663046 h 4303999"/>
              <a:gd name="connsiteX12" fmla="*/ 1286124 w 2188690"/>
              <a:gd name="connsiteY12" fmla="*/ 3663046 h 4303999"/>
              <a:gd name="connsiteX13" fmla="*/ 1289498 w 2188690"/>
              <a:gd name="connsiteY13" fmla="*/ 3662532 h 4303999"/>
              <a:gd name="connsiteX14" fmla="*/ 1392111 w 2188690"/>
              <a:gd name="connsiteY14" fmla="*/ 3599071 h 4303999"/>
              <a:gd name="connsiteX15" fmla="*/ 1484421 w 2188690"/>
              <a:gd name="connsiteY15" fmla="*/ 3374889 h 4303999"/>
              <a:gd name="connsiteX16" fmla="*/ 1289706 w 2188690"/>
              <a:gd name="connsiteY16" fmla="*/ 3083277 h 4303999"/>
              <a:gd name="connsiteX17" fmla="*/ 1256194 w 2188690"/>
              <a:gd name="connsiteY17" fmla="*/ 3073011 h 4303999"/>
              <a:gd name="connsiteX18" fmla="*/ 320477 w 2188690"/>
              <a:gd name="connsiteY18" fmla="*/ 3073011 h 4303999"/>
              <a:gd name="connsiteX19" fmla="*/ 0 w 2188690"/>
              <a:gd name="connsiteY19" fmla="*/ 2752534 h 4303999"/>
              <a:gd name="connsiteX20" fmla="*/ 320477 w 2188690"/>
              <a:gd name="connsiteY20" fmla="*/ 2432058 h 4303999"/>
              <a:gd name="connsiteX21" fmla="*/ 1844537 w 2188690"/>
              <a:gd name="connsiteY21" fmla="*/ 2432058 h 4303999"/>
              <a:gd name="connsiteX22" fmla="*/ 1872271 w 2188690"/>
              <a:gd name="connsiteY22" fmla="*/ 2419069 h 4303999"/>
              <a:gd name="connsiteX23" fmla="*/ 1920332 w 2188690"/>
              <a:gd name="connsiteY23" fmla="*/ 2381156 h 4303999"/>
              <a:gd name="connsiteX24" fmla="*/ 2012642 w 2188690"/>
              <a:gd name="connsiteY24" fmla="*/ 2156973 h 4303999"/>
              <a:gd name="connsiteX25" fmla="*/ 1919509 w 2188690"/>
              <a:gd name="connsiteY25" fmla="*/ 1933203 h 4303999"/>
              <a:gd name="connsiteX26" fmla="*/ 1839029 w 2188690"/>
              <a:gd name="connsiteY26" fmla="*/ 1879455 h 4303999"/>
              <a:gd name="connsiteX27" fmla="*/ 1186540 w 2188690"/>
              <a:gd name="connsiteY27" fmla="*/ 1879455 h 4303999"/>
              <a:gd name="connsiteX28" fmla="*/ 866063 w 2188690"/>
              <a:gd name="connsiteY28" fmla="*/ 1558978 h 4303999"/>
              <a:gd name="connsiteX29" fmla="*/ 1186540 w 2188690"/>
              <a:gd name="connsiteY29" fmla="*/ 1238501 h 4303999"/>
              <a:gd name="connsiteX30" fmla="*/ 1857625 w 2188690"/>
              <a:gd name="connsiteY30" fmla="*/ 1238501 h 4303999"/>
              <a:gd name="connsiteX31" fmla="*/ 1899405 w 2188690"/>
              <a:gd name="connsiteY31" fmla="*/ 1232159 h 4303999"/>
              <a:gd name="connsiteX32" fmla="*/ 2002018 w 2188690"/>
              <a:gd name="connsiteY32" fmla="*/ 1168696 h 4303999"/>
              <a:gd name="connsiteX33" fmla="*/ 2094328 w 2188690"/>
              <a:gd name="connsiteY33" fmla="*/ 944513 h 4303999"/>
              <a:gd name="connsiteX34" fmla="*/ 2001195 w 2188690"/>
              <a:gd name="connsiteY34" fmla="*/ 720743 h 4303999"/>
              <a:gd name="connsiteX35" fmla="*/ 1912319 w 2188690"/>
              <a:gd name="connsiteY35" fmla="*/ 661389 h 4303999"/>
              <a:gd name="connsiteX36" fmla="*/ 1791950 w 2188690"/>
              <a:gd name="connsiteY36" fmla="*/ 661389 h 4303999"/>
              <a:gd name="connsiteX37" fmla="*/ 1471473 w 2188690"/>
              <a:gd name="connsiteY37" fmla="*/ 340912 h 4303999"/>
              <a:gd name="connsiteX38" fmla="*/ 1667205 w 2188690"/>
              <a:gd name="connsiteY38" fmla="*/ 45620 h 4303999"/>
              <a:gd name="connsiteX39" fmla="*/ 1693888 w 2188690"/>
              <a:gd name="connsiteY39" fmla="*/ 40233 h 4303999"/>
              <a:gd name="connsiteX40" fmla="*/ 1721557 w 2188690"/>
              <a:gd name="connsiteY40" fmla="*/ 24933 h 4303999"/>
              <a:gd name="connsiteX41" fmla="*/ 1871499 w 2188690"/>
              <a:gd name="connsiteY41" fmla="*/ 0 h 4303999"/>
              <a:gd name="connsiteX0-1" fmla="*/ 2038283 w 2188690"/>
              <a:gd name="connsiteY0-2" fmla="*/ 3371590 h 4303999"/>
              <a:gd name="connsiteX1-3" fmla="*/ 2154071 w 2188690"/>
              <a:gd name="connsiteY1-4" fmla="*/ 3612943 h 4303999"/>
              <a:gd name="connsiteX2-5" fmla="*/ 2188690 w 2188690"/>
              <a:gd name="connsiteY2-6" fmla="*/ 3632750 h 4303999"/>
              <a:gd name="connsiteX3-7" fmla="*/ 2188690 w 2188690"/>
              <a:gd name="connsiteY3-8" fmla="*/ 4303999 h 4303999"/>
              <a:gd name="connsiteX4-9" fmla="*/ 1186540 w 2188690"/>
              <a:gd name="connsiteY4-10" fmla="*/ 4303999 h 4303999"/>
              <a:gd name="connsiteX5-11" fmla="*/ 866063 w 2188690"/>
              <a:gd name="connsiteY5-12" fmla="*/ 3983522 h 4303999"/>
              <a:gd name="connsiteX6-13" fmla="*/ 1186540 w 2188690"/>
              <a:gd name="connsiteY6-14" fmla="*/ 3663046 h 4303999"/>
              <a:gd name="connsiteX7-15" fmla="*/ 1286124 w 2188690"/>
              <a:gd name="connsiteY7-16" fmla="*/ 3663046 h 4303999"/>
              <a:gd name="connsiteX8-17" fmla="*/ 1289498 w 2188690"/>
              <a:gd name="connsiteY8-18" fmla="*/ 3662532 h 4303999"/>
              <a:gd name="connsiteX9-19" fmla="*/ 1392111 w 2188690"/>
              <a:gd name="connsiteY9-20" fmla="*/ 3599071 h 4303999"/>
              <a:gd name="connsiteX10-21" fmla="*/ 1484421 w 2188690"/>
              <a:gd name="connsiteY10-22" fmla="*/ 3374889 h 4303999"/>
              <a:gd name="connsiteX11-23" fmla="*/ 1289706 w 2188690"/>
              <a:gd name="connsiteY11-24" fmla="*/ 3083277 h 4303999"/>
              <a:gd name="connsiteX12-25" fmla="*/ 1256194 w 2188690"/>
              <a:gd name="connsiteY12-26" fmla="*/ 3073011 h 4303999"/>
              <a:gd name="connsiteX13-27" fmla="*/ 320477 w 2188690"/>
              <a:gd name="connsiteY13-28" fmla="*/ 3073011 h 4303999"/>
              <a:gd name="connsiteX14-29" fmla="*/ 0 w 2188690"/>
              <a:gd name="connsiteY14-30" fmla="*/ 2752534 h 4303999"/>
              <a:gd name="connsiteX15-31" fmla="*/ 320477 w 2188690"/>
              <a:gd name="connsiteY15-32" fmla="*/ 2432058 h 4303999"/>
              <a:gd name="connsiteX16-33" fmla="*/ 1844537 w 2188690"/>
              <a:gd name="connsiteY16-34" fmla="*/ 2432058 h 4303999"/>
              <a:gd name="connsiteX17-35" fmla="*/ 1872271 w 2188690"/>
              <a:gd name="connsiteY17-36" fmla="*/ 2419069 h 4303999"/>
              <a:gd name="connsiteX18-37" fmla="*/ 1920332 w 2188690"/>
              <a:gd name="connsiteY18-38" fmla="*/ 2381156 h 4303999"/>
              <a:gd name="connsiteX19-39" fmla="*/ 2012642 w 2188690"/>
              <a:gd name="connsiteY19-40" fmla="*/ 2156973 h 4303999"/>
              <a:gd name="connsiteX20-41" fmla="*/ 1919509 w 2188690"/>
              <a:gd name="connsiteY20-42" fmla="*/ 1933203 h 4303999"/>
              <a:gd name="connsiteX21-43" fmla="*/ 1839029 w 2188690"/>
              <a:gd name="connsiteY21-44" fmla="*/ 1879455 h 4303999"/>
              <a:gd name="connsiteX22-45" fmla="*/ 1186540 w 2188690"/>
              <a:gd name="connsiteY22-46" fmla="*/ 1879455 h 4303999"/>
              <a:gd name="connsiteX23-47" fmla="*/ 866063 w 2188690"/>
              <a:gd name="connsiteY23-48" fmla="*/ 1558978 h 4303999"/>
              <a:gd name="connsiteX24-49" fmla="*/ 1186540 w 2188690"/>
              <a:gd name="connsiteY24-50" fmla="*/ 1238501 h 4303999"/>
              <a:gd name="connsiteX25-51" fmla="*/ 1857625 w 2188690"/>
              <a:gd name="connsiteY25-52" fmla="*/ 1238501 h 4303999"/>
              <a:gd name="connsiteX26-53" fmla="*/ 1899405 w 2188690"/>
              <a:gd name="connsiteY26-54" fmla="*/ 1232159 h 4303999"/>
              <a:gd name="connsiteX27-55" fmla="*/ 2002018 w 2188690"/>
              <a:gd name="connsiteY27-56" fmla="*/ 1168696 h 4303999"/>
              <a:gd name="connsiteX28-57" fmla="*/ 2094328 w 2188690"/>
              <a:gd name="connsiteY28-58" fmla="*/ 944513 h 4303999"/>
              <a:gd name="connsiteX29-59" fmla="*/ 2001195 w 2188690"/>
              <a:gd name="connsiteY29-60" fmla="*/ 720743 h 4303999"/>
              <a:gd name="connsiteX30-61" fmla="*/ 1912319 w 2188690"/>
              <a:gd name="connsiteY30-62" fmla="*/ 661389 h 4303999"/>
              <a:gd name="connsiteX31-63" fmla="*/ 1791950 w 2188690"/>
              <a:gd name="connsiteY31-64" fmla="*/ 661389 h 4303999"/>
              <a:gd name="connsiteX32-65" fmla="*/ 1471473 w 2188690"/>
              <a:gd name="connsiteY32-66" fmla="*/ 340912 h 4303999"/>
              <a:gd name="connsiteX33-67" fmla="*/ 1667205 w 2188690"/>
              <a:gd name="connsiteY33-68" fmla="*/ 45620 h 4303999"/>
              <a:gd name="connsiteX34-69" fmla="*/ 1693888 w 2188690"/>
              <a:gd name="connsiteY34-70" fmla="*/ 40233 h 4303999"/>
              <a:gd name="connsiteX35-71" fmla="*/ 1721557 w 2188690"/>
              <a:gd name="connsiteY35-72" fmla="*/ 24933 h 4303999"/>
              <a:gd name="connsiteX36-73" fmla="*/ 1871499 w 2188690"/>
              <a:gd name="connsiteY36-74" fmla="*/ 0 h 4303999"/>
              <a:gd name="connsiteX37-75" fmla="*/ 2188690 w 2188690"/>
              <a:gd name="connsiteY37-76" fmla="*/ 0 h 4303999"/>
              <a:gd name="connsiteX38-77" fmla="*/ 2188690 w 2188690"/>
              <a:gd name="connsiteY38-78" fmla="*/ 3109858 h 4303999"/>
              <a:gd name="connsiteX39-79" fmla="*/ 2178655 w 2188690"/>
              <a:gd name="connsiteY39-80" fmla="*/ 3115420 h 4303999"/>
              <a:gd name="connsiteX40-81" fmla="*/ 2130593 w 2188690"/>
              <a:gd name="connsiteY40-82" fmla="*/ 3154002 h 4303999"/>
              <a:gd name="connsiteX41-83" fmla="*/ 2129723 w 2188690"/>
              <a:gd name="connsiteY41-84" fmla="*/ 3463030 h 4303999"/>
              <a:gd name="connsiteX0-85" fmla="*/ 2038283 w 2188690"/>
              <a:gd name="connsiteY0-86" fmla="*/ 3371590 h 4303999"/>
              <a:gd name="connsiteX1-87" fmla="*/ 2154071 w 2188690"/>
              <a:gd name="connsiteY1-88" fmla="*/ 3612943 h 4303999"/>
              <a:gd name="connsiteX2-89" fmla="*/ 2188690 w 2188690"/>
              <a:gd name="connsiteY2-90" fmla="*/ 3632750 h 4303999"/>
              <a:gd name="connsiteX3-91" fmla="*/ 2188690 w 2188690"/>
              <a:gd name="connsiteY3-92" fmla="*/ 4303999 h 4303999"/>
              <a:gd name="connsiteX4-93" fmla="*/ 1186540 w 2188690"/>
              <a:gd name="connsiteY4-94" fmla="*/ 4303999 h 4303999"/>
              <a:gd name="connsiteX5-95" fmla="*/ 866063 w 2188690"/>
              <a:gd name="connsiteY5-96" fmla="*/ 3983522 h 4303999"/>
              <a:gd name="connsiteX6-97" fmla="*/ 1186540 w 2188690"/>
              <a:gd name="connsiteY6-98" fmla="*/ 3663046 h 4303999"/>
              <a:gd name="connsiteX7-99" fmla="*/ 1286124 w 2188690"/>
              <a:gd name="connsiteY7-100" fmla="*/ 3663046 h 4303999"/>
              <a:gd name="connsiteX8-101" fmla="*/ 1289498 w 2188690"/>
              <a:gd name="connsiteY8-102" fmla="*/ 3662532 h 4303999"/>
              <a:gd name="connsiteX9-103" fmla="*/ 1392111 w 2188690"/>
              <a:gd name="connsiteY9-104" fmla="*/ 3599071 h 4303999"/>
              <a:gd name="connsiteX10-105" fmla="*/ 1484421 w 2188690"/>
              <a:gd name="connsiteY10-106" fmla="*/ 3374889 h 4303999"/>
              <a:gd name="connsiteX11-107" fmla="*/ 1289706 w 2188690"/>
              <a:gd name="connsiteY11-108" fmla="*/ 3083277 h 4303999"/>
              <a:gd name="connsiteX12-109" fmla="*/ 1256194 w 2188690"/>
              <a:gd name="connsiteY12-110" fmla="*/ 3073011 h 4303999"/>
              <a:gd name="connsiteX13-111" fmla="*/ 320477 w 2188690"/>
              <a:gd name="connsiteY13-112" fmla="*/ 3073011 h 4303999"/>
              <a:gd name="connsiteX14-113" fmla="*/ 0 w 2188690"/>
              <a:gd name="connsiteY14-114" fmla="*/ 2752534 h 4303999"/>
              <a:gd name="connsiteX15-115" fmla="*/ 320477 w 2188690"/>
              <a:gd name="connsiteY15-116" fmla="*/ 2432058 h 4303999"/>
              <a:gd name="connsiteX16-117" fmla="*/ 1844537 w 2188690"/>
              <a:gd name="connsiteY16-118" fmla="*/ 2432058 h 4303999"/>
              <a:gd name="connsiteX17-119" fmla="*/ 1872271 w 2188690"/>
              <a:gd name="connsiteY17-120" fmla="*/ 2419069 h 4303999"/>
              <a:gd name="connsiteX18-121" fmla="*/ 1920332 w 2188690"/>
              <a:gd name="connsiteY18-122" fmla="*/ 2381156 h 4303999"/>
              <a:gd name="connsiteX19-123" fmla="*/ 2012642 w 2188690"/>
              <a:gd name="connsiteY19-124" fmla="*/ 2156973 h 4303999"/>
              <a:gd name="connsiteX20-125" fmla="*/ 1919509 w 2188690"/>
              <a:gd name="connsiteY20-126" fmla="*/ 1933203 h 4303999"/>
              <a:gd name="connsiteX21-127" fmla="*/ 1839029 w 2188690"/>
              <a:gd name="connsiteY21-128" fmla="*/ 1879455 h 4303999"/>
              <a:gd name="connsiteX22-129" fmla="*/ 1186540 w 2188690"/>
              <a:gd name="connsiteY22-130" fmla="*/ 1879455 h 4303999"/>
              <a:gd name="connsiteX23-131" fmla="*/ 866063 w 2188690"/>
              <a:gd name="connsiteY23-132" fmla="*/ 1558978 h 4303999"/>
              <a:gd name="connsiteX24-133" fmla="*/ 1186540 w 2188690"/>
              <a:gd name="connsiteY24-134" fmla="*/ 1238501 h 4303999"/>
              <a:gd name="connsiteX25-135" fmla="*/ 1857625 w 2188690"/>
              <a:gd name="connsiteY25-136" fmla="*/ 1238501 h 4303999"/>
              <a:gd name="connsiteX26-137" fmla="*/ 1899405 w 2188690"/>
              <a:gd name="connsiteY26-138" fmla="*/ 1232159 h 4303999"/>
              <a:gd name="connsiteX27-139" fmla="*/ 2002018 w 2188690"/>
              <a:gd name="connsiteY27-140" fmla="*/ 1168696 h 4303999"/>
              <a:gd name="connsiteX28-141" fmla="*/ 2094328 w 2188690"/>
              <a:gd name="connsiteY28-142" fmla="*/ 944513 h 4303999"/>
              <a:gd name="connsiteX29-143" fmla="*/ 2001195 w 2188690"/>
              <a:gd name="connsiteY29-144" fmla="*/ 720743 h 4303999"/>
              <a:gd name="connsiteX30-145" fmla="*/ 1912319 w 2188690"/>
              <a:gd name="connsiteY30-146" fmla="*/ 661389 h 4303999"/>
              <a:gd name="connsiteX31-147" fmla="*/ 1791950 w 2188690"/>
              <a:gd name="connsiteY31-148" fmla="*/ 661389 h 4303999"/>
              <a:gd name="connsiteX32-149" fmla="*/ 1471473 w 2188690"/>
              <a:gd name="connsiteY32-150" fmla="*/ 340912 h 4303999"/>
              <a:gd name="connsiteX33-151" fmla="*/ 1667205 w 2188690"/>
              <a:gd name="connsiteY33-152" fmla="*/ 45620 h 4303999"/>
              <a:gd name="connsiteX34-153" fmla="*/ 1693888 w 2188690"/>
              <a:gd name="connsiteY34-154" fmla="*/ 40233 h 4303999"/>
              <a:gd name="connsiteX35-155" fmla="*/ 1721557 w 2188690"/>
              <a:gd name="connsiteY35-156" fmla="*/ 24933 h 4303999"/>
              <a:gd name="connsiteX36-157" fmla="*/ 1871499 w 2188690"/>
              <a:gd name="connsiteY36-158" fmla="*/ 0 h 4303999"/>
              <a:gd name="connsiteX37-159" fmla="*/ 2188690 w 2188690"/>
              <a:gd name="connsiteY37-160" fmla="*/ 0 h 4303999"/>
              <a:gd name="connsiteX38-161" fmla="*/ 2188690 w 2188690"/>
              <a:gd name="connsiteY38-162" fmla="*/ 3109858 h 4303999"/>
              <a:gd name="connsiteX39-163" fmla="*/ 2178655 w 2188690"/>
              <a:gd name="connsiteY39-164" fmla="*/ 3115420 h 4303999"/>
              <a:gd name="connsiteX40-165" fmla="*/ 2130593 w 2188690"/>
              <a:gd name="connsiteY40-166" fmla="*/ 3154002 h 4303999"/>
              <a:gd name="connsiteX0-167" fmla="*/ 2038283 w 2188690"/>
              <a:gd name="connsiteY0-168" fmla="*/ 3371590 h 4303999"/>
              <a:gd name="connsiteX1-169" fmla="*/ 2154071 w 2188690"/>
              <a:gd name="connsiteY1-170" fmla="*/ 3612943 h 4303999"/>
              <a:gd name="connsiteX2-171" fmla="*/ 2188690 w 2188690"/>
              <a:gd name="connsiteY2-172" fmla="*/ 4303999 h 4303999"/>
              <a:gd name="connsiteX3-173" fmla="*/ 1186540 w 2188690"/>
              <a:gd name="connsiteY3-174" fmla="*/ 4303999 h 4303999"/>
              <a:gd name="connsiteX4-175" fmla="*/ 866063 w 2188690"/>
              <a:gd name="connsiteY4-176" fmla="*/ 3983522 h 4303999"/>
              <a:gd name="connsiteX5-177" fmla="*/ 1186540 w 2188690"/>
              <a:gd name="connsiteY5-178" fmla="*/ 3663046 h 4303999"/>
              <a:gd name="connsiteX6-179" fmla="*/ 1286124 w 2188690"/>
              <a:gd name="connsiteY6-180" fmla="*/ 3663046 h 4303999"/>
              <a:gd name="connsiteX7-181" fmla="*/ 1289498 w 2188690"/>
              <a:gd name="connsiteY7-182" fmla="*/ 3662532 h 4303999"/>
              <a:gd name="connsiteX8-183" fmla="*/ 1392111 w 2188690"/>
              <a:gd name="connsiteY8-184" fmla="*/ 3599071 h 4303999"/>
              <a:gd name="connsiteX9-185" fmla="*/ 1484421 w 2188690"/>
              <a:gd name="connsiteY9-186" fmla="*/ 3374889 h 4303999"/>
              <a:gd name="connsiteX10-187" fmla="*/ 1289706 w 2188690"/>
              <a:gd name="connsiteY10-188" fmla="*/ 3083277 h 4303999"/>
              <a:gd name="connsiteX11-189" fmla="*/ 1256194 w 2188690"/>
              <a:gd name="connsiteY11-190" fmla="*/ 3073011 h 4303999"/>
              <a:gd name="connsiteX12-191" fmla="*/ 320477 w 2188690"/>
              <a:gd name="connsiteY12-192" fmla="*/ 3073011 h 4303999"/>
              <a:gd name="connsiteX13-193" fmla="*/ 0 w 2188690"/>
              <a:gd name="connsiteY13-194" fmla="*/ 2752534 h 4303999"/>
              <a:gd name="connsiteX14-195" fmla="*/ 320477 w 2188690"/>
              <a:gd name="connsiteY14-196" fmla="*/ 2432058 h 4303999"/>
              <a:gd name="connsiteX15-197" fmla="*/ 1844537 w 2188690"/>
              <a:gd name="connsiteY15-198" fmla="*/ 2432058 h 4303999"/>
              <a:gd name="connsiteX16-199" fmla="*/ 1872271 w 2188690"/>
              <a:gd name="connsiteY16-200" fmla="*/ 2419069 h 4303999"/>
              <a:gd name="connsiteX17-201" fmla="*/ 1920332 w 2188690"/>
              <a:gd name="connsiteY17-202" fmla="*/ 2381156 h 4303999"/>
              <a:gd name="connsiteX18-203" fmla="*/ 2012642 w 2188690"/>
              <a:gd name="connsiteY18-204" fmla="*/ 2156973 h 4303999"/>
              <a:gd name="connsiteX19-205" fmla="*/ 1919509 w 2188690"/>
              <a:gd name="connsiteY19-206" fmla="*/ 1933203 h 4303999"/>
              <a:gd name="connsiteX20-207" fmla="*/ 1839029 w 2188690"/>
              <a:gd name="connsiteY20-208" fmla="*/ 1879455 h 4303999"/>
              <a:gd name="connsiteX21-209" fmla="*/ 1186540 w 2188690"/>
              <a:gd name="connsiteY21-210" fmla="*/ 1879455 h 4303999"/>
              <a:gd name="connsiteX22-211" fmla="*/ 866063 w 2188690"/>
              <a:gd name="connsiteY22-212" fmla="*/ 1558978 h 4303999"/>
              <a:gd name="connsiteX23-213" fmla="*/ 1186540 w 2188690"/>
              <a:gd name="connsiteY23-214" fmla="*/ 1238501 h 4303999"/>
              <a:gd name="connsiteX24-215" fmla="*/ 1857625 w 2188690"/>
              <a:gd name="connsiteY24-216" fmla="*/ 1238501 h 4303999"/>
              <a:gd name="connsiteX25-217" fmla="*/ 1899405 w 2188690"/>
              <a:gd name="connsiteY25-218" fmla="*/ 1232159 h 4303999"/>
              <a:gd name="connsiteX26-219" fmla="*/ 2002018 w 2188690"/>
              <a:gd name="connsiteY26-220" fmla="*/ 1168696 h 4303999"/>
              <a:gd name="connsiteX27-221" fmla="*/ 2094328 w 2188690"/>
              <a:gd name="connsiteY27-222" fmla="*/ 944513 h 4303999"/>
              <a:gd name="connsiteX28-223" fmla="*/ 2001195 w 2188690"/>
              <a:gd name="connsiteY28-224" fmla="*/ 720743 h 4303999"/>
              <a:gd name="connsiteX29-225" fmla="*/ 1912319 w 2188690"/>
              <a:gd name="connsiteY29-226" fmla="*/ 661389 h 4303999"/>
              <a:gd name="connsiteX30-227" fmla="*/ 1791950 w 2188690"/>
              <a:gd name="connsiteY30-228" fmla="*/ 661389 h 4303999"/>
              <a:gd name="connsiteX31-229" fmla="*/ 1471473 w 2188690"/>
              <a:gd name="connsiteY31-230" fmla="*/ 340912 h 4303999"/>
              <a:gd name="connsiteX32-231" fmla="*/ 1667205 w 2188690"/>
              <a:gd name="connsiteY32-232" fmla="*/ 45620 h 4303999"/>
              <a:gd name="connsiteX33-233" fmla="*/ 1693888 w 2188690"/>
              <a:gd name="connsiteY33-234" fmla="*/ 40233 h 4303999"/>
              <a:gd name="connsiteX34-235" fmla="*/ 1721557 w 2188690"/>
              <a:gd name="connsiteY34-236" fmla="*/ 24933 h 4303999"/>
              <a:gd name="connsiteX35-237" fmla="*/ 1871499 w 2188690"/>
              <a:gd name="connsiteY35-238" fmla="*/ 0 h 4303999"/>
              <a:gd name="connsiteX36-239" fmla="*/ 2188690 w 2188690"/>
              <a:gd name="connsiteY36-240" fmla="*/ 0 h 4303999"/>
              <a:gd name="connsiteX37-241" fmla="*/ 2188690 w 2188690"/>
              <a:gd name="connsiteY37-242" fmla="*/ 3109858 h 4303999"/>
              <a:gd name="connsiteX38-243" fmla="*/ 2178655 w 2188690"/>
              <a:gd name="connsiteY38-244" fmla="*/ 3115420 h 4303999"/>
              <a:gd name="connsiteX39-245" fmla="*/ 2130593 w 2188690"/>
              <a:gd name="connsiteY39-246" fmla="*/ 3154002 h 4303999"/>
              <a:gd name="connsiteX0-247" fmla="*/ 2038283 w 2230668"/>
              <a:gd name="connsiteY0-248" fmla="*/ 3371590 h 4303999"/>
              <a:gd name="connsiteX1-249" fmla="*/ 2188690 w 2230668"/>
              <a:gd name="connsiteY1-250" fmla="*/ 4303999 h 4303999"/>
              <a:gd name="connsiteX2-251" fmla="*/ 1186540 w 2230668"/>
              <a:gd name="connsiteY2-252" fmla="*/ 4303999 h 4303999"/>
              <a:gd name="connsiteX3-253" fmla="*/ 866063 w 2230668"/>
              <a:gd name="connsiteY3-254" fmla="*/ 3983522 h 4303999"/>
              <a:gd name="connsiteX4-255" fmla="*/ 1186540 w 2230668"/>
              <a:gd name="connsiteY4-256" fmla="*/ 3663046 h 4303999"/>
              <a:gd name="connsiteX5-257" fmla="*/ 1286124 w 2230668"/>
              <a:gd name="connsiteY5-258" fmla="*/ 3663046 h 4303999"/>
              <a:gd name="connsiteX6-259" fmla="*/ 1289498 w 2230668"/>
              <a:gd name="connsiteY6-260" fmla="*/ 3662532 h 4303999"/>
              <a:gd name="connsiteX7-261" fmla="*/ 1392111 w 2230668"/>
              <a:gd name="connsiteY7-262" fmla="*/ 3599071 h 4303999"/>
              <a:gd name="connsiteX8-263" fmla="*/ 1484421 w 2230668"/>
              <a:gd name="connsiteY8-264" fmla="*/ 3374889 h 4303999"/>
              <a:gd name="connsiteX9-265" fmla="*/ 1289706 w 2230668"/>
              <a:gd name="connsiteY9-266" fmla="*/ 3083277 h 4303999"/>
              <a:gd name="connsiteX10-267" fmla="*/ 1256194 w 2230668"/>
              <a:gd name="connsiteY10-268" fmla="*/ 3073011 h 4303999"/>
              <a:gd name="connsiteX11-269" fmla="*/ 320477 w 2230668"/>
              <a:gd name="connsiteY11-270" fmla="*/ 3073011 h 4303999"/>
              <a:gd name="connsiteX12-271" fmla="*/ 0 w 2230668"/>
              <a:gd name="connsiteY12-272" fmla="*/ 2752534 h 4303999"/>
              <a:gd name="connsiteX13-273" fmla="*/ 320477 w 2230668"/>
              <a:gd name="connsiteY13-274" fmla="*/ 2432058 h 4303999"/>
              <a:gd name="connsiteX14-275" fmla="*/ 1844537 w 2230668"/>
              <a:gd name="connsiteY14-276" fmla="*/ 2432058 h 4303999"/>
              <a:gd name="connsiteX15-277" fmla="*/ 1872271 w 2230668"/>
              <a:gd name="connsiteY15-278" fmla="*/ 2419069 h 4303999"/>
              <a:gd name="connsiteX16-279" fmla="*/ 1920332 w 2230668"/>
              <a:gd name="connsiteY16-280" fmla="*/ 2381156 h 4303999"/>
              <a:gd name="connsiteX17-281" fmla="*/ 2012642 w 2230668"/>
              <a:gd name="connsiteY17-282" fmla="*/ 2156973 h 4303999"/>
              <a:gd name="connsiteX18-283" fmla="*/ 1919509 w 2230668"/>
              <a:gd name="connsiteY18-284" fmla="*/ 1933203 h 4303999"/>
              <a:gd name="connsiteX19-285" fmla="*/ 1839029 w 2230668"/>
              <a:gd name="connsiteY19-286" fmla="*/ 1879455 h 4303999"/>
              <a:gd name="connsiteX20-287" fmla="*/ 1186540 w 2230668"/>
              <a:gd name="connsiteY20-288" fmla="*/ 1879455 h 4303999"/>
              <a:gd name="connsiteX21-289" fmla="*/ 866063 w 2230668"/>
              <a:gd name="connsiteY21-290" fmla="*/ 1558978 h 4303999"/>
              <a:gd name="connsiteX22-291" fmla="*/ 1186540 w 2230668"/>
              <a:gd name="connsiteY22-292" fmla="*/ 1238501 h 4303999"/>
              <a:gd name="connsiteX23-293" fmla="*/ 1857625 w 2230668"/>
              <a:gd name="connsiteY23-294" fmla="*/ 1238501 h 4303999"/>
              <a:gd name="connsiteX24-295" fmla="*/ 1899405 w 2230668"/>
              <a:gd name="connsiteY24-296" fmla="*/ 1232159 h 4303999"/>
              <a:gd name="connsiteX25-297" fmla="*/ 2002018 w 2230668"/>
              <a:gd name="connsiteY25-298" fmla="*/ 1168696 h 4303999"/>
              <a:gd name="connsiteX26-299" fmla="*/ 2094328 w 2230668"/>
              <a:gd name="connsiteY26-300" fmla="*/ 944513 h 4303999"/>
              <a:gd name="connsiteX27-301" fmla="*/ 2001195 w 2230668"/>
              <a:gd name="connsiteY27-302" fmla="*/ 720743 h 4303999"/>
              <a:gd name="connsiteX28-303" fmla="*/ 1912319 w 2230668"/>
              <a:gd name="connsiteY28-304" fmla="*/ 661389 h 4303999"/>
              <a:gd name="connsiteX29-305" fmla="*/ 1791950 w 2230668"/>
              <a:gd name="connsiteY29-306" fmla="*/ 661389 h 4303999"/>
              <a:gd name="connsiteX30-307" fmla="*/ 1471473 w 2230668"/>
              <a:gd name="connsiteY30-308" fmla="*/ 340912 h 4303999"/>
              <a:gd name="connsiteX31-309" fmla="*/ 1667205 w 2230668"/>
              <a:gd name="connsiteY31-310" fmla="*/ 45620 h 4303999"/>
              <a:gd name="connsiteX32-311" fmla="*/ 1693888 w 2230668"/>
              <a:gd name="connsiteY32-312" fmla="*/ 40233 h 4303999"/>
              <a:gd name="connsiteX33-313" fmla="*/ 1721557 w 2230668"/>
              <a:gd name="connsiteY33-314" fmla="*/ 24933 h 4303999"/>
              <a:gd name="connsiteX34-315" fmla="*/ 1871499 w 2230668"/>
              <a:gd name="connsiteY34-316" fmla="*/ 0 h 4303999"/>
              <a:gd name="connsiteX35-317" fmla="*/ 2188690 w 2230668"/>
              <a:gd name="connsiteY35-318" fmla="*/ 0 h 4303999"/>
              <a:gd name="connsiteX36-319" fmla="*/ 2188690 w 2230668"/>
              <a:gd name="connsiteY36-320" fmla="*/ 3109858 h 4303999"/>
              <a:gd name="connsiteX37-321" fmla="*/ 2178655 w 2230668"/>
              <a:gd name="connsiteY37-322" fmla="*/ 3115420 h 4303999"/>
              <a:gd name="connsiteX38-323" fmla="*/ 2130593 w 2230668"/>
              <a:gd name="connsiteY38-324" fmla="*/ 3154002 h 4303999"/>
              <a:gd name="connsiteX0-325" fmla="*/ 2188690 w 2188690"/>
              <a:gd name="connsiteY0-326" fmla="*/ 4303999 h 4303999"/>
              <a:gd name="connsiteX1-327" fmla="*/ 1186540 w 2188690"/>
              <a:gd name="connsiteY1-328" fmla="*/ 4303999 h 4303999"/>
              <a:gd name="connsiteX2-329" fmla="*/ 866063 w 2188690"/>
              <a:gd name="connsiteY2-330" fmla="*/ 3983522 h 4303999"/>
              <a:gd name="connsiteX3-331" fmla="*/ 1186540 w 2188690"/>
              <a:gd name="connsiteY3-332" fmla="*/ 3663046 h 4303999"/>
              <a:gd name="connsiteX4-333" fmla="*/ 1286124 w 2188690"/>
              <a:gd name="connsiteY4-334" fmla="*/ 3663046 h 4303999"/>
              <a:gd name="connsiteX5-335" fmla="*/ 1289498 w 2188690"/>
              <a:gd name="connsiteY5-336" fmla="*/ 3662532 h 4303999"/>
              <a:gd name="connsiteX6-337" fmla="*/ 1392111 w 2188690"/>
              <a:gd name="connsiteY6-338" fmla="*/ 3599071 h 4303999"/>
              <a:gd name="connsiteX7-339" fmla="*/ 1484421 w 2188690"/>
              <a:gd name="connsiteY7-340" fmla="*/ 3374889 h 4303999"/>
              <a:gd name="connsiteX8-341" fmla="*/ 1289706 w 2188690"/>
              <a:gd name="connsiteY8-342" fmla="*/ 3083277 h 4303999"/>
              <a:gd name="connsiteX9-343" fmla="*/ 1256194 w 2188690"/>
              <a:gd name="connsiteY9-344" fmla="*/ 3073011 h 4303999"/>
              <a:gd name="connsiteX10-345" fmla="*/ 320477 w 2188690"/>
              <a:gd name="connsiteY10-346" fmla="*/ 3073011 h 4303999"/>
              <a:gd name="connsiteX11-347" fmla="*/ 0 w 2188690"/>
              <a:gd name="connsiteY11-348" fmla="*/ 2752534 h 4303999"/>
              <a:gd name="connsiteX12-349" fmla="*/ 320477 w 2188690"/>
              <a:gd name="connsiteY12-350" fmla="*/ 2432058 h 4303999"/>
              <a:gd name="connsiteX13-351" fmla="*/ 1844537 w 2188690"/>
              <a:gd name="connsiteY13-352" fmla="*/ 2432058 h 4303999"/>
              <a:gd name="connsiteX14-353" fmla="*/ 1872271 w 2188690"/>
              <a:gd name="connsiteY14-354" fmla="*/ 2419069 h 4303999"/>
              <a:gd name="connsiteX15-355" fmla="*/ 1920332 w 2188690"/>
              <a:gd name="connsiteY15-356" fmla="*/ 2381156 h 4303999"/>
              <a:gd name="connsiteX16-357" fmla="*/ 2012642 w 2188690"/>
              <a:gd name="connsiteY16-358" fmla="*/ 2156973 h 4303999"/>
              <a:gd name="connsiteX17-359" fmla="*/ 1919509 w 2188690"/>
              <a:gd name="connsiteY17-360" fmla="*/ 1933203 h 4303999"/>
              <a:gd name="connsiteX18-361" fmla="*/ 1839029 w 2188690"/>
              <a:gd name="connsiteY18-362" fmla="*/ 1879455 h 4303999"/>
              <a:gd name="connsiteX19-363" fmla="*/ 1186540 w 2188690"/>
              <a:gd name="connsiteY19-364" fmla="*/ 1879455 h 4303999"/>
              <a:gd name="connsiteX20-365" fmla="*/ 866063 w 2188690"/>
              <a:gd name="connsiteY20-366" fmla="*/ 1558978 h 4303999"/>
              <a:gd name="connsiteX21-367" fmla="*/ 1186540 w 2188690"/>
              <a:gd name="connsiteY21-368" fmla="*/ 1238501 h 4303999"/>
              <a:gd name="connsiteX22-369" fmla="*/ 1857625 w 2188690"/>
              <a:gd name="connsiteY22-370" fmla="*/ 1238501 h 4303999"/>
              <a:gd name="connsiteX23-371" fmla="*/ 1899405 w 2188690"/>
              <a:gd name="connsiteY23-372" fmla="*/ 1232159 h 4303999"/>
              <a:gd name="connsiteX24-373" fmla="*/ 2002018 w 2188690"/>
              <a:gd name="connsiteY24-374" fmla="*/ 1168696 h 4303999"/>
              <a:gd name="connsiteX25-375" fmla="*/ 2094328 w 2188690"/>
              <a:gd name="connsiteY25-376" fmla="*/ 944513 h 4303999"/>
              <a:gd name="connsiteX26-377" fmla="*/ 2001195 w 2188690"/>
              <a:gd name="connsiteY26-378" fmla="*/ 720743 h 4303999"/>
              <a:gd name="connsiteX27-379" fmla="*/ 1912319 w 2188690"/>
              <a:gd name="connsiteY27-380" fmla="*/ 661389 h 4303999"/>
              <a:gd name="connsiteX28-381" fmla="*/ 1791950 w 2188690"/>
              <a:gd name="connsiteY28-382" fmla="*/ 661389 h 4303999"/>
              <a:gd name="connsiteX29-383" fmla="*/ 1471473 w 2188690"/>
              <a:gd name="connsiteY29-384" fmla="*/ 340912 h 4303999"/>
              <a:gd name="connsiteX30-385" fmla="*/ 1667205 w 2188690"/>
              <a:gd name="connsiteY30-386" fmla="*/ 45620 h 4303999"/>
              <a:gd name="connsiteX31-387" fmla="*/ 1693888 w 2188690"/>
              <a:gd name="connsiteY31-388" fmla="*/ 40233 h 4303999"/>
              <a:gd name="connsiteX32-389" fmla="*/ 1721557 w 2188690"/>
              <a:gd name="connsiteY32-390" fmla="*/ 24933 h 4303999"/>
              <a:gd name="connsiteX33-391" fmla="*/ 1871499 w 2188690"/>
              <a:gd name="connsiteY33-392" fmla="*/ 0 h 4303999"/>
              <a:gd name="connsiteX34-393" fmla="*/ 2188690 w 2188690"/>
              <a:gd name="connsiteY34-394" fmla="*/ 0 h 4303999"/>
              <a:gd name="connsiteX35-395" fmla="*/ 2188690 w 2188690"/>
              <a:gd name="connsiteY35-396" fmla="*/ 3109858 h 4303999"/>
              <a:gd name="connsiteX36-397" fmla="*/ 2178655 w 2188690"/>
              <a:gd name="connsiteY36-398" fmla="*/ 3115420 h 4303999"/>
              <a:gd name="connsiteX37-399" fmla="*/ 2130593 w 2188690"/>
              <a:gd name="connsiteY37-400" fmla="*/ 3154002 h 4303999"/>
              <a:gd name="connsiteX0-401" fmla="*/ 2188690 w 2188690"/>
              <a:gd name="connsiteY0-402" fmla="*/ 4303999 h 4303999"/>
              <a:gd name="connsiteX1-403" fmla="*/ 1186540 w 2188690"/>
              <a:gd name="connsiteY1-404" fmla="*/ 4303999 h 4303999"/>
              <a:gd name="connsiteX2-405" fmla="*/ 866063 w 2188690"/>
              <a:gd name="connsiteY2-406" fmla="*/ 3983522 h 4303999"/>
              <a:gd name="connsiteX3-407" fmla="*/ 1186540 w 2188690"/>
              <a:gd name="connsiteY3-408" fmla="*/ 3663046 h 4303999"/>
              <a:gd name="connsiteX4-409" fmla="*/ 1286124 w 2188690"/>
              <a:gd name="connsiteY4-410" fmla="*/ 3663046 h 4303999"/>
              <a:gd name="connsiteX5-411" fmla="*/ 1289498 w 2188690"/>
              <a:gd name="connsiteY5-412" fmla="*/ 3662532 h 4303999"/>
              <a:gd name="connsiteX6-413" fmla="*/ 1392111 w 2188690"/>
              <a:gd name="connsiteY6-414" fmla="*/ 3599071 h 4303999"/>
              <a:gd name="connsiteX7-415" fmla="*/ 1484421 w 2188690"/>
              <a:gd name="connsiteY7-416" fmla="*/ 3374889 h 4303999"/>
              <a:gd name="connsiteX8-417" fmla="*/ 1289706 w 2188690"/>
              <a:gd name="connsiteY8-418" fmla="*/ 3083277 h 4303999"/>
              <a:gd name="connsiteX9-419" fmla="*/ 1256194 w 2188690"/>
              <a:gd name="connsiteY9-420" fmla="*/ 3073011 h 4303999"/>
              <a:gd name="connsiteX10-421" fmla="*/ 320477 w 2188690"/>
              <a:gd name="connsiteY10-422" fmla="*/ 3073011 h 4303999"/>
              <a:gd name="connsiteX11-423" fmla="*/ 0 w 2188690"/>
              <a:gd name="connsiteY11-424" fmla="*/ 2752534 h 4303999"/>
              <a:gd name="connsiteX12-425" fmla="*/ 320477 w 2188690"/>
              <a:gd name="connsiteY12-426" fmla="*/ 2432058 h 4303999"/>
              <a:gd name="connsiteX13-427" fmla="*/ 1844537 w 2188690"/>
              <a:gd name="connsiteY13-428" fmla="*/ 2432058 h 4303999"/>
              <a:gd name="connsiteX14-429" fmla="*/ 1872271 w 2188690"/>
              <a:gd name="connsiteY14-430" fmla="*/ 2419069 h 4303999"/>
              <a:gd name="connsiteX15-431" fmla="*/ 1920332 w 2188690"/>
              <a:gd name="connsiteY15-432" fmla="*/ 2381156 h 4303999"/>
              <a:gd name="connsiteX16-433" fmla="*/ 2012642 w 2188690"/>
              <a:gd name="connsiteY16-434" fmla="*/ 2156973 h 4303999"/>
              <a:gd name="connsiteX17-435" fmla="*/ 1919509 w 2188690"/>
              <a:gd name="connsiteY17-436" fmla="*/ 1933203 h 4303999"/>
              <a:gd name="connsiteX18-437" fmla="*/ 1839029 w 2188690"/>
              <a:gd name="connsiteY18-438" fmla="*/ 1879455 h 4303999"/>
              <a:gd name="connsiteX19-439" fmla="*/ 1186540 w 2188690"/>
              <a:gd name="connsiteY19-440" fmla="*/ 1879455 h 4303999"/>
              <a:gd name="connsiteX20-441" fmla="*/ 866063 w 2188690"/>
              <a:gd name="connsiteY20-442" fmla="*/ 1558978 h 4303999"/>
              <a:gd name="connsiteX21-443" fmla="*/ 1186540 w 2188690"/>
              <a:gd name="connsiteY21-444" fmla="*/ 1238501 h 4303999"/>
              <a:gd name="connsiteX22-445" fmla="*/ 1857625 w 2188690"/>
              <a:gd name="connsiteY22-446" fmla="*/ 1238501 h 4303999"/>
              <a:gd name="connsiteX23-447" fmla="*/ 1899405 w 2188690"/>
              <a:gd name="connsiteY23-448" fmla="*/ 1232159 h 4303999"/>
              <a:gd name="connsiteX24-449" fmla="*/ 2002018 w 2188690"/>
              <a:gd name="connsiteY24-450" fmla="*/ 1168696 h 4303999"/>
              <a:gd name="connsiteX25-451" fmla="*/ 2094328 w 2188690"/>
              <a:gd name="connsiteY25-452" fmla="*/ 944513 h 4303999"/>
              <a:gd name="connsiteX26-453" fmla="*/ 2001195 w 2188690"/>
              <a:gd name="connsiteY26-454" fmla="*/ 720743 h 4303999"/>
              <a:gd name="connsiteX27-455" fmla="*/ 1912319 w 2188690"/>
              <a:gd name="connsiteY27-456" fmla="*/ 661389 h 4303999"/>
              <a:gd name="connsiteX28-457" fmla="*/ 1791950 w 2188690"/>
              <a:gd name="connsiteY28-458" fmla="*/ 661389 h 4303999"/>
              <a:gd name="connsiteX29-459" fmla="*/ 1471473 w 2188690"/>
              <a:gd name="connsiteY29-460" fmla="*/ 340912 h 4303999"/>
              <a:gd name="connsiteX30-461" fmla="*/ 1667205 w 2188690"/>
              <a:gd name="connsiteY30-462" fmla="*/ 45620 h 4303999"/>
              <a:gd name="connsiteX31-463" fmla="*/ 1693888 w 2188690"/>
              <a:gd name="connsiteY31-464" fmla="*/ 40233 h 4303999"/>
              <a:gd name="connsiteX32-465" fmla="*/ 1721557 w 2188690"/>
              <a:gd name="connsiteY32-466" fmla="*/ 24933 h 4303999"/>
              <a:gd name="connsiteX33-467" fmla="*/ 1871499 w 2188690"/>
              <a:gd name="connsiteY33-468" fmla="*/ 0 h 4303999"/>
              <a:gd name="connsiteX34-469" fmla="*/ 2188690 w 2188690"/>
              <a:gd name="connsiteY34-470" fmla="*/ 0 h 4303999"/>
              <a:gd name="connsiteX35-471" fmla="*/ 2188690 w 2188690"/>
              <a:gd name="connsiteY35-472" fmla="*/ 3109858 h 4303999"/>
              <a:gd name="connsiteX36-473" fmla="*/ 2178655 w 2188690"/>
              <a:gd name="connsiteY36-474" fmla="*/ 3115420 h 4303999"/>
              <a:gd name="connsiteX0-475" fmla="*/ 2188690 w 2188690"/>
              <a:gd name="connsiteY0-476" fmla="*/ 4303999 h 4303999"/>
              <a:gd name="connsiteX1-477" fmla="*/ 1186540 w 2188690"/>
              <a:gd name="connsiteY1-478" fmla="*/ 4303999 h 4303999"/>
              <a:gd name="connsiteX2-479" fmla="*/ 866063 w 2188690"/>
              <a:gd name="connsiteY2-480" fmla="*/ 3983522 h 4303999"/>
              <a:gd name="connsiteX3-481" fmla="*/ 1186540 w 2188690"/>
              <a:gd name="connsiteY3-482" fmla="*/ 3663046 h 4303999"/>
              <a:gd name="connsiteX4-483" fmla="*/ 1286124 w 2188690"/>
              <a:gd name="connsiteY4-484" fmla="*/ 3663046 h 4303999"/>
              <a:gd name="connsiteX5-485" fmla="*/ 1289498 w 2188690"/>
              <a:gd name="connsiteY5-486" fmla="*/ 3662532 h 4303999"/>
              <a:gd name="connsiteX6-487" fmla="*/ 1392111 w 2188690"/>
              <a:gd name="connsiteY6-488" fmla="*/ 3599071 h 4303999"/>
              <a:gd name="connsiteX7-489" fmla="*/ 1484421 w 2188690"/>
              <a:gd name="connsiteY7-490" fmla="*/ 3374889 h 4303999"/>
              <a:gd name="connsiteX8-491" fmla="*/ 1289706 w 2188690"/>
              <a:gd name="connsiteY8-492" fmla="*/ 3083277 h 4303999"/>
              <a:gd name="connsiteX9-493" fmla="*/ 1256194 w 2188690"/>
              <a:gd name="connsiteY9-494" fmla="*/ 3073011 h 4303999"/>
              <a:gd name="connsiteX10-495" fmla="*/ 320477 w 2188690"/>
              <a:gd name="connsiteY10-496" fmla="*/ 3073011 h 4303999"/>
              <a:gd name="connsiteX11-497" fmla="*/ 0 w 2188690"/>
              <a:gd name="connsiteY11-498" fmla="*/ 2752534 h 4303999"/>
              <a:gd name="connsiteX12-499" fmla="*/ 320477 w 2188690"/>
              <a:gd name="connsiteY12-500" fmla="*/ 2432058 h 4303999"/>
              <a:gd name="connsiteX13-501" fmla="*/ 1844537 w 2188690"/>
              <a:gd name="connsiteY13-502" fmla="*/ 2432058 h 4303999"/>
              <a:gd name="connsiteX14-503" fmla="*/ 1872271 w 2188690"/>
              <a:gd name="connsiteY14-504" fmla="*/ 2419069 h 4303999"/>
              <a:gd name="connsiteX15-505" fmla="*/ 1920332 w 2188690"/>
              <a:gd name="connsiteY15-506" fmla="*/ 2381156 h 4303999"/>
              <a:gd name="connsiteX16-507" fmla="*/ 2012642 w 2188690"/>
              <a:gd name="connsiteY16-508" fmla="*/ 2156973 h 4303999"/>
              <a:gd name="connsiteX17-509" fmla="*/ 1919509 w 2188690"/>
              <a:gd name="connsiteY17-510" fmla="*/ 1933203 h 4303999"/>
              <a:gd name="connsiteX18-511" fmla="*/ 1839029 w 2188690"/>
              <a:gd name="connsiteY18-512" fmla="*/ 1879455 h 4303999"/>
              <a:gd name="connsiteX19-513" fmla="*/ 1186540 w 2188690"/>
              <a:gd name="connsiteY19-514" fmla="*/ 1879455 h 4303999"/>
              <a:gd name="connsiteX20-515" fmla="*/ 866063 w 2188690"/>
              <a:gd name="connsiteY20-516" fmla="*/ 1558978 h 4303999"/>
              <a:gd name="connsiteX21-517" fmla="*/ 1186540 w 2188690"/>
              <a:gd name="connsiteY21-518" fmla="*/ 1238501 h 4303999"/>
              <a:gd name="connsiteX22-519" fmla="*/ 1857625 w 2188690"/>
              <a:gd name="connsiteY22-520" fmla="*/ 1238501 h 4303999"/>
              <a:gd name="connsiteX23-521" fmla="*/ 1899405 w 2188690"/>
              <a:gd name="connsiteY23-522" fmla="*/ 1232159 h 4303999"/>
              <a:gd name="connsiteX24-523" fmla="*/ 2002018 w 2188690"/>
              <a:gd name="connsiteY24-524" fmla="*/ 1168696 h 4303999"/>
              <a:gd name="connsiteX25-525" fmla="*/ 2094328 w 2188690"/>
              <a:gd name="connsiteY25-526" fmla="*/ 944513 h 4303999"/>
              <a:gd name="connsiteX26-527" fmla="*/ 2001195 w 2188690"/>
              <a:gd name="connsiteY26-528" fmla="*/ 720743 h 4303999"/>
              <a:gd name="connsiteX27-529" fmla="*/ 1912319 w 2188690"/>
              <a:gd name="connsiteY27-530" fmla="*/ 661389 h 4303999"/>
              <a:gd name="connsiteX28-531" fmla="*/ 1791950 w 2188690"/>
              <a:gd name="connsiteY28-532" fmla="*/ 661389 h 4303999"/>
              <a:gd name="connsiteX29-533" fmla="*/ 1471473 w 2188690"/>
              <a:gd name="connsiteY29-534" fmla="*/ 340912 h 4303999"/>
              <a:gd name="connsiteX30-535" fmla="*/ 1667205 w 2188690"/>
              <a:gd name="connsiteY30-536" fmla="*/ 45620 h 4303999"/>
              <a:gd name="connsiteX31-537" fmla="*/ 1693888 w 2188690"/>
              <a:gd name="connsiteY31-538" fmla="*/ 40233 h 4303999"/>
              <a:gd name="connsiteX32-539" fmla="*/ 1721557 w 2188690"/>
              <a:gd name="connsiteY32-540" fmla="*/ 24933 h 4303999"/>
              <a:gd name="connsiteX33-541" fmla="*/ 1871499 w 2188690"/>
              <a:gd name="connsiteY33-542" fmla="*/ 0 h 4303999"/>
              <a:gd name="connsiteX34-543" fmla="*/ 2188690 w 2188690"/>
              <a:gd name="connsiteY34-544" fmla="*/ 0 h 4303999"/>
              <a:gd name="connsiteX35-545" fmla="*/ 2188690 w 2188690"/>
              <a:gd name="connsiteY35-546" fmla="*/ 3109858 h 4303999"/>
              <a:gd name="connsiteX0-547" fmla="*/ 2188690 w 2188690"/>
              <a:gd name="connsiteY0-548" fmla="*/ 4303999 h 4303999"/>
              <a:gd name="connsiteX1-549" fmla="*/ 1186540 w 2188690"/>
              <a:gd name="connsiteY1-550" fmla="*/ 4303999 h 4303999"/>
              <a:gd name="connsiteX2-551" fmla="*/ 866063 w 2188690"/>
              <a:gd name="connsiteY2-552" fmla="*/ 3983522 h 4303999"/>
              <a:gd name="connsiteX3-553" fmla="*/ 1186540 w 2188690"/>
              <a:gd name="connsiteY3-554" fmla="*/ 3663046 h 4303999"/>
              <a:gd name="connsiteX4-555" fmla="*/ 1286124 w 2188690"/>
              <a:gd name="connsiteY4-556" fmla="*/ 3663046 h 4303999"/>
              <a:gd name="connsiteX5-557" fmla="*/ 1289498 w 2188690"/>
              <a:gd name="connsiteY5-558" fmla="*/ 3662532 h 4303999"/>
              <a:gd name="connsiteX6-559" fmla="*/ 1392111 w 2188690"/>
              <a:gd name="connsiteY6-560" fmla="*/ 3599071 h 4303999"/>
              <a:gd name="connsiteX7-561" fmla="*/ 1484421 w 2188690"/>
              <a:gd name="connsiteY7-562" fmla="*/ 3374889 h 4303999"/>
              <a:gd name="connsiteX8-563" fmla="*/ 1289706 w 2188690"/>
              <a:gd name="connsiteY8-564" fmla="*/ 3083277 h 4303999"/>
              <a:gd name="connsiteX9-565" fmla="*/ 1256194 w 2188690"/>
              <a:gd name="connsiteY9-566" fmla="*/ 3073011 h 4303999"/>
              <a:gd name="connsiteX10-567" fmla="*/ 320477 w 2188690"/>
              <a:gd name="connsiteY10-568" fmla="*/ 3073011 h 4303999"/>
              <a:gd name="connsiteX11-569" fmla="*/ 0 w 2188690"/>
              <a:gd name="connsiteY11-570" fmla="*/ 2752534 h 4303999"/>
              <a:gd name="connsiteX12-571" fmla="*/ 320477 w 2188690"/>
              <a:gd name="connsiteY12-572" fmla="*/ 2432058 h 4303999"/>
              <a:gd name="connsiteX13-573" fmla="*/ 1844537 w 2188690"/>
              <a:gd name="connsiteY13-574" fmla="*/ 2432058 h 4303999"/>
              <a:gd name="connsiteX14-575" fmla="*/ 1872271 w 2188690"/>
              <a:gd name="connsiteY14-576" fmla="*/ 2419069 h 4303999"/>
              <a:gd name="connsiteX15-577" fmla="*/ 1920332 w 2188690"/>
              <a:gd name="connsiteY15-578" fmla="*/ 2381156 h 4303999"/>
              <a:gd name="connsiteX16-579" fmla="*/ 2012642 w 2188690"/>
              <a:gd name="connsiteY16-580" fmla="*/ 2156973 h 4303999"/>
              <a:gd name="connsiteX17-581" fmla="*/ 1919509 w 2188690"/>
              <a:gd name="connsiteY17-582" fmla="*/ 1933203 h 4303999"/>
              <a:gd name="connsiteX18-583" fmla="*/ 1839029 w 2188690"/>
              <a:gd name="connsiteY18-584" fmla="*/ 1879455 h 4303999"/>
              <a:gd name="connsiteX19-585" fmla="*/ 1186540 w 2188690"/>
              <a:gd name="connsiteY19-586" fmla="*/ 1879455 h 4303999"/>
              <a:gd name="connsiteX20-587" fmla="*/ 866063 w 2188690"/>
              <a:gd name="connsiteY20-588" fmla="*/ 1558978 h 4303999"/>
              <a:gd name="connsiteX21-589" fmla="*/ 1186540 w 2188690"/>
              <a:gd name="connsiteY21-590" fmla="*/ 1238501 h 4303999"/>
              <a:gd name="connsiteX22-591" fmla="*/ 1857625 w 2188690"/>
              <a:gd name="connsiteY22-592" fmla="*/ 1238501 h 4303999"/>
              <a:gd name="connsiteX23-593" fmla="*/ 1899405 w 2188690"/>
              <a:gd name="connsiteY23-594" fmla="*/ 1232159 h 4303999"/>
              <a:gd name="connsiteX24-595" fmla="*/ 2002018 w 2188690"/>
              <a:gd name="connsiteY24-596" fmla="*/ 1168696 h 4303999"/>
              <a:gd name="connsiteX25-597" fmla="*/ 2094328 w 2188690"/>
              <a:gd name="connsiteY25-598" fmla="*/ 944513 h 4303999"/>
              <a:gd name="connsiteX26-599" fmla="*/ 2001195 w 2188690"/>
              <a:gd name="connsiteY26-600" fmla="*/ 720743 h 4303999"/>
              <a:gd name="connsiteX27-601" fmla="*/ 1912319 w 2188690"/>
              <a:gd name="connsiteY27-602" fmla="*/ 661389 h 4303999"/>
              <a:gd name="connsiteX28-603" fmla="*/ 1791950 w 2188690"/>
              <a:gd name="connsiteY28-604" fmla="*/ 661389 h 4303999"/>
              <a:gd name="connsiteX29-605" fmla="*/ 1471473 w 2188690"/>
              <a:gd name="connsiteY29-606" fmla="*/ 340912 h 4303999"/>
              <a:gd name="connsiteX30-607" fmla="*/ 1667205 w 2188690"/>
              <a:gd name="connsiteY30-608" fmla="*/ 45620 h 4303999"/>
              <a:gd name="connsiteX31-609" fmla="*/ 1693888 w 2188690"/>
              <a:gd name="connsiteY31-610" fmla="*/ 40233 h 4303999"/>
              <a:gd name="connsiteX32-611" fmla="*/ 1721557 w 2188690"/>
              <a:gd name="connsiteY32-612" fmla="*/ 24933 h 4303999"/>
              <a:gd name="connsiteX33-613" fmla="*/ 1871499 w 2188690"/>
              <a:gd name="connsiteY33-614" fmla="*/ 0 h 4303999"/>
              <a:gd name="connsiteX34-615" fmla="*/ 2188690 w 2188690"/>
              <a:gd name="connsiteY34-616" fmla="*/ 0 h 4303999"/>
              <a:gd name="connsiteX0-617" fmla="*/ 2188690 w 2188690"/>
              <a:gd name="connsiteY0-618" fmla="*/ 4303999 h 4303999"/>
              <a:gd name="connsiteX1-619" fmla="*/ 1186540 w 2188690"/>
              <a:gd name="connsiteY1-620" fmla="*/ 4303999 h 4303999"/>
              <a:gd name="connsiteX2-621" fmla="*/ 866063 w 2188690"/>
              <a:gd name="connsiteY2-622" fmla="*/ 3983522 h 4303999"/>
              <a:gd name="connsiteX3-623" fmla="*/ 1186540 w 2188690"/>
              <a:gd name="connsiteY3-624" fmla="*/ 3663046 h 4303999"/>
              <a:gd name="connsiteX4-625" fmla="*/ 1286124 w 2188690"/>
              <a:gd name="connsiteY4-626" fmla="*/ 3663046 h 4303999"/>
              <a:gd name="connsiteX5-627" fmla="*/ 1289498 w 2188690"/>
              <a:gd name="connsiteY5-628" fmla="*/ 3662532 h 4303999"/>
              <a:gd name="connsiteX6-629" fmla="*/ 1392111 w 2188690"/>
              <a:gd name="connsiteY6-630" fmla="*/ 3599071 h 4303999"/>
              <a:gd name="connsiteX7-631" fmla="*/ 1484421 w 2188690"/>
              <a:gd name="connsiteY7-632" fmla="*/ 3374889 h 4303999"/>
              <a:gd name="connsiteX8-633" fmla="*/ 1289706 w 2188690"/>
              <a:gd name="connsiteY8-634" fmla="*/ 3083277 h 4303999"/>
              <a:gd name="connsiteX9-635" fmla="*/ 1256194 w 2188690"/>
              <a:gd name="connsiteY9-636" fmla="*/ 3073011 h 4303999"/>
              <a:gd name="connsiteX10-637" fmla="*/ 320477 w 2188690"/>
              <a:gd name="connsiteY10-638" fmla="*/ 3073011 h 4303999"/>
              <a:gd name="connsiteX11-639" fmla="*/ 0 w 2188690"/>
              <a:gd name="connsiteY11-640" fmla="*/ 2752534 h 4303999"/>
              <a:gd name="connsiteX12-641" fmla="*/ 320477 w 2188690"/>
              <a:gd name="connsiteY12-642" fmla="*/ 2432058 h 4303999"/>
              <a:gd name="connsiteX13-643" fmla="*/ 1844537 w 2188690"/>
              <a:gd name="connsiteY13-644" fmla="*/ 2432058 h 4303999"/>
              <a:gd name="connsiteX14-645" fmla="*/ 1872271 w 2188690"/>
              <a:gd name="connsiteY14-646" fmla="*/ 2419069 h 4303999"/>
              <a:gd name="connsiteX15-647" fmla="*/ 1920332 w 2188690"/>
              <a:gd name="connsiteY15-648" fmla="*/ 2381156 h 4303999"/>
              <a:gd name="connsiteX16-649" fmla="*/ 2012642 w 2188690"/>
              <a:gd name="connsiteY16-650" fmla="*/ 2156973 h 4303999"/>
              <a:gd name="connsiteX17-651" fmla="*/ 1919509 w 2188690"/>
              <a:gd name="connsiteY17-652" fmla="*/ 1933203 h 4303999"/>
              <a:gd name="connsiteX18-653" fmla="*/ 1839029 w 2188690"/>
              <a:gd name="connsiteY18-654" fmla="*/ 1879455 h 4303999"/>
              <a:gd name="connsiteX19-655" fmla="*/ 1186540 w 2188690"/>
              <a:gd name="connsiteY19-656" fmla="*/ 1879455 h 4303999"/>
              <a:gd name="connsiteX20-657" fmla="*/ 866063 w 2188690"/>
              <a:gd name="connsiteY20-658" fmla="*/ 1558978 h 4303999"/>
              <a:gd name="connsiteX21-659" fmla="*/ 1186540 w 2188690"/>
              <a:gd name="connsiteY21-660" fmla="*/ 1238501 h 4303999"/>
              <a:gd name="connsiteX22-661" fmla="*/ 1857625 w 2188690"/>
              <a:gd name="connsiteY22-662" fmla="*/ 1238501 h 4303999"/>
              <a:gd name="connsiteX23-663" fmla="*/ 1899405 w 2188690"/>
              <a:gd name="connsiteY23-664" fmla="*/ 1232159 h 4303999"/>
              <a:gd name="connsiteX24-665" fmla="*/ 2002018 w 2188690"/>
              <a:gd name="connsiteY24-666" fmla="*/ 1168696 h 4303999"/>
              <a:gd name="connsiteX25-667" fmla="*/ 2094328 w 2188690"/>
              <a:gd name="connsiteY25-668" fmla="*/ 944513 h 4303999"/>
              <a:gd name="connsiteX26-669" fmla="*/ 2001195 w 2188690"/>
              <a:gd name="connsiteY26-670" fmla="*/ 720743 h 4303999"/>
              <a:gd name="connsiteX27-671" fmla="*/ 1912319 w 2188690"/>
              <a:gd name="connsiteY27-672" fmla="*/ 661389 h 4303999"/>
              <a:gd name="connsiteX28-673" fmla="*/ 1791950 w 2188690"/>
              <a:gd name="connsiteY28-674" fmla="*/ 661389 h 4303999"/>
              <a:gd name="connsiteX29-675" fmla="*/ 1471473 w 2188690"/>
              <a:gd name="connsiteY29-676" fmla="*/ 340912 h 4303999"/>
              <a:gd name="connsiteX30-677" fmla="*/ 1667205 w 2188690"/>
              <a:gd name="connsiteY30-678" fmla="*/ 45620 h 4303999"/>
              <a:gd name="connsiteX31-679" fmla="*/ 1693888 w 2188690"/>
              <a:gd name="connsiteY31-680" fmla="*/ 40233 h 4303999"/>
              <a:gd name="connsiteX32-681" fmla="*/ 1721557 w 2188690"/>
              <a:gd name="connsiteY32-682" fmla="*/ 24933 h 4303999"/>
              <a:gd name="connsiteX33-683" fmla="*/ 1871499 w 2188690"/>
              <a:gd name="connsiteY33-684" fmla="*/ 0 h 43039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Lst>
            <a:rect l="l" t="t" r="r" b="b"/>
            <a:pathLst>
              <a:path w="2188690" h="4303999">
                <a:moveTo>
                  <a:pt x="2188690" y="4303999"/>
                </a:moveTo>
                <a:lnTo>
                  <a:pt x="1186540" y="4303999"/>
                </a:lnTo>
                <a:cubicBezTo>
                  <a:pt x="1009545" y="4303999"/>
                  <a:pt x="866063" y="4160518"/>
                  <a:pt x="866063" y="3983522"/>
                </a:cubicBezTo>
                <a:cubicBezTo>
                  <a:pt x="866063" y="3806527"/>
                  <a:pt x="1009545" y="3663046"/>
                  <a:pt x="1186540" y="3663046"/>
                </a:cubicBezTo>
                <a:lnTo>
                  <a:pt x="1286124" y="3663046"/>
                </a:lnTo>
                <a:lnTo>
                  <a:pt x="1289498" y="3662532"/>
                </a:lnTo>
                <a:cubicBezTo>
                  <a:pt x="1327824" y="3649347"/>
                  <a:pt x="1362439" y="3628741"/>
                  <a:pt x="1392111" y="3599071"/>
                </a:cubicBezTo>
                <a:cubicBezTo>
                  <a:pt x="1448157" y="3539729"/>
                  <a:pt x="1484421" y="3463901"/>
                  <a:pt x="1484421" y="3374889"/>
                </a:cubicBezTo>
                <a:cubicBezTo>
                  <a:pt x="1484421" y="3243839"/>
                  <a:pt x="1404681" y="3131338"/>
                  <a:pt x="1289706" y="3083277"/>
                </a:cubicBezTo>
                <a:lnTo>
                  <a:pt x="1256194" y="3073011"/>
                </a:lnTo>
                <a:lnTo>
                  <a:pt x="320477" y="3073011"/>
                </a:lnTo>
                <a:cubicBezTo>
                  <a:pt x="143482" y="3073011"/>
                  <a:pt x="0" y="2929530"/>
                  <a:pt x="0" y="2752534"/>
                </a:cubicBezTo>
                <a:cubicBezTo>
                  <a:pt x="0" y="2575539"/>
                  <a:pt x="143482" y="2432058"/>
                  <a:pt x="320477" y="2432058"/>
                </a:cubicBezTo>
                <a:lnTo>
                  <a:pt x="1844537" y="2432058"/>
                </a:lnTo>
                <a:lnTo>
                  <a:pt x="1872271" y="2419069"/>
                </a:lnTo>
                <a:cubicBezTo>
                  <a:pt x="1889425" y="2408559"/>
                  <a:pt x="1905496" y="2395991"/>
                  <a:pt x="1920332" y="2381156"/>
                </a:cubicBezTo>
                <a:cubicBezTo>
                  <a:pt x="1976379" y="2321814"/>
                  <a:pt x="2012642" y="2245985"/>
                  <a:pt x="2012642" y="2156973"/>
                </a:cubicBezTo>
                <a:cubicBezTo>
                  <a:pt x="2012642" y="2069607"/>
                  <a:pt x="1977202" y="1990485"/>
                  <a:pt x="1919509" y="1933203"/>
                </a:cubicBezTo>
                <a:lnTo>
                  <a:pt x="1839029" y="1879455"/>
                </a:lnTo>
                <a:lnTo>
                  <a:pt x="1186540" y="1879455"/>
                </a:lnTo>
                <a:cubicBezTo>
                  <a:pt x="1009545" y="1879455"/>
                  <a:pt x="866063" y="1735973"/>
                  <a:pt x="866063" y="1558978"/>
                </a:cubicBezTo>
                <a:cubicBezTo>
                  <a:pt x="866063" y="1381983"/>
                  <a:pt x="1009545" y="1238501"/>
                  <a:pt x="1186540" y="1238501"/>
                </a:cubicBezTo>
                <a:lnTo>
                  <a:pt x="1857625" y="1238501"/>
                </a:lnTo>
                <a:lnTo>
                  <a:pt x="1899405" y="1232159"/>
                </a:lnTo>
                <a:cubicBezTo>
                  <a:pt x="1937730" y="1218971"/>
                  <a:pt x="1972346" y="1198368"/>
                  <a:pt x="2002018" y="1168696"/>
                </a:cubicBezTo>
                <a:cubicBezTo>
                  <a:pt x="2058064" y="1109354"/>
                  <a:pt x="2094328" y="1033525"/>
                  <a:pt x="2094328" y="944513"/>
                </a:cubicBezTo>
                <a:cubicBezTo>
                  <a:pt x="2094328" y="857147"/>
                  <a:pt x="2058887" y="778025"/>
                  <a:pt x="2001195" y="720743"/>
                </a:cubicBezTo>
                <a:lnTo>
                  <a:pt x="1912319" y="661389"/>
                </a:lnTo>
                <a:lnTo>
                  <a:pt x="1791950" y="661389"/>
                </a:lnTo>
                <a:cubicBezTo>
                  <a:pt x="1614954" y="661389"/>
                  <a:pt x="1471473" y="517907"/>
                  <a:pt x="1471473" y="340912"/>
                </a:cubicBezTo>
                <a:cubicBezTo>
                  <a:pt x="1471473" y="208165"/>
                  <a:pt x="1552182" y="94270"/>
                  <a:pt x="1667205" y="45620"/>
                </a:cubicBezTo>
                <a:lnTo>
                  <a:pt x="1693888" y="40233"/>
                </a:lnTo>
                <a:lnTo>
                  <a:pt x="1721557" y="24933"/>
                </a:lnTo>
                <a:cubicBezTo>
                  <a:pt x="1767833" y="8860"/>
                  <a:pt x="1818541" y="0"/>
                  <a:pt x="1871499" y="0"/>
                </a:cubicBezTo>
              </a:path>
            </a:pathLst>
          </a:custGeom>
          <a:ln w="76200">
            <a:solidFill>
              <a:schemeClr val="tx2">
                <a:lumMod val="60000"/>
                <a:lumOff val="40000"/>
                <a:alpha val="30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0" name="任意多边形: 形状 79"/>
          <p:cNvSpPr/>
          <p:nvPr/>
        </p:nvSpPr>
        <p:spPr>
          <a:xfrm>
            <a:off x="795249" y="2058539"/>
            <a:ext cx="2188690" cy="4303999"/>
          </a:xfrm>
          <a:custGeom>
            <a:avLst/>
            <a:gdLst>
              <a:gd name="connsiteX0" fmla="*/ 1871499 w 2188690"/>
              <a:gd name="connsiteY0" fmla="*/ 0 h 4303999"/>
              <a:gd name="connsiteX1" fmla="*/ 2188690 w 2188690"/>
              <a:gd name="connsiteY1" fmla="*/ 0 h 4303999"/>
              <a:gd name="connsiteX2" fmla="*/ 2188690 w 2188690"/>
              <a:gd name="connsiteY2" fmla="*/ 3109858 h 4303999"/>
              <a:gd name="connsiteX3" fmla="*/ 2178655 w 2188690"/>
              <a:gd name="connsiteY3" fmla="*/ 3115420 h 4303999"/>
              <a:gd name="connsiteX4" fmla="*/ 2130593 w 2188690"/>
              <a:gd name="connsiteY4" fmla="*/ 3154002 h 4303999"/>
              <a:gd name="connsiteX5" fmla="*/ 2038283 w 2188690"/>
              <a:gd name="connsiteY5" fmla="*/ 3371590 h 4303999"/>
              <a:gd name="connsiteX6" fmla="*/ 2154071 w 2188690"/>
              <a:gd name="connsiteY6" fmla="*/ 3612943 h 4303999"/>
              <a:gd name="connsiteX7" fmla="*/ 2188690 w 2188690"/>
              <a:gd name="connsiteY7" fmla="*/ 3632750 h 4303999"/>
              <a:gd name="connsiteX8" fmla="*/ 2188690 w 2188690"/>
              <a:gd name="connsiteY8" fmla="*/ 4303999 h 4303999"/>
              <a:gd name="connsiteX9" fmla="*/ 1186540 w 2188690"/>
              <a:gd name="connsiteY9" fmla="*/ 4303999 h 4303999"/>
              <a:gd name="connsiteX10" fmla="*/ 866063 w 2188690"/>
              <a:gd name="connsiteY10" fmla="*/ 3983522 h 4303999"/>
              <a:gd name="connsiteX11" fmla="*/ 1186540 w 2188690"/>
              <a:gd name="connsiteY11" fmla="*/ 3663046 h 4303999"/>
              <a:gd name="connsiteX12" fmla="*/ 1286124 w 2188690"/>
              <a:gd name="connsiteY12" fmla="*/ 3663046 h 4303999"/>
              <a:gd name="connsiteX13" fmla="*/ 1289498 w 2188690"/>
              <a:gd name="connsiteY13" fmla="*/ 3662532 h 4303999"/>
              <a:gd name="connsiteX14" fmla="*/ 1392111 w 2188690"/>
              <a:gd name="connsiteY14" fmla="*/ 3599071 h 4303999"/>
              <a:gd name="connsiteX15" fmla="*/ 1484421 w 2188690"/>
              <a:gd name="connsiteY15" fmla="*/ 3374889 h 4303999"/>
              <a:gd name="connsiteX16" fmla="*/ 1289706 w 2188690"/>
              <a:gd name="connsiteY16" fmla="*/ 3083277 h 4303999"/>
              <a:gd name="connsiteX17" fmla="*/ 1256194 w 2188690"/>
              <a:gd name="connsiteY17" fmla="*/ 3073011 h 4303999"/>
              <a:gd name="connsiteX18" fmla="*/ 320477 w 2188690"/>
              <a:gd name="connsiteY18" fmla="*/ 3073011 h 4303999"/>
              <a:gd name="connsiteX19" fmla="*/ 0 w 2188690"/>
              <a:gd name="connsiteY19" fmla="*/ 2752534 h 4303999"/>
              <a:gd name="connsiteX20" fmla="*/ 320477 w 2188690"/>
              <a:gd name="connsiteY20" fmla="*/ 2432058 h 4303999"/>
              <a:gd name="connsiteX21" fmla="*/ 1844537 w 2188690"/>
              <a:gd name="connsiteY21" fmla="*/ 2432058 h 4303999"/>
              <a:gd name="connsiteX22" fmla="*/ 1872271 w 2188690"/>
              <a:gd name="connsiteY22" fmla="*/ 2419069 h 4303999"/>
              <a:gd name="connsiteX23" fmla="*/ 1920332 w 2188690"/>
              <a:gd name="connsiteY23" fmla="*/ 2381156 h 4303999"/>
              <a:gd name="connsiteX24" fmla="*/ 2012642 w 2188690"/>
              <a:gd name="connsiteY24" fmla="*/ 2156973 h 4303999"/>
              <a:gd name="connsiteX25" fmla="*/ 1919509 w 2188690"/>
              <a:gd name="connsiteY25" fmla="*/ 1933203 h 4303999"/>
              <a:gd name="connsiteX26" fmla="*/ 1839029 w 2188690"/>
              <a:gd name="connsiteY26" fmla="*/ 1879455 h 4303999"/>
              <a:gd name="connsiteX27" fmla="*/ 1186540 w 2188690"/>
              <a:gd name="connsiteY27" fmla="*/ 1879455 h 4303999"/>
              <a:gd name="connsiteX28" fmla="*/ 866063 w 2188690"/>
              <a:gd name="connsiteY28" fmla="*/ 1558978 h 4303999"/>
              <a:gd name="connsiteX29" fmla="*/ 1186540 w 2188690"/>
              <a:gd name="connsiteY29" fmla="*/ 1238501 h 4303999"/>
              <a:gd name="connsiteX30" fmla="*/ 1857625 w 2188690"/>
              <a:gd name="connsiteY30" fmla="*/ 1238501 h 4303999"/>
              <a:gd name="connsiteX31" fmla="*/ 1899405 w 2188690"/>
              <a:gd name="connsiteY31" fmla="*/ 1232159 h 4303999"/>
              <a:gd name="connsiteX32" fmla="*/ 2002018 w 2188690"/>
              <a:gd name="connsiteY32" fmla="*/ 1168696 h 4303999"/>
              <a:gd name="connsiteX33" fmla="*/ 2094328 w 2188690"/>
              <a:gd name="connsiteY33" fmla="*/ 944513 h 4303999"/>
              <a:gd name="connsiteX34" fmla="*/ 2001195 w 2188690"/>
              <a:gd name="connsiteY34" fmla="*/ 720743 h 4303999"/>
              <a:gd name="connsiteX35" fmla="*/ 1912319 w 2188690"/>
              <a:gd name="connsiteY35" fmla="*/ 661389 h 4303999"/>
              <a:gd name="connsiteX36" fmla="*/ 1791950 w 2188690"/>
              <a:gd name="connsiteY36" fmla="*/ 661389 h 4303999"/>
              <a:gd name="connsiteX37" fmla="*/ 1471473 w 2188690"/>
              <a:gd name="connsiteY37" fmla="*/ 340912 h 4303999"/>
              <a:gd name="connsiteX38" fmla="*/ 1667205 w 2188690"/>
              <a:gd name="connsiteY38" fmla="*/ 45620 h 4303999"/>
              <a:gd name="connsiteX39" fmla="*/ 1693888 w 2188690"/>
              <a:gd name="connsiteY39" fmla="*/ 40233 h 4303999"/>
              <a:gd name="connsiteX40" fmla="*/ 1721557 w 2188690"/>
              <a:gd name="connsiteY40" fmla="*/ 24933 h 4303999"/>
              <a:gd name="connsiteX41" fmla="*/ 1871499 w 2188690"/>
              <a:gd name="connsiteY41" fmla="*/ 0 h 4303999"/>
              <a:gd name="connsiteX0-1" fmla="*/ 2038283 w 2188690"/>
              <a:gd name="connsiteY0-2" fmla="*/ 3371590 h 4303999"/>
              <a:gd name="connsiteX1-3" fmla="*/ 2154071 w 2188690"/>
              <a:gd name="connsiteY1-4" fmla="*/ 3612943 h 4303999"/>
              <a:gd name="connsiteX2-5" fmla="*/ 2188690 w 2188690"/>
              <a:gd name="connsiteY2-6" fmla="*/ 3632750 h 4303999"/>
              <a:gd name="connsiteX3-7" fmla="*/ 2188690 w 2188690"/>
              <a:gd name="connsiteY3-8" fmla="*/ 4303999 h 4303999"/>
              <a:gd name="connsiteX4-9" fmla="*/ 1186540 w 2188690"/>
              <a:gd name="connsiteY4-10" fmla="*/ 4303999 h 4303999"/>
              <a:gd name="connsiteX5-11" fmla="*/ 866063 w 2188690"/>
              <a:gd name="connsiteY5-12" fmla="*/ 3983522 h 4303999"/>
              <a:gd name="connsiteX6-13" fmla="*/ 1186540 w 2188690"/>
              <a:gd name="connsiteY6-14" fmla="*/ 3663046 h 4303999"/>
              <a:gd name="connsiteX7-15" fmla="*/ 1286124 w 2188690"/>
              <a:gd name="connsiteY7-16" fmla="*/ 3663046 h 4303999"/>
              <a:gd name="connsiteX8-17" fmla="*/ 1289498 w 2188690"/>
              <a:gd name="connsiteY8-18" fmla="*/ 3662532 h 4303999"/>
              <a:gd name="connsiteX9-19" fmla="*/ 1392111 w 2188690"/>
              <a:gd name="connsiteY9-20" fmla="*/ 3599071 h 4303999"/>
              <a:gd name="connsiteX10-21" fmla="*/ 1484421 w 2188690"/>
              <a:gd name="connsiteY10-22" fmla="*/ 3374889 h 4303999"/>
              <a:gd name="connsiteX11-23" fmla="*/ 1289706 w 2188690"/>
              <a:gd name="connsiteY11-24" fmla="*/ 3083277 h 4303999"/>
              <a:gd name="connsiteX12-25" fmla="*/ 1256194 w 2188690"/>
              <a:gd name="connsiteY12-26" fmla="*/ 3073011 h 4303999"/>
              <a:gd name="connsiteX13-27" fmla="*/ 320477 w 2188690"/>
              <a:gd name="connsiteY13-28" fmla="*/ 3073011 h 4303999"/>
              <a:gd name="connsiteX14-29" fmla="*/ 0 w 2188690"/>
              <a:gd name="connsiteY14-30" fmla="*/ 2752534 h 4303999"/>
              <a:gd name="connsiteX15-31" fmla="*/ 320477 w 2188690"/>
              <a:gd name="connsiteY15-32" fmla="*/ 2432058 h 4303999"/>
              <a:gd name="connsiteX16-33" fmla="*/ 1844537 w 2188690"/>
              <a:gd name="connsiteY16-34" fmla="*/ 2432058 h 4303999"/>
              <a:gd name="connsiteX17-35" fmla="*/ 1872271 w 2188690"/>
              <a:gd name="connsiteY17-36" fmla="*/ 2419069 h 4303999"/>
              <a:gd name="connsiteX18-37" fmla="*/ 1920332 w 2188690"/>
              <a:gd name="connsiteY18-38" fmla="*/ 2381156 h 4303999"/>
              <a:gd name="connsiteX19-39" fmla="*/ 2012642 w 2188690"/>
              <a:gd name="connsiteY19-40" fmla="*/ 2156973 h 4303999"/>
              <a:gd name="connsiteX20-41" fmla="*/ 1919509 w 2188690"/>
              <a:gd name="connsiteY20-42" fmla="*/ 1933203 h 4303999"/>
              <a:gd name="connsiteX21-43" fmla="*/ 1839029 w 2188690"/>
              <a:gd name="connsiteY21-44" fmla="*/ 1879455 h 4303999"/>
              <a:gd name="connsiteX22-45" fmla="*/ 1186540 w 2188690"/>
              <a:gd name="connsiteY22-46" fmla="*/ 1879455 h 4303999"/>
              <a:gd name="connsiteX23-47" fmla="*/ 866063 w 2188690"/>
              <a:gd name="connsiteY23-48" fmla="*/ 1558978 h 4303999"/>
              <a:gd name="connsiteX24-49" fmla="*/ 1186540 w 2188690"/>
              <a:gd name="connsiteY24-50" fmla="*/ 1238501 h 4303999"/>
              <a:gd name="connsiteX25-51" fmla="*/ 1857625 w 2188690"/>
              <a:gd name="connsiteY25-52" fmla="*/ 1238501 h 4303999"/>
              <a:gd name="connsiteX26-53" fmla="*/ 1899405 w 2188690"/>
              <a:gd name="connsiteY26-54" fmla="*/ 1232159 h 4303999"/>
              <a:gd name="connsiteX27-55" fmla="*/ 2002018 w 2188690"/>
              <a:gd name="connsiteY27-56" fmla="*/ 1168696 h 4303999"/>
              <a:gd name="connsiteX28-57" fmla="*/ 2094328 w 2188690"/>
              <a:gd name="connsiteY28-58" fmla="*/ 944513 h 4303999"/>
              <a:gd name="connsiteX29-59" fmla="*/ 2001195 w 2188690"/>
              <a:gd name="connsiteY29-60" fmla="*/ 720743 h 4303999"/>
              <a:gd name="connsiteX30-61" fmla="*/ 1912319 w 2188690"/>
              <a:gd name="connsiteY30-62" fmla="*/ 661389 h 4303999"/>
              <a:gd name="connsiteX31-63" fmla="*/ 1791950 w 2188690"/>
              <a:gd name="connsiteY31-64" fmla="*/ 661389 h 4303999"/>
              <a:gd name="connsiteX32-65" fmla="*/ 1471473 w 2188690"/>
              <a:gd name="connsiteY32-66" fmla="*/ 340912 h 4303999"/>
              <a:gd name="connsiteX33-67" fmla="*/ 1667205 w 2188690"/>
              <a:gd name="connsiteY33-68" fmla="*/ 45620 h 4303999"/>
              <a:gd name="connsiteX34-69" fmla="*/ 1693888 w 2188690"/>
              <a:gd name="connsiteY34-70" fmla="*/ 40233 h 4303999"/>
              <a:gd name="connsiteX35-71" fmla="*/ 1721557 w 2188690"/>
              <a:gd name="connsiteY35-72" fmla="*/ 24933 h 4303999"/>
              <a:gd name="connsiteX36-73" fmla="*/ 1871499 w 2188690"/>
              <a:gd name="connsiteY36-74" fmla="*/ 0 h 4303999"/>
              <a:gd name="connsiteX37-75" fmla="*/ 2188690 w 2188690"/>
              <a:gd name="connsiteY37-76" fmla="*/ 0 h 4303999"/>
              <a:gd name="connsiteX38-77" fmla="*/ 2188690 w 2188690"/>
              <a:gd name="connsiteY38-78" fmla="*/ 3109858 h 4303999"/>
              <a:gd name="connsiteX39-79" fmla="*/ 2178655 w 2188690"/>
              <a:gd name="connsiteY39-80" fmla="*/ 3115420 h 4303999"/>
              <a:gd name="connsiteX40-81" fmla="*/ 2130593 w 2188690"/>
              <a:gd name="connsiteY40-82" fmla="*/ 3154002 h 4303999"/>
              <a:gd name="connsiteX41-83" fmla="*/ 2129723 w 2188690"/>
              <a:gd name="connsiteY41-84" fmla="*/ 3463030 h 4303999"/>
              <a:gd name="connsiteX0-85" fmla="*/ 2038283 w 2188690"/>
              <a:gd name="connsiteY0-86" fmla="*/ 3371590 h 4303999"/>
              <a:gd name="connsiteX1-87" fmla="*/ 2154071 w 2188690"/>
              <a:gd name="connsiteY1-88" fmla="*/ 3612943 h 4303999"/>
              <a:gd name="connsiteX2-89" fmla="*/ 2188690 w 2188690"/>
              <a:gd name="connsiteY2-90" fmla="*/ 3632750 h 4303999"/>
              <a:gd name="connsiteX3-91" fmla="*/ 2188690 w 2188690"/>
              <a:gd name="connsiteY3-92" fmla="*/ 4303999 h 4303999"/>
              <a:gd name="connsiteX4-93" fmla="*/ 1186540 w 2188690"/>
              <a:gd name="connsiteY4-94" fmla="*/ 4303999 h 4303999"/>
              <a:gd name="connsiteX5-95" fmla="*/ 866063 w 2188690"/>
              <a:gd name="connsiteY5-96" fmla="*/ 3983522 h 4303999"/>
              <a:gd name="connsiteX6-97" fmla="*/ 1186540 w 2188690"/>
              <a:gd name="connsiteY6-98" fmla="*/ 3663046 h 4303999"/>
              <a:gd name="connsiteX7-99" fmla="*/ 1286124 w 2188690"/>
              <a:gd name="connsiteY7-100" fmla="*/ 3663046 h 4303999"/>
              <a:gd name="connsiteX8-101" fmla="*/ 1289498 w 2188690"/>
              <a:gd name="connsiteY8-102" fmla="*/ 3662532 h 4303999"/>
              <a:gd name="connsiteX9-103" fmla="*/ 1392111 w 2188690"/>
              <a:gd name="connsiteY9-104" fmla="*/ 3599071 h 4303999"/>
              <a:gd name="connsiteX10-105" fmla="*/ 1484421 w 2188690"/>
              <a:gd name="connsiteY10-106" fmla="*/ 3374889 h 4303999"/>
              <a:gd name="connsiteX11-107" fmla="*/ 1289706 w 2188690"/>
              <a:gd name="connsiteY11-108" fmla="*/ 3083277 h 4303999"/>
              <a:gd name="connsiteX12-109" fmla="*/ 1256194 w 2188690"/>
              <a:gd name="connsiteY12-110" fmla="*/ 3073011 h 4303999"/>
              <a:gd name="connsiteX13-111" fmla="*/ 320477 w 2188690"/>
              <a:gd name="connsiteY13-112" fmla="*/ 3073011 h 4303999"/>
              <a:gd name="connsiteX14-113" fmla="*/ 0 w 2188690"/>
              <a:gd name="connsiteY14-114" fmla="*/ 2752534 h 4303999"/>
              <a:gd name="connsiteX15-115" fmla="*/ 320477 w 2188690"/>
              <a:gd name="connsiteY15-116" fmla="*/ 2432058 h 4303999"/>
              <a:gd name="connsiteX16-117" fmla="*/ 1844537 w 2188690"/>
              <a:gd name="connsiteY16-118" fmla="*/ 2432058 h 4303999"/>
              <a:gd name="connsiteX17-119" fmla="*/ 1872271 w 2188690"/>
              <a:gd name="connsiteY17-120" fmla="*/ 2419069 h 4303999"/>
              <a:gd name="connsiteX18-121" fmla="*/ 1920332 w 2188690"/>
              <a:gd name="connsiteY18-122" fmla="*/ 2381156 h 4303999"/>
              <a:gd name="connsiteX19-123" fmla="*/ 2012642 w 2188690"/>
              <a:gd name="connsiteY19-124" fmla="*/ 2156973 h 4303999"/>
              <a:gd name="connsiteX20-125" fmla="*/ 1919509 w 2188690"/>
              <a:gd name="connsiteY20-126" fmla="*/ 1933203 h 4303999"/>
              <a:gd name="connsiteX21-127" fmla="*/ 1839029 w 2188690"/>
              <a:gd name="connsiteY21-128" fmla="*/ 1879455 h 4303999"/>
              <a:gd name="connsiteX22-129" fmla="*/ 1186540 w 2188690"/>
              <a:gd name="connsiteY22-130" fmla="*/ 1879455 h 4303999"/>
              <a:gd name="connsiteX23-131" fmla="*/ 866063 w 2188690"/>
              <a:gd name="connsiteY23-132" fmla="*/ 1558978 h 4303999"/>
              <a:gd name="connsiteX24-133" fmla="*/ 1186540 w 2188690"/>
              <a:gd name="connsiteY24-134" fmla="*/ 1238501 h 4303999"/>
              <a:gd name="connsiteX25-135" fmla="*/ 1857625 w 2188690"/>
              <a:gd name="connsiteY25-136" fmla="*/ 1238501 h 4303999"/>
              <a:gd name="connsiteX26-137" fmla="*/ 1899405 w 2188690"/>
              <a:gd name="connsiteY26-138" fmla="*/ 1232159 h 4303999"/>
              <a:gd name="connsiteX27-139" fmla="*/ 2002018 w 2188690"/>
              <a:gd name="connsiteY27-140" fmla="*/ 1168696 h 4303999"/>
              <a:gd name="connsiteX28-141" fmla="*/ 2094328 w 2188690"/>
              <a:gd name="connsiteY28-142" fmla="*/ 944513 h 4303999"/>
              <a:gd name="connsiteX29-143" fmla="*/ 2001195 w 2188690"/>
              <a:gd name="connsiteY29-144" fmla="*/ 720743 h 4303999"/>
              <a:gd name="connsiteX30-145" fmla="*/ 1912319 w 2188690"/>
              <a:gd name="connsiteY30-146" fmla="*/ 661389 h 4303999"/>
              <a:gd name="connsiteX31-147" fmla="*/ 1791950 w 2188690"/>
              <a:gd name="connsiteY31-148" fmla="*/ 661389 h 4303999"/>
              <a:gd name="connsiteX32-149" fmla="*/ 1471473 w 2188690"/>
              <a:gd name="connsiteY32-150" fmla="*/ 340912 h 4303999"/>
              <a:gd name="connsiteX33-151" fmla="*/ 1667205 w 2188690"/>
              <a:gd name="connsiteY33-152" fmla="*/ 45620 h 4303999"/>
              <a:gd name="connsiteX34-153" fmla="*/ 1693888 w 2188690"/>
              <a:gd name="connsiteY34-154" fmla="*/ 40233 h 4303999"/>
              <a:gd name="connsiteX35-155" fmla="*/ 1721557 w 2188690"/>
              <a:gd name="connsiteY35-156" fmla="*/ 24933 h 4303999"/>
              <a:gd name="connsiteX36-157" fmla="*/ 1871499 w 2188690"/>
              <a:gd name="connsiteY36-158" fmla="*/ 0 h 4303999"/>
              <a:gd name="connsiteX37-159" fmla="*/ 2188690 w 2188690"/>
              <a:gd name="connsiteY37-160" fmla="*/ 0 h 4303999"/>
              <a:gd name="connsiteX38-161" fmla="*/ 2188690 w 2188690"/>
              <a:gd name="connsiteY38-162" fmla="*/ 3109858 h 4303999"/>
              <a:gd name="connsiteX39-163" fmla="*/ 2178655 w 2188690"/>
              <a:gd name="connsiteY39-164" fmla="*/ 3115420 h 4303999"/>
              <a:gd name="connsiteX40-165" fmla="*/ 2130593 w 2188690"/>
              <a:gd name="connsiteY40-166" fmla="*/ 3154002 h 4303999"/>
              <a:gd name="connsiteX0-167" fmla="*/ 2038283 w 2188690"/>
              <a:gd name="connsiteY0-168" fmla="*/ 3371590 h 4303999"/>
              <a:gd name="connsiteX1-169" fmla="*/ 2154071 w 2188690"/>
              <a:gd name="connsiteY1-170" fmla="*/ 3612943 h 4303999"/>
              <a:gd name="connsiteX2-171" fmla="*/ 2188690 w 2188690"/>
              <a:gd name="connsiteY2-172" fmla="*/ 4303999 h 4303999"/>
              <a:gd name="connsiteX3-173" fmla="*/ 1186540 w 2188690"/>
              <a:gd name="connsiteY3-174" fmla="*/ 4303999 h 4303999"/>
              <a:gd name="connsiteX4-175" fmla="*/ 866063 w 2188690"/>
              <a:gd name="connsiteY4-176" fmla="*/ 3983522 h 4303999"/>
              <a:gd name="connsiteX5-177" fmla="*/ 1186540 w 2188690"/>
              <a:gd name="connsiteY5-178" fmla="*/ 3663046 h 4303999"/>
              <a:gd name="connsiteX6-179" fmla="*/ 1286124 w 2188690"/>
              <a:gd name="connsiteY6-180" fmla="*/ 3663046 h 4303999"/>
              <a:gd name="connsiteX7-181" fmla="*/ 1289498 w 2188690"/>
              <a:gd name="connsiteY7-182" fmla="*/ 3662532 h 4303999"/>
              <a:gd name="connsiteX8-183" fmla="*/ 1392111 w 2188690"/>
              <a:gd name="connsiteY8-184" fmla="*/ 3599071 h 4303999"/>
              <a:gd name="connsiteX9-185" fmla="*/ 1484421 w 2188690"/>
              <a:gd name="connsiteY9-186" fmla="*/ 3374889 h 4303999"/>
              <a:gd name="connsiteX10-187" fmla="*/ 1289706 w 2188690"/>
              <a:gd name="connsiteY10-188" fmla="*/ 3083277 h 4303999"/>
              <a:gd name="connsiteX11-189" fmla="*/ 1256194 w 2188690"/>
              <a:gd name="connsiteY11-190" fmla="*/ 3073011 h 4303999"/>
              <a:gd name="connsiteX12-191" fmla="*/ 320477 w 2188690"/>
              <a:gd name="connsiteY12-192" fmla="*/ 3073011 h 4303999"/>
              <a:gd name="connsiteX13-193" fmla="*/ 0 w 2188690"/>
              <a:gd name="connsiteY13-194" fmla="*/ 2752534 h 4303999"/>
              <a:gd name="connsiteX14-195" fmla="*/ 320477 w 2188690"/>
              <a:gd name="connsiteY14-196" fmla="*/ 2432058 h 4303999"/>
              <a:gd name="connsiteX15-197" fmla="*/ 1844537 w 2188690"/>
              <a:gd name="connsiteY15-198" fmla="*/ 2432058 h 4303999"/>
              <a:gd name="connsiteX16-199" fmla="*/ 1872271 w 2188690"/>
              <a:gd name="connsiteY16-200" fmla="*/ 2419069 h 4303999"/>
              <a:gd name="connsiteX17-201" fmla="*/ 1920332 w 2188690"/>
              <a:gd name="connsiteY17-202" fmla="*/ 2381156 h 4303999"/>
              <a:gd name="connsiteX18-203" fmla="*/ 2012642 w 2188690"/>
              <a:gd name="connsiteY18-204" fmla="*/ 2156973 h 4303999"/>
              <a:gd name="connsiteX19-205" fmla="*/ 1919509 w 2188690"/>
              <a:gd name="connsiteY19-206" fmla="*/ 1933203 h 4303999"/>
              <a:gd name="connsiteX20-207" fmla="*/ 1839029 w 2188690"/>
              <a:gd name="connsiteY20-208" fmla="*/ 1879455 h 4303999"/>
              <a:gd name="connsiteX21-209" fmla="*/ 1186540 w 2188690"/>
              <a:gd name="connsiteY21-210" fmla="*/ 1879455 h 4303999"/>
              <a:gd name="connsiteX22-211" fmla="*/ 866063 w 2188690"/>
              <a:gd name="connsiteY22-212" fmla="*/ 1558978 h 4303999"/>
              <a:gd name="connsiteX23-213" fmla="*/ 1186540 w 2188690"/>
              <a:gd name="connsiteY23-214" fmla="*/ 1238501 h 4303999"/>
              <a:gd name="connsiteX24-215" fmla="*/ 1857625 w 2188690"/>
              <a:gd name="connsiteY24-216" fmla="*/ 1238501 h 4303999"/>
              <a:gd name="connsiteX25-217" fmla="*/ 1899405 w 2188690"/>
              <a:gd name="connsiteY25-218" fmla="*/ 1232159 h 4303999"/>
              <a:gd name="connsiteX26-219" fmla="*/ 2002018 w 2188690"/>
              <a:gd name="connsiteY26-220" fmla="*/ 1168696 h 4303999"/>
              <a:gd name="connsiteX27-221" fmla="*/ 2094328 w 2188690"/>
              <a:gd name="connsiteY27-222" fmla="*/ 944513 h 4303999"/>
              <a:gd name="connsiteX28-223" fmla="*/ 2001195 w 2188690"/>
              <a:gd name="connsiteY28-224" fmla="*/ 720743 h 4303999"/>
              <a:gd name="connsiteX29-225" fmla="*/ 1912319 w 2188690"/>
              <a:gd name="connsiteY29-226" fmla="*/ 661389 h 4303999"/>
              <a:gd name="connsiteX30-227" fmla="*/ 1791950 w 2188690"/>
              <a:gd name="connsiteY30-228" fmla="*/ 661389 h 4303999"/>
              <a:gd name="connsiteX31-229" fmla="*/ 1471473 w 2188690"/>
              <a:gd name="connsiteY31-230" fmla="*/ 340912 h 4303999"/>
              <a:gd name="connsiteX32-231" fmla="*/ 1667205 w 2188690"/>
              <a:gd name="connsiteY32-232" fmla="*/ 45620 h 4303999"/>
              <a:gd name="connsiteX33-233" fmla="*/ 1693888 w 2188690"/>
              <a:gd name="connsiteY33-234" fmla="*/ 40233 h 4303999"/>
              <a:gd name="connsiteX34-235" fmla="*/ 1721557 w 2188690"/>
              <a:gd name="connsiteY34-236" fmla="*/ 24933 h 4303999"/>
              <a:gd name="connsiteX35-237" fmla="*/ 1871499 w 2188690"/>
              <a:gd name="connsiteY35-238" fmla="*/ 0 h 4303999"/>
              <a:gd name="connsiteX36-239" fmla="*/ 2188690 w 2188690"/>
              <a:gd name="connsiteY36-240" fmla="*/ 0 h 4303999"/>
              <a:gd name="connsiteX37-241" fmla="*/ 2188690 w 2188690"/>
              <a:gd name="connsiteY37-242" fmla="*/ 3109858 h 4303999"/>
              <a:gd name="connsiteX38-243" fmla="*/ 2178655 w 2188690"/>
              <a:gd name="connsiteY38-244" fmla="*/ 3115420 h 4303999"/>
              <a:gd name="connsiteX39-245" fmla="*/ 2130593 w 2188690"/>
              <a:gd name="connsiteY39-246" fmla="*/ 3154002 h 4303999"/>
              <a:gd name="connsiteX0-247" fmla="*/ 2038283 w 2230668"/>
              <a:gd name="connsiteY0-248" fmla="*/ 3371590 h 4303999"/>
              <a:gd name="connsiteX1-249" fmla="*/ 2188690 w 2230668"/>
              <a:gd name="connsiteY1-250" fmla="*/ 4303999 h 4303999"/>
              <a:gd name="connsiteX2-251" fmla="*/ 1186540 w 2230668"/>
              <a:gd name="connsiteY2-252" fmla="*/ 4303999 h 4303999"/>
              <a:gd name="connsiteX3-253" fmla="*/ 866063 w 2230668"/>
              <a:gd name="connsiteY3-254" fmla="*/ 3983522 h 4303999"/>
              <a:gd name="connsiteX4-255" fmla="*/ 1186540 w 2230668"/>
              <a:gd name="connsiteY4-256" fmla="*/ 3663046 h 4303999"/>
              <a:gd name="connsiteX5-257" fmla="*/ 1286124 w 2230668"/>
              <a:gd name="connsiteY5-258" fmla="*/ 3663046 h 4303999"/>
              <a:gd name="connsiteX6-259" fmla="*/ 1289498 w 2230668"/>
              <a:gd name="connsiteY6-260" fmla="*/ 3662532 h 4303999"/>
              <a:gd name="connsiteX7-261" fmla="*/ 1392111 w 2230668"/>
              <a:gd name="connsiteY7-262" fmla="*/ 3599071 h 4303999"/>
              <a:gd name="connsiteX8-263" fmla="*/ 1484421 w 2230668"/>
              <a:gd name="connsiteY8-264" fmla="*/ 3374889 h 4303999"/>
              <a:gd name="connsiteX9-265" fmla="*/ 1289706 w 2230668"/>
              <a:gd name="connsiteY9-266" fmla="*/ 3083277 h 4303999"/>
              <a:gd name="connsiteX10-267" fmla="*/ 1256194 w 2230668"/>
              <a:gd name="connsiteY10-268" fmla="*/ 3073011 h 4303999"/>
              <a:gd name="connsiteX11-269" fmla="*/ 320477 w 2230668"/>
              <a:gd name="connsiteY11-270" fmla="*/ 3073011 h 4303999"/>
              <a:gd name="connsiteX12-271" fmla="*/ 0 w 2230668"/>
              <a:gd name="connsiteY12-272" fmla="*/ 2752534 h 4303999"/>
              <a:gd name="connsiteX13-273" fmla="*/ 320477 w 2230668"/>
              <a:gd name="connsiteY13-274" fmla="*/ 2432058 h 4303999"/>
              <a:gd name="connsiteX14-275" fmla="*/ 1844537 w 2230668"/>
              <a:gd name="connsiteY14-276" fmla="*/ 2432058 h 4303999"/>
              <a:gd name="connsiteX15-277" fmla="*/ 1872271 w 2230668"/>
              <a:gd name="connsiteY15-278" fmla="*/ 2419069 h 4303999"/>
              <a:gd name="connsiteX16-279" fmla="*/ 1920332 w 2230668"/>
              <a:gd name="connsiteY16-280" fmla="*/ 2381156 h 4303999"/>
              <a:gd name="connsiteX17-281" fmla="*/ 2012642 w 2230668"/>
              <a:gd name="connsiteY17-282" fmla="*/ 2156973 h 4303999"/>
              <a:gd name="connsiteX18-283" fmla="*/ 1919509 w 2230668"/>
              <a:gd name="connsiteY18-284" fmla="*/ 1933203 h 4303999"/>
              <a:gd name="connsiteX19-285" fmla="*/ 1839029 w 2230668"/>
              <a:gd name="connsiteY19-286" fmla="*/ 1879455 h 4303999"/>
              <a:gd name="connsiteX20-287" fmla="*/ 1186540 w 2230668"/>
              <a:gd name="connsiteY20-288" fmla="*/ 1879455 h 4303999"/>
              <a:gd name="connsiteX21-289" fmla="*/ 866063 w 2230668"/>
              <a:gd name="connsiteY21-290" fmla="*/ 1558978 h 4303999"/>
              <a:gd name="connsiteX22-291" fmla="*/ 1186540 w 2230668"/>
              <a:gd name="connsiteY22-292" fmla="*/ 1238501 h 4303999"/>
              <a:gd name="connsiteX23-293" fmla="*/ 1857625 w 2230668"/>
              <a:gd name="connsiteY23-294" fmla="*/ 1238501 h 4303999"/>
              <a:gd name="connsiteX24-295" fmla="*/ 1899405 w 2230668"/>
              <a:gd name="connsiteY24-296" fmla="*/ 1232159 h 4303999"/>
              <a:gd name="connsiteX25-297" fmla="*/ 2002018 w 2230668"/>
              <a:gd name="connsiteY25-298" fmla="*/ 1168696 h 4303999"/>
              <a:gd name="connsiteX26-299" fmla="*/ 2094328 w 2230668"/>
              <a:gd name="connsiteY26-300" fmla="*/ 944513 h 4303999"/>
              <a:gd name="connsiteX27-301" fmla="*/ 2001195 w 2230668"/>
              <a:gd name="connsiteY27-302" fmla="*/ 720743 h 4303999"/>
              <a:gd name="connsiteX28-303" fmla="*/ 1912319 w 2230668"/>
              <a:gd name="connsiteY28-304" fmla="*/ 661389 h 4303999"/>
              <a:gd name="connsiteX29-305" fmla="*/ 1791950 w 2230668"/>
              <a:gd name="connsiteY29-306" fmla="*/ 661389 h 4303999"/>
              <a:gd name="connsiteX30-307" fmla="*/ 1471473 w 2230668"/>
              <a:gd name="connsiteY30-308" fmla="*/ 340912 h 4303999"/>
              <a:gd name="connsiteX31-309" fmla="*/ 1667205 w 2230668"/>
              <a:gd name="connsiteY31-310" fmla="*/ 45620 h 4303999"/>
              <a:gd name="connsiteX32-311" fmla="*/ 1693888 w 2230668"/>
              <a:gd name="connsiteY32-312" fmla="*/ 40233 h 4303999"/>
              <a:gd name="connsiteX33-313" fmla="*/ 1721557 w 2230668"/>
              <a:gd name="connsiteY33-314" fmla="*/ 24933 h 4303999"/>
              <a:gd name="connsiteX34-315" fmla="*/ 1871499 w 2230668"/>
              <a:gd name="connsiteY34-316" fmla="*/ 0 h 4303999"/>
              <a:gd name="connsiteX35-317" fmla="*/ 2188690 w 2230668"/>
              <a:gd name="connsiteY35-318" fmla="*/ 0 h 4303999"/>
              <a:gd name="connsiteX36-319" fmla="*/ 2188690 w 2230668"/>
              <a:gd name="connsiteY36-320" fmla="*/ 3109858 h 4303999"/>
              <a:gd name="connsiteX37-321" fmla="*/ 2178655 w 2230668"/>
              <a:gd name="connsiteY37-322" fmla="*/ 3115420 h 4303999"/>
              <a:gd name="connsiteX38-323" fmla="*/ 2130593 w 2230668"/>
              <a:gd name="connsiteY38-324" fmla="*/ 3154002 h 4303999"/>
              <a:gd name="connsiteX0-325" fmla="*/ 2188690 w 2188690"/>
              <a:gd name="connsiteY0-326" fmla="*/ 4303999 h 4303999"/>
              <a:gd name="connsiteX1-327" fmla="*/ 1186540 w 2188690"/>
              <a:gd name="connsiteY1-328" fmla="*/ 4303999 h 4303999"/>
              <a:gd name="connsiteX2-329" fmla="*/ 866063 w 2188690"/>
              <a:gd name="connsiteY2-330" fmla="*/ 3983522 h 4303999"/>
              <a:gd name="connsiteX3-331" fmla="*/ 1186540 w 2188690"/>
              <a:gd name="connsiteY3-332" fmla="*/ 3663046 h 4303999"/>
              <a:gd name="connsiteX4-333" fmla="*/ 1286124 w 2188690"/>
              <a:gd name="connsiteY4-334" fmla="*/ 3663046 h 4303999"/>
              <a:gd name="connsiteX5-335" fmla="*/ 1289498 w 2188690"/>
              <a:gd name="connsiteY5-336" fmla="*/ 3662532 h 4303999"/>
              <a:gd name="connsiteX6-337" fmla="*/ 1392111 w 2188690"/>
              <a:gd name="connsiteY6-338" fmla="*/ 3599071 h 4303999"/>
              <a:gd name="connsiteX7-339" fmla="*/ 1484421 w 2188690"/>
              <a:gd name="connsiteY7-340" fmla="*/ 3374889 h 4303999"/>
              <a:gd name="connsiteX8-341" fmla="*/ 1289706 w 2188690"/>
              <a:gd name="connsiteY8-342" fmla="*/ 3083277 h 4303999"/>
              <a:gd name="connsiteX9-343" fmla="*/ 1256194 w 2188690"/>
              <a:gd name="connsiteY9-344" fmla="*/ 3073011 h 4303999"/>
              <a:gd name="connsiteX10-345" fmla="*/ 320477 w 2188690"/>
              <a:gd name="connsiteY10-346" fmla="*/ 3073011 h 4303999"/>
              <a:gd name="connsiteX11-347" fmla="*/ 0 w 2188690"/>
              <a:gd name="connsiteY11-348" fmla="*/ 2752534 h 4303999"/>
              <a:gd name="connsiteX12-349" fmla="*/ 320477 w 2188690"/>
              <a:gd name="connsiteY12-350" fmla="*/ 2432058 h 4303999"/>
              <a:gd name="connsiteX13-351" fmla="*/ 1844537 w 2188690"/>
              <a:gd name="connsiteY13-352" fmla="*/ 2432058 h 4303999"/>
              <a:gd name="connsiteX14-353" fmla="*/ 1872271 w 2188690"/>
              <a:gd name="connsiteY14-354" fmla="*/ 2419069 h 4303999"/>
              <a:gd name="connsiteX15-355" fmla="*/ 1920332 w 2188690"/>
              <a:gd name="connsiteY15-356" fmla="*/ 2381156 h 4303999"/>
              <a:gd name="connsiteX16-357" fmla="*/ 2012642 w 2188690"/>
              <a:gd name="connsiteY16-358" fmla="*/ 2156973 h 4303999"/>
              <a:gd name="connsiteX17-359" fmla="*/ 1919509 w 2188690"/>
              <a:gd name="connsiteY17-360" fmla="*/ 1933203 h 4303999"/>
              <a:gd name="connsiteX18-361" fmla="*/ 1839029 w 2188690"/>
              <a:gd name="connsiteY18-362" fmla="*/ 1879455 h 4303999"/>
              <a:gd name="connsiteX19-363" fmla="*/ 1186540 w 2188690"/>
              <a:gd name="connsiteY19-364" fmla="*/ 1879455 h 4303999"/>
              <a:gd name="connsiteX20-365" fmla="*/ 866063 w 2188690"/>
              <a:gd name="connsiteY20-366" fmla="*/ 1558978 h 4303999"/>
              <a:gd name="connsiteX21-367" fmla="*/ 1186540 w 2188690"/>
              <a:gd name="connsiteY21-368" fmla="*/ 1238501 h 4303999"/>
              <a:gd name="connsiteX22-369" fmla="*/ 1857625 w 2188690"/>
              <a:gd name="connsiteY22-370" fmla="*/ 1238501 h 4303999"/>
              <a:gd name="connsiteX23-371" fmla="*/ 1899405 w 2188690"/>
              <a:gd name="connsiteY23-372" fmla="*/ 1232159 h 4303999"/>
              <a:gd name="connsiteX24-373" fmla="*/ 2002018 w 2188690"/>
              <a:gd name="connsiteY24-374" fmla="*/ 1168696 h 4303999"/>
              <a:gd name="connsiteX25-375" fmla="*/ 2094328 w 2188690"/>
              <a:gd name="connsiteY25-376" fmla="*/ 944513 h 4303999"/>
              <a:gd name="connsiteX26-377" fmla="*/ 2001195 w 2188690"/>
              <a:gd name="connsiteY26-378" fmla="*/ 720743 h 4303999"/>
              <a:gd name="connsiteX27-379" fmla="*/ 1912319 w 2188690"/>
              <a:gd name="connsiteY27-380" fmla="*/ 661389 h 4303999"/>
              <a:gd name="connsiteX28-381" fmla="*/ 1791950 w 2188690"/>
              <a:gd name="connsiteY28-382" fmla="*/ 661389 h 4303999"/>
              <a:gd name="connsiteX29-383" fmla="*/ 1471473 w 2188690"/>
              <a:gd name="connsiteY29-384" fmla="*/ 340912 h 4303999"/>
              <a:gd name="connsiteX30-385" fmla="*/ 1667205 w 2188690"/>
              <a:gd name="connsiteY30-386" fmla="*/ 45620 h 4303999"/>
              <a:gd name="connsiteX31-387" fmla="*/ 1693888 w 2188690"/>
              <a:gd name="connsiteY31-388" fmla="*/ 40233 h 4303999"/>
              <a:gd name="connsiteX32-389" fmla="*/ 1721557 w 2188690"/>
              <a:gd name="connsiteY32-390" fmla="*/ 24933 h 4303999"/>
              <a:gd name="connsiteX33-391" fmla="*/ 1871499 w 2188690"/>
              <a:gd name="connsiteY33-392" fmla="*/ 0 h 4303999"/>
              <a:gd name="connsiteX34-393" fmla="*/ 2188690 w 2188690"/>
              <a:gd name="connsiteY34-394" fmla="*/ 0 h 4303999"/>
              <a:gd name="connsiteX35-395" fmla="*/ 2188690 w 2188690"/>
              <a:gd name="connsiteY35-396" fmla="*/ 3109858 h 4303999"/>
              <a:gd name="connsiteX36-397" fmla="*/ 2178655 w 2188690"/>
              <a:gd name="connsiteY36-398" fmla="*/ 3115420 h 4303999"/>
              <a:gd name="connsiteX37-399" fmla="*/ 2130593 w 2188690"/>
              <a:gd name="connsiteY37-400" fmla="*/ 3154002 h 4303999"/>
              <a:gd name="connsiteX0-401" fmla="*/ 2188690 w 2188690"/>
              <a:gd name="connsiteY0-402" fmla="*/ 4303999 h 4303999"/>
              <a:gd name="connsiteX1-403" fmla="*/ 1186540 w 2188690"/>
              <a:gd name="connsiteY1-404" fmla="*/ 4303999 h 4303999"/>
              <a:gd name="connsiteX2-405" fmla="*/ 866063 w 2188690"/>
              <a:gd name="connsiteY2-406" fmla="*/ 3983522 h 4303999"/>
              <a:gd name="connsiteX3-407" fmla="*/ 1186540 w 2188690"/>
              <a:gd name="connsiteY3-408" fmla="*/ 3663046 h 4303999"/>
              <a:gd name="connsiteX4-409" fmla="*/ 1286124 w 2188690"/>
              <a:gd name="connsiteY4-410" fmla="*/ 3663046 h 4303999"/>
              <a:gd name="connsiteX5-411" fmla="*/ 1289498 w 2188690"/>
              <a:gd name="connsiteY5-412" fmla="*/ 3662532 h 4303999"/>
              <a:gd name="connsiteX6-413" fmla="*/ 1392111 w 2188690"/>
              <a:gd name="connsiteY6-414" fmla="*/ 3599071 h 4303999"/>
              <a:gd name="connsiteX7-415" fmla="*/ 1484421 w 2188690"/>
              <a:gd name="connsiteY7-416" fmla="*/ 3374889 h 4303999"/>
              <a:gd name="connsiteX8-417" fmla="*/ 1289706 w 2188690"/>
              <a:gd name="connsiteY8-418" fmla="*/ 3083277 h 4303999"/>
              <a:gd name="connsiteX9-419" fmla="*/ 1256194 w 2188690"/>
              <a:gd name="connsiteY9-420" fmla="*/ 3073011 h 4303999"/>
              <a:gd name="connsiteX10-421" fmla="*/ 320477 w 2188690"/>
              <a:gd name="connsiteY10-422" fmla="*/ 3073011 h 4303999"/>
              <a:gd name="connsiteX11-423" fmla="*/ 0 w 2188690"/>
              <a:gd name="connsiteY11-424" fmla="*/ 2752534 h 4303999"/>
              <a:gd name="connsiteX12-425" fmla="*/ 320477 w 2188690"/>
              <a:gd name="connsiteY12-426" fmla="*/ 2432058 h 4303999"/>
              <a:gd name="connsiteX13-427" fmla="*/ 1844537 w 2188690"/>
              <a:gd name="connsiteY13-428" fmla="*/ 2432058 h 4303999"/>
              <a:gd name="connsiteX14-429" fmla="*/ 1872271 w 2188690"/>
              <a:gd name="connsiteY14-430" fmla="*/ 2419069 h 4303999"/>
              <a:gd name="connsiteX15-431" fmla="*/ 1920332 w 2188690"/>
              <a:gd name="connsiteY15-432" fmla="*/ 2381156 h 4303999"/>
              <a:gd name="connsiteX16-433" fmla="*/ 2012642 w 2188690"/>
              <a:gd name="connsiteY16-434" fmla="*/ 2156973 h 4303999"/>
              <a:gd name="connsiteX17-435" fmla="*/ 1919509 w 2188690"/>
              <a:gd name="connsiteY17-436" fmla="*/ 1933203 h 4303999"/>
              <a:gd name="connsiteX18-437" fmla="*/ 1839029 w 2188690"/>
              <a:gd name="connsiteY18-438" fmla="*/ 1879455 h 4303999"/>
              <a:gd name="connsiteX19-439" fmla="*/ 1186540 w 2188690"/>
              <a:gd name="connsiteY19-440" fmla="*/ 1879455 h 4303999"/>
              <a:gd name="connsiteX20-441" fmla="*/ 866063 w 2188690"/>
              <a:gd name="connsiteY20-442" fmla="*/ 1558978 h 4303999"/>
              <a:gd name="connsiteX21-443" fmla="*/ 1186540 w 2188690"/>
              <a:gd name="connsiteY21-444" fmla="*/ 1238501 h 4303999"/>
              <a:gd name="connsiteX22-445" fmla="*/ 1857625 w 2188690"/>
              <a:gd name="connsiteY22-446" fmla="*/ 1238501 h 4303999"/>
              <a:gd name="connsiteX23-447" fmla="*/ 1899405 w 2188690"/>
              <a:gd name="connsiteY23-448" fmla="*/ 1232159 h 4303999"/>
              <a:gd name="connsiteX24-449" fmla="*/ 2002018 w 2188690"/>
              <a:gd name="connsiteY24-450" fmla="*/ 1168696 h 4303999"/>
              <a:gd name="connsiteX25-451" fmla="*/ 2094328 w 2188690"/>
              <a:gd name="connsiteY25-452" fmla="*/ 944513 h 4303999"/>
              <a:gd name="connsiteX26-453" fmla="*/ 2001195 w 2188690"/>
              <a:gd name="connsiteY26-454" fmla="*/ 720743 h 4303999"/>
              <a:gd name="connsiteX27-455" fmla="*/ 1912319 w 2188690"/>
              <a:gd name="connsiteY27-456" fmla="*/ 661389 h 4303999"/>
              <a:gd name="connsiteX28-457" fmla="*/ 1791950 w 2188690"/>
              <a:gd name="connsiteY28-458" fmla="*/ 661389 h 4303999"/>
              <a:gd name="connsiteX29-459" fmla="*/ 1471473 w 2188690"/>
              <a:gd name="connsiteY29-460" fmla="*/ 340912 h 4303999"/>
              <a:gd name="connsiteX30-461" fmla="*/ 1667205 w 2188690"/>
              <a:gd name="connsiteY30-462" fmla="*/ 45620 h 4303999"/>
              <a:gd name="connsiteX31-463" fmla="*/ 1693888 w 2188690"/>
              <a:gd name="connsiteY31-464" fmla="*/ 40233 h 4303999"/>
              <a:gd name="connsiteX32-465" fmla="*/ 1721557 w 2188690"/>
              <a:gd name="connsiteY32-466" fmla="*/ 24933 h 4303999"/>
              <a:gd name="connsiteX33-467" fmla="*/ 1871499 w 2188690"/>
              <a:gd name="connsiteY33-468" fmla="*/ 0 h 4303999"/>
              <a:gd name="connsiteX34-469" fmla="*/ 2188690 w 2188690"/>
              <a:gd name="connsiteY34-470" fmla="*/ 0 h 4303999"/>
              <a:gd name="connsiteX35-471" fmla="*/ 2188690 w 2188690"/>
              <a:gd name="connsiteY35-472" fmla="*/ 3109858 h 4303999"/>
              <a:gd name="connsiteX36-473" fmla="*/ 2178655 w 2188690"/>
              <a:gd name="connsiteY36-474" fmla="*/ 3115420 h 4303999"/>
              <a:gd name="connsiteX0-475" fmla="*/ 2188690 w 2188690"/>
              <a:gd name="connsiteY0-476" fmla="*/ 4303999 h 4303999"/>
              <a:gd name="connsiteX1-477" fmla="*/ 1186540 w 2188690"/>
              <a:gd name="connsiteY1-478" fmla="*/ 4303999 h 4303999"/>
              <a:gd name="connsiteX2-479" fmla="*/ 866063 w 2188690"/>
              <a:gd name="connsiteY2-480" fmla="*/ 3983522 h 4303999"/>
              <a:gd name="connsiteX3-481" fmla="*/ 1186540 w 2188690"/>
              <a:gd name="connsiteY3-482" fmla="*/ 3663046 h 4303999"/>
              <a:gd name="connsiteX4-483" fmla="*/ 1286124 w 2188690"/>
              <a:gd name="connsiteY4-484" fmla="*/ 3663046 h 4303999"/>
              <a:gd name="connsiteX5-485" fmla="*/ 1289498 w 2188690"/>
              <a:gd name="connsiteY5-486" fmla="*/ 3662532 h 4303999"/>
              <a:gd name="connsiteX6-487" fmla="*/ 1392111 w 2188690"/>
              <a:gd name="connsiteY6-488" fmla="*/ 3599071 h 4303999"/>
              <a:gd name="connsiteX7-489" fmla="*/ 1484421 w 2188690"/>
              <a:gd name="connsiteY7-490" fmla="*/ 3374889 h 4303999"/>
              <a:gd name="connsiteX8-491" fmla="*/ 1289706 w 2188690"/>
              <a:gd name="connsiteY8-492" fmla="*/ 3083277 h 4303999"/>
              <a:gd name="connsiteX9-493" fmla="*/ 1256194 w 2188690"/>
              <a:gd name="connsiteY9-494" fmla="*/ 3073011 h 4303999"/>
              <a:gd name="connsiteX10-495" fmla="*/ 320477 w 2188690"/>
              <a:gd name="connsiteY10-496" fmla="*/ 3073011 h 4303999"/>
              <a:gd name="connsiteX11-497" fmla="*/ 0 w 2188690"/>
              <a:gd name="connsiteY11-498" fmla="*/ 2752534 h 4303999"/>
              <a:gd name="connsiteX12-499" fmla="*/ 320477 w 2188690"/>
              <a:gd name="connsiteY12-500" fmla="*/ 2432058 h 4303999"/>
              <a:gd name="connsiteX13-501" fmla="*/ 1844537 w 2188690"/>
              <a:gd name="connsiteY13-502" fmla="*/ 2432058 h 4303999"/>
              <a:gd name="connsiteX14-503" fmla="*/ 1872271 w 2188690"/>
              <a:gd name="connsiteY14-504" fmla="*/ 2419069 h 4303999"/>
              <a:gd name="connsiteX15-505" fmla="*/ 1920332 w 2188690"/>
              <a:gd name="connsiteY15-506" fmla="*/ 2381156 h 4303999"/>
              <a:gd name="connsiteX16-507" fmla="*/ 2012642 w 2188690"/>
              <a:gd name="connsiteY16-508" fmla="*/ 2156973 h 4303999"/>
              <a:gd name="connsiteX17-509" fmla="*/ 1919509 w 2188690"/>
              <a:gd name="connsiteY17-510" fmla="*/ 1933203 h 4303999"/>
              <a:gd name="connsiteX18-511" fmla="*/ 1839029 w 2188690"/>
              <a:gd name="connsiteY18-512" fmla="*/ 1879455 h 4303999"/>
              <a:gd name="connsiteX19-513" fmla="*/ 1186540 w 2188690"/>
              <a:gd name="connsiteY19-514" fmla="*/ 1879455 h 4303999"/>
              <a:gd name="connsiteX20-515" fmla="*/ 866063 w 2188690"/>
              <a:gd name="connsiteY20-516" fmla="*/ 1558978 h 4303999"/>
              <a:gd name="connsiteX21-517" fmla="*/ 1186540 w 2188690"/>
              <a:gd name="connsiteY21-518" fmla="*/ 1238501 h 4303999"/>
              <a:gd name="connsiteX22-519" fmla="*/ 1857625 w 2188690"/>
              <a:gd name="connsiteY22-520" fmla="*/ 1238501 h 4303999"/>
              <a:gd name="connsiteX23-521" fmla="*/ 1899405 w 2188690"/>
              <a:gd name="connsiteY23-522" fmla="*/ 1232159 h 4303999"/>
              <a:gd name="connsiteX24-523" fmla="*/ 2002018 w 2188690"/>
              <a:gd name="connsiteY24-524" fmla="*/ 1168696 h 4303999"/>
              <a:gd name="connsiteX25-525" fmla="*/ 2094328 w 2188690"/>
              <a:gd name="connsiteY25-526" fmla="*/ 944513 h 4303999"/>
              <a:gd name="connsiteX26-527" fmla="*/ 2001195 w 2188690"/>
              <a:gd name="connsiteY26-528" fmla="*/ 720743 h 4303999"/>
              <a:gd name="connsiteX27-529" fmla="*/ 1912319 w 2188690"/>
              <a:gd name="connsiteY27-530" fmla="*/ 661389 h 4303999"/>
              <a:gd name="connsiteX28-531" fmla="*/ 1791950 w 2188690"/>
              <a:gd name="connsiteY28-532" fmla="*/ 661389 h 4303999"/>
              <a:gd name="connsiteX29-533" fmla="*/ 1471473 w 2188690"/>
              <a:gd name="connsiteY29-534" fmla="*/ 340912 h 4303999"/>
              <a:gd name="connsiteX30-535" fmla="*/ 1667205 w 2188690"/>
              <a:gd name="connsiteY30-536" fmla="*/ 45620 h 4303999"/>
              <a:gd name="connsiteX31-537" fmla="*/ 1693888 w 2188690"/>
              <a:gd name="connsiteY31-538" fmla="*/ 40233 h 4303999"/>
              <a:gd name="connsiteX32-539" fmla="*/ 1721557 w 2188690"/>
              <a:gd name="connsiteY32-540" fmla="*/ 24933 h 4303999"/>
              <a:gd name="connsiteX33-541" fmla="*/ 1871499 w 2188690"/>
              <a:gd name="connsiteY33-542" fmla="*/ 0 h 4303999"/>
              <a:gd name="connsiteX34-543" fmla="*/ 2188690 w 2188690"/>
              <a:gd name="connsiteY34-544" fmla="*/ 0 h 4303999"/>
              <a:gd name="connsiteX35-545" fmla="*/ 2188690 w 2188690"/>
              <a:gd name="connsiteY35-546" fmla="*/ 3109858 h 4303999"/>
              <a:gd name="connsiteX0-547" fmla="*/ 2188690 w 2188690"/>
              <a:gd name="connsiteY0-548" fmla="*/ 4303999 h 4303999"/>
              <a:gd name="connsiteX1-549" fmla="*/ 1186540 w 2188690"/>
              <a:gd name="connsiteY1-550" fmla="*/ 4303999 h 4303999"/>
              <a:gd name="connsiteX2-551" fmla="*/ 866063 w 2188690"/>
              <a:gd name="connsiteY2-552" fmla="*/ 3983522 h 4303999"/>
              <a:gd name="connsiteX3-553" fmla="*/ 1186540 w 2188690"/>
              <a:gd name="connsiteY3-554" fmla="*/ 3663046 h 4303999"/>
              <a:gd name="connsiteX4-555" fmla="*/ 1286124 w 2188690"/>
              <a:gd name="connsiteY4-556" fmla="*/ 3663046 h 4303999"/>
              <a:gd name="connsiteX5-557" fmla="*/ 1289498 w 2188690"/>
              <a:gd name="connsiteY5-558" fmla="*/ 3662532 h 4303999"/>
              <a:gd name="connsiteX6-559" fmla="*/ 1392111 w 2188690"/>
              <a:gd name="connsiteY6-560" fmla="*/ 3599071 h 4303999"/>
              <a:gd name="connsiteX7-561" fmla="*/ 1484421 w 2188690"/>
              <a:gd name="connsiteY7-562" fmla="*/ 3374889 h 4303999"/>
              <a:gd name="connsiteX8-563" fmla="*/ 1289706 w 2188690"/>
              <a:gd name="connsiteY8-564" fmla="*/ 3083277 h 4303999"/>
              <a:gd name="connsiteX9-565" fmla="*/ 1256194 w 2188690"/>
              <a:gd name="connsiteY9-566" fmla="*/ 3073011 h 4303999"/>
              <a:gd name="connsiteX10-567" fmla="*/ 320477 w 2188690"/>
              <a:gd name="connsiteY10-568" fmla="*/ 3073011 h 4303999"/>
              <a:gd name="connsiteX11-569" fmla="*/ 0 w 2188690"/>
              <a:gd name="connsiteY11-570" fmla="*/ 2752534 h 4303999"/>
              <a:gd name="connsiteX12-571" fmla="*/ 320477 w 2188690"/>
              <a:gd name="connsiteY12-572" fmla="*/ 2432058 h 4303999"/>
              <a:gd name="connsiteX13-573" fmla="*/ 1844537 w 2188690"/>
              <a:gd name="connsiteY13-574" fmla="*/ 2432058 h 4303999"/>
              <a:gd name="connsiteX14-575" fmla="*/ 1872271 w 2188690"/>
              <a:gd name="connsiteY14-576" fmla="*/ 2419069 h 4303999"/>
              <a:gd name="connsiteX15-577" fmla="*/ 1920332 w 2188690"/>
              <a:gd name="connsiteY15-578" fmla="*/ 2381156 h 4303999"/>
              <a:gd name="connsiteX16-579" fmla="*/ 2012642 w 2188690"/>
              <a:gd name="connsiteY16-580" fmla="*/ 2156973 h 4303999"/>
              <a:gd name="connsiteX17-581" fmla="*/ 1919509 w 2188690"/>
              <a:gd name="connsiteY17-582" fmla="*/ 1933203 h 4303999"/>
              <a:gd name="connsiteX18-583" fmla="*/ 1839029 w 2188690"/>
              <a:gd name="connsiteY18-584" fmla="*/ 1879455 h 4303999"/>
              <a:gd name="connsiteX19-585" fmla="*/ 1186540 w 2188690"/>
              <a:gd name="connsiteY19-586" fmla="*/ 1879455 h 4303999"/>
              <a:gd name="connsiteX20-587" fmla="*/ 866063 w 2188690"/>
              <a:gd name="connsiteY20-588" fmla="*/ 1558978 h 4303999"/>
              <a:gd name="connsiteX21-589" fmla="*/ 1186540 w 2188690"/>
              <a:gd name="connsiteY21-590" fmla="*/ 1238501 h 4303999"/>
              <a:gd name="connsiteX22-591" fmla="*/ 1857625 w 2188690"/>
              <a:gd name="connsiteY22-592" fmla="*/ 1238501 h 4303999"/>
              <a:gd name="connsiteX23-593" fmla="*/ 1899405 w 2188690"/>
              <a:gd name="connsiteY23-594" fmla="*/ 1232159 h 4303999"/>
              <a:gd name="connsiteX24-595" fmla="*/ 2002018 w 2188690"/>
              <a:gd name="connsiteY24-596" fmla="*/ 1168696 h 4303999"/>
              <a:gd name="connsiteX25-597" fmla="*/ 2094328 w 2188690"/>
              <a:gd name="connsiteY25-598" fmla="*/ 944513 h 4303999"/>
              <a:gd name="connsiteX26-599" fmla="*/ 2001195 w 2188690"/>
              <a:gd name="connsiteY26-600" fmla="*/ 720743 h 4303999"/>
              <a:gd name="connsiteX27-601" fmla="*/ 1912319 w 2188690"/>
              <a:gd name="connsiteY27-602" fmla="*/ 661389 h 4303999"/>
              <a:gd name="connsiteX28-603" fmla="*/ 1791950 w 2188690"/>
              <a:gd name="connsiteY28-604" fmla="*/ 661389 h 4303999"/>
              <a:gd name="connsiteX29-605" fmla="*/ 1471473 w 2188690"/>
              <a:gd name="connsiteY29-606" fmla="*/ 340912 h 4303999"/>
              <a:gd name="connsiteX30-607" fmla="*/ 1667205 w 2188690"/>
              <a:gd name="connsiteY30-608" fmla="*/ 45620 h 4303999"/>
              <a:gd name="connsiteX31-609" fmla="*/ 1693888 w 2188690"/>
              <a:gd name="connsiteY31-610" fmla="*/ 40233 h 4303999"/>
              <a:gd name="connsiteX32-611" fmla="*/ 1721557 w 2188690"/>
              <a:gd name="connsiteY32-612" fmla="*/ 24933 h 4303999"/>
              <a:gd name="connsiteX33-613" fmla="*/ 1871499 w 2188690"/>
              <a:gd name="connsiteY33-614" fmla="*/ 0 h 4303999"/>
              <a:gd name="connsiteX34-615" fmla="*/ 2188690 w 2188690"/>
              <a:gd name="connsiteY34-616" fmla="*/ 0 h 4303999"/>
              <a:gd name="connsiteX0-617" fmla="*/ 2188690 w 2188690"/>
              <a:gd name="connsiteY0-618" fmla="*/ 4303999 h 4303999"/>
              <a:gd name="connsiteX1-619" fmla="*/ 1186540 w 2188690"/>
              <a:gd name="connsiteY1-620" fmla="*/ 4303999 h 4303999"/>
              <a:gd name="connsiteX2-621" fmla="*/ 866063 w 2188690"/>
              <a:gd name="connsiteY2-622" fmla="*/ 3983522 h 4303999"/>
              <a:gd name="connsiteX3-623" fmla="*/ 1186540 w 2188690"/>
              <a:gd name="connsiteY3-624" fmla="*/ 3663046 h 4303999"/>
              <a:gd name="connsiteX4-625" fmla="*/ 1286124 w 2188690"/>
              <a:gd name="connsiteY4-626" fmla="*/ 3663046 h 4303999"/>
              <a:gd name="connsiteX5-627" fmla="*/ 1289498 w 2188690"/>
              <a:gd name="connsiteY5-628" fmla="*/ 3662532 h 4303999"/>
              <a:gd name="connsiteX6-629" fmla="*/ 1392111 w 2188690"/>
              <a:gd name="connsiteY6-630" fmla="*/ 3599071 h 4303999"/>
              <a:gd name="connsiteX7-631" fmla="*/ 1484421 w 2188690"/>
              <a:gd name="connsiteY7-632" fmla="*/ 3374889 h 4303999"/>
              <a:gd name="connsiteX8-633" fmla="*/ 1289706 w 2188690"/>
              <a:gd name="connsiteY8-634" fmla="*/ 3083277 h 4303999"/>
              <a:gd name="connsiteX9-635" fmla="*/ 1256194 w 2188690"/>
              <a:gd name="connsiteY9-636" fmla="*/ 3073011 h 4303999"/>
              <a:gd name="connsiteX10-637" fmla="*/ 320477 w 2188690"/>
              <a:gd name="connsiteY10-638" fmla="*/ 3073011 h 4303999"/>
              <a:gd name="connsiteX11-639" fmla="*/ 0 w 2188690"/>
              <a:gd name="connsiteY11-640" fmla="*/ 2752534 h 4303999"/>
              <a:gd name="connsiteX12-641" fmla="*/ 320477 w 2188690"/>
              <a:gd name="connsiteY12-642" fmla="*/ 2432058 h 4303999"/>
              <a:gd name="connsiteX13-643" fmla="*/ 1844537 w 2188690"/>
              <a:gd name="connsiteY13-644" fmla="*/ 2432058 h 4303999"/>
              <a:gd name="connsiteX14-645" fmla="*/ 1872271 w 2188690"/>
              <a:gd name="connsiteY14-646" fmla="*/ 2419069 h 4303999"/>
              <a:gd name="connsiteX15-647" fmla="*/ 1920332 w 2188690"/>
              <a:gd name="connsiteY15-648" fmla="*/ 2381156 h 4303999"/>
              <a:gd name="connsiteX16-649" fmla="*/ 2012642 w 2188690"/>
              <a:gd name="connsiteY16-650" fmla="*/ 2156973 h 4303999"/>
              <a:gd name="connsiteX17-651" fmla="*/ 1919509 w 2188690"/>
              <a:gd name="connsiteY17-652" fmla="*/ 1933203 h 4303999"/>
              <a:gd name="connsiteX18-653" fmla="*/ 1839029 w 2188690"/>
              <a:gd name="connsiteY18-654" fmla="*/ 1879455 h 4303999"/>
              <a:gd name="connsiteX19-655" fmla="*/ 1186540 w 2188690"/>
              <a:gd name="connsiteY19-656" fmla="*/ 1879455 h 4303999"/>
              <a:gd name="connsiteX20-657" fmla="*/ 866063 w 2188690"/>
              <a:gd name="connsiteY20-658" fmla="*/ 1558978 h 4303999"/>
              <a:gd name="connsiteX21-659" fmla="*/ 1186540 w 2188690"/>
              <a:gd name="connsiteY21-660" fmla="*/ 1238501 h 4303999"/>
              <a:gd name="connsiteX22-661" fmla="*/ 1857625 w 2188690"/>
              <a:gd name="connsiteY22-662" fmla="*/ 1238501 h 4303999"/>
              <a:gd name="connsiteX23-663" fmla="*/ 1899405 w 2188690"/>
              <a:gd name="connsiteY23-664" fmla="*/ 1232159 h 4303999"/>
              <a:gd name="connsiteX24-665" fmla="*/ 2002018 w 2188690"/>
              <a:gd name="connsiteY24-666" fmla="*/ 1168696 h 4303999"/>
              <a:gd name="connsiteX25-667" fmla="*/ 2094328 w 2188690"/>
              <a:gd name="connsiteY25-668" fmla="*/ 944513 h 4303999"/>
              <a:gd name="connsiteX26-669" fmla="*/ 2001195 w 2188690"/>
              <a:gd name="connsiteY26-670" fmla="*/ 720743 h 4303999"/>
              <a:gd name="connsiteX27-671" fmla="*/ 1912319 w 2188690"/>
              <a:gd name="connsiteY27-672" fmla="*/ 661389 h 4303999"/>
              <a:gd name="connsiteX28-673" fmla="*/ 1791950 w 2188690"/>
              <a:gd name="connsiteY28-674" fmla="*/ 661389 h 4303999"/>
              <a:gd name="connsiteX29-675" fmla="*/ 1471473 w 2188690"/>
              <a:gd name="connsiteY29-676" fmla="*/ 340912 h 4303999"/>
              <a:gd name="connsiteX30-677" fmla="*/ 1667205 w 2188690"/>
              <a:gd name="connsiteY30-678" fmla="*/ 45620 h 4303999"/>
              <a:gd name="connsiteX31-679" fmla="*/ 1693888 w 2188690"/>
              <a:gd name="connsiteY31-680" fmla="*/ 40233 h 4303999"/>
              <a:gd name="connsiteX32-681" fmla="*/ 1721557 w 2188690"/>
              <a:gd name="connsiteY32-682" fmla="*/ 24933 h 4303999"/>
              <a:gd name="connsiteX33-683" fmla="*/ 1871499 w 2188690"/>
              <a:gd name="connsiteY33-684" fmla="*/ 0 h 43039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Lst>
            <a:rect l="l" t="t" r="r" b="b"/>
            <a:pathLst>
              <a:path w="2188690" h="4303999">
                <a:moveTo>
                  <a:pt x="2188690" y="4303999"/>
                </a:moveTo>
                <a:lnTo>
                  <a:pt x="1186540" y="4303999"/>
                </a:lnTo>
                <a:cubicBezTo>
                  <a:pt x="1009545" y="4303999"/>
                  <a:pt x="866063" y="4160518"/>
                  <a:pt x="866063" y="3983522"/>
                </a:cubicBezTo>
                <a:cubicBezTo>
                  <a:pt x="866063" y="3806527"/>
                  <a:pt x="1009545" y="3663046"/>
                  <a:pt x="1186540" y="3663046"/>
                </a:cubicBezTo>
                <a:lnTo>
                  <a:pt x="1286124" y="3663046"/>
                </a:lnTo>
                <a:lnTo>
                  <a:pt x="1289498" y="3662532"/>
                </a:lnTo>
                <a:cubicBezTo>
                  <a:pt x="1327824" y="3649347"/>
                  <a:pt x="1362439" y="3628741"/>
                  <a:pt x="1392111" y="3599071"/>
                </a:cubicBezTo>
                <a:cubicBezTo>
                  <a:pt x="1448157" y="3539729"/>
                  <a:pt x="1484421" y="3463901"/>
                  <a:pt x="1484421" y="3374889"/>
                </a:cubicBezTo>
                <a:cubicBezTo>
                  <a:pt x="1484421" y="3243839"/>
                  <a:pt x="1404681" y="3131338"/>
                  <a:pt x="1289706" y="3083277"/>
                </a:cubicBezTo>
                <a:lnTo>
                  <a:pt x="1256194" y="3073011"/>
                </a:lnTo>
                <a:lnTo>
                  <a:pt x="320477" y="3073011"/>
                </a:lnTo>
                <a:cubicBezTo>
                  <a:pt x="143482" y="3073011"/>
                  <a:pt x="0" y="2929530"/>
                  <a:pt x="0" y="2752534"/>
                </a:cubicBezTo>
                <a:cubicBezTo>
                  <a:pt x="0" y="2575539"/>
                  <a:pt x="143482" y="2432058"/>
                  <a:pt x="320477" y="2432058"/>
                </a:cubicBezTo>
                <a:lnTo>
                  <a:pt x="1844537" y="2432058"/>
                </a:lnTo>
                <a:lnTo>
                  <a:pt x="1872271" y="2419069"/>
                </a:lnTo>
                <a:cubicBezTo>
                  <a:pt x="1889425" y="2408559"/>
                  <a:pt x="1905496" y="2395991"/>
                  <a:pt x="1920332" y="2381156"/>
                </a:cubicBezTo>
                <a:cubicBezTo>
                  <a:pt x="1976379" y="2321814"/>
                  <a:pt x="2012642" y="2245985"/>
                  <a:pt x="2012642" y="2156973"/>
                </a:cubicBezTo>
                <a:cubicBezTo>
                  <a:pt x="2012642" y="2069607"/>
                  <a:pt x="1977202" y="1990485"/>
                  <a:pt x="1919509" y="1933203"/>
                </a:cubicBezTo>
                <a:lnTo>
                  <a:pt x="1839029" y="1879455"/>
                </a:lnTo>
                <a:lnTo>
                  <a:pt x="1186540" y="1879455"/>
                </a:lnTo>
                <a:cubicBezTo>
                  <a:pt x="1009545" y="1879455"/>
                  <a:pt x="866063" y="1735973"/>
                  <a:pt x="866063" y="1558978"/>
                </a:cubicBezTo>
                <a:cubicBezTo>
                  <a:pt x="866063" y="1381983"/>
                  <a:pt x="1009545" y="1238501"/>
                  <a:pt x="1186540" y="1238501"/>
                </a:cubicBezTo>
                <a:lnTo>
                  <a:pt x="1857625" y="1238501"/>
                </a:lnTo>
                <a:lnTo>
                  <a:pt x="1899405" y="1232159"/>
                </a:lnTo>
                <a:cubicBezTo>
                  <a:pt x="1937730" y="1218971"/>
                  <a:pt x="1972346" y="1198368"/>
                  <a:pt x="2002018" y="1168696"/>
                </a:cubicBezTo>
                <a:cubicBezTo>
                  <a:pt x="2058064" y="1109354"/>
                  <a:pt x="2094328" y="1033525"/>
                  <a:pt x="2094328" y="944513"/>
                </a:cubicBezTo>
                <a:cubicBezTo>
                  <a:pt x="2094328" y="857147"/>
                  <a:pt x="2058887" y="778025"/>
                  <a:pt x="2001195" y="720743"/>
                </a:cubicBezTo>
                <a:lnTo>
                  <a:pt x="1912319" y="661389"/>
                </a:lnTo>
                <a:lnTo>
                  <a:pt x="1791950" y="661389"/>
                </a:lnTo>
                <a:cubicBezTo>
                  <a:pt x="1614954" y="661389"/>
                  <a:pt x="1471473" y="517907"/>
                  <a:pt x="1471473" y="340912"/>
                </a:cubicBezTo>
                <a:cubicBezTo>
                  <a:pt x="1471473" y="208165"/>
                  <a:pt x="1552182" y="94270"/>
                  <a:pt x="1667205" y="45620"/>
                </a:cubicBezTo>
                <a:lnTo>
                  <a:pt x="1693888" y="40233"/>
                </a:lnTo>
                <a:lnTo>
                  <a:pt x="1721557" y="24933"/>
                </a:lnTo>
                <a:cubicBezTo>
                  <a:pt x="1767833" y="8860"/>
                  <a:pt x="1818541" y="0"/>
                  <a:pt x="1871499" y="0"/>
                </a:cubicBezTo>
              </a:path>
            </a:pathLst>
          </a:custGeom>
          <a:ln w="76200">
            <a:solidFill>
              <a:schemeClr val="tx2">
                <a:lumMod val="60000"/>
                <a:lumOff val="40000"/>
                <a:alpha val="21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81" name="组合 80"/>
          <p:cNvGrpSpPr/>
          <p:nvPr/>
        </p:nvGrpSpPr>
        <p:grpSpPr>
          <a:xfrm>
            <a:off x="172436" y="1859632"/>
            <a:ext cx="1203326" cy="1209676"/>
            <a:chOff x="2473328" y="2450306"/>
            <a:chExt cx="1203326" cy="1209676"/>
          </a:xfrm>
          <a:solidFill>
            <a:schemeClr val="tx2">
              <a:lumMod val="60000"/>
              <a:lumOff val="40000"/>
            </a:schemeClr>
          </a:solidFill>
        </p:grpSpPr>
        <p:sp>
          <p:nvSpPr>
            <p:cNvPr id="82" name="Freeform 77"/>
            <p:cNvSpPr/>
            <p:nvPr/>
          </p:nvSpPr>
          <p:spPr bwMode="auto">
            <a:xfrm>
              <a:off x="2516191" y="2493169"/>
              <a:ext cx="336550" cy="338138"/>
            </a:xfrm>
            <a:custGeom>
              <a:avLst/>
              <a:gdLst>
                <a:gd name="T0" fmla="*/ 31 w 79"/>
                <a:gd name="T1" fmla="*/ 32 h 79"/>
                <a:gd name="T2" fmla="*/ 0 w 79"/>
                <a:gd name="T3" fmla="*/ 79 h 79"/>
                <a:gd name="T4" fmla="*/ 79 w 79"/>
                <a:gd name="T5" fmla="*/ 0 h 79"/>
                <a:gd name="T6" fmla="*/ 31 w 79"/>
                <a:gd name="T7" fmla="*/ 32 h 79"/>
              </a:gdLst>
              <a:ahLst/>
              <a:cxnLst>
                <a:cxn ang="0">
                  <a:pos x="T0" y="T1"/>
                </a:cxn>
                <a:cxn ang="0">
                  <a:pos x="T2" y="T3"/>
                </a:cxn>
                <a:cxn ang="0">
                  <a:pos x="T4" y="T5"/>
                </a:cxn>
                <a:cxn ang="0">
                  <a:pos x="T6" y="T7"/>
                </a:cxn>
              </a:cxnLst>
              <a:rect l="0" t="0" r="r" b="b"/>
              <a:pathLst>
                <a:path w="79" h="79">
                  <a:moveTo>
                    <a:pt x="31" y="32"/>
                  </a:moveTo>
                  <a:cubicBezTo>
                    <a:pt x="17" y="46"/>
                    <a:pt x="7" y="62"/>
                    <a:pt x="0" y="79"/>
                  </a:cubicBezTo>
                  <a:cubicBezTo>
                    <a:pt x="79" y="0"/>
                    <a:pt x="79" y="0"/>
                    <a:pt x="79" y="0"/>
                  </a:cubicBezTo>
                  <a:cubicBezTo>
                    <a:pt x="61" y="7"/>
                    <a:pt x="45" y="18"/>
                    <a:pt x="31" y="3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78"/>
            <p:cNvSpPr/>
            <p:nvPr/>
          </p:nvSpPr>
          <p:spPr bwMode="auto">
            <a:xfrm>
              <a:off x="2473328" y="2455069"/>
              <a:ext cx="554038" cy="555625"/>
            </a:xfrm>
            <a:custGeom>
              <a:avLst/>
              <a:gdLst>
                <a:gd name="T0" fmla="*/ 112 w 130"/>
                <a:gd name="T1" fmla="*/ 2 h 130"/>
                <a:gd name="T2" fmla="*/ 3 w 130"/>
                <a:gd name="T3" fmla="*/ 111 h 130"/>
                <a:gd name="T4" fmla="*/ 0 w 130"/>
                <a:gd name="T5" fmla="*/ 130 h 130"/>
                <a:gd name="T6" fmla="*/ 130 w 130"/>
                <a:gd name="T7" fmla="*/ 0 h 130"/>
                <a:gd name="T8" fmla="*/ 112 w 130"/>
                <a:gd name="T9" fmla="*/ 2 h 130"/>
              </a:gdLst>
              <a:ahLst/>
              <a:cxnLst>
                <a:cxn ang="0">
                  <a:pos x="T0" y="T1"/>
                </a:cxn>
                <a:cxn ang="0">
                  <a:pos x="T2" y="T3"/>
                </a:cxn>
                <a:cxn ang="0">
                  <a:pos x="T4" y="T5"/>
                </a:cxn>
                <a:cxn ang="0">
                  <a:pos x="T6" y="T7"/>
                </a:cxn>
                <a:cxn ang="0">
                  <a:pos x="T8" y="T9"/>
                </a:cxn>
              </a:cxnLst>
              <a:rect l="0" t="0" r="r" b="b"/>
              <a:pathLst>
                <a:path w="130" h="130">
                  <a:moveTo>
                    <a:pt x="112" y="2"/>
                  </a:moveTo>
                  <a:cubicBezTo>
                    <a:pt x="3" y="111"/>
                    <a:pt x="3" y="111"/>
                    <a:pt x="3" y="111"/>
                  </a:cubicBezTo>
                  <a:cubicBezTo>
                    <a:pt x="2" y="117"/>
                    <a:pt x="1" y="123"/>
                    <a:pt x="0" y="130"/>
                  </a:cubicBezTo>
                  <a:cubicBezTo>
                    <a:pt x="130" y="0"/>
                    <a:pt x="130" y="0"/>
                    <a:pt x="130" y="0"/>
                  </a:cubicBezTo>
                  <a:cubicBezTo>
                    <a:pt x="124" y="0"/>
                    <a:pt x="118" y="1"/>
                    <a:pt x="112" y="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79"/>
            <p:cNvSpPr/>
            <p:nvPr/>
          </p:nvSpPr>
          <p:spPr bwMode="auto">
            <a:xfrm>
              <a:off x="2473328" y="2450306"/>
              <a:ext cx="685800" cy="692150"/>
            </a:xfrm>
            <a:custGeom>
              <a:avLst/>
              <a:gdLst>
                <a:gd name="T0" fmla="*/ 147 w 161"/>
                <a:gd name="T1" fmla="*/ 0 h 162"/>
                <a:gd name="T2" fmla="*/ 0 w 161"/>
                <a:gd name="T3" fmla="*/ 147 h 162"/>
                <a:gd name="T4" fmla="*/ 1 w 161"/>
                <a:gd name="T5" fmla="*/ 162 h 162"/>
                <a:gd name="T6" fmla="*/ 161 w 161"/>
                <a:gd name="T7" fmla="*/ 2 h 162"/>
                <a:gd name="T8" fmla="*/ 147 w 161"/>
                <a:gd name="T9" fmla="*/ 0 h 162"/>
              </a:gdLst>
              <a:ahLst/>
              <a:cxnLst>
                <a:cxn ang="0">
                  <a:pos x="T0" y="T1"/>
                </a:cxn>
                <a:cxn ang="0">
                  <a:pos x="T2" y="T3"/>
                </a:cxn>
                <a:cxn ang="0">
                  <a:pos x="T4" y="T5"/>
                </a:cxn>
                <a:cxn ang="0">
                  <a:pos x="T6" y="T7"/>
                </a:cxn>
                <a:cxn ang="0">
                  <a:pos x="T8" y="T9"/>
                </a:cxn>
              </a:cxnLst>
              <a:rect l="0" t="0" r="r" b="b"/>
              <a:pathLst>
                <a:path w="161" h="162">
                  <a:moveTo>
                    <a:pt x="147" y="0"/>
                  </a:moveTo>
                  <a:cubicBezTo>
                    <a:pt x="0" y="147"/>
                    <a:pt x="0" y="147"/>
                    <a:pt x="0" y="147"/>
                  </a:cubicBezTo>
                  <a:cubicBezTo>
                    <a:pt x="0" y="152"/>
                    <a:pt x="1" y="157"/>
                    <a:pt x="1" y="162"/>
                  </a:cubicBezTo>
                  <a:cubicBezTo>
                    <a:pt x="161" y="2"/>
                    <a:pt x="161" y="2"/>
                    <a:pt x="161" y="2"/>
                  </a:cubicBezTo>
                  <a:cubicBezTo>
                    <a:pt x="157" y="1"/>
                    <a:pt x="152" y="0"/>
                    <a:pt x="14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0"/>
            <p:cNvSpPr/>
            <p:nvPr/>
          </p:nvSpPr>
          <p:spPr bwMode="auto">
            <a:xfrm>
              <a:off x="2490791" y="2467769"/>
              <a:ext cx="777875" cy="781050"/>
            </a:xfrm>
            <a:custGeom>
              <a:avLst/>
              <a:gdLst>
                <a:gd name="T0" fmla="*/ 171 w 183"/>
                <a:gd name="T1" fmla="*/ 0 h 183"/>
                <a:gd name="T2" fmla="*/ 0 w 183"/>
                <a:gd name="T3" fmla="*/ 171 h 183"/>
                <a:gd name="T4" fmla="*/ 4 w 183"/>
                <a:gd name="T5" fmla="*/ 183 h 183"/>
                <a:gd name="T6" fmla="*/ 183 w 183"/>
                <a:gd name="T7" fmla="*/ 4 h 183"/>
                <a:gd name="T8" fmla="*/ 171 w 183"/>
                <a:gd name="T9" fmla="*/ 0 h 183"/>
              </a:gdLst>
              <a:ahLst/>
              <a:cxnLst>
                <a:cxn ang="0">
                  <a:pos x="T0" y="T1"/>
                </a:cxn>
                <a:cxn ang="0">
                  <a:pos x="T2" y="T3"/>
                </a:cxn>
                <a:cxn ang="0">
                  <a:pos x="T4" y="T5"/>
                </a:cxn>
                <a:cxn ang="0">
                  <a:pos x="T6" y="T7"/>
                </a:cxn>
                <a:cxn ang="0">
                  <a:pos x="T8" y="T9"/>
                </a:cxn>
              </a:cxnLst>
              <a:rect l="0" t="0" r="r" b="b"/>
              <a:pathLst>
                <a:path w="183" h="183">
                  <a:moveTo>
                    <a:pt x="171" y="0"/>
                  </a:moveTo>
                  <a:cubicBezTo>
                    <a:pt x="0" y="171"/>
                    <a:pt x="0" y="171"/>
                    <a:pt x="0" y="171"/>
                  </a:cubicBezTo>
                  <a:cubicBezTo>
                    <a:pt x="1" y="175"/>
                    <a:pt x="2" y="179"/>
                    <a:pt x="4" y="183"/>
                  </a:cubicBezTo>
                  <a:cubicBezTo>
                    <a:pt x="183" y="4"/>
                    <a:pt x="183" y="4"/>
                    <a:pt x="183" y="4"/>
                  </a:cubicBezTo>
                  <a:cubicBezTo>
                    <a:pt x="179" y="2"/>
                    <a:pt x="175" y="1"/>
                    <a:pt x="17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81"/>
            <p:cNvSpPr/>
            <p:nvPr/>
          </p:nvSpPr>
          <p:spPr bwMode="auto">
            <a:xfrm>
              <a:off x="2525716" y="2502694"/>
              <a:ext cx="836613" cy="844550"/>
            </a:xfrm>
            <a:custGeom>
              <a:avLst/>
              <a:gdLst>
                <a:gd name="T0" fmla="*/ 187 w 197"/>
                <a:gd name="T1" fmla="*/ 0 h 198"/>
                <a:gd name="T2" fmla="*/ 0 w 197"/>
                <a:gd name="T3" fmla="*/ 187 h 198"/>
                <a:gd name="T4" fmla="*/ 5 w 197"/>
                <a:gd name="T5" fmla="*/ 198 h 198"/>
                <a:gd name="T6" fmla="*/ 197 w 197"/>
                <a:gd name="T7" fmla="*/ 6 h 198"/>
                <a:gd name="T8" fmla="*/ 187 w 197"/>
                <a:gd name="T9" fmla="*/ 0 h 198"/>
              </a:gdLst>
              <a:ahLst/>
              <a:cxnLst>
                <a:cxn ang="0">
                  <a:pos x="T0" y="T1"/>
                </a:cxn>
                <a:cxn ang="0">
                  <a:pos x="T2" y="T3"/>
                </a:cxn>
                <a:cxn ang="0">
                  <a:pos x="T4" y="T5"/>
                </a:cxn>
                <a:cxn ang="0">
                  <a:pos x="T6" y="T7"/>
                </a:cxn>
                <a:cxn ang="0">
                  <a:pos x="T8" y="T9"/>
                </a:cxn>
              </a:cxnLst>
              <a:rect l="0" t="0" r="r" b="b"/>
              <a:pathLst>
                <a:path w="197" h="198">
                  <a:moveTo>
                    <a:pt x="187" y="0"/>
                  </a:moveTo>
                  <a:cubicBezTo>
                    <a:pt x="0" y="187"/>
                    <a:pt x="0" y="187"/>
                    <a:pt x="0" y="187"/>
                  </a:cubicBezTo>
                  <a:cubicBezTo>
                    <a:pt x="2" y="191"/>
                    <a:pt x="3" y="194"/>
                    <a:pt x="5" y="198"/>
                  </a:cubicBezTo>
                  <a:cubicBezTo>
                    <a:pt x="197" y="6"/>
                    <a:pt x="197" y="6"/>
                    <a:pt x="197" y="6"/>
                  </a:cubicBezTo>
                  <a:cubicBezTo>
                    <a:pt x="194" y="4"/>
                    <a:pt x="190" y="2"/>
                    <a:pt x="18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82"/>
            <p:cNvSpPr/>
            <p:nvPr/>
          </p:nvSpPr>
          <p:spPr bwMode="auto">
            <a:xfrm>
              <a:off x="2571753" y="2553494"/>
              <a:ext cx="876300" cy="874713"/>
            </a:xfrm>
            <a:custGeom>
              <a:avLst/>
              <a:gdLst>
                <a:gd name="T0" fmla="*/ 196 w 206"/>
                <a:gd name="T1" fmla="*/ 0 h 205"/>
                <a:gd name="T2" fmla="*/ 0 w 206"/>
                <a:gd name="T3" fmla="*/ 196 h 205"/>
                <a:gd name="T4" fmla="*/ 7 w 206"/>
                <a:gd name="T5" fmla="*/ 205 h 205"/>
                <a:gd name="T6" fmla="*/ 206 w 206"/>
                <a:gd name="T7" fmla="*/ 6 h 205"/>
                <a:gd name="T8" fmla="*/ 196 w 206"/>
                <a:gd name="T9" fmla="*/ 0 h 205"/>
              </a:gdLst>
              <a:ahLst/>
              <a:cxnLst>
                <a:cxn ang="0">
                  <a:pos x="T0" y="T1"/>
                </a:cxn>
                <a:cxn ang="0">
                  <a:pos x="T2" y="T3"/>
                </a:cxn>
                <a:cxn ang="0">
                  <a:pos x="T4" y="T5"/>
                </a:cxn>
                <a:cxn ang="0">
                  <a:pos x="T6" y="T7"/>
                </a:cxn>
                <a:cxn ang="0">
                  <a:pos x="T8" y="T9"/>
                </a:cxn>
              </a:cxnLst>
              <a:rect l="0" t="0" r="r" b="b"/>
              <a:pathLst>
                <a:path w="206" h="205">
                  <a:moveTo>
                    <a:pt x="196" y="0"/>
                  </a:moveTo>
                  <a:cubicBezTo>
                    <a:pt x="0" y="196"/>
                    <a:pt x="0" y="196"/>
                    <a:pt x="0" y="196"/>
                  </a:cubicBezTo>
                  <a:cubicBezTo>
                    <a:pt x="2" y="199"/>
                    <a:pt x="5" y="202"/>
                    <a:pt x="7" y="205"/>
                  </a:cubicBezTo>
                  <a:cubicBezTo>
                    <a:pt x="206" y="6"/>
                    <a:pt x="206" y="6"/>
                    <a:pt x="206" y="6"/>
                  </a:cubicBezTo>
                  <a:cubicBezTo>
                    <a:pt x="203" y="4"/>
                    <a:pt x="200" y="2"/>
                    <a:pt x="196"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83"/>
            <p:cNvSpPr/>
            <p:nvPr/>
          </p:nvSpPr>
          <p:spPr bwMode="auto">
            <a:xfrm>
              <a:off x="2632078" y="2613819"/>
              <a:ext cx="884238" cy="887413"/>
            </a:xfrm>
            <a:custGeom>
              <a:avLst/>
              <a:gdLst>
                <a:gd name="T0" fmla="*/ 204 w 208"/>
                <a:gd name="T1" fmla="*/ 4 h 208"/>
                <a:gd name="T2" fmla="*/ 200 w 208"/>
                <a:gd name="T3" fmla="*/ 0 h 208"/>
                <a:gd name="T4" fmla="*/ 0 w 208"/>
                <a:gd name="T5" fmla="*/ 200 h 208"/>
                <a:gd name="T6" fmla="*/ 4 w 208"/>
                <a:gd name="T7" fmla="*/ 204 h 208"/>
                <a:gd name="T8" fmla="*/ 8 w 208"/>
                <a:gd name="T9" fmla="*/ 208 h 208"/>
                <a:gd name="T10" fmla="*/ 208 w 208"/>
                <a:gd name="T11" fmla="*/ 8 h 208"/>
                <a:gd name="T12" fmla="*/ 204 w 208"/>
                <a:gd name="T13" fmla="*/ 4 h 208"/>
              </a:gdLst>
              <a:ahLst/>
              <a:cxnLst>
                <a:cxn ang="0">
                  <a:pos x="T0" y="T1"/>
                </a:cxn>
                <a:cxn ang="0">
                  <a:pos x="T2" y="T3"/>
                </a:cxn>
                <a:cxn ang="0">
                  <a:pos x="T4" y="T5"/>
                </a:cxn>
                <a:cxn ang="0">
                  <a:pos x="T6" y="T7"/>
                </a:cxn>
                <a:cxn ang="0">
                  <a:pos x="T8" y="T9"/>
                </a:cxn>
                <a:cxn ang="0">
                  <a:pos x="T10" y="T11"/>
                </a:cxn>
                <a:cxn ang="0">
                  <a:pos x="T12" y="T13"/>
                </a:cxn>
              </a:cxnLst>
              <a:rect l="0" t="0" r="r" b="b"/>
              <a:pathLst>
                <a:path w="208" h="208">
                  <a:moveTo>
                    <a:pt x="204" y="4"/>
                  </a:moveTo>
                  <a:cubicBezTo>
                    <a:pt x="203" y="2"/>
                    <a:pt x="202" y="1"/>
                    <a:pt x="200" y="0"/>
                  </a:cubicBezTo>
                  <a:cubicBezTo>
                    <a:pt x="0" y="200"/>
                    <a:pt x="0" y="200"/>
                    <a:pt x="0" y="200"/>
                  </a:cubicBezTo>
                  <a:cubicBezTo>
                    <a:pt x="2" y="201"/>
                    <a:pt x="3" y="202"/>
                    <a:pt x="4" y="204"/>
                  </a:cubicBezTo>
                  <a:cubicBezTo>
                    <a:pt x="6" y="205"/>
                    <a:pt x="7" y="206"/>
                    <a:pt x="8" y="208"/>
                  </a:cubicBezTo>
                  <a:cubicBezTo>
                    <a:pt x="208" y="8"/>
                    <a:pt x="208" y="8"/>
                    <a:pt x="208" y="8"/>
                  </a:cubicBezTo>
                  <a:cubicBezTo>
                    <a:pt x="207" y="6"/>
                    <a:pt x="206" y="5"/>
                    <a:pt x="204"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84"/>
            <p:cNvSpPr/>
            <p:nvPr/>
          </p:nvSpPr>
          <p:spPr bwMode="auto">
            <a:xfrm>
              <a:off x="2703516" y="2682081"/>
              <a:ext cx="871538" cy="879475"/>
            </a:xfrm>
            <a:custGeom>
              <a:avLst/>
              <a:gdLst>
                <a:gd name="T0" fmla="*/ 199 w 205"/>
                <a:gd name="T1" fmla="*/ 0 h 206"/>
                <a:gd name="T2" fmla="*/ 0 w 205"/>
                <a:gd name="T3" fmla="*/ 199 h 206"/>
                <a:gd name="T4" fmla="*/ 9 w 205"/>
                <a:gd name="T5" fmla="*/ 206 h 206"/>
                <a:gd name="T6" fmla="*/ 205 w 205"/>
                <a:gd name="T7" fmla="*/ 10 h 206"/>
                <a:gd name="T8" fmla="*/ 199 w 205"/>
                <a:gd name="T9" fmla="*/ 0 h 206"/>
              </a:gdLst>
              <a:ahLst/>
              <a:cxnLst>
                <a:cxn ang="0">
                  <a:pos x="T0" y="T1"/>
                </a:cxn>
                <a:cxn ang="0">
                  <a:pos x="T2" y="T3"/>
                </a:cxn>
                <a:cxn ang="0">
                  <a:pos x="T4" y="T5"/>
                </a:cxn>
                <a:cxn ang="0">
                  <a:pos x="T6" y="T7"/>
                </a:cxn>
                <a:cxn ang="0">
                  <a:pos x="T8" y="T9"/>
                </a:cxn>
              </a:cxnLst>
              <a:rect l="0" t="0" r="r" b="b"/>
              <a:pathLst>
                <a:path w="205" h="206">
                  <a:moveTo>
                    <a:pt x="199" y="0"/>
                  </a:moveTo>
                  <a:cubicBezTo>
                    <a:pt x="0" y="199"/>
                    <a:pt x="0" y="199"/>
                    <a:pt x="0" y="199"/>
                  </a:cubicBezTo>
                  <a:cubicBezTo>
                    <a:pt x="3" y="201"/>
                    <a:pt x="6" y="204"/>
                    <a:pt x="9" y="206"/>
                  </a:cubicBezTo>
                  <a:cubicBezTo>
                    <a:pt x="205" y="10"/>
                    <a:pt x="205" y="10"/>
                    <a:pt x="205" y="10"/>
                  </a:cubicBezTo>
                  <a:cubicBezTo>
                    <a:pt x="203" y="6"/>
                    <a:pt x="201" y="3"/>
                    <a:pt x="19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85"/>
            <p:cNvSpPr/>
            <p:nvPr/>
          </p:nvSpPr>
          <p:spPr bwMode="auto">
            <a:xfrm>
              <a:off x="2784478" y="2766219"/>
              <a:ext cx="841375" cy="841375"/>
            </a:xfrm>
            <a:custGeom>
              <a:avLst/>
              <a:gdLst>
                <a:gd name="T0" fmla="*/ 193 w 198"/>
                <a:gd name="T1" fmla="*/ 0 h 197"/>
                <a:gd name="T2" fmla="*/ 0 w 198"/>
                <a:gd name="T3" fmla="*/ 192 h 197"/>
                <a:gd name="T4" fmla="*/ 11 w 198"/>
                <a:gd name="T5" fmla="*/ 197 h 197"/>
                <a:gd name="T6" fmla="*/ 198 w 198"/>
                <a:gd name="T7" fmla="*/ 10 h 197"/>
                <a:gd name="T8" fmla="*/ 193 w 198"/>
                <a:gd name="T9" fmla="*/ 0 h 197"/>
              </a:gdLst>
              <a:ahLst/>
              <a:cxnLst>
                <a:cxn ang="0">
                  <a:pos x="T0" y="T1"/>
                </a:cxn>
                <a:cxn ang="0">
                  <a:pos x="T2" y="T3"/>
                </a:cxn>
                <a:cxn ang="0">
                  <a:pos x="T4" y="T5"/>
                </a:cxn>
                <a:cxn ang="0">
                  <a:pos x="T6" y="T7"/>
                </a:cxn>
                <a:cxn ang="0">
                  <a:pos x="T8" y="T9"/>
                </a:cxn>
              </a:cxnLst>
              <a:rect l="0" t="0" r="r" b="b"/>
              <a:pathLst>
                <a:path w="198" h="197">
                  <a:moveTo>
                    <a:pt x="193" y="0"/>
                  </a:moveTo>
                  <a:cubicBezTo>
                    <a:pt x="0" y="192"/>
                    <a:pt x="0" y="192"/>
                    <a:pt x="0" y="192"/>
                  </a:cubicBezTo>
                  <a:cubicBezTo>
                    <a:pt x="4" y="194"/>
                    <a:pt x="7" y="195"/>
                    <a:pt x="11" y="197"/>
                  </a:cubicBezTo>
                  <a:cubicBezTo>
                    <a:pt x="198" y="10"/>
                    <a:pt x="198" y="10"/>
                    <a:pt x="198" y="10"/>
                  </a:cubicBezTo>
                  <a:cubicBezTo>
                    <a:pt x="196" y="7"/>
                    <a:pt x="194" y="3"/>
                    <a:pt x="193"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86"/>
            <p:cNvSpPr/>
            <p:nvPr/>
          </p:nvSpPr>
          <p:spPr bwMode="auto">
            <a:xfrm>
              <a:off x="2882903" y="2861469"/>
              <a:ext cx="777875" cy="781050"/>
            </a:xfrm>
            <a:custGeom>
              <a:avLst/>
              <a:gdLst>
                <a:gd name="T0" fmla="*/ 179 w 183"/>
                <a:gd name="T1" fmla="*/ 0 h 183"/>
                <a:gd name="T2" fmla="*/ 0 w 183"/>
                <a:gd name="T3" fmla="*/ 180 h 183"/>
                <a:gd name="T4" fmla="*/ 12 w 183"/>
                <a:gd name="T5" fmla="*/ 183 h 183"/>
                <a:gd name="T6" fmla="*/ 183 w 183"/>
                <a:gd name="T7" fmla="*/ 12 h 183"/>
                <a:gd name="T8" fmla="*/ 179 w 183"/>
                <a:gd name="T9" fmla="*/ 0 h 183"/>
              </a:gdLst>
              <a:ahLst/>
              <a:cxnLst>
                <a:cxn ang="0">
                  <a:pos x="T0" y="T1"/>
                </a:cxn>
                <a:cxn ang="0">
                  <a:pos x="T2" y="T3"/>
                </a:cxn>
                <a:cxn ang="0">
                  <a:pos x="T4" y="T5"/>
                </a:cxn>
                <a:cxn ang="0">
                  <a:pos x="T6" y="T7"/>
                </a:cxn>
                <a:cxn ang="0">
                  <a:pos x="T8" y="T9"/>
                </a:cxn>
              </a:cxnLst>
              <a:rect l="0" t="0" r="r" b="b"/>
              <a:pathLst>
                <a:path w="183" h="183">
                  <a:moveTo>
                    <a:pt x="179" y="0"/>
                  </a:moveTo>
                  <a:cubicBezTo>
                    <a:pt x="0" y="180"/>
                    <a:pt x="0" y="180"/>
                    <a:pt x="0" y="180"/>
                  </a:cubicBezTo>
                  <a:cubicBezTo>
                    <a:pt x="4" y="181"/>
                    <a:pt x="8" y="182"/>
                    <a:pt x="12" y="183"/>
                  </a:cubicBezTo>
                  <a:cubicBezTo>
                    <a:pt x="183" y="12"/>
                    <a:pt x="183" y="12"/>
                    <a:pt x="183" y="12"/>
                  </a:cubicBezTo>
                  <a:cubicBezTo>
                    <a:pt x="182" y="8"/>
                    <a:pt x="181" y="4"/>
                    <a:pt x="17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87"/>
            <p:cNvSpPr/>
            <p:nvPr/>
          </p:nvSpPr>
          <p:spPr bwMode="auto">
            <a:xfrm>
              <a:off x="2989266" y="2972594"/>
              <a:ext cx="687388" cy="687388"/>
            </a:xfrm>
            <a:custGeom>
              <a:avLst/>
              <a:gdLst>
                <a:gd name="T0" fmla="*/ 161 w 162"/>
                <a:gd name="T1" fmla="*/ 0 h 161"/>
                <a:gd name="T2" fmla="*/ 0 w 162"/>
                <a:gd name="T3" fmla="*/ 160 h 161"/>
                <a:gd name="T4" fmla="*/ 15 w 162"/>
                <a:gd name="T5" fmla="*/ 161 h 161"/>
                <a:gd name="T6" fmla="*/ 162 w 162"/>
                <a:gd name="T7" fmla="*/ 14 h 161"/>
                <a:gd name="T8" fmla="*/ 161 w 162"/>
                <a:gd name="T9" fmla="*/ 0 h 161"/>
              </a:gdLst>
              <a:ahLst/>
              <a:cxnLst>
                <a:cxn ang="0">
                  <a:pos x="T0" y="T1"/>
                </a:cxn>
                <a:cxn ang="0">
                  <a:pos x="T2" y="T3"/>
                </a:cxn>
                <a:cxn ang="0">
                  <a:pos x="T4" y="T5"/>
                </a:cxn>
                <a:cxn ang="0">
                  <a:pos x="T6" y="T7"/>
                </a:cxn>
                <a:cxn ang="0">
                  <a:pos x="T8" y="T9"/>
                </a:cxn>
              </a:cxnLst>
              <a:rect l="0" t="0" r="r" b="b"/>
              <a:pathLst>
                <a:path w="162" h="161">
                  <a:moveTo>
                    <a:pt x="161" y="0"/>
                  </a:moveTo>
                  <a:cubicBezTo>
                    <a:pt x="0" y="160"/>
                    <a:pt x="0" y="160"/>
                    <a:pt x="0" y="160"/>
                  </a:cubicBezTo>
                  <a:cubicBezTo>
                    <a:pt x="5" y="160"/>
                    <a:pt x="10" y="161"/>
                    <a:pt x="15" y="161"/>
                  </a:cubicBezTo>
                  <a:cubicBezTo>
                    <a:pt x="162" y="14"/>
                    <a:pt x="162" y="14"/>
                    <a:pt x="162" y="14"/>
                  </a:cubicBezTo>
                  <a:cubicBezTo>
                    <a:pt x="162" y="9"/>
                    <a:pt x="161" y="4"/>
                    <a:pt x="16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88"/>
            <p:cNvSpPr/>
            <p:nvPr/>
          </p:nvSpPr>
          <p:spPr bwMode="auto">
            <a:xfrm>
              <a:off x="3121028" y="3104356"/>
              <a:ext cx="555625" cy="555625"/>
            </a:xfrm>
            <a:custGeom>
              <a:avLst/>
              <a:gdLst>
                <a:gd name="T0" fmla="*/ 19 w 131"/>
                <a:gd name="T1" fmla="*/ 127 h 130"/>
                <a:gd name="T2" fmla="*/ 128 w 131"/>
                <a:gd name="T3" fmla="*/ 18 h 130"/>
                <a:gd name="T4" fmla="*/ 131 w 131"/>
                <a:gd name="T5" fmla="*/ 0 h 130"/>
                <a:gd name="T6" fmla="*/ 0 w 131"/>
                <a:gd name="T7" fmla="*/ 130 h 130"/>
                <a:gd name="T8" fmla="*/ 19 w 131"/>
                <a:gd name="T9" fmla="*/ 127 h 130"/>
              </a:gdLst>
              <a:ahLst/>
              <a:cxnLst>
                <a:cxn ang="0">
                  <a:pos x="T0" y="T1"/>
                </a:cxn>
                <a:cxn ang="0">
                  <a:pos x="T2" y="T3"/>
                </a:cxn>
                <a:cxn ang="0">
                  <a:pos x="T4" y="T5"/>
                </a:cxn>
                <a:cxn ang="0">
                  <a:pos x="T6" y="T7"/>
                </a:cxn>
                <a:cxn ang="0">
                  <a:pos x="T8" y="T9"/>
                </a:cxn>
              </a:cxnLst>
              <a:rect l="0" t="0" r="r" b="b"/>
              <a:pathLst>
                <a:path w="131" h="130">
                  <a:moveTo>
                    <a:pt x="19" y="127"/>
                  </a:moveTo>
                  <a:cubicBezTo>
                    <a:pt x="128" y="18"/>
                    <a:pt x="128" y="18"/>
                    <a:pt x="128" y="18"/>
                  </a:cubicBezTo>
                  <a:cubicBezTo>
                    <a:pt x="129" y="12"/>
                    <a:pt x="130" y="6"/>
                    <a:pt x="131" y="0"/>
                  </a:cubicBezTo>
                  <a:cubicBezTo>
                    <a:pt x="0" y="130"/>
                    <a:pt x="0" y="130"/>
                    <a:pt x="0" y="130"/>
                  </a:cubicBezTo>
                  <a:cubicBezTo>
                    <a:pt x="7" y="129"/>
                    <a:pt x="13" y="128"/>
                    <a:pt x="19" y="12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89"/>
            <p:cNvSpPr/>
            <p:nvPr/>
          </p:nvSpPr>
          <p:spPr bwMode="auto">
            <a:xfrm>
              <a:off x="3298828" y="3278981"/>
              <a:ext cx="336550" cy="338138"/>
            </a:xfrm>
            <a:custGeom>
              <a:avLst/>
              <a:gdLst>
                <a:gd name="T0" fmla="*/ 47 w 79"/>
                <a:gd name="T1" fmla="*/ 48 h 79"/>
                <a:gd name="T2" fmla="*/ 79 w 79"/>
                <a:gd name="T3" fmla="*/ 0 h 79"/>
                <a:gd name="T4" fmla="*/ 0 w 79"/>
                <a:gd name="T5" fmla="*/ 79 h 79"/>
                <a:gd name="T6" fmla="*/ 47 w 79"/>
                <a:gd name="T7" fmla="*/ 48 h 79"/>
              </a:gdLst>
              <a:ahLst/>
              <a:cxnLst>
                <a:cxn ang="0">
                  <a:pos x="T0" y="T1"/>
                </a:cxn>
                <a:cxn ang="0">
                  <a:pos x="T2" y="T3"/>
                </a:cxn>
                <a:cxn ang="0">
                  <a:pos x="T4" y="T5"/>
                </a:cxn>
                <a:cxn ang="0">
                  <a:pos x="T6" y="T7"/>
                </a:cxn>
              </a:cxnLst>
              <a:rect l="0" t="0" r="r" b="b"/>
              <a:pathLst>
                <a:path w="79" h="79">
                  <a:moveTo>
                    <a:pt x="47" y="48"/>
                  </a:moveTo>
                  <a:cubicBezTo>
                    <a:pt x="61" y="34"/>
                    <a:pt x="72" y="18"/>
                    <a:pt x="79" y="0"/>
                  </a:cubicBezTo>
                  <a:cubicBezTo>
                    <a:pt x="0" y="79"/>
                    <a:pt x="0" y="79"/>
                    <a:pt x="0" y="79"/>
                  </a:cubicBezTo>
                  <a:cubicBezTo>
                    <a:pt x="17" y="72"/>
                    <a:pt x="34" y="62"/>
                    <a:pt x="47" y="4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0" name="组合 109"/>
          <p:cNvGrpSpPr/>
          <p:nvPr/>
        </p:nvGrpSpPr>
        <p:grpSpPr>
          <a:xfrm>
            <a:off x="11195569" y="3621240"/>
            <a:ext cx="546738" cy="547339"/>
            <a:chOff x="4706589" y="515499"/>
            <a:chExt cx="875110" cy="876072"/>
          </a:xfrm>
          <a:noFill/>
        </p:grpSpPr>
        <p:sp>
          <p:nvSpPr>
            <p:cNvPr id="111" name="Freeform 5"/>
            <p:cNvSpPr/>
            <p:nvPr/>
          </p:nvSpPr>
          <p:spPr bwMode="auto">
            <a:xfrm>
              <a:off x="5334280" y="515499"/>
              <a:ext cx="247418" cy="213723"/>
            </a:xfrm>
            <a:custGeom>
              <a:avLst/>
              <a:gdLst>
                <a:gd name="T0" fmla="*/ 257 w 257"/>
                <a:gd name="T1" fmla="*/ 160 h 222"/>
                <a:gd name="T2" fmla="*/ 257 w 257"/>
                <a:gd name="T3" fmla="*/ 163 h 222"/>
                <a:gd name="T4" fmla="*/ 0 w 257"/>
                <a:gd name="T5" fmla="*/ 222 h 222"/>
                <a:gd name="T6" fmla="*/ 70 w 257"/>
                <a:gd name="T7" fmla="*/ 0 h 222"/>
                <a:gd name="T8" fmla="*/ 257 w 257"/>
                <a:gd name="T9" fmla="*/ 160 h 222"/>
              </a:gdLst>
              <a:ahLst/>
              <a:cxnLst>
                <a:cxn ang="0">
                  <a:pos x="T0" y="T1"/>
                </a:cxn>
                <a:cxn ang="0">
                  <a:pos x="T2" y="T3"/>
                </a:cxn>
                <a:cxn ang="0">
                  <a:pos x="T4" y="T5"/>
                </a:cxn>
                <a:cxn ang="0">
                  <a:pos x="T6" y="T7"/>
                </a:cxn>
                <a:cxn ang="0">
                  <a:pos x="T8" y="T9"/>
                </a:cxn>
              </a:cxnLst>
              <a:rect l="0" t="0" r="r" b="b"/>
              <a:pathLst>
                <a:path w="257" h="222">
                  <a:moveTo>
                    <a:pt x="257" y="160"/>
                  </a:moveTo>
                  <a:lnTo>
                    <a:pt x="257" y="163"/>
                  </a:lnTo>
                  <a:lnTo>
                    <a:pt x="0" y="222"/>
                  </a:lnTo>
                  <a:lnTo>
                    <a:pt x="70" y="0"/>
                  </a:lnTo>
                  <a:lnTo>
                    <a:pt x="257" y="160"/>
                  </a:lnTo>
                  <a:close/>
                </a:path>
              </a:pathLst>
            </a:custGeom>
            <a:grpFill/>
            <a:ln w="0">
              <a:solidFill>
                <a:schemeClr val="tx2">
                  <a:lumMod val="40000"/>
                  <a:lumOff val="60000"/>
                </a:schemeClr>
              </a:solidFill>
              <a:round/>
            </a:ln>
          </p:spPr>
          <p:txBody>
            <a:bodyPr vert="horz" wrap="square" lIns="91440" tIns="45720" rIns="91440" bIns="45720" numCol="1" anchor="t" anchorCtr="0" compatLnSpc="1"/>
            <a:lstStyle/>
            <a:p>
              <a:endParaRPr lang="zh-CN" altLang="en-US"/>
            </a:p>
          </p:txBody>
        </p:sp>
        <p:sp>
          <p:nvSpPr>
            <p:cNvPr id="112" name="Freeform 6"/>
            <p:cNvSpPr/>
            <p:nvPr/>
          </p:nvSpPr>
          <p:spPr bwMode="auto">
            <a:xfrm>
              <a:off x="4706589" y="515499"/>
              <a:ext cx="875110" cy="876072"/>
            </a:xfrm>
            <a:custGeom>
              <a:avLst/>
              <a:gdLst>
                <a:gd name="T0" fmla="*/ 909 w 909"/>
                <a:gd name="T1" fmla="*/ 163 h 910"/>
                <a:gd name="T2" fmla="*/ 909 w 909"/>
                <a:gd name="T3" fmla="*/ 910 h 910"/>
                <a:gd name="T4" fmla="*/ 0 w 909"/>
                <a:gd name="T5" fmla="*/ 910 h 910"/>
                <a:gd name="T6" fmla="*/ 0 w 909"/>
                <a:gd name="T7" fmla="*/ 0 h 910"/>
                <a:gd name="T8" fmla="*/ 722 w 909"/>
                <a:gd name="T9" fmla="*/ 0 h 910"/>
                <a:gd name="T10" fmla="*/ 722 w 909"/>
                <a:gd name="T11" fmla="*/ 0 h 910"/>
                <a:gd name="T12" fmla="*/ 794 w 909"/>
                <a:gd name="T13" fmla="*/ 61 h 910"/>
                <a:gd name="T14" fmla="*/ 909 w 909"/>
                <a:gd name="T15" fmla="*/ 163 h 9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9" h="910">
                  <a:moveTo>
                    <a:pt x="909" y="163"/>
                  </a:moveTo>
                  <a:lnTo>
                    <a:pt x="909" y="910"/>
                  </a:lnTo>
                  <a:lnTo>
                    <a:pt x="0" y="910"/>
                  </a:lnTo>
                  <a:lnTo>
                    <a:pt x="0" y="0"/>
                  </a:lnTo>
                  <a:lnTo>
                    <a:pt x="722" y="0"/>
                  </a:lnTo>
                  <a:lnTo>
                    <a:pt x="722" y="0"/>
                  </a:lnTo>
                  <a:lnTo>
                    <a:pt x="794" y="61"/>
                  </a:lnTo>
                  <a:lnTo>
                    <a:pt x="909" y="163"/>
                  </a:lnTo>
                  <a:close/>
                </a:path>
              </a:pathLst>
            </a:custGeom>
            <a:grpFill/>
            <a:ln w="0">
              <a:solidFill>
                <a:schemeClr val="tx2">
                  <a:lumMod val="40000"/>
                  <a:lumOff val="60000"/>
                </a:schemeClr>
              </a:solidFill>
              <a:round/>
            </a:ln>
          </p:spPr>
          <p:txBody>
            <a:bodyPr vert="horz" wrap="square" lIns="91440" tIns="45720" rIns="91440" bIns="45720" numCol="1" anchor="t" anchorCtr="0" compatLnSpc="1"/>
            <a:lstStyle/>
            <a:p>
              <a:endParaRPr lang="zh-CN" altLang="en-US"/>
            </a:p>
          </p:txBody>
        </p:sp>
        <p:sp>
          <p:nvSpPr>
            <p:cNvPr id="113" name="Freeform 7"/>
            <p:cNvSpPr/>
            <p:nvPr/>
          </p:nvSpPr>
          <p:spPr bwMode="auto">
            <a:xfrm>
              <a:off x="4706589" y="515499"/>
              <a:ext cx="875110" cy="876072"/>
            </a:xfrm>
            <a:custGeom>
              <a:avLst/>
              <a:gdLst>
                <a:gd name="T0" fmla="*/ 909 w 909"/>
                <a:gd name="T1" fmla="*/ 163 h 910"/>
                <a:gd name="T2" fmla="*/ 909 w 909"/>
                <a:gd name="T3" fmla="*/ 910 h 910"/>
                <a:gd name="T4" fmla="*/ 0 w 909"/>
                <a:gd name="T5" fmla="*/ 910 h 910"/>
                <a:gd name="T6" fmla="*/ 0 w 909"/>
                <a:gd name="T7" fmla="*/ 0 h 910"/>
                <a:gd name="T8" fmla="*/ 722 w 909"/>
                <a:gd name="T9" fmla="*/ 0 h 910"/>
                <a:gd name="T10" fmla="*/ 722 w 909"/>
                <a:gd name="T11" fmla="*/ 0 h 910"/>
                <a:gd name="T12" fmla="*/ 909 w 909"/>
                <a:gd name="T13" fmla="*/ 160 h 910"/>
                <a:gd name="T14" fmla="*/ 909 w 909"/>
                <a:gd name="T15" fmla="*/ 163 h 9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9" h="910">
                  <a:moveTo>
                    <a:pt x="909" y="163"/>
                  </a:moveTo>
                  <a:lnTo>
                    <a:pt x="909" y="910"/>
                  </a:lnTo>
                  <a:lnTo>
                    <a:pt x="0" y="910"/>
                  </a:lnTo>
                  <a:lnTo>
                    <a:pt x="0" y="0"/>
                  </a:lnTo>
                  <a:lnTo>
                    <a:pt x="722" y="0"/>
                  </a:lnTo>
                  <a:lnTo>
                    <a:pt x="722" y="0"/>
                  </a:lnTo>
                  <a:lnTo>
                    <a:pt x="909" y="160"/>
                  </a:lnTo>
                  <a:lnTo>
                    <a:pt x="909" y="163"/>
                  </a:lnTo>
                  <a:close/>
                </a:path>
              </a:pathLst>
            </a:custGeom>
            <a:grpFill/>
            <a:ln w="0" cap="rnd">
              <a:solidFill>
                <a:schemeClr val="tx2">
                  <a:lumMod val="40000"/>
                  <a:lumOff val="60000"/>
                </a:schemeClr>
              </a:solidFill>
              <a:prstDash val="solid"/>
              <a:round/>
            </a:ln>
          </p:spPr>
          <p:txBody>
            <a:bodyPr vert="horz" wrap="square" lIns="91440" tIns="45720" rIns="91440" bIns="45720" numCol="1" anchor="t" anchorCtr="0" compatLnSpc="1"/>
            <a:lstStyle/>
            <a:p>
              <a:endParaRPr lang="zh-CN" altLang="en-US"/>
            </a:p>
          </p:txBody>
        </p:sp>
        <p:sp>
          <p:nvSpPr>
            <p:cNvPr id="114" name="Freeform 8"/>
            <p:cNvSpPr/>
            <p:nvPr/>
          </p:nvSpPr>
          <p:spPr bwMode="auto">
            <a:xfrm>
              <a:off x="5334280" y="515499"/>
              <a:ext cx="247418" cy="213723"/>
            </a:xfrm>
            <a:custGeom>
              <a:avLst/>
              <a:gdLst>
                <a:gd name="T0" fmla="*/ 70 w 257"/>
                <a:gd name="T1" fmla="*/ 0 h 222"/>
                <a:gd name="T2" fmla="*/ 70 w 257"/>
                <a:gd name="T3" fmla="*/ 0 h 222"/>
                <a:gd name="T4" fmla="*/ 0 w 257"/>
                <a:gd name="T5" fmla="*/ 222 h 222"/>
                <a:gd name="T6" fmla="*/ 257 w 257"/>
                <a:gd name="T7" fmla="*/ 163 h 222"/>
              </a:gdLst>
              <a:ahLst/>
              <a:cxnLst>
                <a:cxn ang="0">
                  <a:pos x="T0" y="T1"/>
                </a:cxn>
                <a:cxn ang="0">
                  <a:pos x="T2" y="T3"/>
                </a:cxn>
                <a:cxn ang="0">
                  <a:pos x="T4" y="T5"/>
                </a:cxn>
                <a:cxn ang="0">
                  <a:pos x="T6" y="T7"/>
                </a:cxn>
              </a:cxnLst>
              <a:rect l="0" t="0" r="r" b="b"/>
              <a:pathLst>
                <a:path w="257" h="222">
                  <a:moveTo>
                    <a:pt x="70" y="0"/>
                  </a:moveTo>
                  <a:lnTo>
                    <a:pt x="70" y="0"/>
                  </a:lnTo>
                  <a:lnTo>
                    <a:pt x="0" y="222"/>
                  </a:lnTo>
                  <a:lnTo>
                    <a:pt x="257" y="163"/>
                  </a:lnTo>
                </a:path>
              </a:pathLst>
            </a:custGeom>
            <a:grpFill/>
            <a:ln w="0" cap="rnd">
              <a:solidFill>
                <a:schemeClr val="tx2">
                  <a:lumMod val="40000"/>
                  <a:lumOff val="60000"/>
                </a:schemeClr>
              </a:solidFill>
              <a:prstDash val="solid"/>
              <a:round/>
            </a:ln>
          </p:spPr>
          <p:txBody>
            <a:bodyPr vert="horz" wrap="square" lIns="91440" tIns="45720" rIns="91440" bIns="45720" numCol="1" anchor="t" anchorCtr="0" compatLnSpc="1"/>
            <a:lstStyle/>
            <a:p>
              <a:endParaRPr lang="zh-CN" altLang="en-US"/>
            </a:p>
          </p:txBody>
        </p:sp>
        <p:sp>
          <p:nvSpPr>
            <p:cNvPr id="115" name="Line 9"/>
            <p:cNvSpPr>
              <a:spLocks noChangeShapeType="1"/>
            </p:cNvSpPr>
            <p:nvPr/>
          </p:nvSpPr>
          <p:spPr bwMode="auto">
            <a:xfrm>
              <a:off x="4894319" y="873629"/>
              <a:ext cx="509277" cy="0"/>
            </a:xfrm>
            <a:prstGeom prst="line">
              <a:avLst/>
            </a:prstGeom>
            <a:grpFill/>
            <a:ln w="0" cap="rnd">
              <a:solidFill>
                <a:schemeClr val="tx2">
                  <a:lumMod val="40000"/>
                  <a:lumOff val="60000"/>
                </a:schemeClr>
              </a:solidFill>
              <a:prstDash val="solid"/>
              <a:round/>
            </a:ln>
          </p:spPr>
          <p:txBody>
            <a:bodyPr vert="horz" wrap="square" lIns="91440" tIns="45720" rIns="91440" bIns="45720" numCol="1" anchor="t" anchorCtr="0" compatLnSpc="1"/>
            <a:lstStyle/>
            <a:p>
              <a:endParaRPr lang="zh-CN" altLang="en-US"/>
            </a:p>
          </p:txBody>
        </p:sp>
        <p:sp>
          <p:nvSpPr>
            <p:cNvPr id="116" name="Line 10"/>
            <p:cNvSpPr>
              <a:spLocks noChangeShapeType="1"/>
            </p:cNvSpPr>
            <p:nvPr/>
          </p:nvSpPr>
          <p:spPr bwMode="auto">
            <a:xfrm>
              <a:off x="4894319" y="996857"/>
              <a:ext cx="509277" cy="0"/>
            </a:xfrm>
            <a:prstGeom prst="line">
              <a:avLst/>
            </a:prstGeom>
            <a:grpFill/>
            <a:ln w="0" cap="rnd">
              <a:solidFill>
                <a:schemeClr val="tx2">
                  <a:lumMod val="40000"/>
                  <a:lumOff val="60000"/>
                </a:schemeClr>
              </a:solidFill>
              <a:prstDash val="solid"/>
              <a:round/>
            </a:ln>
          </p:spPr>
          <p:txBody>
            <a:bodyPr vert="horz" wrap="square" lIns="91440" tIns="45720" rIns="91440" bIns="45720" numCol="1" anchor="t" anchorCtr="0" compatLnSpc="1"/>
            <a:lstStyle/>
            <a:p>
              <a:endParaRPr lang="zh-CN" altLang="en-US"/>
            </a:p>
          </p:txBody>
        </p:sp>
        <p:sp>
          <p:nvSpPr>
            <p:cNvPr id="117" name="Line 11"/>
            <p:cNvSpPr>
              <a:spLocks noChangeShapeType="1"/>
            </p:cNvSpPr>
            <p:nvPr/>
          </p:nvSpPr>
          <p:spPr bwMode="auto">
            <a:xfrm>
              <a:off x="4894319" y="1122973"/>
              <a:ext cx="509277" cy="0"/>
            </a:xfrm>
            <a:prstGeom prst="line">
              <a:avLst/>
            </a:prstGeom>
            <a:grpFill/>
            <a:ln w="0" cap="rnd">
              <a:solidFill>
                <a:schemeClr val="tx2">
                  <a:lumMod val="40000"/>
                  <a:lumOff val="60000"/>
                </a:schemeClr>
              </a:solidFill>
              <a:prstDash val="solid"/>
              <a:round/>
            </a:ln>
          </p:spPr>
          <p:txBody>
            <a:bodyPr vert="horz" wrap="square" lIns="91440" tIns="45720" rIns="91440" bIns="45720" numCol="1" anchor="t" anchorCtr="0" compatLnSpc="1"/>
            <a:lstStyle/>
            <a:p>
              <a:endParaRPr lang="zh-CN" altLang="en-US"/>
            </a:p>
          </p:txBody>
        </p:sp>
      </p:grpSp>
      <p:sp>
        <p:nvSpPr>
          <p:cNvPr id="120" name="椭圆 119"/>
          <p:cNvSpPr/>
          <p:nvPr/>
        </p:nvSpPr>
        <p:spPr>
          <a:xfrm>
            <a:off x="10098116" y="5494140"/>
            <a:ext cx="2116130" cy="2116130"/>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9" name="图片 108"/>
          <p:cNvPicPr>
            <a:picLocks noChangeAspect="1"/>
          </p:cNvPicPr>
          <p:nvPr/>
        </p:nvPicPr>
        <p:blipFill>
          <a:blip r:embed="rId4" cstate="print"/>
          <a:stretch>
            <a:fillRect/>
          </a:stretch>
        </p:blipFill>
        <p:spPr>
          <a:xfrm>
            <a:off x="9317304" y="5299817"/>
            <a:ext cx="1531379" cy="1444517"/>
          </a:xfrm>
          <a:prstGeom prst="rect">
            <a:avLst/>
          </a:prstGeom>
        </p:spPr>
      </p:pic>
      <p:grpSp>
        <p:nvGrpSpPr>
          <p:cNvPr id="95" name="组合 94"/>
          <p:cNvGrpSpPr/>
          <p:nvPr/>
        </p:nvGrpSpPr>
        <p:grpSpPr>
          <a:xfrm>
            <a:off x="10452255" y="5851523"/>
            <a:ext cx="1827221" cy="1836863"/>
            <a:chOff x="2473328" y="2450306"/>
            <a:chExt cx="1203326" cy="1209676"/>
          </a:xfrm>
          <a:solidFill>
            <a:schemeClr val="tx2">
              <a:lumMod val="40000"/>
              <a:lumOff val="60000"/>
              <a:alpha val="26000"/>
            </a:schemeClr>
          </a:solidFill>
        </p:grpSpPr>
        <p:sp>
          <p:nvSpPr>
            <p:cNvPr id="96" name="Freeform 77"/>
            <p:cNvSpPr/>
            <p:nvPr/>
          </p:nvSpPr>
          <p:spPr bwMode="auto">
            <a:xfrm>
              <a:off x="2516191" y="2493169"/>
              <a:ext cx="336550" cy="338138"/>
            </a:xfrm>
            <a:custGeom>
              <a:avLst/>
              <a:gdLst>
                <a:gd name="T0" fmla="*/ 31 w 79"/>
                <a:gd name="T1" fmla="*/ 32 h 79"/>
                <a:gd name="T2" fmla="*/ 0 w 79"/>
                <a:gd name="T3" fmla="*/ 79 h 79"/>
                <a:gd name="T4" fmla="*/ 79 w 79"/>
                <a:gd name="T5" fmla="*/ 0 h 79"/>
                <a:gd name="T6" fmla="*/ 31 w 79"/>
                <a:gd name="T7" fmla="*/ 32 h 79"/>
              </a:gdLst>
              <a:ahLst/>
              <a:cxnLst>
                <a:cxn ang="0">
                  <a:pos x="T0" y="T1"/>
                </a:cxn>
                <a:cxn ang="0">
                  <a:pos x="T2" y="T3"/>
                </a:cxn>
                <a:cxn ang="0">
                  <a:pos x="T4" y="T5"/>
                </a:cxn>
                <a:cxn ang="0">
                  <a:pos x="T6" y="T7"/>
                </a:cxn>
              </a:cxnLst>
              <a:rect l="0" t="0" r="r" b="b"/>
              <a:pathLst>
                <a:path w="79" h="79">
                  <a:moveTo>
                    <a:pt x="31" y="32"/>
                  </a:moveTo>
                  <a:cubicBezTo>
                    <a:pt x="17" y="46"/>
                    <a:pt x="7" y="62"/>
                    <a:pt x="0" y="79"/>
                  </a:cubicBezTo>
                  <a:cubicBezTo>
                    <a:pt x="79" y="0"/>
                    <a:pt x="79" y="0"/>
                    <a:pt x="79" y="0"/>
                  </a:cubicBezTo>
                  <a:cubicBezTo>
                    <a:pt x="61" y="7"/>
                    <a:pt x="45" y="18"/>
                    <a:pt x="31" y="3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78"/>
            <p:cNvSpPr/>
            <p:nvPr/>
          </p:nvSpPr>
          <p:spPr bwMode="auto">
            <a:xfrm>
              <a:off x="2473328" y="2455069"/>
              <a:ext cx="554038" cy="555625"/>
            </a:xfrm>
            <a:custGeom>
              <a:avLst/>
              <a:gdLst>
                <a:gd name="T0" fmla="*/ 112 w 130"/>
                <a:gd name="T1" fmla="*/ 2 h 130"/>
                <a:gd name="T2" fmla="*/ 3 w 130"/>
                <a:gd name="T3" fmla="*/ 111 h 130"/>
                <a:gd name="T4" fmla="*/ 0 w 130"/>
                <a:gd name="T5" fmla="*/ 130 h 130"/>
                <a:gd name="T6" fmla="*/ 130 w 130"/>
                <a:gd name="T7" fmla="*/ 0 h 130"/>
                <a:gd name="T8" fmla="*/ 112 w 130"/>
                <a:gd name="T9" fmla="*/ 2 h 130"/>
              </a:gdLst>
              <a:ahLst/>
              <a:cxnLst>
                <a:cxn ang="0">
                  <a:pos x="T0" y="T1"/>
                </a:cxn>
                <a:cxn ang="0">
                  <a:pos x="T2" y="T3"/>
                </a:cxn>
                <a:cxn ang="0">
                  <a:pos x="T4" y="T5"/>
                </a:cxn>
                <a:cxn ang="0">
                  <a:pos x="T6" y="T7"/>
                </a:cxn>
                <a:cxn ang="0">
                  <a:pos x="T8" y="T9"/>
                </a:cxn>
              </a:cxnLst>
              <a:rect l="0" t="0" r="r" b="b"/>
              <a:pathLst>
                <a:path w="130" h="130">
                  <a:moveTo>
                    <a:pt x="112" y="2"/>
                  </a:moveTo>
                  <a:cubicBezTo>
                    <a:pt x="3" y="111"/>
                    <a:pt x="3" y="111"/>
                    <a:pt x="3" y="111"/>
                  </a:cubicBezTo>
                  <a:cubicBezTo>
                    <a:pt x="2" y="117"/>
                    <a:pt x="1" y="123"/>
                    <a:pt x="0" y="130"/>
                  </a:cubicBezTo>
                  <a:cubicBezTo>
                    <a:pt x="130" y="0"/>
                    <a:pt x="130" y="0"/>
                    <a:pt x="130" y="0"/>
                  </a:cubicBezTo>
                  <a:cubicBezTo>
                    <a:pt x="124" y="0"/>
                    <a:pt x="118" y="1"/>
                    <a:pt x="112" y="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79"/>
            <p:cNvSpPr/>
            <p:nvPr/>
          </p:nvSpPr>
          <p:spPr bwMode="auto">
            <a:xfrm>
              <a:off x="2473328" y="2450306"/>
              <a:ext cx="685800" cy="692150"/>
            </a:xfrm>
            <a:custGeom>
              <a:avLst/>
              <a:gdLst>
                <a:gd name="T0" fmla="*/ 147 w 161"/>
                <a:gd name="T1" fmla="*/ 0 h 162"/>
                <a:gd name="T2" fmla="*/ 0 w 161"/>
                <a:gd name="T3" fmla="*/ 147 h 162"/>
                <a:gd name="T4" fmla="*/ 1 w 161"/>
                <a:gd name="T5" fmla="*/ 162 h 162"/>
                <a:gd name="T6" fmla="*/ 161 w 161"/>
                <a:gd name="T7" fmla="*/ 2 h 162"/>
                <a:gd name="T8" fmla="*/ 147 w 161"/>
                <a:gd name="T9" fmla="*/ 0 h 162"/>
              </a:gdLst>
              <a:ahLst/>
              <a:cxnLst>
                <a:cxn ang="0">
                  <a:pos x="T0" y="T1"/>
                </a:cxn>
                <a:cxn ang="0">
                  <a:pos x="T2" y="T3"/>
                </a:cxn>
                <a:cxn ang="0">
                  <a:pos x="T4" y="T5"/>
                </a:cxn>
                <a:cxn ang="0">
                  <a:pos x="T6" y="T7"/>
                </a:cxn>
                <a:cxn ang="0">
                  <a:pos x="T8" y="T9"/>
                </a:cxn>
              </a:cxnLst>
              <a:rect l="0" t="0" r="r" b="b"/>
              <a:pathLst>
                <a:path w="161" h="162">
                  <a:moveTo>
                    <a:pt x="147" y="0"/>
                  </a:moveTo>
                  <a:cubicBezTo>
                    <a:pt x="0" y="147"/>
                    <a:pt x="0" y="147"/>
                    <a:pt x="0" y="147"/>
                  </a:cubicBezTo>
                  <a:cubicBezTo>
                    <a:pt x="0" y="152"/>
                    <a:pt x="1" y="157"/>
                    <a:pt x="1" y="162"/>
                  </a:cubicBezTo>
                  <a:cubicBezTo>
                    <a:pt x="161" y="2"/>
                    <a:pt x="161" y="2"/>
                    <a:pt x="161" y="2"/>
                  </a:cubicBezTo>
                  <a:cubicBezTo>
                    <a:pt x="157" y="1"/>
                    <a:pt x="152" y="0"/>
                    <a:pt x="14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80"/>
            <p:cNvSpPr/>
            <p:nvPr/>
          </p:nvSpPr>
          <p:spPr bwMode="auto">
            <a:xfrm>
              <a:off x="2490791" y="2467769"/>
              <a:ext cx="777875" cy="781050"/>
            </a:xfrm>
            <a:custGeom>
              <a:avLst/>
              <a:gdLst>
                <a:gd name="T0" fmla="*/ 171 w 183"/>
                <a:gd name="T1" fmla="*/ 0 h 183"/>
                <a:gd name="T2" fmla="*/ 0 w 183"/>
                <a:gd name="T3" fmla="*/ 171 h 183"/>
                <a:gd name="T4" fmla="*/ 4 w 183"/>
                <a:gd name="T5" fmla="*/ 183 h 183"/>
                <a:gd name="T6" fmla="*/ 183 w 183"/>
                <a:gd name="T7" fmla="*/ 4 h 183"/>
                <a:gd name="T8" fmla="*/ 171 w 183"/>
                <a:gd name="T9" fmla="*/ 0 h 183"/>
              </a:gdLst>
              <a:ahLst/>
              <a:cxnLst>
                <a:cxn ang="0">
                  <a:pos x="T0" y="T1"/>
                </a:cxn>
                <a:cxn ang="0">
                  <a:pos x="T2" y="T3"/>
                </a:cxn>
                <a:cxn ang="0">
                  <a:pos x="T4" y="T5"/>
                </a:cxn>
                <a:cxn ang="0">
                  <a:pos x="T6" y="T7"/>
                </a:cxn>
                <a:cxn ang="0">
                  <a:pos x="T8" y="T9"/>
                </a:cxn>
              </a:cxnLst>
              <a:rect l="0" t="0" r="r" b="b"/>
              <a:pathLst>
                <a:path w="183" h="183">
                  <a:moveTo>
                    <a:pt x="171" y="0"/>
                  </a:moveTo>
                  <a:cubicBezTo>
                    <a:pt x="0" y="171"/>
                    <a:pt x="0" y="171"/>
                    <a:pt x="0" y="171"/>
                  </a:cubicBezTo>
                  <a:cubicBezTo>
                    <a:pt x="1" y="175"/>
                    <a:pt x="2" y="179"/>
                    <a:pt x="4" y="183"/>
                  </a:cubicBezTo>
                  <a:cubicBezTo>
                    <a:pt x="183" y="4"/>
                    <a:pt x="183" y="4"/>
                    <a:pt x="183" y="4"/>
                  </a:cubicBezTo>
                  <a:cubicBezTo>
                    <a:pt x="179" y="2"/>
                    <a:pt x="175" y="1"/>
                    <a:pt x="17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81"/>
            <p:cNvSpPr/>
            <p:nvPr/>
          </p:nvSpPr>
          <p:spPr bwMode="auto">
            <a:xfrm>
              <a:off x="2525716" y="2502694"/>
              <a:ext cx="836613" cy="844550"/>
            </a:xfrm>
            <a:custGeom>
              <a:avLst/>
              <a:gdLst>
                <a:gd name="T0" fmla="*/ 187 w 197"/>
                <a:gd name="T1" fmla="*/ 0 h 198"/>
                <a:gd name="T2" fmla="*/ 0 w 197"/>
                <a:gd name="T3" fmla="*/ 187 h 198"/>
                <a:gd name="T4" fmla="*/ 5 w 197"/>
                <a:gd name="T5" fmla="*/ 198 h 198"/>
                <a:gd name="T6" fmla="*/ 197 w 197"/>
                <a:gd name="T7" fmla="*/ 6 h 198"/>
                <a:gd name="T8" fmla="*/ 187 w 197"/>
                <a:gd name="T9" fmla="*/ 0 h 198"/>
              </a:gdLst>
              <a:ahLst/>
              <a:cxnLst>
                <a:cxn ang="0">
                  <a:pos x="T0" y="T1"/>
                </a:cxn>
                <a:cxn ang="0">
                  <a:pos x="T2" y="T3"/>
                </a:cxn>
                <a:cxn ang="0">
                  <a:pos x="T4" y="T5"/>
                </a:cxn>
                <a:cxn ang="0">
                  <a:pos x="T6" y="T7"/>
                </a:cxn>
                <a:cxn ang="0">
                  <a:pos x="T8" y="T9"/>
                </a:cxn>
              </a:cxnLst>
              <a:rect l="0" t="0" r="r" b="b"/>
              <a:pathLst>
                <a:path w="197" h="198">
                  <a:moveTo>
                    <a:pt x="187" y="0"/>
                  </a:moveTo>
                  <a:cubicBezTo>
                    <a:pt x="0" y="187"/>
                    <a:pt x="0" y="187"/>
                    <a:pt x="0" y="187"/>
                  </a:cubicBezTo>
                  <a:cubicBezTo>
                    <a:pt x="2" y="191"/>
                    <a:pt x="3" y="194"/>
                    <a:pt x="5" y="198"/>
                  </a:cubicBezTo>
                  <a:cubicBezTo>
                    <a:pt x="197" y="6"/>
                    <a:pt x="197" y="6"/>
                    <a:pt x="197" y="6"/>
                  </a:cubicBezTo>
                  <a:cubicBezTo>
                    <a:pt x="194" y="4"/>
                    <a:pt x="190" y="2"/>
                    <a:pt x="187"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82"/>
            <p:cNvSpPr/>
            <p:nvPr/>
          </p:nvSpPr>
          <p:spPr bwMode="auto">
            <a:xfrm>
              <a:off x="2571753" y="2553494"/>
              <a:ext cx="876300" cy="874713"/>
            </a:xfrm>
            <a:custGeom>
              <a:avLst/>
              <a:gdLst>
                <a:gd name="T0" fmla="*/ 196 w 206"/>
                <a:gd name="T1" fmla="*/ 0 h 205"/>
                <a:gd name="T2" fmla="*/ 0 w 206"/>
                <a:gd name="T3" fmla="*/ 196 h 205"/>
                <a:gd name="T4" fmla="*/ 7 w 206"/>
                <a:gd name="T5" fmla="*/ 205 h 205"/>
                <a:gd name="T6" fmla="*/ 206 w 206"/>
                <a:gd name="T7" fmla="*/ 6 h 205"/>
                <a:gd name="T8" fmla="*/ 196 w 206"/>
                <a:gd name="T9" fmla="*/ 0 h 205"/>
              </a:gdLst>
              <a:ahLst/>
              <a:cxnLst>
                <a:cxn ang="0">
                  <a:pos x="T0" y="T1"/>
                </a:cxn>
                <a:cxn ang="0">
                  <a:pos x="T2" y="T3"/>
                </a:cxn>
                <a:cxn ang="0">
                  <a:pos x="T4" y="T5"/>
                </a:cxn>
                <a:cxn ang="0">
                  <a:pos x="T6" y="T7"/>
                </a:cxn>
                <a:cxn ang="0">
                  <a:pos x="T8" y="T9"/>
                </a:cxn>
              </a:cxnLst>
              <a:rect l="0" t="0" r="r" b="b"/>
              <a:pathLst>
                <a:path w="206" h="205">
                  <a:moveTo>
                    <a:pt x="196" y="0"/>
                  </a:moveTo>
                  <a:cubicBezTo>
                    <a:pt x="0" y="196"/>
                    <a:pt x="0" y="196"/>
                    <a:pt x="0" y="196"/>
                  </a:cubicBezTo>
                  <a:cubicBezTo>
                    <a:pt x="2" y="199"/>
                    <a:pt x="5" y="202"/>
                    <a:pt x="7" y="205"/>
                  </a:cubicBezTo>
                  <a:cubicBezTo>
                    <a:pt x="206" y="6"/>
                    <a:pt x="206" y="6"/>
                    <a:pt x="206" y="6"/>
                  </a:cubicBezTo>
                  <a:cubicBezTo>
                    <a:pt x="203" y="4"/>
                    <a:pt x="200" y="2"/>
                    <a:pt x="196"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83"/>
            <p:cNvSpPr/>
            <p:nvPr/>
          </p:nvSpPr>
          <p:spPr bwMode="auto">
            <a:xfrm>
              <a:off x="2632078" y="2613819"/>
              <a:ext cx="884238" cy="887413"/>
            </a:xfrm>
            <a:custGeom>
              <a:avLst/>
              <a:gdLst>
                <a:gd name="T0" fmla="*/ 204 w 208"/>
                <a:gd name="T1" fmla="*/ 4 h 208"/>
                <a:gd name="T2" fmla="*/ 200 w 208"/>
                <a:gd name="T3" fmla="*/ 0 h 208"/>
                <a:gd name="T4" fmla="*/ 0 w 208"/>
                <a:gd name="T5" fmla="*/ 200 h 208"/>
                <a:gd name="T6" fmla="*/ 4 w 208"/>
                <a:gd name="T7" fmla="*/ 204 h 208"/>
                <a:gd name="T8" fmla="*/ 8 w 208"/>
                <a:gd name="T9" fmla="*/ 208 h 208"/>
                <a:gd name="T10" fmla="*/ 208 w 208"/>
                <a:gd name="T11" fmla="*/ 8 h 208"/>
                <a:gd name="T12" fmla="*/ 204 w 208"/>
                <a:gd name="T13" fmla="*/ 4 h 208"/>
              </a:gdLst>
              <a:ahLst/>
              <a:cxnLst>
                <a:cxn ang="0">
                  <a:pos x="T0" y="T1"/>
                </a:cxn>
                <a:cxn ang="0">
                  <a:pos x="T2" y="T3"/>
                </a:cxn>
                <a:cxn ang="0">
                  <a:pos x="T4" y="T5"/>
                </a:cxn>
                <a:cxn ang="0">
                  <a:pos x="T6" y="T7"/>
                </a:cxn>
                <a:cxn ang="0">
                  <a:pos x="T8" y="T9"/>
                </a:cxn>
                <a:cxn ang="0">
                  <a:pos x="T10" y="T11"/>
                </a:cxn>
                <a:cxn ang="0">
                  <a:pos x="T12" y="T13"/>
                </a:cxn>
              </a:cxnLst>
              <a:rect l="0" t="0" r="r" b="b"/>
              <a:pathLst>
                <a:path w="208" h="208">
                  <a:moveTo>
                    <a:pt x="204" y="4"/>
                  </a:moveTo>
                  <a:cubicBezTo>
                    <a:pt x="203" y="2"/>
                    <a:pt x="202" y="1"/>
                    <a:pt x="200" y="0"/>
                  </a:cubicBezTo>
                  <a:cubicBezTo>
                    <a:pt x="0" y="200"/>
                    <a:pt x="0" y="200"/>
                    <a:pt x="0" y="200"/>
                  </a:cubicBezTo>
                  <a:cubicBezTo>
                    <a:pt x="2" y="201"/>
                    <a:pt x="3" y="202"/>
                    <a:pt x="4" y="204"/>
                  </a:cubicBezTo>
                  <a:cubicBezTo>
                    <a:pt x="6" y="205"/>
                    <a:pt x="7" y="206"/>
                    <a:pt x="8" y="208"/>
                  </a:cubicBezTo>
                  <a:cubicBezTo>
                    <a:pt x="208" y="8"/>
                    <a:pt x="208" y="8"/>
                    <a:pt x="208" y="8"/>
                  </a:cubicBezTo>
                  <a:cubicBezTo>
                    <a:pt x="207" y="6"/>
                    <a:pt x="206" y="5"/>
                    <a:pt x="204"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84"/>
            <p:cNvSpPr/>
            <p:nvPr/>
          </p:nvSpPr>
          <p:spPr bwMode="auto">
            <a:xfrm>
              <a:off x="2703516" y="2682081"/>
              <a:ext cx="871538" cy="879475"/>
            </a:xfrm>
            <a:custGeom>
              <a:avLst/>
              <a:gdLst>
                <a:gd name="T0" fmla="*/ 199 w 205"/>
                <a:gd name="T1" fmla="*/ 0 h 206"/>
                <a:gd name="T2" fmla="*/ 0 w 205"/>
                <a:gd name="T3" fmla="*/ 199 h 206"/>
                <a:gd name="T4" fmla="*/ 9 w 205"/>
                <a:gd name="T5" fmla="*/ 206 h 206"/>
                <a:gd name="T6" fmla="*/ 205 w 205"/>
                <a:gd name="T7" fmla="*/ 10 h 206"/>
                <a:gd name="T8" fmla="*/ 199 w 205"/>
                <a:gd name="T9" fmla="*/ 0 h 206"/>
              </a:gdLst>
              <a:ahLst/>
              <a:cxnLst>
                <a:cxn ang="0">
                  <a:pos x="T0" y="T1"/>
                </a:cxn>
                <a:cxn ang="0">
                  <a:pos x="T2" y="T3"/>
                </a:cxn>
                <a:cxn ang="0">
                  <a:pos x="T4" y="T5"/>
                </a:cxn>
                <a:cxn ang="0">
                  <a:pos x="T6" y="T7"/>
                </a:cxn>
                <a:cxn ang="0">
                  <a:pos x="T8" y="T9"/>
                </a:cxn>
              </a:cxnLst>
              <a:rect l="0" t="0" r="r" b="b"/>
              <a:pathLst>
                <a:path w="205" h="206">
                  <a:moveTo>
                    <a:pt x="199" y="0"/>
                  </a:moveTo>
                  <a:cubicBezTo>
                    <a:pt x="0" y="199"/>
                    <a:pt x="0" y="199"/>
                    <a:pt x="0" y="199"/>
                  </a:cubicBezTo>
                  <a:cubicBezTo>
                    <a:pt x="3" y="201"/>
                    <a:pt x="6" y="204"/>
                    <a:pt x="9" y="206"/>
                  </a:cubicBezTo>
                  <a:cubicBezTo>
                    <a:pt x="205" y="10"/>
                    <a:pt x="205" y="10"/>
                    <a:pt x="205" y="10"/>
                  </a:cubicBezTo>
                  <a:cubicBezTo>
                    <a:pt x="203" y="6"/>
                    <a:pt x="201" y="3"/>
                    <a:pt x="19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85"/>
            <p:cNvSpPr/>
            <p:nvPr/>
          </p:nvSpPr>
          <p:spPr bwMode="auto">
            <a:xfrm>
              <a:off x="2784478" y="2766219"/>
              <a:ext cx="841375" cy="841375"/>
            </a:xfrm>
            <a:custGeom>
              <a:avLst/>
              <a:gdLst>
                <a:gd name="T0" fmla="*/ 193 w 198"/>
                <a:gd name="T1" fmla="*/ 0 h 197"/>
                <a:gd name="T2" fmla="*/ 0 w 198"/>
                <a:gd name="T3" fmla="*/ 192 h 197"/>
                <a:gd name="T4" fmla="*/ 11 w 198"/>
                <a:gd name="T5" fmla="*/ 197 h 197"/>
                <a:gd name="T6" fmla="*/ 198 w 198"/>
                <a:gd name="T7" fmla="*/ 10 h 197"/>
                <a:gd name="T8" fmla="*/ 193 w 198"/>
                <a:gd name="T9" fmla="*/ 0 h 197"/>
              </a:gdLst>
              <a:ahLst/>
              <a:cxnLst>
                <a:cxn ang="0">
                  <a:pos x="T0" y="T1"/>
                </a:cxn>
                <a:cxn ang="0">
                  <a:pos x="T2" y="T3"/>
                </a:cxn>
                <a:cxn ang="0">
                  <a:pos x="T4" y="T5"/>
                </a:cxn>
                <a:cxn ang="0">
                  <a:pos x="T6" y="T7"/>
                </a:cxn>
                <a:cxn ang="0">
                  <a:pos x="T8" y="T9"/>
                </a:cxn>
              </a:cxnLst>
              <a:rect l="0" t="0" r="r" b="b"/>
              <a:pathLst>
                <a:path w="198" h="197">
                  <a:moveTo>
                    <a:pt x="193" y="0"/>
                  </a:moveTo>
                  <a:cubicBezTo>
                    <a:pt x="0" y="192"/>
                    <a:pt x="0" y="192"/>
                    <a:pt x="0" y="192"/>
                  </a:cubicBezTo>
                  <a:cubicBezTo>
                    <a:pt x="4" y="194"/>
                    <a:pt x="7" y="195"/>
                    <a:pt x="11" y="197"/>
                  </a:cubicBezTo>
                  <a:cubicBezTo>
                    <a:pt x="198" y="10"/>
                    <a:pt x="198" y="10"/>
                    <a:pt x="198" y="10"/>
                  </a:cubicBezTo>
                  <a:cubicBezTo>
                    <a:pt x="196" y="7"/>
                    <a:pt x="194" y="3"/>
                    <a:pt x="193"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86"/>
            <p:cNvSpPr/>
            <p:nvPr/>
          </p:nvSpPr>
          <p:spPr bwMode="auto">
            <a:xfrm>
              <a:off x="2882903" y="2861469"/>
              <a:ext cx="777875" cy="781050"/>
            </a:xfrm>
            <a:custGeom>
              <a:avLst/>
              <a:gdLst>
                <a:gd name="T0" fmla="*/ 179 w 183"/>
                <a:gd name="T1" fmla="*/ 0 h 183"/>
                <a:gd name="T2" fmla="*/ 0 w 183"/>
                <a:gd name="T3" fmla="*/ 180 h 183"/>
                <a:gd name="T4" fmla="*/ 12 w 183"/>
                <a:gd name="T5" fmla="*/ 183 h 183"/>
                <a:gd name="T6" fmla="*/ 183 w 183"/>
                <a:gd name="T7" fmla="*/ 12 h 183"/>
                <a:gd name="T8" fmla="*/ 179 w 183"/>
                <a:gd name="T9" fmla="*/ 0 h 183"/>
              </a:gdLst>
              <a:ahLst/>
              <a:cxnLst>
                <a:cxn ang="0">
                  <a:pos x="T0" y="T1"/>
                </a:cxn>
                <a:cxn ang="0">
                  <a:pos x="T2" y="T3"/>
                </a:cxn>
                <a:cxn ang="0">
                  <a:pos x="T4" y="T5"/>
                </a:cxn>
                <a:cxn ang="0">
                  <a:pos x="T6" y="T7"/>
                </a:cxn>
                <a:cxn ang="0">
                  <a:pos x="T8" y="T9"/>
                </a:cxn>
              </a:cxnLst>
              <a:rect l="0" t="0" r="r" b="b"/>
              <a:pathLst>
                <a:path w="183" h="183">
                  <a:moveTo>
                    <a:pt x="179" y="0"/>
                  </a:moveTo>
                  <a:cubicBezTo>
                    <a:pt x="0" y="180"/>
                    <a:pt x="0" y="180"/>
                    <a:pt x="0" y="180"/>
                  </a:cubicBezTo>
                  <a:cubicBezTo>
                    <a:pt x="4" y="181"/>
                    <a:pt x="8" y="182"/>
                    <a:pt x="12" y="183"/>
                  </a:cubicBezTo>
                  <a:cubicBezTo>
                    <a:pt x="183" y="12"/>
                    <a:pt x="183" y="12"/>
                    <a:pt x="183" y="12"/>
                  </a:cubicBezTo>
                  <a:cubicBezTo>
                    <a:pt x="182" y="8"/>
                    <a:pt x="181" y="4"/>
                    <a:pt x="179"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87"/>
            <p:cNvSpPr/>
            <p:nvPr/>
          </p:nvSpPr>
          <p:spPr bwMode="auto">
            <a:xfrm>
              <a:off x="2989266" y="2972594"/>
              <a:ext cx="687388" cy="687388"/>
            </a:xfrm>
            <a:custGeom>
              <a:avLst/>
              <a:gdLst>
                <a:gd name="T0" fmla="*/ 161 w 162"/>
                <a:gd name="T1" fmla="*/ 0 h 161"/>
                <a:gd name="T2" fmla="*/ 0 w 162"/>
                <a:gd name="T3" fmla="*/ 160 h 161"/>
                <a:gd name="T4" fmla="*/ 15 w 162"/>
                <a:gd name="T5" fmla="*/ 161 h 161"/>
                <a:gd name="T6" fmla="*/ 162 w 162"/>
                <a:gd name="T7" fmla="*/ 14 h 161"/>
                <a:gd name="T8" fmla="*/ 161 w 162"/>
                <a:gd name="T9" fmla="*/ 0 h 161"/>
              </a:gdLst>
              <a:ahLst/>
              <a:cxnLst>
                <a:cxn ang="0">
                  <a:pos x="T0" y="T1"/>
                </a:cxn>
                <a:cxn ang="0">
                  <a:pos x="T2" y="T3"/>
                </a:cxn>
                <a:cxn ang="0">
                  <a:pos x="T4" y="T5"/>
                </a:cxn>
                <a:cxn ang="0">
                  <a:pos x="T6" y="T7"/>
                </a:cxn>
                <a:cxn ang="0">
                  <a:pos x="T8" y="T9"/>
                </a:cxn>
              </a:cxnLst>
              <a:rect l="0" t="0" r="r" b="b"/>
              <a:pathLst>
                <a:path w="162" h="161">
                  <a:moveTo>
                    <a:pt x="161" y="0"/>
                  </a:moveTo>
                  <a:cubicBezTo>
                    <a:pt x="0" y="160"/>
                    <a:pt x="0" y="160"/>
                    <a:pt x="0" y="160"/>
                  </a:cubicBezTo>
                  <a:cubicBezTo>
                    <a:pt x="5" y="160"/>
                    <a:pt x="10" y="161"/>
                    <a:pt x="15" y="161"/>
                  </a:cubicBezTo>
                  <a:cubicBezTo>
                    <a:pt x="162" y="14"/>
                    <a:pt x="162" y="14"/>
                    <a:pt x="162" y="14"/>
                  </a:cubicBezTo>
                  <a:cubicBezTo>
                    <a:pt x="162" y="9"/>
                    <a:pt x="161" y="4"/>
                    <a:pt x="16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88"/>
            <p:cNvSpPr/>
            <p:nvPr/>
          </p:nvSpPr>
          <p:spPr bwMode="auto">
            <a:xfrm>
              <a:off x="3121028" y="3104356"/>
              <a:ext cx="555625" cy="555625"/>
            </a:xfrm>
            <a:custGeom>
              <a:avLst/>
              <a:gdLst>
                <a:gd name="T0" fmla="*/ 19 w 131"/>
                <a:gd name="T1" fmla="*/ 127 h 130"/>
                <a:gd name="T2" fmla="*/ 128 w 131"/>
                <a:gd name="T3" fmla="*/ 18 h 130"/>
                <a:gd name="T4" fmla="*/ 131 w 131"/>
                <a:gd name="T5" fmla="*/ 0 h 130"/>
                <a:gd name="T6" fmla="*/ 0 w 131"/>
                <a:gd name="T7" fmla="*/ 130 h 130"/>
                <a:gd name="T8" fmla="*/ 19 w 131"/>
                <a:gd name="T9" fmla="*/ 127 h 130"/>
              </a:gdLst>
              <a:ahLst/>
              <a:cxnLst>
                <a:cxn ang="0">
                  <a:pos x="T0" y="T1"/>
                </a:cxn>
                <a:cxn ang="0">
                  <a:pos x="T2" y="T3"/>
                </a:cxn>
                <a:cxn ang="0">
                  <a:pos x="T4" y="T5"/>
                </a:cxn>
                <a:cxn ang="0">
                  <a:pos x="T6" y="T7"/>
                </a:cxn>
                <a:cxn ang="0">
                  <a:pos x="T8" y="T9"/>
                </a:cxn>
              </a:cxnLst>
              <a:rect l="0" t="0" r="r" b="b"/>
              <a:pathLst>
                <a:path w="131" h="130">
                  <a:moveTo>
                    <a:pt x="19" y="127"/>
                  </a:moveTo>
                  <a:cubicBezTo>
                    <a:pt x="128" y="18"/>
                    <a:pt x="128" y="18"/>
                    <a:pt x="128" y="18"/>
                  </a:cubicBezTo>
                  <a:cubicBezTo>
                    <a:pt x="129" y="12"/>
                    <a:pt x="130" y="6"/>
                    <a:pt x="131" y="0"/>
                  </a:cubicBezTo>
                  <a:cubicBezTo>
                    <a:pt x="0" y="130"/>
                    <a:pt x="0" y="130"/>
                    <a:pt x="0" y="130"/>
                  </a:cubicBezTo>
                  <a:cubicBezTo>
                    <a:pt x="7" y="129"/>
                    <a:pt x="13" y="128"/>
                    <a:pt x="19" y="12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9"/>
            <p:cNvSpPr/>
            <p:nvPr/>
          </p:nvSpPr>
          <p:spPr bwMode="auto">
            <a:xfrm>
              <a:off x="3298828" y="3278981"/>
              <a:ext cx="336550" cy="338138"/>
            </a:xfrm>
            <a:custGeom>
              <a:avLst/>
              <a:gdLst>
                <a:gd name="T0" fmla="*/ 47 w 79"/>
                <a:gd name="T1" fmla="*/ 48 h 79"/>
                <a:gd name="T2" fmla="*/ 79 w 79"/>
                <a:gd name="T3" fmla="*/ 0 h 79"/>
                <a:gd name="T4" fmla="*/ 0 w 79"/>
                <a:gd name="T5" fmla="*/ 79 h 79"/>
                <a:gd name="T6" fmla="*/ 47 w 79"/>
                <a:gd name="T7" fmla="*/ 48 h 79"/>
              </a:gdLst>
              <a:ahLst/>
              <a:cxnLst>
                <a:cxn ang="0">
                  <a:pos x="T0" y="T1"/>
                </a:cxn>
                <a:cxn ang="0">
                  <a:pos x="T2" y="T3"/>
                </a:cxn>
                <a:cxn ang="0">
                  <a:pos x="T4" y="T5"/>
                </a:cxn>
                <a:cxn ang="0">
                  <a:pos x="T6" y="T7"/>
                </a:cxn>
              </a:cxnLst>
              <a:rect l="0" t="0" r="r" b="b"/>
              <a:pathLst>
                <a:path w="79" h="79">
                  <a:moveTo>
                    <a:pt x="47" y="48"/>
                  </a:moveTo>
                  <a:cubicBezTo>
                    <a:pt x="61" y="34"/>
                    <a:pt x="72" y="18"/>
                    <a:pt x="79" y="0"/>
                  </a:cubicBezTo>
                  <a:cubicBezTo>
                    <a:pt x="0" y="79"/>
                    <a:pt x="0" y="79"/>
                    <a:pt x="0" y="79"/>
                  </a:cubicBezTo>
                  <a:cubicBezTo>
                    <a:pt x="17" y="72"/>
                    <a:pt x="34" y="62"/>
                    <a:pt x="47" y="4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矩形 1"/>
          <p:cNvSpPr/>
          <p:nvPr/>
        </p:nvSpPr>
        <p:spPr>
          <a:xfrm>
            <a:off x="4717415" y="5309870"/>
            <a:ext cx="2795270" cy="460375"/>
          </a:xfrm>
          <a:prstGeom prst="rect">
            <a:avLst/>
          </a:prstGeom>
        </p:spPr>
        <p:txBody>
          <a:bodyPr wrap="square">
            <a:spAutoFit/>
          </a:bodyPr>
          <a:lstStyle/>
          <a:p>
            <a:pPr algn="ctr"/>
            <a:r>
              <a:rPr lang="zh-CN" altLang="en-US" sz="24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时间：</a:t>
            </a:r>
            <a:r>
              <a:rPr lang="en-US" altLang="zh-CN" sz="2400" dirty="0" err="1">
                <a:solidFill>
                  <a:schemeClr val="accent1"/>
                </a:solidFill>
                <a:latin typeface="方正正中黑简体" panose="02000000000000000000" charset="-122"/>
                <a:ea typeface="方正正中黑简体" panose="02000000000000000000" charset="-122"/>
                <a:sym typeface="思源黑体" panose="020B0400000000000000" pitchFamily="34" charset="-122"/>
              </a:rPr>
              <a:t>2020</a:t>
            </a:r>
            <a:r>
              <a:rPr lang="zh-CN" altLang="en-US" sz="24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年</a:t>
            </a:r>
            <a:r>
              <a:rPr lang="en-US" altLang="zh-CN" sz="24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9</a:t>
            </a:r>
            <a:r>
              <a:rPr lang="zh-CN" altLang="en-US" sz="24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月  </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right)">
                                      <p:cBhvr>
                                        <p:cTn id="7" dur="500"/>
                                        <p:tgtEl>
                                          <p:spTgt spid="1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right)">
                                      <p:cBhvr>
                                        <p:cTn id="14" dur="500"/>
                                        <p:tgtEl>
                                          <p:spTgt spid="32"/>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right)">
                                      <p:cBhvr>
                                        <p:cTn id="18" dur="500"/>
                                        <p:tgtEl>
                                          <p:spTgt spid="47"/>
                                        </p:tgtEl>
                                      </p:cBhvr>
                                    </p:animEffect>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right)">
                                      <p:cBhvr>
                                        <p:cTn id="22" dur="500"/>
                                        <p:tgtEl>
                                          <p:spTgt spid="49"/>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up)">
                                      <p:cBhvr>
                                        <p:cTn id="26" dur="500"/>
                                        <p:tgtEl>
                                          <p:spTgt spid="52"/>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par>
                          <p:cTn id="31" fill="hold">
                            <p:stCondLst>
                              <p:cond delay="3000"/>
                            </p:stCondLst>
                            <p:childTnLst>
                              <p:par>
                                <p:cTn id="32" presetID="22" presetClass="entr" presetSubtype="2"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left)">
                                      <p:cBhvr>
                                        <p:cTn id="38" dur="500"/>
                                        <p:tgtEl>
                                          <p:spTgt spid="57"/>
                                        </p:tgtEl>
                                      </p:cBhvr>
                                    </p:animEffect>
                                  </p:childTnLst>
                                </p:cTn>
                              </p:par>
                            </p:childTnLst>
                          </p:cTn>
                        </p:par>
                        <p:par>
                          <p:cTn id="39" fill="hold">
                            <p:stCondLst>
                              <p:cond delay="4000"/>
                            </p:stCondLst>
                            <p:childTnLst>
                              <p:par>
                                <p:cTn id="40" presetID="2" presetClass="entr" presetSubtype="2" fill="hold" grpId="0" nodeType="after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additive="base">
                                        <p:cTn id="42" dur="500" fill="hold"/>
                                        <p:tgtEl>
                                          <p:spTgt spid="65"/>
                                        </p:tgtEl>
                                        <p:attrNameLst>
                                          <p:attrName>ppt_x</p:attrName>
                                        </p:attrNameLst>
                                      </p:cBhvr>
                                      <p:tavLst>
                                        <p:tav tm="0">
                                          <p:val>
                                            <p:strVal val="1+#ppt_w/2"/>
                                          </p:val>
                                        </p:tav>
                                        <p:tav tm="100000">
                                          <p:val>
                                            <p:strVal val="#ppt_x"/>
                                          </p:val>
                                        </p:tav>
                                      </p:tavLst>
                                    </p:anim>
                                    <p:anim calcmode="lin" valueType="num">
                                      <p:cBhvr additive="base">
                                        <p:cTn id="43" dur="500" fill="hold"/>
                                        <p:tgtEl>
                                          <p:spTgt spid="65"/>
                                        </p:tgtEl>
                                        <p:attrNameLst>
                                          <p:attrName>ppt_y</p:attrName>
                                        </p:attrNameLst>
                                      </p:cBhvr>
                                      <p:tavLst>
                                        <p:tav tm="0">
                                          <p:val>
                                            <p:strVal val="#ppt_y"/>
                                          </p:val>
                                        </p:tav>
                                        <p:tav tm="100000">
                                          <p:val>
                                            <p:strVal val="#ppt_y"/>
                                          </p:val>
                                        </p:tav>
                                      </p:tavLst>
                                    </p:anim>
                                  </p:childTnLst>
                                </p:cTn>
                              </p:par>
                            </p:childTnLst>
                          </p:cTn>
                        </p:par>
                        <p:par>
                          <p:cTn id="44" fill="hold">
                            <p:stCondLst>
                              <p:cond delay="4500"/>
                            </p:stCondLst>
                            <p:childTnLst>
                              <p:par>
                                <p:cTn id="45" presetID="2" presetClass="entr" presetSubtype="2" fill="hold" grpId="0" nodeType="after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500" fill="hold"/>
                                        <p:tgtEl>
                                          <p:spTgt spid="58"/>
                                        </p:tgtEl>
                                        <p:attrNameLst>
                                          <p:attrName>ppt_x</p:attrName>
                                        </p:attrNameLst>
                                      </p:cBhvr>
                                      <p:tavLst>
                                        <p:tav tm="0">
                                          <p:val>
                                            <p:strVal val="1+#ppt_w/2"/>
                                          </p:val>
                                        </p:tav>
                                        <p:tav tm="100000">
                                          <p:val>
                                            <p:strVal val="#ppt_x"/>
                                          </p:val>
                                        </p:tav>
                                      </p:tavLst>
                                    </p:anim>
                                    <p:anim calcmode="lin" valueType="num">
                                      <p:cBhvr additive="base">
                                        <p:cTn id="48" dur="500" fill="hold"/>
                                        <p:tgtEl>
                                          <p:spTgt spid="58"/>
                                        </p:tgtEl>
                                        <p:attrNameLst>
                                          <p:attrName>ppt_y</p:attrName>
                                        </p:attrNameLst>
                                      </p:cBhvr>
                                      <p:tavLst>
                                        <p:tav tm="0">
                                          <p:val>
                                            <p:strVal val="#ppt_y"/>
                                          </p:val>
                                        </p:tav>
                                        <p:tav tm="100000">
                                          <p:val>
                                            <p:strVal val="#ppt_y"/>
                                          </p:val>
                                        </p:tav>
                                      </p:tavLst>
                                    </p:anim>
                                  </p:childTnLst>
                                </p:cTn>
                              </p:par>
                            </p:childTnLst>
                          </p:cTn>
                        </p:par>
                        <p:par>
                          <p:cTn id="49" fill="hold">
                            <p:stCondLst>
                              <p:cond delay="5000"/>
                            </p:stCondLst>
                            <p:childTnLst>
                              <p:par>
                                <p:cTn id="50" presetID="53" presetClass="entr" presetSubtype="16" fill="hold" nodeType="afterEffect">
                                  <p:stCondLst>
                                    <p:cond delay="0"/>
                                  </p:stCondLst>
                                  <p:childTnLst>
                                    <p:set>
                                      <p:cBhvr>
                                        <p:cTn id="51" dur="1" fill="hold">
                                          <p:stCondLst>
                                            <p:cond delay="0"/>
                                          </p:stCondLst>
                                        </p:cTn>
                                        <p:tgtEl>
                                          <p:spTgt spid="70"/>
                                        </p:tgtEl>
                                        <p:attrNameLst>
                                          <p:attrName>style.visibility</p:attrName>
                                        </p:attrNameLst>
                                      </p:cBhvr>
                                      <p:to>
                                        <p:strVal val="visible"/>
                                      </p:to>
                                    </p:set>
                                    <p:anim calcmode="lin" valueType="num">
                                      <p:cBhvr>
                                        <p:cTn id="52" dur="500" fill="hold"/>
                                        <p:tgtEl>
                                          <p:spTgt spid="70"/>
                                        </p:tgtEl>
                                        <p:attrNameLst>
                                          <p:attrName>ppt_w</p:attrName>
                                        </p:attrNameLst>
                                      </p:cBhvr>
                                      <p:tavLst>
                                        <p:tav tm="0">
                                          <p:val>
                                            <p:fltVal val="0"/>
                                          </p:val>
                                        </p:tav>
                                        <p:tav tm="100000">
                                          <p:val>
                                            <p:strVal val="#ppt_w"/>
                                          </p:val>
                                        </p:tav>
                                      </p:tavLst>
                                    </p:anim>
                                    <p:anim calcmode="lin" valueType="num">
                                      <p:cBhvr>
                                        <p:cTn id="53" dur="500" fill="hold"/>
                                        <p:tgtEl>
                                          <p:spTgt spid="70"/>
                                        </p:tgtEl>
                                        <p:attrNameLst>
                                          <p:attrName>ppt_h</p:attrName>
                                        </p:attrNameLst>
                                      </p:cBhvr>
                                      <p:tavLst>
                                        <p:tav tm="0">
                                          <p:val>
                                            <p:fltVal val="0"/>
                                          </p:val>
                                        </p:tav>
                                        <p:tav tm="100000">
                                          <p:val>
                                            <p:strVal val="#ppt_h"/>
                                          </p:val>
                                        </p:tav>
                                      </p:tavLst>
                                    </p:anim>
                                    <p:animEffect transition="in" filter="fade">
                                      <p:cBhvr>
                                        <p:cTn id="54" dur="500"/>
                                        <p:tgtEl>
                                          <p:spTgt spid="70"/>
                                        </p:tgtEl>
                                      </p:cBhvr>
                                    </p:animEffect>
                                  </p:childTnLst>
                                </p:cTn>
                              </p:par>
                              <p:par>
                                <p:cTn id="55" presetID="22" presetClass="entr" presetSubtype="2" fill="hold" nodeType="withEffect">
                                  <p:stCondLst>
                                    <p:cond delay="0"/>
                                  </p:stCondLst>
                                  <p:childTnLst>
                                    <p:set>
                                      <p:cBhvr>
                                        <p:cTn id="56" dur="1" fill="hold">
                                          <p:stCondLst>
                                            <p:cond delay="0"/>
                                          </p:stCondLst>
                                        </p:cTn>
                                        <p:tgtEl>
                                          <p:spTgt spid="78"/>
                                        </p:tgtEl>
                                        <p:attrNameLst>
                                          <p:attrName>style.visibility</p:attrName>
                                        </p:attrNameLst>
                                      </p:cBhvr>
                                      <p:to>
                                        <p:strVal val="visible"/>
                                      </p:to>
                                    </p:set>
                                    <p:animEffect transition="in" filter="wipe(right)">
                                      <p:cBhvr>
                                        <p:cTn id="57" dur="500"/>
                                        <p:tgtEl>
                                          <p:spTgt spid="78"/>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79"/>
                                        </p:tgtEl>
                                        <p:attrNameLst>
                                          <p:attrName>style.visibility</p:attrName>
                                        </p:attrNameLst>
                                      </p:cBhvr>
                                      <p:to>
                                        <p:strVal val="visible"/>
                                      </p:to>
                                    </p:set>
                                    <p:animEffect transition="in" filter="wipe(up)">
                                      <p:cBhvr>
                                        <p:cTn id="60" dur="500"/>
                                        <p:tgtEl>
                                          <p:spTgt spid="79"/>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wipe(up)">
                                      <p:cBhvr>
                                        <p:cTn id="63" dur="500"/>
                                        <p:tgtEl>
                                          <p:spTgt spid="80"/>
                                        </p:tgtEl>
                                      </p:cBhvr>
                                    </p:animEffect>
                                  </p:childTnLst>
                                </p:cTn>
                              </p:par>
                              <p:par>
                                <p:cTn id="64" presetID="2" presetClass="entr" presetSubtype="2" fill="hold" grpId="0" nodeType="withEffect">
                                  <p:stCondLst>
                                    <p:cond delay="0"/>
                                  </p:stCondLst>
                                  <p:childTnLst>
                                    <p:set>
                                      <p:cBhvr>
                                        <p:cTn id="65" dur="1" fill="hold">
                                          <p:stCondLst>
                                            <p:cond delay="0"/>
                                          </p:stCondLst>
                                        </p:cTn>
                                        <p:tgtEl>
                                          <p:spTgt spid="2"/>
                                        </p:tgtEl>
                                        <p:attrNameLst>
                                          <p:attrName>style.visibility</p:attrName>
                                        </p:attrNameLst>
                                      </p:cBhvr>
                                      <p:to>
                                        <p:strVal val="visible"/>
                                      </p:to>
                                    </p:set>
                                    <p:anim calcmode="lin" valueType="num">
                                      <p:cBhvr additive="base">
                                        <p:cTn id="66" dur="500" fill="hold"/>
                                        <p:tgtEl>
                                          <p:spTgt spid="2"/>
                                        </p:tgtEl>
                                        <p:attrNameLst>
                                          <p:attrName>ppt_x</p:attrName>
                                        </p:attrNameLst>
                                      </p:cBhvr>
                                      <p:tavLst>
                                        <p:tav tm="0">
                                          <p:val>
                                            <p:strVal val="1+#ppt_w/2"/>
                                          </p:val>
                                        </p:tav>
                                        <p:tav tm="100000">
                                          <p:val>
                                            <p:strVal val="#ppt_x"/>
                                          </p:val>
                                        </p:tav>
                                      </p:tavLst>
                                    </p:anim>
                                    <p:anim calcmode="lin" valueType="num">
                                      <p:cBhvr additive="base">
                                        <p:cTn id="67" dur="500" fill="hold"/>
                                        <p:tgtEl>
                                          <p:spTgt spid="2"/>
                                        </p:tgtEl>
                                        <p:attrNameLst>
                                          <p:attrName>ppt_y</p:attrName>
                                        </p:attrNameLst>
                                      </p:cBhvr>
                                      <p:tavLst>
                                        <p:tav tm="0">
                                          <p:val>
                                            <p:strVal val="#ppt_y"/>
                                          </p:val>
                                        </p:tav>
                                        <p:tav tm="100000">
                                          <p:val>
                                            <p:strVal val="#ppt_y"/>
                                          </p:val>
                                        </p:tav>
                                      </p:tavLst>
                                    </p:anim>
                                  </p:childTnLst>
                                </p:cTn>
                              </p:par>
                            </p:childTnLst>
                          </p:cTn>
                        </p:par>
                        <p:par>
                          <p:cTn id="68" fill="hold">
                            <p:stCondLst>
                              <p:cond delay="5500"/>
                            </p:stCondLst>
                            <p:childTnLst>
                              <p:par>
                                <p:cTn id="69" presetID="53" presetClass="entr" presetSubtype="16" fill="hold" nodeType="afterEffect">
                                  <p:stCondLst>
                                    <p:cond delay="0"/>
                                  </p:stCondLst>
                                  <p:childTnLst>
                                    <p:set>
                                      <p:cBhvr>
                                        <p:cTn id="70" dur="1" fill="hold">
                                          <p:stCondLst>
                                            <p:cond delay="0"/>
                                          </p:stCondLst>
                                        </p:cTn>
                                        <p:tgtEl>
                                          <p:spTgt spid="81"/>
                                        </p:tgtEl>
                                        <p:attrNameLst>
                                          <p:attrName>style.visibility</p:attrName>
                                        </p:attrNameLst>
                                      </p:cBhvr>
                                      <p:to>
                                        <p:strVal val="visible"/>
                                      </p:to>
                                    </p:set>
                                    <p:anim calcmode="lin" valueType="num">
                                      <p:cBhvr>
                                        <p:cTn id="71" dur="500" fill="hold"/>
                                        <p:tgtEl>
                                          <p:spTgt spid="81"/>
                                        </p:tgtEl>
                                        <p:attrNameLst>
                                          <p:attrName>ppt_w</p:attrName>
                                        </p:attrNameLst>
                                      </p:cBhvr>
                                      <p:tavLst>
                                        <p:tav tm="0">
                                          <p:val>
                                            <p:fltVal val="0"/>
                                          </p:val>
                                        </p:tav>
                                        <p:tav tm="100000">
                                          <p:val>
                                            <p:strVal val="#ppt_w"/>
                                          </p:val>
                                        </p:tav>
                                      </p:tavLst>
                                    </p:anim>
                                    <p:anim calcmode="lin" valueType="num">
                                      <p:cBhvr>
                                        <p:cTn id="72" dur="500" fill="hold"/>
                                        <p:tgtEl>
                                          <p:spTgt spid="81"/>
                                        </p:tgtEl>
                                        <p:attrNameLst>
                                          <p:attrName>ppt_h</p:attrName>
                                        </p:attrNameLst>
                                      </p:cBhvr>
                                      <p:tavLst>
                                        <p:tav tm="0">
                                          <p:val>
                                            <p:fltVal val="0"/>
                                          </p:val>
                                        </p:tav>
                                        <p:tav tm="100000">
                                          <p:val>
                                            <p:strVal val="#ppt_h"/>
                                          </p:val>
                                        </p:tav>
                                      </p:tavLst>
                                    </p:anim>
                                    <p:animEffect transition="in" filter="fade">
                                      <p:cBhvr>
                                        <p:cTn id="73" dur="500"/>
                                        <p:tgtEl>
                                          <p:spTgt spid="81"/>
                                        </p:tgtEl>
                                      </p:cBhvr>
                                    </p:animEffect>
                                  </p:childTnLst>
                                </p:cTn>
                              </p:par>
                            </p:childTnLst>
                          </p:cTn>
                        </p:par>
                        <p:par>
                          <p:cTn id="74" fill="hold">
                            <p:stCondLst>
                              <p:cond delay="6000"/>
                            </p:stCondLst>
                            <p:childTnLst>
                              <p:par>
                                <p:cTn id="75" presetID="22" presetClass="entr" presetSubtype="2" fill="hold" nodeType="afterEffect">
                                  <p:stCondLst>
                                    <p:cond delay="0"/>
                                  </p:stCondLst>
                                  <p:childTnLst>
                                    <p:set>
                                      <p:cBhvr>
                                        <p:cTn id="76" dur="1" fill="hold">
                                          <p:stCondLst>
                                            <p:cond delay="0"/>
                                          </p:stCondLst>
                                        </p:cTn>
                                        <p:tgtEl>
                                          <p:spTgt spid="110"/>
                                        </p:tgtEl>
                                        <p:attrNameLst>
                                          <p:attrName>style.visibility</p:attrName>
                                        </p:attrNameLst>
                                      </p:cBhvr>
                                      <p:to>
                                        <p:strVal val="visible"/>
                                      </p:to>
                                    </p:set>
                                    <p:animEffect transition="in" filter="wipe(right)">
                                      <p:cBhvr>
                                        <p:cTn id="77" dur="500"/>
                                        <p:tgtEl>
                                          <p:spTgt spid="110"/>
                                        </p:tgtEl>
                                      </p:cBhvr>
                                    </p:animEffect>
                                  </p:childTnLst>
                                </p:cTn>
                              </p:par>
                            </p:childTnLst>
                          </p:cTn>
                        </p:par>
                        <p:par>
                          <p:cTn id="78" fill="hold">
                            <p:stCondLst>
                              <p:cond delay="6500"/>
                            </p:stCondLst>
                            <p:childTnLst>
                              <p:par>
                                <p:cTn id="79" presetID="22" presetClass="entr" presetSubtype="2" fill="hold" grpId="0" nodeType="afterEffect">
                                  <p:stCondLst>
                                    <p:cond delay="0"/>
                                  </p:stCondLst>
                                  <p:childTnLst>
                                    <p:set>
                                      <p:cBhvr>
                                        <p:cTn id="80" dur="1" fill="hold">
                                          <p:stCondLst>
                                            <p:cond delay="0"/>
                                          </p:stCondLst>
                                        </p:cTn>
                                        <p:tgtEl>
                                          <p:spTgt spid="120"/>
                                        </p:tgtEl>
                                        <p:attrNameLst>
                                          <p:attrName>style.visibility</p:attrName>
                                        </p:attrNameLst>
                                      </p:cBhvr>
                                      <p:to>
                                        <p:strVal val="visible"/>
                                      </p:to>
                                    </p:set>
                                    <p:animEffect transition="in" filter="wipe(right)">
                                      <p:cBhvr>
                                        <p:cTn id="81" dur="500"/>
                                        <p:tgtEl>
                                          <p:spTgt spid="120"/>
                                        </p:tgtEl>
                                      </p:cBhvr>
                                    </p:animEffect>
                                  </p:childTnLst>
                                </p:cTn>
                              </p:par>
                            </p:childTnLst>
                          </p:cTn>
                        </p:par>
                        <p:par>
                          <p:cTn id="82" fill="hold">
                            <p:stCondLst>
                              <p:cond delay="7000"/>
                            </p:stCondLst>
                            <p:childTnLst>
                              <p:par>
                                <p:cTn id="83" presetID="22" presetClass="entr" presetSubtype="2" fill="hold" nodeType="afterEffect">
                                  <p:stCondLst>
                                    <p:cond delay="0"/>
                                  </p:stCondLst>
                                  <p:childTnLst>
                                    <p:set>
                                      <p:cBhvr>
                                        <p:cTn id="84" dur="1" fill="hold">
                                          <p:stCondLst>
                                            <p:cond delay="0"/>
                                          </p:stCondLst>
                                        </p:cTn>
                                        <p:tgtEl>
                                          <p:spTgt spid="109"/>
                                        </p:tgtEl>
                                        <p:attrNameLst>
                                          <p:attrName>style.visibility</p:attrName>
                                        </p:attrNameLst>
                                      </p:cBhvr>
                                      <p:to>
                                        <p:strVal val="visible"/>
                                      </p:to>
                                    </p:set>
                                    <p:animEffect transition="in" filter="wipe(right)">
                                      <p:cBhvr>
                                        <p:cTn id="85" dur="500"/>
                                        <p:tgtEl>
                                          <p:spTgt spid="109"/>
                                        </p:tgtEl>
                                      </p:cBhvr>
                                    </p:animEffect>
                                  </p:childTnLst>
                                </p:cTn>
                              </p:par>
                            </p:childTnLst>
                          </p:cTn>
                        </p:par>
                        <p:par>
                          <p:cTn id="86" fill="hold">
                            <p:stCondLst>
                              <p:cond delay="7500"/>
                            </p:stCondLst>
                            <p:childTnLst>
                              <p:par>
                                <p:cTn id="87" presetID="10" presetClass="entr" presetSubtype="0" fill="hold" nodeType="afterEffect">
                                  <p:stCondLst>
                                    <p:cond delay="0"/>
                                  </p:stCondLst>
                                  <p:childTnLst>
                                    <p:set>
                                      <p:cBhvr>
                                        <p:cTn id="88" dur="1" fill="hold">
                                          <p:stCondLst>
                                            <p:cond delay="0"/>
                                          </p:stCondLst>
                                        </p:cTn>
                                        <p:tgtEl>
                                          <p:spTgt spid="95"/>
                                        </p:tgtEl>
                                        <p:attrNameLst>
                                          <p:attrName>style.visibility</p:attrName>
                                        </p:attrNameLst>
                                      </p:cBhvr>
                                      <p:to>
                                        <p:strVal val="visible"/>
                                      </p:to>
                                    </p:set>
                                    <p:animEffect transition="in" filter="fade">
                                      <p:cBhvr>
                                        <p:cTn id="89" dur="500"/>
                                        <p:tgtEl>
                                          <p:spTgt spid="95"/>
                                        </p:tgtEl>
                                      </p:cBhvr>
                                    </p:animEffect>
                                  </p:childTnLst>
                                </p:cTn>
                              </p:par>
                            </p:childTnLst>
                          </p:cTn>
                        </p:par>
                        <p:par>
                          <p:cTn id="90" fill="hold">
                            <p:stCondLst>
                              <p:cond delay="8000"/>
                            </p:stCondLst>
                            <p:childTnLst>
                              <p:par>
                                <p:cTn id="91" presetID="10" presetClass="entr" presetSubtype="0" fill="hold" grpId="0" nodeType="afterEffect">
                                  <p:stCondLst>
                                    <p:cond delay="0"/>
                                  </p:stCondLst>
                                  <p:childTnLst>
                                    <p:set>
                                      <p:cBhvr>
                                        <p:cTn id="92" dur="1" fill="hold">
                                          <p:stCondLst>
                                            <p:cond delay="0"/>
                                          </p:stCondLst>
                                        </p:cTn>
                                        <p:tgtEl>
                                          <p:spTgt spid="118"/>
                                        </p:tgtEl>
                                        <p:attrNameLst>
                                          <p:attrName>style.visibility</p:attrName>
                                        </p:attrNameLst>
                                      </p:cBhvr>
                                      <p:to>
                                        <p:strVal val="visible"/>
                                      </p:to>
                                    </p:set>
                                    <p:animEffect transition="in" filter="fade">
                                      <p:cBhvr>
                                        <p:cTn id="93" dur="500"/>
                                        <p:tgtEl>
                                          <p:spTgt spid="118"/>
                                        </p:tgtEl>
                                      </p:cBhvr>
                                    </p:animEffect>
                                  </p:childTnLst>
                                </p:cTn>
                              </p:par>
                            </p:childTnLst>
                          </p:cTn>
                        </p:par>
                        <p:par>
                          <p:cTn id="94" fill="hold">
                            <p:stCondLst>
                              <p:cond delay="8500"/>
                            </p:stCondLst>
                            <p:childTnLst>
                              <p:par>
                                <p:cTn id="95" presetID="10" presetClass="entr" presetSubtype="0" fill="hold" grpId="0" nodeType="afterEffect">
                                  <p:stCondLst>
                                    <p:cond delay="0"/>
                                  </p:stCondLst>
                                  <p:childTnLst>
                                    <p:set>
                                      <p:cBhvr>
                                        <p:cTn id="96" dur="1" fill="hold">
                                          <p:stCondLst>
                                            <p:cond delay="0"/>
                                          </p:stCondLst>
                                        </p:cTn>
                                        <p:tgtEl>
                                          <p:spTgt spid="119"/>
                                        </p:tgtEl>
                                        <p:attrNameLst>
                                          <p:attrName>style.visibility</p:attrName>
                                        </p:attrNameLst>
                                      </p:cBhvr>
                                      <p:to>
                                        <p:strVal val="visible"/>
                                      </p:to>
                                    </p:set>
                                    <p:animEffect transition="in" filter="fade">
                                      <p:cBhvr>
                                        <p:cTn id="97"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18" grpId="0" animBg="1"/>
      <p:bldP spid="119" grpId="0" animBg="1"/>
      <p:bldP spid="31" grpId="0" animBg="1"/>
      <p:bldP spid="32" grpId="0" animBg="1"/>
      <p:bldP spid="52" grpId="0" animBg="1"/>
      <p:bldP spid="7" grpId="0" animBg="1"/>
      <p:bldP spid="57" grpId="0" animBg="1"/>
      <p:bldP spid="58" grpId="0"/>
      <p:bldP spid="65" grpId="0"/>
      <p:bldP spid="79" grpId="0" animBg="1"/>
      <p:bldP spid="80" grpId="0" animBg="1"/>
      <p:bldP spid="120"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28725" y="1263650"/>
            <a:ext cx="4345940" cy="565150"/>
          </a:xfrm>
          <a:prstGeom prst="rect">
            <a:avLst/>
          </a:prstGeom>
          <a:noFill/>
        </p:spPr>
        <p:txBody>
          <a:bodyPr wrap="square" rtlCol="0">
            <a:spAutoFit/>
          </a:bodyPr>
          <a:lstStyle/>
          <a:p>
            <a:pPr>
              <a:lnSpc>
                <a:spcPct val="110000"/>
              </a:lnSpc>
            </a:pPr>
            <a:r>
              <a:rPr lang="zh-CN" altLang="en-US" sz="2800" dirty="0">
                <a:solidFill>
                  <a:srgbClr val="012063"/>
                </a:solidFill>
                <a:latin typeface="方正正中黑简体" panose="02000000000000000000" charset="-122"/>
                <a:ea typeface="方正正中黑简体" panose="02000000000000000000" charset="-122"/>
                <a:cs typeface="+mn-ea"/>
                <a:sym typeface="+mn-lt"/>
              </a:rPr>
              <a:t>按时间的纵向性划分</a:t>
            </a:r>
          </a:p>
        </p:txBody>
      </p:sp>
      <p:sp>
        <p:nvSpPr>
          <p:cNvPr id="21" name="PA_TextPlaceholder 3"/>
          <p:cNvSpPr txBox="1"/>
          <p:nvPr>
            <p:custDataLst>
              <p:tags r:id="rId1"/>
            </p:custDataLst>
          </p:nvPr>
        </p:nvSpPr>
        <p:spPr>
          <a:xfrm>
            <a:off x="1334135" y="2279650"/>
            <a:ext cx="1396365" cy="368935"/>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sz="2400" dirty="0">
                <a:solidFill>
                  <a:schemeClr val="dk2"/>
                </a:solidFill>
                <a:latin typeface="方正正中黑简体" panose="02000000000000000000" charset="-122"/>
                <a:ea typeface="方正正中黑简体" panose="02000000000000000000" charset="-122"/>
                <a:sym typeface="思源黑体" panose="020B0400000000000000" pitchFamily="34" charset="-122"/>
              </a:rPr>
              <a:t>传统社区</a:t>
            </a:r>
            <a:r>
              <a:rPr lang="zh-CN" sz="2400" dirty="0">
                <a:solidFill>
                  <a:schemeClr val="dk2"/>
                </a:solidFill>
                <a:latin typeface="方正正中黑简体" panose="02000000000000000000" charset="-122"/>
                <a:ea typeface="方正正中黑简体" panose="02000000000000000000" charset="-122"/>
                <a:sym typeface="思源黑体" panose="020B0400000000000000" pitchFamily="34" charset="-122"/>
              </a:rPr>
              <a:t>：</a:t>
            </a:r>
          </a:p>
        </p:txBody>
      </p:sp>
      <p:sp>
        <p:nvSpPr>
          <p:cNvPr id="23" name="PA_TextPlaceholder 3"/>
          <p:cNvSpPr txBox="1"/>
          <p:nvPr>
            <p:custDataLst>
              <p:tags r:id="rId2"/>
            </p:custDataLst>
          </p:nvPr>
        </p:nvSpPr>
        <p:spPr>
          <a:xfrm>
            <a:off x="1334135" y="2660015"/>
            <a:ext cx="7701280" cy="24574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主要是生存方式和生活方式，遗存了大部分的社会传统。</a:t>
            </a:r>
          </a:p>
        </p:txBody>
      </p:sp>
      <p:sp>
        <p:nvSpPr>
          <p:cNvPr id="24" name="PA_TextPlaceholder 3"/>
          <p:cNvSpPr txBox="1"/>
          <p:nvPr>
            <p:custDataLst>
              <p:tags r:id="rId3"/>
            </p:custDataLst>
          </p:nvPr>
        </p:nvSpPr>
        <p:spPr>
          <a:xfrm>
            <a:off x="1334384" y="3384927"/>
            <a:ext cx="1828800" cy="368935"/>
          </a:xfrm>
          <a:prstGeom prst="rect">
            <a:avLst/>
          </a:prstGeom>
        </p:spPr>
        <p:txBody>
          <a:bodyPr wrap="none" lIns="0" tIns="0" rIns="0" bIns="0" anchor="ctr" anchorCtr="0">
            <a:spAutoFit/>
          </a:bodyPr>
          <a:lstStyle>
            <a:defPPr>
              <a:defRPr lang="en-US"/>
            </a:defPPr>
            <a:lvl1pPr indent="0" defTabSz="1218565">
              <a:spcBef>
                <a:spcPct val="20000"/>
              </a:spcBef>
              <a:buNone/>
              <a:defRPr sz="1600" baseline="0">
                <a:solidFill>
                  <a:schemeClr val="dk2"/>
                </a:solidFill>
                <a:latin typeface="思源黑体" panose="020B0400000000000000" pitchFamily="34" charset="-122"/>
                <a:ea typeface="思源黑体" panose="020B0400000000000000" pitchFamily="34" charset="-122"/>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2400" dirty="0">
                <a:latin typeface="方正正中黑简体" panose="02000000000000000000" charset="-122"/>
                <a:ea typeface="方正正中黑简体" panose="02000000000000000000" charset="-122"/>
              </a:rPr>
              <a:t>发展中社区：</a:t>
            </a:r>
          </a:p>
        </p:txBody>
      </p:sp>
      <p:sp>
        <p:nvSpPr>
          <p:cNvPr id="25" name="PA_TextPlaceholder 3"/>
          <p:cNvSpPr txBox="1"/>
          <p:nvPr>
            <p:custDataLst>
              <p:tags r:id="rId4"/>
            </p:custDataLst>
          </p:nvPr>
        </p:nvSpPr>
        <p:spPr>
          <a:xfrm>
            <a:off x="1334135" y="3720465"/>
            <a:ext cx="9746615" cy="58991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lnSpc>
                <a:spcPct val="120000"/>
              </a:lnSpc>
              <a:spcBef>
                <a:spcPct val="20000"/>
              </a:spcBef>
              <a:defRPr/>
            </a:pPr>
            <a:r>
              <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既遗存了传统社区的一些特点，又吸收了现代社区的一些元素，处于传统社区向现代社区过渡阶段。比如，中国的许多城镇和村落都属于这类社区。</a:t>
            </a:r>
          </a:p>
        </p:txBody>
      </p:sp>
      <p:sp>
        <p:nvSpPr>
          <p:cNvPr id="26" name="PA_TextPlaceholder 3"/>
          <p:cNvSpPr txBox="1"/>
          <p:nvPr>
            <p:custDataLst>
              <p:tags r:id="rId5"/>
            </p:custDataLst>
          </p:nvPr>
        </p:nvSpPr>
        <p:spPr>
          <a:xfrm>
            <a:off x="1334384" y="4733727"/>
            <a:ext cx="1524000" cy="368935"/>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400" dirty="0">
                <a:solidFill>
                  <a:schemeClr val="dk2"/>
                </a:solidFill>
                <a:latin typeface="方正正中黑简体" panose="02000000000000000000" charset="-122"/>
                <a:ea typeface="方正正中黑简体" panose="02000000000000000000" charset="-122"/>
                <a:sym typeface="思源黑体" panose="020B0400000000000000" pitchFamily="34" charset="-122"/>
              </a:rPr>
              <a:t>现代社区：</a:t>
            </a:r>
          </a:p>
        </p:txBody>
      </p:sp>
      <p:sp>
        <p:nvSpPr>
          <p:cNvPr id="27" name="PA_TextPlaceholder 3"/>
          <p:cNvSpPr txBox="1"/>
          <p:nvPr>
            <p:custDataLst>
              <p:tags r:id="rId6"/>
            </p:custDataLst>
          </p:nvPr>
        </p:nvSpPr>
        <p:spPr>
          <a:xfrm>
            <a:off x="1334135" y="5069205"/>
            <a:ext cx="9479915" cy="58991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lnSpc>
                <a:spcPct val="120000"/>
              </a:lnSpc>
              <a:spcBef>
                <a:spcPct val="20000"/>
              </a:spcBef>
              <a:defRPr/>
            </a:pPr>
            <a:r>
              <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社区城市化程度较高，人们的日常生活和活动往来于城乡之间，生产方式和生活方式相对方便、快捷。这类社区主要分布于发达国家。</a:t>
            </a:r>
          </a:p>
        </p:txBody>
      </p:sp>
      <p:sp>
        <p:nvSpPr>
          <p:cNvPr id="3"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城市社区的职能与意义</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par>
                          <p:cTn id="9" fill="hold">
                            <p:stCondLst>
                              <p:cond delay="500"/>
                            </p:stCondLst>
                            <p:childTnLst>
                              <p:par>
                                <p:cTn id="10" presetID="10" presetClass="entr" presetSubtype="0" fill="hold" grpId="0" nodeType="afterEffect">
                                  <p:stCondLst>
                                    <p:cond delay="4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6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4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1900"/>
                            </p:stCondLst>
                            <p:childTnLst>
                              <p:par>
                                <p:cTn id="24" presetID="10" presetClass="entr" presetSubtype="0" fill="hold" grpId="0" nodeType="afterEffect">
                                  <p:stCondLst>
                                    <p:cond delay="20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40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1" grpId="0"/>
      <p:bldP spid="23" grpId="0"/>
      <p:bldP spid="24" grpId="0"/>
      <p:bldP spid="25"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28725" y="1263650"/>
            <a:ext cx="4345940" cy="565150"/>
          </a:xfrm>
          <a:prstGeom prst="rect">
            <a:avLst/>
          </a:prstGeom>
          <a:noFill/>
        </p:spPr>
        <p:txBody>
          <a:bodyPr wrap="square" rtlCol="0">
            <a:spAutoFit/>
          </a:bodyPr>
          <a:lstStyle/>
          <a:p>
            <a:pPr>
              <a:lnSpc>
                <a:spcPct val="110000"/>
              </a:lnSpc>
            </a:pPr>
            <a:r>
              <a:rPr lang="zh-CN" altLang="en-US" sz="2800" dirty="0">
                <a:solidFill>
                  <a:srgbClr val="012063"/>
                </a:solidFill>
                <a:latin typeface="方正正中黑简体" panose="02000000000000000000" charset="-122"/>
                <a:ea typeface="方正正中黑简体" panose="02000000000000000000" charset="-122"/>
                <a:cs typeface="+mn-ea"/>
                <a:sym typeface="+mn-lt"/>
              </a:rPr>
              <a:t>按时间的横向性划分</a:t>
            </a:r>
          </a:p>
        </p:txBody>
      </p:sp>
      <p:sp>
        <p:nvSpPr>
          <p:cNvPr id="21" name="PA_TextPlaceholder 3"/>
          <p:cNvSpPr txBox="1"/>
          <p:nvPr>
            <p:custDataLst>
              <p:tags r:id="rId1"/>
            </p:custDataLst>
          </p:nvPr>
        </p:nvSpPr>
        <p:spPr>
          <a:xfrm>
            <a:off x="1334384" y="2038138"/>
            <a:ext cx="1524000" cy="368935"/>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sz="2400" dirty="0">
                <a:solidFill>
                  <a:schemeClr val="dk2"/>
                </a:solidFill>
                <a:latin typeface="方正正中黑简体" panose="02000000000000000000" charset="-122"/>
                <a:ea typeface="方正正中黑简体" panose="02000000000000000000" charset="-122"/>
                <a:sym typeface="思源黑体" panose="020B0400000000000000" pitchFamily="34" charset="-122"/>
              </a:rPr>
              <a:t>自然社区</a:t>
            </a:r>
            <a:r>
              <a:rPr lang="zh-CN" sz="2400" dirty="0">
                <a:solidFill>
                  <a:schemeClr val="dk2"/>
                </a:solidFill>
                <a:latin typeface="方正正中黑简体" panose="02000000000000000000" charset="-122"/>
                <a:ea typeface="方正正中黑简体" panose="02000000000000000000" charset="-122"/>
                <a:sym typeface="思源黑体" panose="020B0400000000000000" pitchFamily="34" charset="-122"/>
              </a:rPr>
              <a:t>：</a:t>
            </a:r>
          </a:p>
        </p:txBody>
      </p:sp>
      <p:sp>
        <p:nvSpPr>
          <p:cNvPr id="23" name="PA_TextPlaceholder 3"/>
          <p:cNvSpPr txBox="1"/>
          <p:nvPr>
            <p:custDataLst>
              <p:tags r:id="rId2"/>
            </p:custDataLst>
          </p:nvPr>
        </p:nvSpPr>
        <p:spPr>
          <a:xfrm>
            <a:off x="1334135" y="2384425"/>
            <a:ext cx="9479915" cy="49212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主要以社区内成员血缘、亲缘、地缘关系为纽带，在生产和生活中自然形成的居住区。主要包括城市、乡镇和乡村村落。</a:t>
            </a:r>
          </a:p>
        </p:txBody>
      </p:sp>
      <p:sp>
        <p:nvSpPr>
          <p:cNvPr id="24" name="PA_TextPlaceholder 3"/>
          <p:cNvSpPr txBox="1"/>
          <p:nvPr>
            <p:custDataLst>
              <p:tags r:id="rId3"/>
            </p:custDataLst>
          </p:nvPr>
        </p:nvSpPr>
        <p:spPr>
          <a:xfrm>
            <a:off x="1334384" y="3016627"/>
            <a:ext cx="1524000" cy="368935"/>
          </a:xfrm>
          <a:prstGeom prst="rect">
            <a:avLst/>
          </a:prstGeom>
        </p:spPr>
        <p:txBody>
          <a:bodyPr wrap="none" lIns="0" tIns="0" rIns="0" bIns="0" anchor="ctr" anchorCtr="0">
            <a:spAutoFit/>
          </a:bodyPr>
          <a:lstStyle>
            <a:defPPr>
              <a:defRPr lang="en-US"/>
            </a:defPPr>
            <a:lvl1pPr indent="0" defTabSz="1218565">
              <a:spcBef>
                <a:spcPct val="20000"/>
              </a:spcBef>
              <a:buNone/>
              <a:defRPr sz="1600" baseline="0">
                <a:solidFill>
                  <a:schemeClr val="dk2"/>
                </a:solidFill>
                <a:latin typeface="思源黑体" panose="020B0400000000000000" pitchFamily="34" charset="-122"/>
                <a:ea typeface="思源黑体" panose="020B0400000000000000" pitchFamily="34" charset="-122"/>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algn="l"/>
            <a:r>
              <a:rPr lang="zh-CN" altLang="en-US" sz="2400" dirty="0">
                <a:latin typeface="方正正中黑简体" panose="02000000000000000000" charset="-122"/>
                <a:ea typeface="方正正中黑简体" panose="02000000000000000000" charset="-122"/>
              </a:rPr>
              <a:t>专能社区：</a:t>
            </a:r>
          </a:p>
        </p:txBody>
      </p:sp>
      <p:sp>
        <p:nvSpPr>
          <p:cNvPr id="25" name="PA_TextPlaceholder 3"/>
          <p:cNvSpPr txBox="1"/>
          <p:nvPr>
            <p:custDataLst>
              <p:tags r:id="rId4"/>
            </p:custDataLst>
          </p:nvPr>
        </p:nvSpPr>
        <p:spPr>
          <a:xfrm>
            <a:off x="1334135" y="3352165"/>
            <a:ext cx="9746615" cy="58991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lnSpc>
                <a:spcPct val="120000"/>
              </a:lnSpc>
              <a:spcBef>
                <a:spcPct val="20000"/>
              </a:spcBef>
              <a:defRPr/>
            </a:pPr>
            <a:r>
              <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职业性特征明显，主要指人们从事某种专门技能和活动形成的地域上的产业优势聚集区。比如，工业、商业、林业、渔业、牧业等社区。</a:t>
            </a:r>
          </a:p>
        </p:txBody>
      </p:sp>
      <p:sp>
        <p:nvSpPr>
          <p:cNvPr id="26" name="PA_TextPlaceholder 3"/>
          <p:cNvSpPr txBox="1"/>
          <p:nvPr>
            <p:custDataLst>
              <p:tags r:id="rId5"/>
            </p:custDataLst>
          </p:nvPr>
        </p:nvSpPr>
        <p:spPr>
          <a:xfrm>
            <a:off x="1334384" y="4098727"/>
            <a:ext cx="1524000" cy="368935"/>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400" dirty="0">
                <a:solidFill>
                  <a:schemeClr val="dk2"/>
                </a:solidFill>
                <a:latin typeface="方正正中黑简体" panose="02000000000000000000" charset="-122"/>
                <a:ea typeface="方正正中黑简体" panose="02000000000000000000" charset="-122"/>
                <a:sym typeface="思源黑体" panose="020B0400000000000000" pitchFamily="34" charset="-122"/>
              </a:rPr>
              <a:t>法定社区：</a:t>
            </a:r>
          </a:p>
        </p:txBody>
      </p:sp>
      <p:sp>
        <p:nvSpPr>
          <p:cNvPr id="27" name="PA_TextPlaceholder 3"/>
          <p:cNvSpPr txBox="1"/>
          <p:nvPr>
            <p:custDataLst>
              <p:tags r:id="rId6"/>
            </p:custDataLst>
          </p:nvPr>
        </p:nvSpPr>
        <p:spPr>
          <a:xfrm>
            <a:off x="1334135" y="4434205"/>
            <a:ext cx="9479915" cy="58991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lnSpc>
                <a:spcPct val="120000"/>
              </a:lnSpc>
              <a:spcBef>
                <a:spcPct val="20000"/>
              </a:spcBef>
              <a:defRPr/>
            </a:pPr>
            <a:r>
              <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以法律的形式加以规定，在区域内有较为发达的组织管理体系和相应的管理机构，有满足社区内居民的各种物质文明和精神文明的服务设施，地方行政性较强。</a:t>
            </a:r>
          </a:p>
        </p:txBody>
      </p:sp>
      <p:sp>
        <p:nvSpPr>
          <p:cNvPr id="3" name="标题 4"/>
          <p:cNvSpPr txBox="1"/>
          <p:nvPr/>
        </p:nvSpPr>
        <p:spPr>
          <a:xfrm>
            <a:off x="1459230" y="279400"/>
            <a:ext cx="674243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dirty="0">
                <a:solidFill>
                  <a:schemeClr val="accent1"/>
                </a:solidFill>
                <a:latin typeface="方正正中黑简体" panose="02000000000000000000" charset="-122"/>
                <a:ea typeface="方正正中黑简体" panose="02000000000000000000" charset="-122"/>
                <a:sym typeface="思源黑体" panose="020B0400000000000000" pitchFamily="34" charset="-122"/>
              </a:rPr>
              <a:t> 城市社区的职能与意义</a:t>
            </a:r>
          </a:p>
        </p:txBody>
      </p:sp>
      <p:sp>
        <p:nvSpPr>
          <p:cNvPr id="2" name="PA_TextPlaceholder 3"/>
          <p:cNvSpPr txBox="1"/>
          <p:nvPr>
            <p:custDataLst>
              <p:tags r:id="rId7"/>
            </p:custDataLst>
          </p:nvPr>
        </p:nvSpPr>
        <p:spPr>
          <a:xfrm>
            <a:off x="1334384" y="5152827"/>
            <a:ext cx="1524000" cy="368935"/>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400" dirty="0">
                <a:solidFill>
                  <a:schemeClr val="dk2"/>
                </a:solidFill>
                <a:latin typeface="方正正中黑简体" panose="02000000000000000000" charset="-122"/>
                <a:ea typeface="方正正中黑简体" panose="02000000000000000000" charset="-122"/>
                <a:sym typeface="思源黑体" panose="020B0400000000000000" pitchFamily="34" charset="-122"/>
              </a:rPr>
              <a:t>精神社区：</a:t>
            </a:r>
          </a:p>
        </p:txBody>
      </p:sp>
      <p:sp>
        <p:nvSpPr>
          <p:cNvPr id="4" name="PA_TextPlaceholder 3"/>
          <p:cNvSpPr txBox="1"/>
          <p:nvPr>
            <p:custDataLst>
              <p:tags r:id="rId8"/>
            </p:custDataLst>
          </p:nvPr>
        </p:nvSpPr>
        <p:spPr>
          <a:xfrm>
            <a:off x="1334135" y="5488305"/>
            <a:ext cx="9479915" cy="58991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lnSpc>
                <a:spcPct val="120000"/>
              </a:lnSpc>
              <a:spcBef>
                <a:spcPct val="20000"/>
              </a:spcBef>
              <a:defRPr/>
            </a:pPr>
            <a:r>
              <a:rPr lang="zh-CN" altLang="en-US" dirty="0">
                <a:solidFill>
                  <a:schemeClr val="bg1">
                    <a:lumMod val="50000"/>
                  </a:schemeClr>
                </a:solidFill>
                <a:latin typeface="方正正中黑简体" panose="02000000000000000000" charset="-122"/>
                <a:ea typeface="方正正中黑简体" panose="02000000000000000000" charset="-122"/>
                <a:sym typeface="思源黑体" panose="020B0400000000000000" pitchFamily="34" charset="-122"/>
              </a:rPr>
              <a:t>从空间特征上看，没有十分明显的地域性特征，但有明显的共同地缘上的归属感和心理上的认同感，以及共同的价值观、生活方式和理想信仰。</a:t>
            </a:r>
          </a:p>
        </p:txBody>
      </p:sp>
    </p:spTree>
  </p:cSld>
  <p:clrMapOvr>
    <a:masterClrMapping/>
  </p:clrMapOvr>
  <mc:AlternateContent xmlns:mc="http://schemas.openxmlformats.org/markup-compatibility/2006">
    <mc:Choice xmlns=""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par>
                          <p:cTn id="9" fill="hold">
                            <p:stCondLst>
                              <p:cond delay="500"/>
                            </p:stCondLst>
                            <p:childTnLst>
                              <p:par>
                                <p:cTn id="10" presetID="10" presetClass="entr" presetSubtype="0" fill="hold" grpId="0" nodeType="afterEffect">
                                  <p:stCondLst>
                                    <p:cond delay="4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6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4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1900"/>
                            </p:stCondLst>
                            <p:childTnLst>
                              <p:par>
                                <p:cTn id="24" presetID="10" presetClass="entr" presetSubtype="0" fill="hold" grpId="0" nodeType="afterEffect">
                                  <p:stCondLst>
                                    <p:cond delay="20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40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2600"/>
                            </p:stCondLst>
                            <p:childTnLst>
                              <p:par>
                                <p:cTn id="31" presetID="10" presetClass="entr" presetSubtype="0" fill="hold" grpId="0" nodeType="afterEffect">
                                  <p:stCondLst>
                                    <p:cond delay="2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1" grpId="0"/>
      <p:bldP spid="23" grpId="0"/>
      <p:bldP spid="24" grpId="0"/>
      <p:bldP spid="25" grpId="0"/>
      <p:bldP spid="26" grpId="0"/>
      <p:bldP spid="27" grpId="0"/>
      <p:bldP spid="2"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A6S0wzOvQ8a50SA42PUNRg"/>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00.xml><?xml version="1.0" encoding="utf-8"?>
<p:tagLst xmlns:a="http://schemas.openxmlformats.org/drawingml/2006/main" xmlns:r="http://schemas.openxmlformats.org/officeDocument/2006/relationships" xmlns:p="http://schemas.openxmlformats.org/presentationml/2006/main">
  <p:tag name="PA" val="v5.1.2"/>
</p:tagLst>
</file>

<file path=ppt/tags/tag101.xml><?xml version="1.0" encoding="utf-8"?>
<p:tagLst xmlns:a="http://schemas.openxmlformats.org/drawingml/2006/main" xmlns:r="http://schemas.openxmlformats.org/officeDocument/2006/relationships" xmlns:p="http://schemas.openxmlformats.org/presentationml/2006/main">
  <p:tag name="PA" val="v5.1.2"/>
</p:tagLst>
</file>

<file path=ppt/tags/tag102.xml><?xml version="1.0" encoding="utf-8"?>
<p:tagLst xmlns:a="http://schemas.openxmlformats.org/drawingml/2006/main" xmlns:r="http://schemas.openxmlformats.org/officeDocument/2006/relationships" xmlns:p="http://schemas.openxmlformats.org/presentationml/2006/main">
  <p:tag name="PA" val="v5.1.2"/>
</p:tagLst>
</file>

<file path=ppt/tags/tag103.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SubTitle"/>
  <p:tag name="MH_ORDER" val="1"/>
</p:tagLst>
</file>

<file path=ppt/tags/tag104.xml><?xml version="1.0" encoding="utf-8"?>
<p:tagLst xmlns:a="http://schemas.openxmlformats.org/drawingml/2006/main" xmlns:r="http://schemas.openxmlformats.org/officeDocument/2006/relationships" xmlns:p="http://schemas.openxmlformats.org/presentationml/2006/main">
  <p:tag name="PA" val="v5.1.1"/>
</p:tagLst>
</file>

<file path=ppt/tags/tag105.xml><?xml version="1.0" encoding="utf-8"?>
<p:tagLst xmlns:a="http://schemas.openxmlformats.org/drawingml/2006/main" xmlns:r="http://schemas.openxmlformats.org/officeDocument/2006/relationships" xmlns:p="http://schemas.openxmlformats.org/presentationml/2006/main">
  <p:tag name="PA" val="v5.1.1"/>
</p:tagLst>
</file>

<file path=ppt/tags/tag106.xml><?xml version="1.0" encoding="utf-8"?>
<p:tagLst xmlns:a="http://schemas.openxmlformats.org/drawingml/2006/main" xmlns:r="http://schemas.openxmlformats.org/officeDocument/2006/relationships" xmlns:p="http://schemas.openxmlformats.org/presentationml/2006/main">
  <p:tag name="PA" val="v5.1.1"/>
</p:tagLst>
</file>

<file path=ppt/tags/tag107.xml><?xml version="1.0" encoding="utf-8"?>
<p:tagLst xmlns:a="http://schemas.openxmlformats.org/drawingml/2006/main" xmlns:r="http://schemas.openxmlformats.org/officeDocument/2006/relationships" xmlns:p="http://schemas.openxmlformats.org/presentationml/2006/main">
  <p:tag name="PA" val="v5.1.1"/>
</p:tagLst>
</file>

<file path=ppt/tags/tag108.xml><?xml version="1.0" encoding="utf-8"?>
<p:tagLst xmlns:a="http://schemas.openxmlformats.org/drawingml/2006/main" xmlns:r="http://schemas.openxmlformats.org/officeDocument/2006/relationships" xmlns:p="http://schemas.openxmlformats.org/presentationml/2006/main">
  <p:tag name="PA" val="v5.1.1"/>
</p:tagLst>
</file>

<file path=ppt/tags/tag109.xml><?xml version="1.0" encoding="utf-8"?>
<p:tagLst xmlns:a="http://schemas.openxmlformats.org/drawingml/2006/main" xmlns:r="http://schemas.openxmlformats.org/officeDocument/2006/relationships" xmlns:p="http://schemas.openxmlformats.org/presentationml/2006/main">
  <p:tag name="PA" val="v5.1.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10.xml><?xml version="1.0" encoding="utf-8"?>
<p:tagLst xmlns:a="http://schemas.openxmlformats.org/drawingml/2006/main" xmlns:r="http://schemas.openxmlformats.org/officeDocument/2006/relationships" xmlns:p="http://schemas.openxmlformats.org/presentationml/2006/main">
  <p:tag name="PA" val="v5.1.1"/>
</p:tagLst>
</file>

<file path=ppt/tags/tag111.xml><?xml version="1.0" encoding="utf-8"?>
<p:tagLst xmlns:a="http://schemas.openxmlformats.org/drawingml/2006/main" xmlns:r="http://schemas.openxmlformats.org/officeDocument/2006/relationships" xmlns:p="http://schemas.openxmlformats.org/presentationml/2006/main">
  <p:tag name="PA" val="v5.1.1"/>
</p:tagLst>
</file>

<file path=ppt/tags/tag112.xml><?xml version="1.0" encoding="utf-8"?>
<p:tagLst xmlns:a="http://schemas.openxmlformats.org/drawingml/2006/main" xmlns:r="http://schemas.openxmlformats.org/officeDocument/2006/relationships" xmlns:p="http://schemas.openxmlformats.org/presentationml/2006/main">
  <p:tag name="PA" val="v5.1.1"/>
</p:tagLst>
</file>

<file path=ppt/tags/tag113.xml><?xml version="1.0" encoding="utf-8"?>
<p:tagLst xmlns:a="http://schemas.openxmlformats.org/drawingml/2006/main" xmlns:r="http://schemas.openxmlformats.org/officeDocument/2006/relationships" xmlns:p="http://schemas.openxmlformats.org/presentationml/2006/main">
  <p:tag name="PA" val="v5.1.1"/>
</p:tagLst>
</file>

<file path=ppt/tags/tag114.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SubTitle"/>
  <p:tag name="MH_ORDER" val="1"/>
</p:tagLst>
</file>

<file path=ppt/tags/tag115.xml><?xml version="1.0" encoding="utf-8"?>
<p:tagLst xmlns:a="http://schemas.openxmlformats.org/drawingml/2006/main" xmlns:r="http://schemas.openxmlformats.org/officeDocument/2006/relationships" xmlns:p="http://schemas.openxmlformats.org/presentationml/2006/main">
  <p:tag name="PA" val="v5.1.2"/>
</p:tagLst>
</file>

<file path=ppt/tags/tag116.xml><?xml version="1.0" encoding="utf-8"?>
<p:tagLst xmlns:a="http://schemas.openxmlformats.org/drawingml/2006/main" xmlns:r="http://schemas.openxmlformats.org/officeDocument/2006/relationships" xmlns:p="http://schemas.openxmlformats.org/presentationml/2006/main">
  <p:tag name="PA" val="v5.1.2"/>
</p:tagLst>
</file>

<file path=ppt/tags/tag117.xml><?xml version="1.0" encoding="utf-8"?>
<p:tagLst xmlns:a="http://schemas.openxmlformats.org/drawingml/2006/main" xmlns:r="http://schemas.openxmlformats.org/officeDocument/2006/relationships" xmlns:p="http://schemas.openxmlformats.org/presentationml/2006/main">
  <p:tag name="PA" val="v5.1.2"/>
</p:tagLst>
</file>

<file path=ppt/tags/tag118.xml><?xml version="1.0" encoding="utf-8"?>
<p:tagLst xmlns:a="http://schemas.openxmlformats.org/drawingml/2006/main" xmlns:r="http://schemas.openxmlformats.org/officeDocument/2006/relationships" xmlns:p="http://schemas.openxmlformats.org/presentationml/2006/main">
  <p:tag name="PA" val="v5.1.2"/>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ISLIDE.DIAGRAM" val="293123"/>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29.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PA" val="v3.0.1"/>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32.xml><?xml version="1.0" encoding="utf-8"?>
<p:tagLst xmlns:a="http://schemas.openxmlformats.org/drawingml/2006/main" xmlns:r="http://schemas.openxmlformats.org/officeDocument/2006/relationships" xmlns:p="http://schemas.openxmlformats.org/presentationml/2006/main">
  <p:tag name="PA" val="v3.0.1"/>
</p:tagLst>
</file>

<file path=ppt/tags/tag33.xml><?xml version="1.0" encoding="utf-8"?>
<p:tagLst xmlns:a="http://schemas.openxmlformats.org/drawingml/2006/main" xmlns:r="http://schemas.openxmlformats.org/officeDocument/2006/relationships" xmlns:p="http://schemas.openxmlformats.org/presentationml/2006/main">
  <p:tag name="ISLIDE.DIAGRAM" val="241206"/>
</p:tagLst>
</file>

<file path=ppt/tags/tag34.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5"/>
</p:tagLst>
</file>

<file path=ppt/tags/tag35.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7"/>
</p:tagLst>
</file>

<file path=ppt/tags/tag36.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1"/>
</p:tagLst>
</file>

<file path=ppt/tags/tag37.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3"/>
</p:tagLst>
</file>

<file path=ppt/tags/tag38.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3"/>
</p:tagLst>
</file>

<file path=ppt/tags/tag39.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40.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1"/>
</p:tagLst>
</file>

<file path=ppt/tags/tag41.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1"/>
</p:tagLst>
</file>

<file path=ppt/tags/tag42.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1"/>
</p:tagLst>
</file>

<file path=ppt/tags/tag43.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1"/>
</p:tagLst>
</file>

<file path=ppt/tags/tag44.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1"/>
</p:tagLst>
</file>

<file path=ppt/tags/tag45.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1"/>
</p:tagLst>
</file>

<file path=ppt/tags/tag46.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1"/>
</p:tagLst>
</file>

<file path=ppt/tags/tag47.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1"/>
</p:tagLst>
</file>

<file path=ppt/tags/tag48.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1"/>
</p:tagLst>
</file>

<file path=ppt/tags/tag49.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50.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1"/>
</p:tagLst>
</file>

<file path=ppt/tags/tag51.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1"/>
</p:tagLst>
</file>

<file path=ppt/tags/tag52.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Other"/>
  <p:tag name="MH_ORDER" val="1"/>
</p:tagLst>
</file>

<file path=ppt/tags/tag53.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SubTitle"/>
  <p:tag name="MH_ORDER" val="1"/>
</p:tagLst>
</file>

<file path=ppt/tags/tag54.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SubTitle"/>
  <p:tag name="MH_ORDER" val="2"/>
</p:tagLst>
</file>

<file path=ppt/tags/tag55.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SubTitle"/>
  <p:tag name="MH_ORDER" val="3"/>
</p:tagLst>
</file>

<file path=ppt/tags/tag56.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SubTitle"/>
  <p:tag name="MH_ORDER" val="4"/>
</p:tagLst>
</file>

<file path=ppt/tags/tag57.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SubTitle"/>
  <p:tag name="MH_ORDER" val="4"/>
</p:tagLst>
</file>

<file path=ppt/tags/tag58.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SubTitle"/>
  <p:tag name="MH_ORDER" val="1"/>
</p:tagLst>
</file>

<file path=ppt/tags/tag59.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60.xml><?xml version="1.0" encoding="utf-8"?>
<p:tagLst xmlns:a="http://schemas.openxmlformats.org/drawingml/2006/main" xmlns:r="http://schemas.openxmlformats.org/officeDocument/2006/relationships" xmlns:p="http://schemas.openxmlformats.org/presentationml/2006/main">
  <p:tag name="PA" val="v5.1.2"/>
</p:tagLst>
</file>

<file path=ppt/tags/tag61.xml><?xml version="1.0" encoding="utf-8"?>
<p:tagLst xmlns:a="http://schemas.openxmlformats.org/drawingml/2006/main" xmlns:r="http://schemas.openxmlformats.org/officeDocument/2006/relationships" xmlns:p="http://schemas.openxmlformats.org/presentationml/2006/main">
  <p:tag name="PA" val="v5.1.2"/>
</p:tagLst>
</file>

<file path=ppt/tags/tag62.xml><?xml version="1.0" encoding="utf-8"?>
<p:tagLst xmlns:a="http://schemas.openxmlformats.org/drawingml/2006/main" xmlns:r="http://schemas.openxmlformats.org/officeDocument/2006/relationships" xmlns:p="http://schemas.openxmlformats.org/presentationml/2006/main">
  <p:tag name="PA" val="v5.1.2"/>
</p:tagLst>
</file>

<file path=ppt/tags/tag63.xml><?xml version="1.0" encoding="utf-8"?>
<p:tagLst xmlns:a="http://schemas.openxmlformats.org/drawingml/2006/main" xmlns:r="http://schemas.openxmlformats.org/officeDocument/2006/relationships" xmlns:p="http://schemas.openxmlformats.org/presentationml/2006/main">
  <p:tag name="PA" val="v5.1.2"/>
</p:tagLst>
</file>

<file path=ppt/tags/tag64.xml><?xml version="1.0" encoding="utf-8"?>
<p:tagLst xmlns:a="http://schemas.openxmlformats.org/drawingml/2006/main" xmlns:r="http://schemas.openxmlformats.org/officeDocument/2006/relationships" xmlns:p="http://schemas.openxmlformats.org/presentationml/2006/main">
  <p:tag name="PA" val="v5.1.2"/>
</p:tagLst>
</file>

<file path=ppt/tags/tag65.xml><?xml version="1.0" encoding="utf-8"?>
<p:tagLst xmlns:a="http://schemas.openxmlformats.org/drawingml/2006/main" xmlns:r="http://schemas.openxmlformats.org/officeDocument/2006/relationships" xmlns:p="http://schemas.openxmlformats.org/presentationml/2006/main">
  <p:tag name="PA" val="v5.1.2"/>
</p:tagLst>
</file>

<file path=ppt/tags/tag66.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SubTitle"/>
  <p:tag name="MH_ORDER" val="1"/>
</p:tagLst>
</file>

<file path=ppt/tags/tag67.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SubTitle"/>
  <p:tag name="MH_ORDER" val="1"/>
</p:tagLst>
</file>

<file path=ppt/tags/tag68.xml><?xml version="1.0" encoding="utf-8"?>
<p:tagLst xmlns:a="http://schemas.openxmlformats.org/drawingml/2006/main" xmlns:r="http://schemas.openxmlformats.org/officeDocument/2006/relationships" xmlns:p="http://schemas.openxmlformats.org/presentationml/2006/main">
  <p:tag name="PA" val="v5.1.2"/>
</p:tagLst>
</file>

<file path=ppt/tags/tag69.xml><?xml version="1.0" encoding="utf-8"?>
<p:tagLst xmlns:a="http://schemas.openxmlformats.org/drawingml/2006/main" xmlns:r="http://schemas.openxmlformats.org/officeDocument/2006/relationships" xmlns:p="http://schemas.openxmlformats.org/presentationml/2006/main">
  <p:tag name="PA" val="v5.1.2"/>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70.xml><?xml version="1.0" encoding="utf-8"?>
<p:tagLst xmlns:a="http://schemas.openxmlformats.org/drawingml/2006/main" xmlns:r="http://schemas.openxmlformats.org/officeDocument/2006/relationships" xmlns:p="http://schemas.openxmlformats.org/presentationml/2006/main">
  <p:tag name="PA" val="v5.1.2"/>
</p:tagLst>
</file>

<file path=ppt/tags/tag71.xml><?xml version="1.0" encoding="utf-8"?>
<p:tagLst xmlns:a="http://schemas.openxmlformats.org/drawingml/2006/main" xmlns:r="http://schemas.openxmlformats.org/officeDocument/2006/relationships" xmlns:p="http://schemas.openxmlformats.org/presentationml/2006/main">
  <p:tag name="PA" val="v5.1.2"/>
</p:tagLst>
</file>

<file path=ppt/tags/tag72.xml><?xml version="1.0" encoding="utf-8"?>
<p:tagLst xmlns:a="http://schemas.openxmlformats.org/drawingml/2006/main" xmlns:r="http://schemas.openxmlformats.org/officeDocument/2006/relationships" xmlns:p="http://schemas.openxmlformats.org/presentationml/2006/main">
  <p:tag name="PA" val="v5.1.2"/>
</p:tagLst>
</file>

<file path=ppt/tags/tag73.xml><?xml version="1.0" encoding="utf-8"?>
<p:tagLst xmlns:a="http://schemas.openxmlformats.org/drawingml/2006/main" xmlns:r="http://schemas.openxmlformats.org/officeDocument/2006/relationships" xmlns:p="http://schemas.openxmlformats.org/presentationml/2006/main">
  <p:tag name="PA" val="v5.1.2"/>
</p:tagLst>
</file>

<file path=ppt/tags/tag74.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SubTitle"/>
  <p:tag name="MH_ORDER" val="1"/>
</p:tagLst>
</file>

<file path=ppt/tags/tag75.xml><?xml version="1.0" encoding="utf-8"?>
<p:tagLst xmlns:a="http://schemas.openxmlformats.org/drawingml/2006/main" xmlns:r="http://schemas.openxmlformats.org/officeDocument/2006/relationships" xmlns:p="http://schemas.openxmlformats.org/presentationml/2006/main">
  <p:tag name="PA" val="v5.1.2"/>
</p:tagLst>
</file>

<file path=ppt/tags/tag76.xml><?xml version="1.0" encoding="utf-8"?>
<p:tagLst xmlns:a="http://schemas.openxmlformats.org/drawingml/2006/main" xmlns:r="http://schemas.openxmlformats.org/officeDocument/2006/relationships" xmlns:p="http://schemas.openxmlformats.org/presentationml/2006/main">
  <p:tag name="PA" val="v5.1.2"/>
</p:tagLst>
</file>

<file path=ppt/tags/tag77.xml><?xml version="1.0" encoding="utf-8"?>
<p:tagLst xmlns:a="http://schemas.openxmlformats.org/drawingml/2006/main" xmlns:r="http://schemas.openxmlformats.org/officeDocument/2006/relationships" xmlns:p="http://schemas.openxmlformats.org/presentationml/2006/main">
  <p:tag name="PA" val="v5.1.2"/>
</p:tagLst>
</file>

<file path=ppt/tags/tag78.xml><?xml version="1.0" encoding="utf-8"?>
<p:tagLst xmlns:a="http://schemas.openxmlformats.org/drawingml/2006/main" xmlns:r="http://schemas.openxmlformats.org/officeDocument/2006/relationships" xmlns:p="http://schemas.openxmlformats.org/presentationml/2006/main">
  <p:tag name="PA" val="v5.1.2"/>
</p:tagLst>
</file>

<file path=ppt/tags/tag79.xml><?xml version="1.0" encoding="utf-8"?>
<p:tagLst xmlns:a="http://schemas.openxmlformats.org/drawingml/2006/main" xmlns:r="http://schemas.openxmlformats.org/officeDocument/2006/relationships" xmlns:p="http://schemas.openxmlformats.org/presentationml/2006/main">
  <p:tag name="PA" val="v5.1.2"/>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80.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SubTitle"/>
  <p:tag name="MH_ORDER" val="1"/>
</p:tagLst>
</file>

<file path=ppt/tags/tag81.xml><?xml version="1.0" encoding="utf-8"?>
<p:tagLst xmlns:a="http://schemas.openxmlformats.org/drawingml/2006/main" xmlns:r="http://schemas.openxmlformats.org/officeDocument/2006/relationships" xmlns:p="http://schemas.openxmlformats.org/presentationml/2006/main">
  <p:tag name="PA" val="v5.1.2"/>
</p:tagLst>
</file>

<file path=ppt/tags/tag82.xml><?xml version="1.0" encoding="utf-8"?>
<p:tagLst xmlns:a="http://schemas.openxmlformats.org/drawingml/2006/main" xmlns:r="http://schemas.openxmlformats.org/officeDocument/2006/relationships" xmlns:p="http://schemas.openxmlformats.org/presentationml/2006/main">
  <p:tag name="PA" val="v5.1.2"/>
</p:tagLst>
</file>

<file path=ppt/tags/tag83.xml><?xml version="1.0" encoding="utf-8"?>
<p:tagLst xmlns:a="http://schemas.openxmlformats.org/drawingml/2006/main" xmlns:r="http://schemas.openxmlformats.org/officeDocument/2006/relationships" xmlns:p="http://schemas.openxmlformats.org/presentationml/2006/main">
  <p:tag name="PA" val="v5.1.2"/>
</p:tagLst>
</file>

<file path=ppt/tags/tag84.xml><?xml version="1.0" encoding="utf-8"?>
<p:tagLst xmlns:a="http://schemas.openxmlformats.org/drawingml/2006/main" xmlns:r="http://schemas.openxmlformats.org/officeDocument/2006/relationships" xmlns:p="http://schemas.openxmlformats.org/presentationml/2006/main">
  <p:tag name="PA" val="v5.1.2"/>
</p:tagLst>
</file>

<file path=ppt/tags/tag85.xml><?xml version="1.0" encoding="utf-8"?>
<p:tagLst xmlns:a="http://schemas.openxmlformats.org/drawingml/2006/main" xmlns:r="http://schemas.openxmlformats.org/officeDocument/2006/relationships" xmlns:p="http://schemas.openxmlformats.org/presentationml/2006/main">
  <p:tag name="PA" val="v5.1.2"/>
</p:tagLst>
</file>

<file path=ppt/tags/tag86.xml><?xml version="1.0" encoding="utf-8"?>
<p:tagLst xmlns:a="http://schemas.openxmlformats.org/drawingml/2006/main" xmlns:r="http://schemas.openxmlformats.org/officeDocument/2006/relationships" xmlns:p="http://schemas.openxmlformats.org/presentationml/2006/main">
  <p:tag name="PA" val="v5.1.2"/>
</p:tagLst>
</file>

<file path=ppt/tags/tag87.xml><?xml version="1.0" encoding="utf-8"?>
<p:tagLst xmlns:a="http://schemas.openxmlformats.org/drawingml/2006/main" xmlns:r="http://schemas.openxmlformats.org/officeDocument/2006/relationships" xmlns:p="http://schemas.openxmlformats.org/presentationml/2006/main">
  <p:tag name="PA" val="v5.1.2"/>
</p:tagLst>
</file>

<file path=ppt/tags/tag88.xml><?xml version="1.0" encoding="utf-8"?>
<p:tagLst xmlns:a="http://schemas.openxmlformats.org/drawingml/2006/main" xmlns:r="http://schemas.openxmlformats.org/officeDocument/2006/relationships" xmlns:p="http://schemas.openxmlformats.org/presentationml/2006/main">
  <p:tag name="PA" val="v5.1.2"/>
</p:tagLst>
</file>

<file path=ppt/tags/tag89.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ags/tag90.xml><?xml version="1.0" encoding="utf-8"?>
<p:tagLst xmlns:a="http://schemas.openxmlformats.org/drawingml/2006/main" xmlns:r="http://schemas.openxmlformats.org/officeDocument/2006/relationships" xmlns:p="http://schemas.openxmlformats.org/presentationml/2006/main">
  <p:tag name="PA" val="v5.1.2"/>
</p:tagLst>
</file>

<file path=ppt/tags/tag91.xml><?xml version="1.0" encoding="utf-8"?>
<p:tagLst xmlns:a="http://schemas.openxmlformats.org/drawingml/2006/main" xmlns:r="http://schemas.openxmlformats.org/officeDocument/2006/relationships" xmlns:p="http://schemas.openxmlformats.org/presentationml/2006/main">
  <p:tag name="PA" val="v5.1.2"/>
</p:tagLst>
</file>

<file path=ppt/tags/tag92.xml><?xml version="1.0" encoding="utf-8"?>
<p:tagLst xmlns:a="http://schemas.openxmlformats.org/drawingml/2006/main" xmlns:r="http://schemas.openxmlformats.org/officeDocument/2006/relationships" xmlns:p="http://schemas.openxmlformats.org/presentationml/2006/main">
  <p:tag name="PA" val="v5.1.2"/>
</p:tagLst>
</file>

<file path=ppt/tags/tag93.xml><?xml version="1.0" encoding="utf-8"?>
<p:tagLst xmlns:a="http://schemas.openxmlformats.org/drawingml/2006/main" xmlns:r="http://schemas.openxmlformats.org/officeDocument/2006/relationships" xmlns:p="http://schemas.openxmlformats.org/presentationml/2006/main">
  <p:tag name="PA" val="v5.1.2"/>
</p:tagLst>
</file>

<file path=ppt/tags/tag94.xml><?xml version="1.0" encoding="utf-8"?>
<p:tagLst xmlns:a="http://schemas.openxmlformats.org/drawingml/2006/main" xmlns:r="http://schemas.openxmlformats.org/officeDocument/2006/relationships" xmlns:p="http://schemas.openxmlformats.org/presentationml/2006/main">
  <p:tag name="PA" val="v5.1.2"/>
</p:tagLst>
</file>

<file path=ppt/tags/tag95.xml><?xml version="1.0" encoding="utf-8"?>
<p:tagLst xmlns:a="http://schemas.openxmlformats.org/drawingml/2006/main" xmlns:r="http://schemas.openxmlformats.org/officeDocument/2006/relationships" xmlns:p="http://schemas.openxmlformats.org/presentationml/2006/main">
  <p:tag name="PA" val="v5.1.2"/>
</p:tagLst>
</file>

<file path=ppt/tags/tag96.xml><?xml version="1.0" encoding="utf-8"?>
<p:tagLst xmlns:a="http://schemas.openxmlformats.org/drawingml/2006/main" xmlns:r="http://schemas.openxmlformats.org/officeDocument/2006/relationships" xmlns:p="http://schemas.openxmlformats.org/presentationml/2006/main">
  <p:tag name="MH" val="20170626151912"/>
  <p:tag name="MH_LIBRARY" val="GRAPHIC"/>
  <p:tag name="MH_TYPE" val="SubTitle"/>
  <p:tag name="MH_ORDER" val="1"/>
</p:tagLst>
</file>

<file path=ppt/tags/tag97.xml><?xml version="1.0" encoding="utf-8"?>
<p:tagLst xmlns:a="http://schemas.openxmlformats.org/drawingml/2006/main" xmlns:r="http://schemas.openxmlformats.org/officeDocument/2006/relationships" xmlns:p="http://schemas.openxmlformats.org/presentationml/2006/main">
  <p:tag name="PA" val="v5.1.2"/>
</p:tagLst>
</file>

<file path=ppt/tags/tag98.xml><?xml version="1.0" encoding="utf-8"?>
<p:tagLst xmlns:a="http://schemas.openxmlformats.org/drawingml/2006/main" xmlns:r="http://schemas.openxmlformats.org/officeDocument/2006/relationships" xmlns:p="http://schemas.openxmlformats.org/presentationml/2006/main">
  <p:tag name="PA" val="v5.1.2"/>
</p:tagLst>
</file>

<file path=ppt/tags/tag99.xml><?xml version="1.0" encoding="utf-8"?>
<p:tagLst xmlns:a="http://schemas.openxmlformats.org/drawingml/2006/main" xmlns:r="http://schemas.openxmlformats.org/officeDocument/2006/relationships" xmlns:p="http://schemas.openxmlformats.org/presentationml/2006/main">
  <p:tag name="PA" val="v5.1.2"/>
</p:tagLst>
</file>

<file path=ppt/theme/theme1.xml><?xml version="1.0" encoding="utf-8"?>
<a:theme xmlns:a="http://schemas.openxmlformats.org/drawingml/2006/main" name="Office Theme">
  <a:themeElements>
    <a:clrScheme name="自定义 815">
      <a:dk1>
        <a:sysClr val="windowText" lastClr="000000"/>
      </a:dk1>
      <a:lt1>
        <a:sysClr val="window" lastClr="FFFFFF"/>
      </a:lt1>
      <a:dk2>
        <a:srgbClr val="44546A"/>
      </a:dk2>
      <a:lt2>
        <a:srgbClr val="E7E6E6"/>
      </a:lt2>
      <a:accent1>
        <a:srgbClr val="012063"/>
      </a:accent1>
      <a:accent2>
        <a:srgbClr val="E6E6E6"/>
      </a:accent2>
      <a:accent3>
        <a:srgbClr val="A5A5A5"/>
      </a:accent3>
      <a:accent4>
        <a:srgbClr val="8496B0"/>
      </a:accent4>
      <a:accent5>
        <a:srgbClr val="D6DCE4"/>
      </a:accent5>
      <a:accent6>
        <a:srgbClr val="7F7F7F"/>
      </a:accent6>
      <a:hlink>
        <a:srgbClr val="595959"/>
      </a:hlink>
      <a:folHlink>
        <a:srgbClr val="954F72"/>
      </a:folHlink>
    </a:clrScheme>
    <a:fontScheme name="思源黑体">
      <a:majorFont>
        <a:latin typeface="思源黑体 CN Heavy"/>
        <a:ea typeface="思源黑体"/>
        <a:cs typeface=""/>
      </a:majorFont>
      <a:minorFont>
        <a:latin typeface="思源黑体"/>
        <a:ea typeface="思源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6E6E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TotalTime>
  <Words>12538</Words>
  <Application>Microsoft Office PowerPoint</Application>
  <PresentationFormat>自定义</PresentationFormat>
  <Paragraphs>552</Paragraphs>
  <Slides>70</Slides>
  <Notes>66</Notes>
  <HiddenSlides>0</HiddenSlides>
  <MMClips>5</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70</vt:i4>
      </vt:variant>
    </vt:vector>
  </HeadingPairs>
  <TitlesOfParts>
    <vt:vector size="72" baseType="lpstr">
      <vt:lpstr>Office Theme</vt:lpstr>
      <vt:lpstr>think-cell Slide</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庞黎明</cp:lastModifiedBy>
  <cp:revision>204</cp:revision>
  <dcterms:created xsi:type="dcterms:W3CDTF">2019-07-11T04:52:00Z</dcterms:created>
  <dcterms:modified xsi:type="dcterms:W3CDTF">2020-08-25T09:46:46Z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2052-10.8.0.6206</vt:lpwstr>
  </property>
</Properties>
</file>