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1386" r:id="rId3"/>
    <p:sldId id="1217" r:id="rId4"/>
    <p:sldId id="848" r:id="rId6"/>
    <p:sldId id="845" r:id="rId7"/>
    <p:sldId id="846" r:id="rId8"/>
    <p:sldId id="851" r:id="rId9"/>
    <p:sldId id="850" r:id="rId10"/>
    <p:sldId id="849" r:id="rId11"/>
    <p:sldId id="852" r:id="rId12"/>
    <p:sldId id="854" r:id="rId13"/>
    <p:sldId id="855" r:id="rId14"/>
    <p:sldId id="856" r:id="rId15"/>
    <p:sldId id="857" r:id="rId16"/>
    <p:sldId id="858" r:id="rId17"/>
    <p:sldId id="1005" r:id="rId18"/>
    <p:sldId id="1006" r:id="rId19"/>
    <p:sldId id="1007" r:id="rId20"/>
    <p:sldId id="1008" r:id="rId21"/>
    <p:sldId id="1001" r:id="rId22"/>
    <p:sldId id="1406" r:id="rId23"/>
    <p:sldId id="1387" r:id="rId24"/>
    <p:sldId id="1388" r:id="rId25"/>
    <p:sldId id="917" r:id="rId26"/>
    <p:sldId id="1166" r:id="rId27"/>
    <p:sldId id="1297" r:id="rId28"/>
    <p:sldId id="1171" r:id="rId29"/>
    <p:sldId id="918" r:id="rId30"/>
    <p:sldId id="1389" r:id="rId31"/>
    <p:sldId id="922" r:id="rId32"/>
    <p:sldId id="923" r:id="rId33"/>
    <p:sldId id="924" r:id="rId34"/>
    <p:sldId id="1168" r:id="rId35"/>
    <p:sldId id="1405" r:id="rId36"/>
    <p:sldId id="967" r:id="rId37"/>
    <p:sldId id="1390" r:id="rId38"/>
    <p:sldId id="1391" r:id="rId39"/>
    <p:sldId id="1392" r:id="rId40"/>
    <p:sldId id="1548" r:id="rId41"/>
    <p:sldId id="968" r:id="rId42"/>
    <p:sldId id="1394" r:id="rId43"/>
    <p:sldId id="1351" r:id="rId44"/>
    <p:sldId id="1462" r:id="rId45"/>
    <p:sldId id="1463" r:id="rId46"/>
    <p:sldId id="1348" r:id="rId47"/>
    <p:sldId id="1416" r:id="rId48"/>
    <p:sldId id="1395" r:id="rId49"/>
    <p:sldId id="1396" r:id="rId50"/>
    <p:sldId id="970" r:id="rId51"/>
    <p:sldId id="1057" r:id="rId52"/>
    <p:sldId id="1397" r:id="rId53"/>
    <p:sldId id="1398" r:id="rId54"/>
    <p:sldId id="1400" r:id="rId55"/>
    <p:sldId id="1399" r:id="rId56"/>
    <p:sldId id="679" r:id="rId57"/>
    <p:sldId id="1401" r:id="rId58"/>
    <p:sldId id="1402" r:id="rId59"/>
    <p:sldId id="1403" r:id="rId60"/>
    <p:sldId id="1418" r:id="rId61"/>
    <p:sldId id="1464" r:id="rId62"/>
    <p:sldId id="1465" r:id="rId63"/>
    <p:sldId id="1466" r:id="rId64"/>
    <p:sldId id="1467" r:id="rId65"/>
    <p:sldId id="1468" r:id="rId66"/>
    <p:sldId id="1481" r:id="rId67"/>
    <p:sldId id="1550" r:id="rId68"/>
    <p:sldId id="1512" r:id="rId69"/>
    <p:sldId id="1506" r:id="rId70"/>
    <p:sldId id="1508" r:id="rId71"/>
    <p:sldId id="1487" r:id="rId72"/>
    <p:sldId id="1554" r:id="rId73"/>
    <p:sldId id="1555" r:id="rId74"/>
    <p:sldId id="1556" r:id="rId75"/>
    <p:sldId id="1557" r:id="rId76"/>
    <p:sldId id="1483" r:id="rId77"/>
    <p:sldId id="1485" r:id="rId78"/>
    <p:sldId id="1520" r:id="rId79"/>
    <p:sldId id="1504" r:id="rId80"/>
    <p:sldId id="1514" r:id="rId81"/>
    <p:sldId id="1515" r:id="rId82"/>
    <p:sldId id="1493" r:id="rId83"/>
    <p:sldId id="1496" r:id="rId84"/>
    <p:sldId id="1498" r:id="rId85"/>
    <p:sldId id="1494" r:id="rId86"/>
    <p:sldId id="1500" r:id="rId87"/>
    <p:sldId id="1502" r:id="rId88"/>
    <p:sldId id="1517" r:id="rId89"/>
    <p:sldId id="1503" r:id="rId90"/>
    <p:sldId id="1501" r:id="rId91"/>
    <p:sldId id="1469" r:id="rId92"/>
    <p:sldId id="1353" r:id="rId93"/>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initials="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0000FF"/>
    <a:srgbClr val="95EC69"/>
    <a:srgbClr val="102464"/>
    <a:srgbClr val="C00000"/>
    <a:srgbClr val="FF0000"/>
    <a:srgbClr val="4C5559"/>
    <a:srgbClr val="8D9D9F"/>
    <a:srgbClr val="FFFFFF"/>
    <a:srgbClr val="4B5457"/>
    <a:srgbClr val="FFDE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9" d="100"/>
          <a:sy n="69" d="100"/>
        </p:scale>
        <p:origin x="-138" y="-102"/>
      </p:cViewPr>
      <p:guideLst>
        <p:guide orient="horz" pos="2272"/>
        <p:guide pos="2747"/>
      </p:guideLst>
    </p:cSldViewPr>
  </p:slideViewPr>
  <p:gridSpacing cx="72005" cy="72005"/>
</p:viewPr>
</file>

<file path=ppt/_rels/presentation.xml.rels><?xml version="1.0" encoding="UTF-8" standalone="yes"?>
<Relationships xmlns="http://schemas.openxmlformats.org/package/2006/relationships"><Relationship Id="rId97" Type="http://schemas.openxmlformats.org/officeDocument/2006/relationships/commentAuthors" Target="commentAuthors.xml"/><Relationship Id="rId96" Type="http://schemas.openxmlformats.org/officeDocument/2006/relationships/tableStyles" Target="tableStyles.xml"/><Relationship Id="rId95" Type="http://schemas.openxmlformats.org/officeDocument/2006/relationships/viewProps" Target="viewProps.xml"/><Relationship Id="rId94" Type="http://schemas.openxmlformats.org/officeDocument/2006/relationships/presProps" Target="presProps.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auto"/>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auto"/>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标题占位符 1"/>
          <p:cNvSpPr>
            <a:spLocks noGrp="1"/>
          </p:cNvSpPr>
          <p:nvPr>
            <p:ph type="title"/>
          </p:nvPr>
        </p:nvSpPr>
        <p:spPr>
          <a:xfrm>
            <a:off x="457200" y="274638"/>
            <a:ext cx="8229600" cy="1143000"/>
          </a:xfrm>
          <a:prstGeom prst="rect">
            <a:avLst/>
          </a:prstGeom>
          <a:noFill/>
          <a:ln w="9525">
            <a:noFill/>
          </a:ln>
        </p:spPr>
        <p:txBody>
          <a:bodyPr anchor="ctr"/>
          <a:p>
            <a:pPr lvl="0" indent="-914400"/>
            <a:r>
              <a:rPr lang="zh-CN" altLang="en-US"/>
              <a:t>单击此处编辑母版标题样式</a:t>
            </a:r>
            <a:endParaRPr lang="zh-CN" altLang="en-US"/>
          </a:p>
        </p:txBody>
      </p:sp>
      <p:sp>
        <p:nvSpPr>
          <p:cNvPr id="1027" name="文本占位符 2"/>
          <p:cNvSpPr>
            <a:spLocks noGrp="1"/>
          </p:cNvSpPr>
          <p:nvPr>
            <p:ph type="body"/>
          </p:nvPr>
        </p:nvSpPr>
        <p:spPr>
          <a:xfrm>
            <a:off x="457200" y="1600200"/>
            <a:ext cx="8229600" cy="4525963"/>
          </a:xfrm>
          <a:prstGeom prst="rect">
            <a:avLst/>
          </a:prstGeom>
          <a:noFill/>
          <a:ln w="9525">
            <a:noFill/>
          </a:ln>
        </p:spPr>
        <p:txBody>
          <a:bodyPr anchor="t"/>
          <a:p>
            <a:pPr lvl="0" indent="-34290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914400" lvl="0" indent="-914400" algn="ctr" eaLnBrk="1" latinLnBrk="0" hangingPunct="1">
        <a:lnSpc>
          <a:spcPct val="100000"/>
        </a:lnSpc>
        <a:spcBef>
          <a:spcPct val="0"/>
        </a:spcBef>
        <a:buNone/>
        <a:defRPr sz="4400" b="1" kern="1200">
          <a:solidFill>
            <a:srgbClr val="009241"/>
          </a:solidFill>
          <a:latin typeface="+mj-lt"/>
          <a:ea typeface="+mj-ea"/>
          <a:cs typeface="+mj-cs"/>
          <a:sym typeface="Arial" panose="020B0604020202020204" pitchFamily="34" charset="0"/>
        </a:defRPr>
      </a:lvl1pPr>
    </p:titleStyle>
    <p:bodyStyle>
      <a:lvl1pPr marL="342900" lvl="0" indent="-342900" algn="l" defTabSz="914400" eaLnBrk="1" fontAlgn="base" latinLnBrk="0" hangingPunct="1">
        <a:lnSpc>
          <a:spcPct val="100000"/>
        </a:lnSpc>
        <a:spcBef>
          <a:spcPct val="20000"/>
        </a:spcBef>
        <a:buFont typeface="Arial" panose="020B0604020202020204" pitchFamily="34" charset="0"/>
        <a:buChar char="•"/>
        <a:defRPr sz="3200" b="1" kern="1200">
          <a:solidFill>
            <a:srgbClr val="22297A"/>
          </a:solidFill>
          <a:latin typeface="+mn-lt"/>
          <a:ea typeface="+mn-ea"/>
          <a:cs typeface="+mn-cs"/>
          <a:sym typeface="Arial" panose="020B0604020202020204" pitchFamily="3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b="1" kern="1200">
          <a:solidFill>
            <a:srgbClr val="22297A"/>
          </a:solidFill>
          <a:latin typeface="Arial" panose="020B0604020202020204" pitchFamily="34" charset="0"/>
          <a:ea typeface="楷体" panose="02010609060101010101" charset="-122"/>
          <a:cs typeface="+mn-cs"/>
          <a:sym typeface="Arial" panose="020B0604020202020204" pitchFamily="3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b="1" kern="1200">
          <a:solidFill>
            <a:srgbClr val="22297A"/>
          </a:solidFill>
          <a:latin typeface="Arial" panose="020B0604020202020204" pitchFamily="34" charset="0"/>
          <a:ea typeface="楷体" panose="02010609060101010101" charset="-122"/>
          <a:cs typeface="+mn-cs"/>
          <a:sym typeface="Arial" panose="020B0604020202020204" pitchFamily="3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b="1" kern="1200">
          <a:solidFill>
            <a:srgbClr val="22297A"/>
          </a:solidFill>
          <a:latin typeface="Arial" panose="020B0604020202020204" pitchFamily="34" charset="0"/>
          <a:ea typeface="楷体" panose="02010609060101010101" charset="-122"/>
          <a:cs typeface="+mn-cs"/>
          <a:sym typeface="Arial" panose="020B0604020202020204" pitchFamily="3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b="1" kern="1200">
          <a:solidFill>
            <a:srgbClr val="22297A"/>
          </a:solidFill>
          <a:latin typeface="Arial" panose="020B0604020202020204" pitchFamily="34" charset="0"/>
          <a:ea typeface="楷体" panose="02010609060101010101" charset="-122"/>
          <a:cs typeface="+mn-cs"/>
          <a:sym typeface="Arial" panose="020B0604020202020204" pitchFamily="34" charset="0"/>
        </a:defRPr>
      </a:lvl5pPr>
      <a:lvl6pPr marL="2514600" lvl="5" indent="-228600" algn="l" defTabSz="914400" eaLnBrk="1" fontAlgn="base" latinLnBrk="0" hangingPunct="1">
        <a:lnSpc>
          <a:spcPct val="100000"/>
        </a:lnSpc>
        <a:spcBef>
          <a:spcPct val="20000"/>
        </a:spcBef>
        <a:buFont typeface="Arial" panose="020B0604020202020204" pitchFamily="34" charset="0"/>
        <a:buChar char="»"/>
        <a:defRPr sz="2000" b="1" kern="1200">
          <a:solidFill>
            <a:srgbClr val="22297A"/>
          </a:solidFill>
          <a:latin typeface="Arial" panose="020B0604020202020204" pitchFamily="34" charset="0"/>
          <a:ea typeface="楷体" panose="02010609060101010101" charset="-122"/>
          <a:cs typeface="+mn-cs"/>
          <a:sym typeface="Arial" panose="020B0604020202020204" pitchFamily="34" charset="0"/>
        </a:defRPr>
      </a:lvl6pPr>
      <a:lvl7pPr marL="2971800" lvl="6" indent="-228600" algn="l" defTabSz="914400" eaLnBrk="1" fontAlgn="base" latinLnBrk="0" hangingPunct="1">
        <a:lnSpc>
          <a:spcPct val="100000"/>
        </a:lnSpc>
        <a:spcBef>
          <a:spcPct val="20000"/>
        </a:spcBef>
        <a:buFont typeface="Arial" panose="020B0604020202020204" pitchFamily="34" charset="0"/>
        <a:buChar char="»"/>
        <a:defRPr sz="2000" b="1" kern="1200">
          <a:solidFill>
            <a:srgbClr val="22297A"/>
          </a:solidFill>
          <a:latin typeface="Arial" panose="020B0604020202020204" pitchFamily="34" charset="0"/>
          <a:ea typeface="楷体" panose="02010609060101010101" charset="-122"/>
          <a:cs typeface="+mn-cs"/>
          <a:sym typeface="Arial" panose="020B0604020202020204" pitchFamily="34" charset="0"/>
        </a:defRPr>
      </a:lvl7pPr>
      <a:lvl8pPr marL="3429000" lvl="7" indent="-228600" algn="l" defTabSz="914400" eaLnBrk="1" fontAlgn="base" latinLnBrk="0" hangingPunct="1">
        <a:lnSpc>
          <a:spcPct val="100000"/>
        </a:lnSpc>
        <a:spcBef>
          <a:spcPct val="20000"/>
        </a:spcBef>
        <a:buFont typeface="Arial" panose="020B0604020202020204" pitchFamily="34" charset="0"/>
        <a:buChar char="»"/>
        <a:defRPr sz="2000" b="1" kern="1200">
          <a:solidFill>
            <a:srgbClr val="22297A"/>
          </a:solidFill>
          <a:latin typeface="Arial" panose="020B0604020202020204" pitchFamily="34" charset="0"/>
          <a:ea typeface="楷体" panose="02010609060101010101" charset="-122"/>
          <a:cs typeface="+mn-cs"/>
          <a:sym typeface="Arial" panose="020B0604020202020204" pitchFamily="34" charset="0"/>
        </a:defRPr>
      </a:lvl8pPr>
      <a:lvl9pPr marL="3886200" lvl="8" indent="-228600" algn="l" defTabSz="914400" eaLnBrk="1" fontAlgn="base" latinLnBrk="0" hangingPunct="1">
        <a:lnSpc>
          <a:spcPct val="100000"/>
        </a:lnSpc>
        <a:spcBef>
          <a:spcPct val="20000"/>
        </a:spcBef>
        <a:buFont typeface="Arial" panose="020B0604020202020204" pitchFamily="34" charset="0"/>
        <a:buChar char="»"/>
        <a:defRPr sz="2000" b="1" kern="1200">
          <a:solidFill>
            <a:srgbClr val="22297A"/>
          </a:solidFill>
          <a:latin typeface="Arial" panose="020B0604020202020204" pitchFamily="34" charset="0"/>
          <a:ea typeface="楷体" panose="02010609060101010101" charset="-122"/>
          <a:cs typeface="+mn-cs"/>
          <a:sym typeface="Arial" panose="020B0604020202020204" pitchFamily="34" charset="0"/>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jpeg"/><Relationship Id="rId1" Type="http://schemas.openxmlformats.org/officeDocument/2006/relationships/image" Target="../media/image19.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1.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3.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4.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jpeg"/><Relationship Id="rId1" Type="http://schemas.openxmlformats.org/officeDocument/2006/relationships/image" Target="../media/image27.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0.jpeg"/><Relationship Id="rId1" Type="http://schemas.openxmlformats.org/officeDocument/2006/relationships/hyperlink" Target="&#20581;&#33041;&#25805;.flv" TargetMode="Externa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2.jpeg"/><Relationship Id="rId1" Type="http://schemas.openxmlformats.org/officeDocument/2006/relationships/image" Target="../media/image31.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4.jpeg"/></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8.jpeg"/><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1.jpeg"/><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5.jpe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2.jpeg"/><Relationship Id="rId1" Type="http://schemas.openxmlformats.org/officeDocument/2006/relationships/tags" Target="../tags/tag1.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4.jpeg"/><Relationship Id="rId1" Type="http://schemas.openxmlformats.org/officeDocument/2006/relationships/image" Target="../media/image4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8.png"/><Relationship Id="rId3" Type="http://schemas.openxmlformats.org/officeDocument/2006/relationships/slide" Target="slide1.xml"/><Relationship Id="rId2" Type="http://schemas.openxmlformats.org/officeDocument/2006/relationships/image" Target="../media/image47.jpeg"/><Relationship Id="rId1" Type="http://schemas.openxmlformats.org/officeDocument/2006/relationships/image" Target="../media/image46.jpe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8.png"/><Relationship Id="rId1" Type="http://schemas.openxmlformats.org/officeDocument/2006/relationships/slide" Target="slide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svg"/><Relationship Id="rId4" Type="http://schemas.openxmlformats.org/officeDocument/2006/relationships/image" Target="../media/image50.png"/><Relationship Id="rId3" Type="http://schemas.openxmlformats.org/officeDocument/2006/relationships/slide" Target="slide35.xml"/><Relationship Id="rId2" Type="http://schemas.openxmlformats.org/officeDocument/2006/relationships/image" Target="../media/image49.png"/><Relationship Id="rId1" Type="http://schemas.openxmlformats.org/officeDocument/2006/relationships/hyperlink" Target="EFT(&#24773;&#32490;&#37322;&#25918;&#25216;&#26415;)&#35843;&#29702;&#28966;&#34385;&#36807;&#31243;&#28436;&#31034;.mp4"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1.jpeg"/><Relationship Id="rId1" Type="http://schemas.openxmlformats.org/officeDocument/2006/relationships/hyperlink" Target="&#19987;&#19994;&#20652;&#30496;&#38899;&#20048;&#8212;&#27599;&#26085;&#25918;&#26494;&#20901;&#24819;&#8212;&#38451;&#20809;&#24515;&#29702;&#21672;&#35810;&#20013;&#24515;&#65288;&#27969;&#30021;&#65289;.mp3" TargetMode="Externa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2.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3.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5.jpeg"/><Relationship Id="rId1" Type="http://schemas.openxmlformats.org/officeDocument/2006/relationships/image" Target="../media/image54.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6.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6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tags" Target="../tags/tag2.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0.png"/><Relationship Id="rId1" Type="http://schemas.openxmlformats.org/officeDocument/2006/relationships/image" Target="../media/image59.jpeg"/></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2.jpeg"/><Relationship Id="rId1" Type="http://schemas.openxmlformats.org/officeDocument/2006/relationships/image" Target="../media/image61.jpeg"/></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4.jpeg"/><Relationship Id="rId1" Type="http://schemas.openxmlformats.org/officeDocument/2006/relationships/image" Target="../media/image63.jpe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5.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7.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9.jpeg"/><Relationship Id="rId1" Type="http://schemas.openxmlformats.org/officeDocument/2006/relationships/image" Target="../media/image68.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0.png"/></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2.png"/><Relationship Id="rId1" Type="http://schemas.openxmlformats.org/officeDocument/2006/relationships/image" Target="../media/image71.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image" Target="../media/image7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u=2860406379,3194785124&amp;fm=26&amp;gp=0"/>
          <p:cNvPicPr>
            <a:picLocks noChangeAspect="1"/>
          </p:cNvPicPr>
          <p:nvPr/>
        </p:nvPicPr>
        <p:blipFill>
          <a:blip r:embed="rId1"/>
          <a:stretch>
            <a:fillRect/>
          </a:stretch>
        </p:blipFill>
        <p:spPr>
          <a:xfrm>
            <a:off x="2190750" y="1995170"/>
            <a:ext cx="4762500" cy="31908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2989580" y="359410"/>
            <a:ext cx="3383280" cy="645160"/>
          </a:xfrm>
          <a:prstGeom prst="rect">
            <a:avLst/>
          </a:prstGeom>
          <a:noFill/>
          <a:ln>
            <a:noFill/>
          </a:ln>
        </p:spPr>
        <p:txBody>
          <a:bodyPr wrap="none" rtlCol="0" anchor="t">
            <a:spAutoFit/>
          </a:bodyPr>
          <a:p>
            <a:pPr algn="ctr"/>
            <a:r>
              <a:rPr lang="zh-CN" altLang="en-US" sz="3600" i="1">
                <a:ln w="25400">
                  <a:solidFill>
                    <a:srgbClr val="861E1D">
                      <a:alpha val="94000"/>
                    </a:srgbClr>
                  </a:solidFill>
                  <a:prstDash val="solid"/>
                </a:ln>
                <a:gradFill>
                  <a:gsLst>
                    <a:gs pos="0">
                      <a:srgbClr val="FFF9BB"/>
                    </a:gs>
                    <a:gs pos="64000">
                      <a:srgbClr val="FCE95F"/>
                    </a:gs>
                    <a:gs pos="100000">
                      <a:srgbClr val="F8AD1C"/>
                    </a:gs>
                  </a:gsLst>
                  <a:lin ang="5400000" scaled="0"/>
                </a:gradFill>
                <a:effectLst>
                  <a:outerShdw blurRad="38100" dist="38100" dir="2700000" algn="tl">
                    <a:srgbClr val="000000">
                      <a:alpha val="43137"/>
                    </a:srgbClr>
                  </a:outerShdw>
                </a:effectLst>
                <a:latin typeface="华文琥珀" panose="02010800040101010101" charset="-122"/>
                <a:ea typeface="华文琥珀" panose="02010800040101010101" charset="-122"/>
              </a:rPr>
              <a:t>外界世俗的误解</a:t>
            </a:r>
            <a:endParaRPr lang="zh-CN" altLang="en-US" sz="3600" i="1">
              <a:ln w="25400">
                <a:solidFill>
                  <a:srgbClr val="861E1D">
                    <a:alpha val="94000"/>
                  </a:srgbClr>
                </a:solidFill>
                <a:prstDash val="solid"/>
              </a:ln>
              <a:gradFill>
                <a:gsLst>
                  <a:gs pos="0">
                    <a:srgbClr val="FFF9BB"/>
                  </a:gs>
                  <a:gs pos="64000">
                    <a:srgbClr val="FCE95F"/>
                  </a:gs>
                  <a:gs pos="100000">
                    <a:srgbClr val="F8AD1C"/>
                  </a:gs>
                </a:gsLst>
                <a:lin ang="5400000" scaled="0"/>
              </a:gradFill>
              <a:effectLst>
                <a:outerShdw blurRad="38100" dist="38100" dir="2700000" algn="tl">
                  <a:srgbClr val="000000">
                    <a:alpha val="43137"/>
                  </a:srgbClr>
                </a:outerShdw>
              </a:effectLst>
              <a:latin typeface="华文琥珀" panose="02010800040101010101" charset="-122"/>
              <a:ea typeface="华文琥珀" panose="02010800040101010101" charset="-122"/>
            </a:endParaRPr>
          </a:p>
        </p:txBody>
      </p:sp>
      <p:pic>
        <p:nvPicPr>
          <p:cNvPr id="2" name="图片 1" descr="14"/>
          <p:cNvPicPr>
            <a:picLocks noChangeAspect="1"/>
          </p:cNvPicPr>
          <p:nvPr/>
        </p:nvPicPr>
        <p:blipFill>
          <a:blip r:embed="rId1"/>
          <a:stretch>
            <a:fillRect/>
          </a:stretch>
        </p:blipFill>
        <p:spPr>
          <a:xfrm>
            <a:off x="1962785" y="1231265"/>
            <a:ext cx="5436235" cy="542798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15"/>
          <p:cNvPicPr>
            <a:picLocks noChangeAspect="1"/>
          </p:cNvPicPr>
          <p:nvPr/>
        </p:nvPicPr>
        <p:blipFill>
          <a:blip r:embed="rId1"/>
          <a:stretch>
            <a:fillRect/>
          </a:stretch>
        </p:blipFill>
        <p:spPr>
          <a:xfrm>
            <a:off x="835660" y="1554480"/>
            <a:ext cx="7412990" cy="371919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16"/>
          <p:cNvPicPr>
            <a:picLocks noChangeAspect="1"/>
          </p:cNvPicPr>
          <p:nvPr/>
        </p:nvPicPr>
        <p:blipFill>
          <a:blip r:embed="rId1"/>
          <a:stretch>
            <a:fillRect/>
          </a:stretch>
        </p:blipFill>
        <p:spPr>
          <a:xfrm>
            <a:off x="707390" y="1494790"/>
            <a:ext cx="7679690" cy="356362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17"/>
          <p:cNvPicPr>
            <a:picLocks noChangeAspect="1"/>
          </p:cNvPicPr>
          <p:nvPr/>
        </p:nvPicPr>
        <p:blipFill>
          <a:blip r:embed="rId1"/>
          <a:stretch>
            <a:fillRect/>
          </a:stretch>
        </p:blipFill>
        <p:spPr>
          <a:xfrm>
            <a:off x="656590" y="1410970"/>
            <a:ext cx="7766685" cy="371856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88"/>
          <p:cNvPicPr>
            <a:picLocks noChangeAspect="1"/>
          </p:cNvPicPr>
          <p:nvPr/>
        </p:nvPicPr>
        <p:blipFill>
          <a:blip r:embed="rId1"/>
          <a:stretch>
            <a:fillRect/>
          </a:stretch>
        </p:blipFill>
        <p:spPr>
          <a:xfrm>
            <a:off x="755015" y="1925320"/>
            <a:ext cx="7769860" cy="289687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IMG_5495"/>
          <p:cNvPicPr>
            <a:picLocks noChangeAspect="1"/>
          </p:cNvPicPr>
          <p:nvPr/>
        </p:nvPicPr>
        <p:blipFill>
          <a:blip r:embed="rId1"/>
          <a:stretch>
            <a:fillRect/>
          </a:stretch>
        </p:blipFill>
        <p:spPr>
          <a:xfrm>
            <a:off x="3886835" y="413385"/>
            <a:ext cx="3652520" cy="6496685"/>
          </a:xfrm>
          <a:prstGeom prst="rect">
            <a:avLst/>
          </a:prstGeom>
        </p:spPr>
      </p:pic>
      <p:sp>
        <p:nvSpPr>
          <p:cNvPr id="4" name="TextBox 6"/>
          <p:cNvSpPr/>
          <p:nvPr/>
        </p:nvSpPr>
        <p:spPr>
          <a:xfrm>
            <a:off x="1254760" y="826135"/>
            <a:ext cx="1188720" cy="5631180"/>
          </a:xfrm>
          <a:prstGeom prst="rect">
            <a:avLst/>
          </a:prstGeom>
          <a:noFill/>
          <a:ln w="9525">
            <a:noFill/>
          </a:ln>
        </p:spPr>
        <p:txBody>
          <a:bodyPr wrap="square" anchor="t">
            <a:spAutoFit/>
          </a:bodyPr>
          <a:p>
            <a:r>
              <a:rPr lang="zh-CN" altLang="en-US" sz="3600" b="1" dirty="0">
                <a:solidFill>
                  <a:srgbClr val="10243F"/>
                </a:solidFill>
                <a:latin typeface="微软雅黑" panose="020B0503020204020204" charset="-122"/>
                <a:ea typeface="微软雅黑" panose="020B0503020204020204" charset="-122"/>
                <a:sym typeface="微软雅黑" panose="020B0503020204020204" charset="-122"/>
              </a:rPr>
              <a:t>教</a:t>
            </a:r>
            <a:endParaRPr lang="zh-CN" altLang="en-US" sz="3600" b="1" dirty="0">
              <a:solidFill>
                <a:srgbClr val="10243F"/>
              </a:solidFill>
              <a:latin typeface="微软雅黑" panose="020B0503020204020204" charset="-122"/>
              <a:ea typeface="微软雅黑" panose="020B0503020204020204" charset="-122"/>
              <a:sym typeface="微软雅黑" panose="020B0503020204020204" charset="-122"/>
            </a:endParaRPr>
          </a:p>
          <a:p>
            <a:r>
              <a:rPr lang="zh-CN" altLang="en-US" sz="3600" b="1" dirty="0">
                <a:solidFill>
                  <a:srgbClr val="10243F"/>
                </a:solidFill>
                <a:latin typeface="微软雅黑" panose="020B0503020204020204" charset="-122"/>
                <a:ea typeface="微软雅黑" panose="020B0503020204020204" charset="-122"/>
                <a:sym typeface="微软雅黑" panose="020B0503020204020204" charset="-122"/>
              </a:rPr>
              <a:t>师</a:t>
            </a:r>
            <a:endParaRPr lang="zh-CN" altLang="en-US" sz="3600" b="1" dirty="0">
              <a:solidFill>
                <a:srgbClr val="10243F"/>
              </a:solidFill>
              <a:latin typeface="微软雅黑" panose="020B0503020204020204" charset="-122"/>
              <a:ea typeface="微软雅黑" panose="020B0503020204020204" charset="-122"/>
              <a:sym typeface="微软雅黑" panose="020B0503020204020204" charset="-122"/>
            </a:endParaRPr>
          </a:p>
          <a:p>
            <a:r>
              <a:rPr lang="zh-CN" altLang="en-US" sz="3600" b="1" dirty="0">
                <a:solidFill>
                  <a:srgbClr val="10243F"/>
                </a:solidFill>
                <a:latin typeface="微软雅黑" panose="020B0503020204020204" charset="-122"/>
                <a:ea typeface="微软雅黑" panose="020B0503020204020204" charset="-122"/>
                <a:sym typeface="微软雅黑" panose="020B0503020204020204" charset="-122"/>
              </a:rPr>
              <a:t>的</a:t>
            </a:r>
            <a:endParaRPr lang="zh-CN" altLang="en-US" sz="3600" b="1" dirty="0">
              <a:solidFill>
                <a:srgbClr val="10243F"/>
              </a:solidFill>
              <a:latin typeface="微软雅黑" panose="020B0503020204020204" charset="-122"/>
              <a:ea typeface="微软雅黑" panose="020B0503020204020204" charset="-122"/>
              <a:sym typeface="微软雅黑" panose="020B0503020204020204" charset="-122"/>
            </a:endParaRPr>
          </a:p>
          <a:p>
            <a:r>
              <a:rPr lang="zh-CN" altLang="en-US" sz="3600" b="1" dirty="0">
                <a:solidFill>
                  <a:srgbClr val="10243F"/>
                </a:solidFill>
                <a:latin typeface="微软雅黑" panose="020B0503020204020204" charset="-122"/>
                <a:ea typeface="微软雅黑" panose="020B0503020204020204" charset="-122"/>
                <a:sym typeface="微软雅黑" panose="020B0503020204020204" charset="-122"/>
              </a:rPr>
              <a:t>心</a:t>
            </a:r>
            <a:endParaRPr lang="zh-CN" altLang="en-US" sz="3600" b="1" dirty="0">
              <a:solidFill>
                <a:srgbClr val="10243F"/>
              </a:solidFill>
              <a:latin typeface="微软雅黑" panose="020B0503020204020204" charset="-122"/>
              <a:ea typeface="微软雅黑" panose="020B0503020204020204" charset="-122"/>
              <a:sym typeface="微软雅黑" panose="020B0503020204020204" charset="-122"/>
            </a:endParaRPr>
          </a:p>
          <a:p>
            <a:r>
              <a:rPr lang="zh-CN" altLang="en-US" sz="3600" b="1" dirty="0">
                <a:solidFill>
                  <a:srgbClr val="10243F"/>
                </a:solidFill>
                <a:latin typeface="微软雅黑" panose="020B0503020204020204" charset="-122"/>
                <a:ea typeface="微软雅黑" panose="020B0503020204020204" charset="-122"/>
                <a:sym typeface="微软雅黑" panose="020B0503020204020204" charset="-122"/>
              </a:rPr>
              <a:t>理</a:t>
            </a:r>
            <a:endParaRPr lang="zh-CN" altLang="en-US" sz="3600" b="1" dirty="0">
              <a:solidFill>
                <a:srgbClr val="10243F"/>
              </a:solidFill>
              <a:latin typeface="微软雅黑" panose="020B0503020204020204" charset="-122"/>
              <a:ea typeface="微软雅黑" panose="020B0503020204020204" charset="-122"/>
              <a:sym typeface="微软雅黑" panose="020B0503020204020204" charset="-122"/>
            </a:endParaRPr>
          </a:p>
          <a:p>
            <a:r>
              <a:rPr lang="zh-CN" altLang="en-US" sz="3600" b="1" dirty="0">
                <a:solidFill>
                  <a:srgbClr val="10243F"/>
                </a:solidFill>
                <a:latin typeface="微软雅黑" panose="020B0503020204020204" charset="-122"/>
                <a:ea typeface="微软雅黑" panose="020B0503020204020204" charset="-122"/>
                <a:sym typeface="微软雅黑" panose="020B0503020204020204" charset="-122"/>
              </a:rPr>
              <a:t>状</a:t>
            </a:r>
            <a:endParaRPr lang="zh-CN" altLang="en-US" sz="3600" b="1" dirty="0">
              <a:solidFill>
                <a:srgbClr val="10243F"/>
              </a:solidFill>
              <a:latin typeface="微软雅黑" panose="020B0503020204020204" charset="-122"/>
              <a:ea typeface="微软雅黑" panose="020B0503020204020204" charset="-122"/>
              <a:sym typeface="微软雅黑" panose="020B0503020204020204" charset="-122"/>
            </a:endParaRPr>
          </a:p>
          <a:p>
            <a:r>
              <a:rPr lang="zh-CN" altLang="en-US" sz="3600" b="1" dirty="0">
                <a:solidFill>
                  <a:srgbClr val="10243F"/>
                </a:solidFill>
                <a:latin typeface="微软雅黑" panose="020B0503020204020204" charset="-122"/>
                <a:ea typeface="微软雅黑" panose="020B0503020204020204" charset="-122"/>
                <a:sym typeface="微软雅黑" panose="020B0503020204020204" charset="-122"/>
              </a:rPr>
              <a:t>态</a:t>
            </a:r>
            <a:endParaRPr lang="zh-CN" altLang="en-US" sz="3600" b="1" dirty="0">
              <a:solidFill>
                <a:srgbClr val="10243F"/>
              </a:solidFill>
              <a:latin typeface="微软雅黑" panose="020B0503020204020204" charset="-122"/>
              <a:ea typeface="微软雅黑" panose="020B0503020204020204" charset="-122"/>
              <a:sym typeface="微软雅黑" panose="020B0503020204020204" charset="-122"/>
            </a:endParaRPr>
          </a:p>
          <a:p>
            <a:r>
              <a:rPr lang="zh-CN" altLang="en-US" sz="3600" b="1" dirty="0">
                <a:solidFill>
                  <a:srgbClr val="10243F"/>
                </a:solidFill>
                <a:latin typeface="微软雅黑" panose="020B0503020204020204" charset="-122"/>
                <a:ea typeface="微软雅黑" panose="020B0503020204020204" charset="-122"/>
                <a:sym typeface="微软雅黑" panose="020B0503020204020204" charset="-122"/>
              </a:rPr>
              <a:t>调</a:t>
            </a:r>
            <a:endParaRPr lang="zh-CN" altLang="en-US" sz="3600" b="1" dirty="0">
              <a:solidFill>
                <a:srgbClr val="10243F"/>
              </a:solidFill>
              <a:latin typeface="微软雅黑" panose="020B0503020204020204" charset="-122"/>
              <a:ea typeface="微软雅黑" panose="020B0503020204020204" charset="-122"/>
              <a:sym typeface="微软雅黑" panose="020B0503020204020204" charset="-122"/>
            </a:endParaRPr>
          </a:p>
          <a:p>
            <a:r>
              <a:rPr lang="zh-CN" altLang="en-US" sz="3600" b="1" dirty="0">
                <a:solidFill>
                  <a:srgbClr val="10243F"/>
                </a:solidFill>
                <a:latin typeface="微软雅黑" panose="020B0503020204020204" charset="-122"/>
                <a:ea typeface="微软雅黑" panose="020B0503020204020204" charset="-122"/>
                <a:sym typeface="微软雅黑" panose="020B0503020204020204" charset="-122"/>
              </a:rPr>
              <a:t>研</a:t>
            </a:r>
            <a:endParaRPr lang="zh-CN" altLang="en-US" sz="3600" b="1" dirty="0">
              <a:solidFill>
                <a:srgbClr val="10243F"/>
              </a:solidFill>
              <a:latin typeface="微软雅黑" panose="020B0503020204020204" charset="-122"/>
              <a:ea typeface="微软雅黑" panose="020B0503020204020204" charset="-122"/>
              <a:sym typeface="微软雅黑" panose="020B0503020204020204" charset="-122"/>
            </a:endParaRPr>
          </a:p>
          <a:p>
            <a:endParaRPr lang="zh-CN" altLang="en-US" sz="3600" b="1" dirty="0">
              <a:solidFill>
                <a:srgbClr val="10243F"/>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IMG_5496"/>
          <p:cNvPicPr>
            <a:picLocks noChangeAspect="1"/>
          </p:cNvPicPr>
          <p:nvPr/>
        </p:nvPicPr>
        <p:blipFill>
          <a:blip r:embed="rId1"/>
          <a:stretch>
            <a:fillRect/>
          </a:stretch>
        </p:blipFill>
        <p:spPr>
          <a:xfrm>
            <a:off x="3891280" y="209550"/>
            <a:ext cx="3881120" cy="6904355"/>
          </a:xfrm>
          <a:prstGeom prst="rect">
            <a:avLst/>
          </a:prstGeom>
        </p:spPr>
      </p:pic>
      <p:sp>
        <p:nvSpPr>
          <p:cNvPr id="3" name="TextBox 6"/>
          <p:cNvSpPr/>
          <p:nvPr/>
        </p:nvSpPr>
        <p:spPr>
          <a:xfrm>
            <a:off x="1254760" y="826135"/>
            <a:ext cx="1188720" cy="5631180"/>
          </a:xfrm>
          <a:prstGeom prst="rect">
            <a:avLst/>
          </a:prstGeom>
          <a:noFill/>
          <a:ln w="9525">
            <a:noFill/>
          </a:ln>
        </p:spPr>
        <p:txBody>
          <a:bodyPr wrap="square" anchor="t">
            <a:spAutoFit/>
          </a:bodyPr>
          <a:p>
            <a:r>
              <a:rPr lang="zh-CN" altLang="en-US" sz="3600" b="1" dirty="0">
                <a:solidFill>
                  <a:srgbClr val="10243F"/>
                </a:solidFill>
                <a:latin typeface="微软雅黑" panose="020B0503020204020204" charset="-122"/>
                <a:ea typeface="微软雅黑" panose="020B0503020204020204" charset="-122"/>
                <a:sym typeface="微软雅黑" panose="020B0503020204020204" charset="-122"/>
              </a:rPr>
              <a:t>教</a:t>
            </a:r>
            <a:endParaRPr lang="zh-CN" altLang="en-US" sz="3600" b="1" dirty="0">
              <a:solidFill>
                <a:srgbClr val="10243F"/>
              </a:solidFill>
              <a:latin typeface="微软雅黑" panose="020B0503020204020204" charset="-122"/>
              <a:ea typeface="微软雅黑" panose="020B0503020204020204" charset="-122"/>
              <a:sym typeface="微软雅黑" panose="020B0503020204020204" charset="-122"/>
            </a:endParaRPr>
          </a:p>
          <a:p>
            <a:r>
              <a:rPr lang="zh-CN" altLang="en-US" sz="3600" b="1" dirty="0">
                <a:solidFill>
                  <a:srgbClr val="10243F"/>
                </a:solidFill>
                <a:latin typeface="微软雅黑" panose="020B0503020204020204" charset="-122"/>
                <a:ea typeface="微软雅黑" panose="020B0503020204020204" charset="-122"/>
                <a:sym typeface="微软雅黑" panose="020B0503020204020204" charset="-122"/>
              </a:rPr>
              <a:t>师</a:t>
            </a:r>
            <a:endParaRPr lang="zh-CN" altLang="en-US" sz="3600" b="1" dirty="0">
              <a:solidFill>
                <a:srgbClr val="10243F"/>
              </a:solidFill>
              <a:latin typeface="微软雅黑" panose="020B0503020204020204" charset="-122"/>
              <a:ea typeface="微软雅黑" panose="020B0503020204020204" charset="-122"/>
              <a:sym typeface="微软雅黑" panose="020B0503020204020204" charset="-122"/>
            </a:endParaRPr>
          </a:p>
          <a:p>
            <a:r>
              <a:rPr lang="zh-CN" altLang="en-US" sz="3600" b="1" dirty="0">
                <a:solidFill>
                  <a:srgbClr val="10243F"/>
                </a:solidFill>
                <a:latin typeface="微软雅黑" panose="020B0503020204020204" charset="-122"/>
                <a:ea typeface="微软雅黑" panose="020B0503020204020204" charset="-122"/>
                <a:sym typeface="微软雅黑" panose="020B0503020204020204" charset="-122"/>
              </a:rPr>
              <a:t>的</a:t>
            </a:r>
            <a:endParaRPr lang="zh-CN" altLang="en-US" sz="3600" b="1" dirty="0">
              <a:solidFill>
                <a:srgbClr val="10243F"/>
              </a:solidFill>
              <a:latin typeface="微软雅黑" panose="020B0503020204020204" charset="-122"/>
              <a:ea typeface="微软雅黑" panose="020B0503020204020204" charset="-122"/>
              <a:sym typeface="微软雅黑" panose="020B0503020204020204" charset="-122"/>
            </a:endParaRPr>
          </a:p>
          <a:p>
            <a:r>
              <a:rPr lang="zh-CN" altLang="en-US" sz="3600" b="1" dirty="0">
                <a:solidFill>
                  <a:srgbClr val="10243F"/>
                </a:solidFill>
                <a:latin typeface="微软雅黑" panose="020B0503020204020204" charset="-122"/>
                <a:ea typeface="微软雅黑" panose="020B0503020204020204" charset="-122"/>
                <a:sym typeface="微软雅黑" panose="020B0503020204020204" charset="-122"/>
              </a:rPr>
              <a:t>心</a:t>
            </a:r>
            <a:endParaRPr lang="zh-CN" altLang="en-US" sz="3600" b="1" dirty="0">
              <a:solidFill>
                <a:srgbClr val="10243F"/>
              </a:solidFill>
              <a:latin typeface="微软雅黑" panose="020B0503020204020204" charset="-122"/>
              <a:ea typeface="微软雅黑" panose="020B0503020204020204" charset="-122"/>
              <a:sym typeface="微软雅黑" panose="020B0503020204020204" charset="-122"/>
            </a:endParaRPr>
          </a:p>
          <a:p>
            <a:r>
              <a:rPr lang="zh-CN" altLang="en-US" sz="3600" b="1" dirty="0">
                <a:solidFill>
                  <a:srgbClr val="10243F"/>
                </a:solidFill>
                <a:latin typeface="微软雅黑" panose="020B0503020204020204" charset="-122"/>
                <a:ea typeface="微软雅黑" panose="020B0503020204020204" charset="-122"/>
                <a:sym typeface="微软雅黑" panose="020B0503020204020204" charset="-122"/>
              </a:rPr>
              <a:t>理</a:t>
            </a:r>
            <a:endParaRPr lang="zh-CN" altLang="en-US" sz="3600" b="1" dirty="0">
              <a:solidFill>
                <a:srgbClr val="10243F"/>
              </a:solidFill>
              <a:latin typeface="微软雅黑" panose="020B0503020204020204" charset="-122"/>
              <a:ea typeface="微软雅黑" panose="020B0503020204020204" charset="-122"/>
              <a:sym typeface="微软雅黑" panose="020B0503020204020204" charset="-122"/>
            </a:endParaRPr>
          </a:p>
          <a:p>
            <a:r>
              <a:rPr lang="zh-CN" altLang="en-US" sz="3600" b="1" dirty="0">
                <a:solidFill>
                  <a:srgbClr val="10243F"/>
                </a:solidFill>
                <a:latin typeface="微软雅黑" panose="020B0503020204020204" charset="-122"/>
                <a:ea typeface="微软雅黑" panose="020B0503020204020204" charset="-122"/>
                <a:sym typeface="微软雅黑" panose="020B0503020204020204" charset="-122"/>
              </a:rPr>
              <a:t>状</a:t>
            </a:r>
            <a:endParaRPr lang="zh-CN" altLang="en-US" sz="3600" b="1" dirty="0">
              <a:solidFill>
                <a:srgbClr val="10243F"/>
              </a:solidFill>
              <a:latin typeface="微软雅黑" panose="020B0503020204020204" charset="-122"/>
              <a:ea typeface="微软雅黑" panose="020B0503020204020204" charset="-122"/>
              <a:sym typeface="微软雅黑" panose="020B0503020204020204" charset="-122"/>
            </a:endParaRPr>
          </a:p>
          <a:p>
            <a:r>
              <a:rPr lang="zh-CN" altLang="en-US" sz="3600" b="1" dirty="0">
                <a:solidFill>
                  <a:srgbClr val="10243F"/>
                </a:solidFill>
                <a:latin typeface="微软雅黑" panose="020B0503020204020204" charset="-122"/>
                <a:ea typeface="微软雅黑" panose="020B0503020204020204" charset="-122"/>
                <a:sym typeface="微软雅黑" panose="020B0503020204020204" charset="-122"/>
              </a:rPr>
              <a:t>态</a:t>
            </a:r>
            <a:endParaRPr lang="zh-CN" altLang="en-US" sz="3600" b="1" dirty="0">
              <a:solidFill>
                <a:srgbClr val="10243F"/>
              </a:solidFill>
              <a:latin typeface="微软雅黑" panose="020B0503020204020204" charset="-122"/>
              <a:ea typeface="微软雅黑" panose="020B0503020204020204" charset="-122"/>
              <a:sym typeface="微软雅黑" panose="020B0503020204020204" charset="-122"/>
            </a:endParaRPr>
          </a:p>
          <a:p>
            <a:r>
              <a:rPr lang="zh-CN" altLang="en-US" sz="3600" b="1" dirty="0">
                <a:solidFill>
                  <a:srgbClr val="10243F"/>
                </a:solidFill>
                <a:latin typeface="微软雅黑" panose="020B0503020204020204" charset="-122"/>
                <a:ea typeface="微软雅黑" panose="020B0503020204020204" charset="-122"/>
                <a:sym typeface="微软雅黑" panose="020B0503020204020204" charset="-122"/>
              </a:rPr>
              <a:t>调</a:t>
            </a:r>
            <a:endParaRPr lang="zh-CN" altLang="en-US" sz="3600" b="1" dirty="0">
              <a:solidFill>
                <a:srgbClr val="10243F"/>
              </a:solidFill>
              <a:latin typeface="微软雅黑" panose="020B0503020204020204" charset="-122"/>
              <a:ea typeface="微软雅黑" panose="020B0503020204020204" charset="-122"/>
              <a:sym typeface="微软雅黑" panose="020B0503020204020204" charset="-122"/>
            </a:endParaRPr>
          </a:p>
          <a:p>
            <a:r>
              <a:rPr lang="zh-CN" altLang="en-US" sz="3600" b="1" dirty="0">
                <a:solidFill>
                  <a:srgbClr val="10243F"/>
                </a:solidFill>
                <a:latin typeface="微软雅黑" panose="020B0503020204020204" charset="-122"/>
                <a:ea typeface="微软雅黑" panose="020B0503020204020204" charset="-122"/>
                <a:sym typeface="微软雅黑" panose="020B0503020204020204" charset="-122"/>
              </a:rPr>
              <a:t>研</a:t>
            </a:r>
            <a:endParaRPr lang="zh-CN" altLang="en-US" sz="3600" b="1" dirty="0">
              <a:solidFill>
                <a:srgbClr val="10243F"/>
              </a:solidFill>
              <a:latin typeface="微软雅黑" panose="020B0503020204020204" charset="-122"/>
              <a:ea typeface="微软雅黑" panose="020B0503020204020204" charset="-122"/>
              <a:sym typeface="微软雅黑" panose="020B0503020204020204" charset="-122"/>
            </a:endParaRPr>
          </a:p>
          <a:p>
            <a:endParaRPr lang="zh-CN" altLang="en-US" sz="3600" b="1" dirty="0">
              <a:solidFill>
                <a:srgbClr val="10243F"/>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IMG_5498"/>
          <p:cNvPicPr>
            <a:picLocks noChangeAspect="1"/>
          </p:cNvPicPr>
          <p:nvPr/>
        </p:nvPicPr>
        <p:blipFill>
          <a:blip r:embed="rId1"/>
          <a:stretch>
            <a:fillRect/>
          </a:stretch>
        </p:blipFill>
        <p:spPr>
          <a:xfrm>
            <a:off x="3905885" y="291465"/>
            <a:ext cx="3528060" cy="6275070"/>
          </a:xfrm>
          <a:prstGeom prst="rect">
            <a:avLst/>
          </a:prstGeom>
        </p:spPr>
      </p:pic>
      <p:sp>
        <p:nvSpPr>
          <p:cNvPr id="3" name="TextBox 6"/>
          <p:cNvSpPr/>
          <p:nvPr/>
        </p:nvSpPr>
        <p:spPr>
          <a:xfrm>
            <a:off x="1254760" y="826135"/>
            <a:ext cx="1188720" cy="5631180"/>
          </a:xfrm>
          <a:prstGeom prst="rect">
            <a:avLst/>
          </a:prstGeom>
          <a:noFill/>
          <a:ln w="9525">
            <a:noFill/>
          </a:ln>
        </p:spPr>
        <p:txBody>
          <a:bodyPr wrap="square" anchor="t">
            <a:spAutoFit/>
          </a:bodyPr>
          <a:p>
            <a:r>
              <a:rPr lang="zh-CN" altLang="en-US" sz="3600" b="1" dirty="0">
                <a:solidFill>
                  <a:srgbClr val="10243F"/>
                </a:solidFill>
                <a:latin typeface="微软雅黑" panose="020B0503020204020204" charset="-122"/>
                <a:ea typeface="微软雅黑" panose="020B0503020204020204" charset="-122"/>
                <a:sym typeface="微软雅黑" panose="020B0503020204020204" charset="-122"/>
              </a:rPr>
              <a:t>教</a:t>
            </a:r>
            <a:endParaRPr lang="zh-CN" altLang="en-US" sz="3600" b="1" dirty="0">
              <a:solidFill>
                <a:srgbClr val="10243F"/>
              </a:solidFill>
              <a:latin typeface="微软雅黑" panose="020B0503020204020204" charset="-122"/>
              <a:ea typeface="微软雅黑" panose="020B0503020204020204" charset="-122"/>
              <a:sym typeface="微软雅黑" panose="020B0503020204020204" charset="-122"/>
            </a:endParaRPr>
          </a:p>
          <a:p>
            <a:r>
              <a:rPr lang="zh-CN" altLang="en-US" sz="3600" b="1" dirty="0">
                <a:solidFill>
                  <a:srgbClr val="10243F"/>
                </a:solidFill>
                <a:latin typeface="微软雅黑" panose="020B0503020204020204" charset="-122"/>
                <a:ea typeface="微软雅黑" panose="020B0503020204020204" charset="-122"/>
                <a:sym typeface="微软雅黑" panose="020B0503020204020204" charset="-122"/>
              </a:rPr>
              <a:t>师</a:t>
            </a:r>
            <a:endParaRPr lang="zh-CN" altLang="en-US" sz="3600" b="1" dirty="0">
              <a:solidFill>
                <a:srgbClr val="10243F"/>
              </a:solidFill>
              <a:latin typeface="微软雅黑" panose="020B0503020204020204" charset="-122"/>
              <a:ea typeface="微软雅黑" panose="020B0503020204020204" charset="-122"/>
              <a:sym typeface="微软雅黑" panose="020B0503020204020204" charset="-122"/>
            </a:endParaRPr>
          </a:p>
          <a:p>
            <a:r>
              <a:rPr lang="zh-CN" altLang="en-US" sz="3600" b="1" dirty="0">
                <a:solidFill>
                  <a:srgbClr val="10243F"/>
                </a:solidFill>
                <a:latin typeface="微软雅黑" panose="020B0503020204020204" charset="-122"/>
                <a:ea typeface="微软雅黑" panose="020B0503020204020204" charset="-122"/>
                <a:sym typeface="微软雅黑" panose="020B0503020204020204" charset="-122"/>
              </a:rPr>
              <a:t>的</a:t>
            </a:r>
            <a:endParaRPr lang="zh-CN" altLang="en-US" sz="3600" b="1" dirty="0">
              <a:solidFill>
                <a:srgbClr val="10243F"/>
              </a:solidFill>
              <a:latin typeface="微软雅黑" panose="020B0503020204020204" charset="-122"/>
              <a:ea typeface="微软雅黑" panose="020B0503020204020204" charset="-122"/>
              <a:sym typeface="微软雅黑" panose="020B0503020204020204" charset="-122"/>
            </a:endParaRPr>
          </a:p>
          <a:p>
            <a:r>
              <a:rPr lang="zh-CN" altLang="en-US" sz="3600" b="1" dirty="0">
                <a:solidFill>
                  <a:srgbClr val="10243F"/>
                </a:solidFill>
                <a:latin typeface="微软雅黑" panose="020B0503020204020204" charset="-122"/>
                <a:ea typeface="微软雅黑" panose="020B0503020204020204" charset="-122"/>
                <a:sym typeface="微软雅黑" panose="020B0503020204020204" charset="-122"/>
              </a:rPr>
              <a:t>心</a:t>
            </a:r>
            <a:endParaRPr lang="zh-CN" altLang="en-US" sz="3600" b="1" dirty="0">
              <a:solidFill>
                <a:srgbClr val="10243F"/>
              </a:solidFill>
              <a:latin typeface="微软雅黑" panose="020B0503020204020204" charset="-122"/>
              <a:ea typeface="微软雅黑" panose="020B0503020204020204" charset="-122"/>
              <a:sym typeface="微软雅黑" panose="020B0503020204020204" charset="-122"/>
            </a:endParaRPr>
          </a:p>
          <a:p>
            <a:r>
              <a:rPr lang="zh-CN" altLang="en-US" sz="3600" b="1" dirty="0">
                <a:solidFill>
                  <a:srgbClr val="10243F"/>
                </a:solidFill>
                <a:latin typeface="微软雅黑" panose="020B0503020204020204" charset="-122"/>
                <a:ea typeface="微软雅黑" panose="020B0503020204020204" charset="-122"/>
                <a:sym typeface="微软雅黑" panose="020B0503020204020204" charset="-122"/>
              </a:rPr>
              <a:t>理</a:t>
            </a:r>
            <a:endParaRPr lang="zh-CN" altLang="en-US" sz="3600" b="1" dirty="0">
              <a:solidFill>
                <a:srgbClr val="10243F"/>
              </a:solidFill>
              <a:latin typeface="微软雅黑" panose="020B0503020204020204" charset="-122"/>
              <a:ea typeface="微软雅黑" panose="020B0503020204020204" charset="-122"/>
              <a:sym typeface="微软雅黑" panose="020B0503020204020204" charset="-122"/>
            </a:endParaRPr>
          </a:p>
          <a:p>
            <a:r>
              <a:rPr lang="zh-CN" altLang="en-US" sz="3600" b="1" dirty="0">
                <a:solidFill>
                  <a:srgbClr val="10243F"/>
                </a:solidFill>
                <a:latin typeface="微软雅黑" panose="020B0503020204020204" charset="-122"/>
                <a:ea typeface="微软雅黑" panose="020B0503020204020204" charset="-122"/>
                <a:sym typeface="微软雅黑" panose="020B0503020204020204" charset="-122"/>
              </a:rPr>
              <a:t>状</a:t>
            </a:r>
            <a:endParaRPr lang="zh-CN" altLang="en-US" sz="3600" b="1" dirty="0">
              <a:solidFill>
                <a:srgbClr val="10243F"/>
              </a:solidFill>
              <a:latin typeface="微软雅黑" panose="020B0503020204020204" charset="-122"/>
              <a:ea typeface="微软雅黑" panose="020B0503020204020204" charset="-122"/>
              <a:sym typeface="微软雅黑" panose="020B0503020204020204" charset="-122"/>
            </a:endParaRPr>
          </a:p>
          <a:p>
            <a:r>
              <a:rPr lang="zh-CN" altLang="en-US" sz="3600" b="1" dirty="0">
                <a:solidFill>
                  <a:srgbClr val="10243F"/>
                </a:solidFill>
                <a:latin typeface="微软雅黑" panose="020B0503020204020204" charset="-122"/>
                <a:ea typeface="微软雅黑" panose="020B0503020204020204" charset="-122"/>
                <a:sym typeface="微软雅黑" panose="020B0503020204020204" charset="-122"/>
              </a:rPr>
              <a:t>态</a:t>
            </a:r>
            <a:endParaRPr lang="zh-CN" altLang="en-US" sz="3600" b="1" dirty="0">
              <a:solidFill>
                <a:srgbClr val="10243F"/>
              </a:solidFill>
              <a:latin typeface="微软雅黑" panose="020B0503020204020204" charset="-122"/>
              <a:ea typeface="微软雅黑" panose="020B0503020204020204" charset="-122"/>
              <a:sym typeface="微软雅黑" panose="020B0503020204020204" charset="-122"/>
            </a:endParaRPr>
          </a:p>
          <a:p>
            <a:r>
              <a:rPr lang="zh-CN" altLang="en-US" sz="3600" b="1" dirty="0">
                <a:solidFill>
                  <a:srgbClr val="10243F"/>
                </a:solidFill>
                <a:latin typeface="微软雅黑" panose="020B0503020204020204" charset="-122"/>
                <a:ea typeface="微软雅黑" panose="020B0503020204020204" charset="-122"/>
                <a:sym typeface="微软雅黑" panose="020B0503020204020204" charset="-122"/>
              </a:rPr>
              <a:t>调</a:t>
            </a:r>
            <a:endParaRPr lang="zh-CN" altLang="en-US" sz="3600" b="1" dirty="0">
              <a:solidFill>
                <a:srgbClr val="10243F"/>
              </a:solidFill>
              <a:latin typeface="微软雅黑" panose="020B0503020204020204" charset="-122"/>
              <a:ea typeface="微软雅黑" panose="020B0503020204020204" charset="-122"/>
              <a:sym typeface="微软雅黑" panose="020B0503020204020204" charset="-122"/>
            </a:endParaRPr>
          </a:p>
          <a:p>
            <a:r>
              <a:rPr lang="zh-CN" altLang="en-US" sz="3600" b="1" dirty="0">
                <a:solidFill>
                  <a:srgbClr val="10243F"/>
                </a:solidFill>
                <a:latin typeface="微软雅黑" panose="020B0503020204020204" charset="-122"/>
                <a:ea typeface="微软雅黑" panose="020B0503020204020204" charset="-122"/>
                <a:sym typeface="微软雅黑" panose="020B0503020204020204" charset="-122"/>
              </a:rPr>
              <a:t>研</a:t>
            </a:r>
            <a:endParaRPr lang="zh-CN" altLang="en-US" sz="3600" b="1" dirty="0">
              <a:solidFill>
                <a:srgbClr val="10243F"/>
              </a:solidFill>
              <a:latin typeface="微软雅黑" panose="020B0503020204020204" charset="-122"/>
              <a:ea typeface="微软雅黑" panose="020B0503020204020204" charset="-122"/>
              <a:sym typeface="微软雅黑" panose="020B0503020204020204" charset="-122"/>
            </a:endParaRPr>
          </a:p>
          <a:p>
            <a:endParaRPr lang="zh-CN" altLang="en-US" sz="3600" b="1" dirty="0">
              <a:solidFill>
                <a:srgbClr val="10243F"/>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6"/>
          <p:cNvSpPr/>
          <p:nvPr/>
        </p:nvSpPr>
        <p:spPr>
          <a:xfrm>
            <a:off x="1254760" y="826135"/>
            <a:ext cx="1188720" cy="5631180"/>
          </a:xfrm>
          <a:prstGeom prst="rect">
            <a:avLst/>
          </a:prstGeom>
          <a:noFill/>
          <a:ln w="9525">
            <a:noFill/>
          </a:ln>
        </p:spPr>
        <p:txBody>
          <a:bodyPr wrap="square" anchor="t">
            <a:spAutoFit/>
          </a:bodyPr>
          <a:p>
            <a:r>
              <a:rPr lang="zh-CN" altLang="en-US" sz="3600" b="1" dirty="0">
                <a:solidFill>
                  <a:srgbClr val="10243F"/>
                </a:solidFill>
                <a:latin typeface="微软雅黑" panose="020B0503020204020204" charset="-122"/>
                <a:ea typeface="微软雅黑" panose="020B0503020204020204" charset="-122"/>
                <a:sym typeface="微软雅黑" panose="020B0503020204020204" charset="-122"/>
              </a:rPr>
              <a:t>教</a:t>
            </a:r>
            <a:endParaRPr lang="zh-CN" altLang="en-US" sz="3600" b="1" dirty="0">
              <a:solidFill>
                <a:srgbClr val="10243F"/>
              </a:solidFill>
              <a:latin typeface="微软雅黑" panose="020B0503020204020204" charset="-122"/>
              <a:ea typeface="微软雅黑" panose="020B0503020204020204" charset="-122"/>
              <a:sym typeface="微软雅黑" panose="020B0503020204020204" charset="-122"/>
            </a:endParaRPr>
          </a:p>
          <a:p>
            <a:r>
              <a:rPr lang="zh-CN" altLang="en-US" sz="3600" b="1" dirty="0">
                <a:solidFill>
                  <a:srgbClr val="10243F"/>
                </a:solidFill>
                <a:latin typeface="微软雅黑" panose="020B0503020204020204" charset="-122"/>
                <a:ea typeface="微软雅黑" panose="020B0503020204020204" charset="-122"/>
                <a:sym typeface="微软雅黑" panose="020B0503020204020204" charset="-122"/>
              </a:rPr>
              <a:t>师</a:t>
            </a:r>
            <a:endParaRPr lang="zh-CN" altLang="en-US" sz="3600" b="1" dirty="0">
              <a:solidFill>
                <a:srgbClr val="10243F"/>
              </a:solidFill>
              <a:latin typeface="微软雅黑" panose="020B0503020204020204" charset="-122"/>
              <a:ea typeface="微软雅黑" panose="020B0503020204020204" charset="-122"/>
              <a:sym typeface="微软雅黑" panose="020B0503020204020204" charset="-122"/>
            </a:endParaRPr>
          </a:p>
          <a:p>
            <a:r>
              <a:rPr lang="zh-CN" altLang="en-US" sz="3600" b="1" dirty="0">
                <a:solidFill>
                  <a:srgbClr val="10243F"/>
                </a:solidFill>
                <a:latin typeface="微软雅黑" panose="020B0503020204020204" charset="-122"/>
                <a:ea typeface="微软雅黑" panose="020B0503020204020204" charset="-122"/>
                <a:sym typeface="微软雅黑" panose="020B0503020204020204" charset="-122"/>
              </a:rPr>
              <a:t>的</a:t>
            </a:r>
            <a:endParaRPr lang="zh-CN" altLang="en-US" sz="3600" b="1" dirty="0">
              <a:solidFill>
                <a:srgbClr val="10243F"/>
              </a:solidFill>
              <a:latin typeface="微软雅黑" panose="020B0503020204020204" charset="-122"/>
              <a:ea typeface="微软雅黑" panose="020B0503020204020204" charset="-122"/>
              <a:sym typeface="微软雅黑" panose="020B0503020204020204" charset="-122"/>
            </a:endParaRPr>
          </a:p>
          <a:p>
            <a:r>
              <a:rPr lang="zh-CN" altLang="en-US" sz="3600" b="1" dirty="0">
                <a:solidFill>
                  <a:srgbClr val="10243F"/>
                </a:solidFill>
                <a:latin typeface="微软雅黑" panose="020B0503020204020204" charset="-122"/>
                <a:ea typeface="微软雅黑" panose="020B0503020204020204" charset="-122"/>
                <a:sym typeface="微软雅黑" panose="020B0503020204020204" charset="-122"/>
              </a:rPr>
              <a:t>心</a:t>
            </a:r>
            <a:endParaRPr lang="zh-CN" altLang="en-US" sz="3600" b="1" dirty="0">
              <a:solidFill>
                <a:srgbClr val="10243F"/>
              </a:solidFill>
              <a:latin typeface="微软雅黑" panose="020B0503020204020204" charset="-122"/>
              <a:ea typeface="微软雅黑" panose="020B0503020204020204" charset="-122"/>
              <a:sym typeface="微软雅黑" panose="020B0503020204020204" charset="-122"/>
            </a:endParaRPr>
          </a:p>
          <a:p>
            <a:r>
              <a:rPr lang="zh-CN" altLang="en-US" sz="3600" b="1" dirty="0">
                <a:solidFill>
                  <a:srgbClr val="10243F"/>
                </a:solidFill>
                <a:latin typeface="微软雅黑" panose="020B0503020204020204" charset="-122"/>
                <a:ea typeface="微软雅黑" panose="020B0503020204020204" charset="-122"/>
                <a:sym typeface="微软雅黑" panose="020B0503020204020204" charset="-122"/>
              </a:rPr>
              <a:t>理</a:t>
            </a:r>
            <a:endParaRPr lang="zh-CN" altLang="en-US" sz="3600" b="1" dirty="0">
              <a:solidFill>
                <a:srgbClr val="10243F"/>
              </a:solidFill>
              <a:latin typeface="微软雅黑" panose="020B0503020204020204" charset="-122"/>
              <a:ea typeface="微软雅黑" panose="020B0503020204020204" charset="-122"/>
              <a:sym typeface="微软雅黑" panose="020B0503020204020204" charset="-122"/>
            </a:endParaRPr>
          </a:p>
          <a:p>
            <a:r>
              <a:rPr lang="zh-CN" altLang="en-US" sz="3600" b="1" dirty="0">
                <a:solidFill>
                  <a:srgbClr val="10243F"/>
                </a:solidFill>
                <a:latin typeface="微软雅黑" panose="020B0503020204020204" charset="-122"/>
                <a:ea typeface="微软雅黑" panose="020B0503020204020204" charset="-122"/>
                <a:sym typeface="微软雅黑" panose="020B0503020204020204" charset="-122"/>
              </a:rPr>
              <a:t>状</a:t>
            </a:r>
            <a:endParaRPr lang="zh-CN" altLang="en-US" sz="3600" b="1" dirty="0">
              <a:solidFill>
                <a:srgbClr val="10243F"/>
              </a:solidFill>
              <a:latin typeface="微软雅黑" panose="020B0503020204020204" charset="-122"/>
              <a:ea typeface="微软雅黑" panose="020B0503020204020204" charset="-122"/>
              <a:sym typeface="微软雅黑" panose="020B0503020204020204" charset="-122"/>
            </a:endParaRPr>
          </a:p>
          <a:p>
            <a:r>
              <a:rPr lang="zh-CN" altLang="en-US" sz="3600" b="1" dirty="0">
                <a:solidFill>
                  <a:srgbClr val="10243F"/>
                </a:solidFill>
                <a:latin typeface="微软雅黑" panose="020B0503020204020204" charset="-122"/>
                <a:ea typeface="微软雅黑" panose="020B0503020204020204" charset="-122"/>
                <a:sym typeface="微软雅黑" panose="020B0503020204020204" charset="-122"/>
              </a:rPr>
              <a:t>态</a:t>
            </a:r>
            <a:endParaRPr lang="zh-CN" altLang="en-US" sz="3600" b="1" dirty="0">
              <a:solidFill>
                <a:srgbClr val="10243F"/>
              </a:solidFill>
              <a:latin typeface="微软雅黑" panose="020B0503020204020204" charset="-122"/>
              <a:ea typeface="微软雅黑" panose="020B0503020204020204" charset="-122"/>
              <a:sym typeface="微软雅黑" panose="020B0503020204020204" charset="-122"/>
            </a:endParaRPr>
          </a:p>
          <a:p>
            <a:r>
              <a:rPr lang="zh-CN" altLang="en-US" sz="3600" b="1" dirty="0">
                <a:solidFill>
                  <a:srgbClr val="10243F"/>
                </a:solidFill>
                <a:latin typeface="微软雅黑" panose="020B0503020204020204" charset="-122"/>
                <a:ea typeface="微软雅黑" panose="020B0503020204020204" charset="-122"/>
                <a:sym typeface="微软雅黑" panose="020B0503020204020204" charset="-122"/>
              </a:rPr>
              <a:t>调</a:t>
            </a:r>
            <a:endParaRPr lang="zh-CN" altLang="en-US" sz="3600" b="1" dirty="0">
              <a:solidFill>
                <a:srgbClr val="10243F"/>
              </a:solidFill>
              <a:latin typeface="微软雅黑" panose="020B0503020204020204" charset="-122"/>
              <a:ea typeface="微软雅黑" panose="020B0503020204020204" charset="-122"/>
              <a:sym typeface="微软雅黑" panose="020B0503020204020204" charset="-122"/>
            </a:endParaRPr>
          </a:p>
          <a:p>
            <a:r>
              <a:rPr lang="zh-CN" altLang="en-US" sz="3600" b="1" dirty="0">
                <a:solidFill>
                  <a:srgbClr val="10243F"/>
                </a:solidFill>
                <a:latin typeface="微软雅黑" panose="020B0503020204020204" charset="-122"/>
                <a:ea typeface="微软雅黑" panose="020B0503020204020204" charset="-122"/>
                <a:sym typeface="微软雅黑" panose="020B0503020204020204" charset="-122"/>
              </a:rPr>
              <a:t>研</a:t>
            </a:r>
            <a:endParaRPr lang="zh-CN" altLang="en-US" sz="3600" b="1" dirty="0">
              <a:solidFill>
                <a:srgbClr val="10243F"/>
              </a:solidFill>
              <a:latin typeface="微软雅黑" panose="020B0503020204020204" charset="-122"/>
              <a:ea typeface="微软雅黑" panose="020B0503020204020204" charset="-122"/>
              <a:sym typeface="微软雅黑" panose="020B0503020204020204" charset="-122"/>
            </a:endParaRPr>
          </a:p>
          <a:p>
            <a:endParaRPr lang="zh-CN" altLang="en-US" sz="3600" b="1" dirty="0">
              <a:solidFill>
                <a:srgbClr val="10243F"/>
              </a:solidFill>
              <a:latin typeface="微软雅黑" panose="020B0503020204020204" charset="-122"/>
              <a:ea typeface="微软雅黑" panose="020B0503020204020204" charset="-122"/>
              <a:sym typeface="微软雅黑" panose="020B0503020204020204" charset="-122"/>
            </a:endParaRPr>
          </a:p>
        </p:txBody>
      </p:sp>
      <p:pic>
        <p:nvPicPr>
          <p:cNvPr id="3" name="图片 2" descr="IMG_5499"/>
          <p:cNvPicPr>
            <a:picLocks noChangeAspect="1"/>
          </p:cNvPicPr>
          <p:nvPr/>
        </p:nvPicPr>
        <p:blipFill>
          <a:blip r:embed="rId1"/>
          <a:stretch>
            <a:fillRect/>
          </a:stretch>
        </p:blipFill>
        <p:spPr>
          <a:xfrm>
            <a:off x="4241165" y="361315"/>
            <a:ext cx="3670935" cy="653097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6"/>
          <p:cNvSpPr/>
          <p:nvPr/>
        </p:nvSpPr>
        <p:spPr>
          <a:xfrm>
            <a:off x="2737485" y="3501708"/>
            <a:ext cx="6508750" cy="645160"/>
          </a:xfrm>
          <a:prstGeom prst="rect">
            <a:avLst/>
          </a:prstGeom>
          <a:noFill/>
          <a:ln w="9525">
            <a:noFill/>
          </a:ln>
        </p:spPr>
        <p:txBody>
          <a:bodyPr wrap="square" anchor="t">
            <a:spAutoFit/>
          </a:bodyPr>
          <a:p>
            <a:r>
              <a:rPr lang="zh-CN" altLang="en-US" sz="3600" b="1" dirty="0">
                <a:solidFill>
                  <a:schemeClr val="tx1"/>
                </a:solidFill>
                <a:latin typeface="微软雅黑" panose="020B0503020204020204" charset="-122"/>
                <a:ea typeface="微软雅黑" panose="020B0503020204020204" charset="-122"/>
                <a:sym typeface="微软雅黑" panose="020B0503020204020204" charset="-122"/>
              </a:rPr>
              <a:t>您是怎么做的？</a:t>
            </a:r>
            <a:endParaRPr lang="zh-CN" altLang="en-US" sz="3600" b="1" dirty="0">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21507" name="TextBox 6"/>
          <p:cNvSpPr/>
          <p:nvPr/>
        </p:nvSpPr>
        <p:spPr>
          <a:xfrm>
            <a:off x="581660" y="2258060"/>
            <a:ext cx="8183245" cy="583565"/>
          </a:xfrm>
          <a:prstGeom prst="rect">
            <a:avLst/>
          </a:prstGeom>
          <a:noFill/>
          <a:ln w="9525">
            <a:noFill/>
          </a:ln>
        </p:spPr>
        <p:txBody>
          <a:bodyPr wrap="square" anchor="t">
            <a:spAutoFit/>
          </a:bodyPr>
          <a:p>
            <a:r>
              <a:rPr lang="zh-CN" altLang="en-US" sz="3200" b="1" dirty="0">
                <a:solidFill>
                  <a:srgbClr val="C00000"/>
                </a:solidFill>
                <a:latin typeface="微软雅黑" panose="020B0503020204020204" charset="-122"/>
                <a:ea typeface="微软雅黑" panose="020B0503020204020204" charset="-122"/>
                <a:sym typeface="微软雅黑" panose="020B0503020204020204" charset="-122"/>
              </a:rPr>
              <a:t>面对生活的压力、担心、痛苦、无成就感时 </a:t>
            </a:r>
            <a:endParaRPr lang="zh-CN" altLang="en-US" sz="3200" b="1" dirty="0">
              <a:solidFill>
                <a:srgbClr val="C00000"/>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标题 1"/>
          <p:cNvSpPr>
            <a:spLocks noGrp="1"/>
          </p:cNvSpPr>
          <p:nvPr>
            <p:ph type="ctrTitle"/>
          </p:nvPr>
        </p:nvSpPr>
        <p:spPr>
          <a:xfrm>
            <a:off x="-139700" y="1311275"/>
            <a:ext cx="9134475" cy="1974850"/>
          </a:xfrm>
        </p:spPr>
        <p:txBody>
          <a:bodyPr vert="horz" anchor="ctr">
            <a:normAutofit fontScale="90000"/>
          </a:bodyPr>
          <a:p>
            <a:pPr fontAlgn="auto">
              <a:buSzPct val="25000"/>
            </a:pPr>
            <a:r>
              <a:rPr lang="zh-CN" altLang="en-US" sz="4800" strike="noStrike" kern="1200" noProof="1" dirty="0">
                <a:solidFill>
                  <a:srgbClr val="FF0000"/>
                </a:solidFill>
                <a:latin typeface="Arial" panose="020B0604020202020204" pitchFamily="34" charset="0"/>
                <a:ea typeface="微软雅黑" panose="020B0503020204020204" charset="-122"/>
                <a:sym typeface="Arial" panose="020B0604020202020204" pitchFamily="34" charset="0"/>
              </a:rPr>
              <a:t>寻找幸福，心育护花</a:t>
            </a:r>
            <a:br>
              <a:rPr lang="zh-CN" altLang="en-US" sz="4800" strike="noStrike" kern="1200" noProof="1" dirty="0">
                <a:solidFill>
                  <a:srgbClr val="FF0000"/>
                </a:solidFill>
                <a:latin typeface="Arial" panose="020B0604020202020204" pitchFamily="34" charset="0"/>
                <a:ea typeface="微软雅黑" panose="020B0503020204020204" charset="-122"/>
                <a:sym typeface="Arial" panose="020B0604020202020204" pitchFamily="34" charset="0"/>
              </a:rPr>
            </a:br>
            <a:br>
              <a:rPr lang="zh-CN" altLang="en-US" sz="4800" strike="noStrike" kern="1200" noProof="1" dirty="0">
                <a:solidFill>
                  <a:srgbClr val="FF0000"/>
                </a:solidFill>
                <a:latin typeface="Arial" panose="020B0604020202020204" pitchFamily="34" charset="0"/>
                <a:ea typeface="微软雅黑" panose="020B0503020204020204" charset="-122"/>
                <a:sym typeface="Arial" panose="020B0604020202020204" pitchFamily="34" charset="0"/>
              </a:rPr>
            </a:br>
            <a:r>
              <a:rPr lang="en-US" altLang="zh-CN" sz="2800" strike="noStrike" kern="1200" noProof="1" dirty="0">
                <a:solidFill>
                  <a:schemeClr val="tx1"/>
                </a:solidFill>
                <a:latin typeface="黑体" panose="02010609060101010101" charset="-122"/>
                <a:ea typeface="黑体" panose="02010609060101010101" charset="-122"/>
                <a:cs typeface="黑体" panose="02010609060101010101" charset="-122"/>
                <a:sym typeface="Arial" panose="020B0604020202020204" pitchFamily="34" charset="0"/>
              </a:rPr>
              <a:t>——</a:t>
            </a:r>
            <a:r>
              <a:rPr lang="zh-CN" altLang="en-US" sz="2800" strike="noStrike" kern="1200" noProof="1" dirty="0">
                <a:solidFill>
                  <a:schemeClr val="tx1"/>
                </a:solidFill>
                <a:latin typeface="黑体" panose="02010609060101010101" charset="-122"/>
                <a:ea typeface="黑体" panose="02010609060101010101" charset="-122"/>
                <a:cs typeface="黑体" panose="02010609060101010101" charset="-122"/>
                <a:sym typeface="Arial" panose="020B0604020202020204" pitchFamily="34" charset="0"/>
              </a:rPr>
              <a:t>教师心理健康维护与学生心理危机干预           </a:t>
            </a:r>
            <a:r>
              <a:rPr lang="zh-CN" altLang="en-US" sz="4800" strike="noStrike" kern="1200" noProof="1" dirty="0">
                <a:solidFill>
                  <a:srgbClr val="FF0000"/>
                </a:solidFill>
                <a:latin typeface="Arial" panose="020B0604020202020204" pitchFamily="34" charset="0"/>
                <a:ea typeface="微软雅黑" panose="020B0503020204020204" charset="-122"/>
                <a:sym typeface="Arial" panose="020B0604020202020204" pitchFamily="34" charset="0"/>
              </a:rPr>
              <a:t>                        </a:t>
            </a:r>
            <a:endParaRPr lang="zh-CN" altLang="en-US" sz="4800" strike="noStrike" kern="1200" noProof="1" dirty="0">
              <a:solidFill>
                <a:srgbClr val="FF0000"/>
              </a:solidFill>
              <a:latin typeface="Arial" panose="020B0604020202020204" pitchFamily="34" charset="0"/>
              <a:ea typeface="微软雅黑" panose="020B0503020204020204" charset="-122"/>
              <a:sym typeface="Arial" panose="020B0604020202020204" pitchFamily="34" charset="0"/>
            </a:endParaRPr>
          </a:p>
        </p:txBody>
      </p:sp>
      <p:sp>
        <p:nvSpPr>
          <p:cNvPr id="9219" name="副标题 2"/>
          <p:cNvSpPr>
            <a:spLocks noGrp="1"/>
          </p:cNvSpPr>
          <p:nvPr>
            <p:ph type="subTitle" idx="1"/>
          </p:nvPr>
        </p:nvSpPr>
        <p:spPr>
          <a:xfrm>
            <a:off x="1371600" y="3804920"/>
            <a:ext cx="6400800" cy="2066925"/>
          </a:xfrm>
        </p:spPr>
        <p:txBody>
          <a:bodyPr anchor="t"/>
          <a:p>
            <a:pPr defTabSz="914400"/>
            <a:endParaRPr lang="zh-CN" altLang="en-US" sz="2400" kern="1200" dirty="0">
              <a:solidFill>
                <a:srgbClr val="10243F"/>
              </a:solidFill>
              <a:latin typeface="+mn-lt"/>
              <a:ea typeface="+mn-ea"/>
              <a:cs typeface="+mn-cs"/>
              <a:sym typeface="Arial" panose="020B0604020202020204" pitchFamily="34" charset="0"/>
            </a:endParaRPr>
          </a:p>
          <a:p>
            <a:pPr defTabSz="914400"/>
            <a:r>
              <a:rPr lang="zh-CN" altLang="en-US" sz="2400" kern="1200" dirty="0">
                <a:solidFill>
                  <a:srgbClr val="10243F"/>
                </a:solidFill>
                <a:latin typeface="+mn-lt"/>
                <a:ea typeface="+mn-ea"/>
                <a:cs typeface="+mn-cs"/>
                <a:sym typeface="Arial" panose="020B0604020202020204" pitchFamily="34" charset="0"/>
              </a:rPr>
              <a:t>衡阳市八中     王梦怡</a:t>
            </a:r>
            <a:endParaRPr lang="zh-CN" altLang="en-US" sz="2400" kern="1200" dirty="0">
              <a:solidFill>
                <a:srgbClr val="10243F"/>
              </a:solidFill>
              <a:latin typeface="+mn-lt"/>
              <a:ea typeface="+mn-ea"/>
              <a:cs typeface="+mn-cs"/>
              <a:sym typeface="Arial" panose="020B0604020202020204" pitchFamily="34" charset="0"/>
            </a:endParaRPr>
          </a:p>
          <a:p>
            <a:pPr defTabSz="914400"/>
            <a:endParaRPr lang="zh-CN" altLang="en-US" sz="2400" kern="1200" dirty="0">
              <a:solidFill>
                <a:srgbClr val="10243F"/>
              </a:solidFill>
              <a:latin typeface="+mn-lt"/>
              <a:ea typeface="+mn-ea"/>
              <a:cs typeface="+mn-cs"/>
              <a:sym typeface="Arial" panose="020B0604020202020204" pitchFamily="34" charset="0"/>
            </a:endParaRPr>
          </a:p>
          <a:p>
            <a:pPr defTabSz="914400"/>
            <a:endParaRPr lang="zh-CN" altLang="en-US" sz="2400" kern="1200" dirty="0">
              <a:solidFill>
                <a:srgbClr val="10243F"/>
              </a:solidFill>
              <a:latin typeface="+mn-lt"/>
              <a:ea typeface="+mn-ea"/>
              <a:cs typeface="+mn-cs"/>
              <a:sym typeface="Arial" panose="020B0604020202020204" pitchFamily="34" charset="0"/>
            </a:endParaRPr>
          </a:p>
          <a:p>
            <a:pPr defTabSz="914400"/>
            <a:r>
              <a:rPr lang="zh-CN" altLang="en-US" sz="2400" kern="1200" dirty="0">
                <a:solidFill>
                  <a:srgbClr val="10243F"/>
                </a:solidFill>
                <a:latin typeface="+mn-lt"/>
                <a:ea typeface="+mn-ea"/>
                <a:cs typeface="+mn-cs"/>
                <a:sym typeface="Arial" panose="020B0604020202020204" pitchFamily="34" charset="0"/>
              </a:rPr>
              <a:t>                                       </a:t>
            </a:r>
            <a:endParaRPr lang="zh-CN" altLang="en-US" sz="2400" kern="1200" dirty="0">
              <a:solidFill>
                <a:srgbClr val="10243F"/>
              </a:solidFill>
              <a:latin typeface="+mn-lt"/>
              <a:ea typeface="+mn-ea"/>
              <a:cs typeface="+mn-cs"/>
              <a:sym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图片 3" descr="IMG_5497"/>
          <p:cNvPicPr>
            <a:picLocks noChangeAspect="1"/>
          </p:cNvPicPr>
          <p:nvPr/>
        </p:nvPicPr>
        <p:blipFill>
          <a:blip r:embed="rId1"/>
          <a:stretch>
            <a:fillRect/>
          </a:stretch>
        </p:blipFill>
        <p:spPr>
          <a:xfrm>
            <a:off x="49530" y="1584960"/>
            <a:ext cx="4455160" cy="4065905"/>
          </a:xfrm>
          <a:prstGeom prst="rect">
            <a:avLst/>
          </a:prstGeom>
        </p:spPr>
      </p:pic>
      <p:pic>
        <p:nvPicPr>
          <p:cNvPr id="5" name="内容占位符 4" descr="IMG_0895(20200714-012508)"/>
          <p:cNvPicPr>
            <a:picLocks noChangeAspect="1"/>
          </p:cNvPicPr>
          <p:nvPr>
            <p:ph idx="1"/>
          </p:nvPr>
        </p:nvPicPr>
        <p:blipFill>
          <a:blip r:embed="rId2"/>
          <a:stretch>
            <a:fillRect/>
          </a:stretch>
        </p:blipFill>
        <p:spPr>
          <a:xfrm>
            <a:off x="4714875" y="1584325"/>
            <a:ext cx="4375150" cy="406654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文本框 2"/>
          <p:cNvSpPr txBox="1"/>
          <p:nvPr/>
        </p:nvSpPr>
        <p:spPr>
          <a:xfrm>
            <a:off x="5266690" y="1600835"/>
            <a:ext cx="3916680" cy="4030980"/>
          </a:xfrm>
          <a:prstGeom prst="rect">
            <a:avLst/>
          </a:prstGeom>
          <a:noFill/>
          <a:ln w="9525">
            <a:noFill/>
          </a:ln>
        </p:spPr>
        <p:txBody>
          <a:bodyPr wrap="square" anchor="t">
            <a:spAutoFit/>
          </a:bodyPr>
          <a:p>
            <a:r>
              <a:rPr lang="zh-CN" altLang="en-US" sz="3200" b="1" dirty="0">
                <a:solidFill>
                  <a:srgbClr val="0000FF"/>
                </a:solidFill>
                <a:latin typeface="楷体" panose="02010609060101010101" charset="-122"/>
                <a:ea typeface="楷体" panose="02010609060101010101" charset="-122"/>
                <a:sym typeface="楷体" panose="02010609060101010101" charset="-122"/>
              </a:rPr>
              <a:t>宣泄</a:t>
            </a:r>
            <a:endParaRPr lang="zh-CN" altLang="en-US" sz="3200" b="1" dirty="0">
              <a:solidFill>
                <a:srgbClr val="0000FF"/>
              </a:solidFill>
              <a:latin typeface="楷体" panose="02010609060101010101" charset="-122"/>
              <a:ea typeface="楷体" panose="02010609060101010101" charset="-122"/>
              <a:sym typeface="楷体" panose="02010609060101010101" charset="-122"/>
            </a:endParaRPr>
          </a:p>
          <a:p>
            <a:r>
              <a:rPr lang="zh-CN" altLang="en-US" sz="3200" b="1" dirty="0">
                <a:solidFill>
                  <a:srgbClr val="0000FF"/>
                </a:solidFill>
                <a:latin typeface="楷体" panose="02010609060101010101" charset="-122"/>
                <a:ea typeface="楷体" panose="02010609060101010101" charset="-122"/>
                <a:sym typeface="楷体" panose="02010609060101010101" charset="-122"/>
              </a:rPr>
              <a:t>转移</a:t>
            </a:r>
            <a:endParaRPr lang="zh-CN" altLang="en-US" sz="3200" b="1" dirty="0">
              <a:solidFill>
                <a:srgbClr val="0000FF"/>
              </a:solidFill>
              <a:latin typeface="楷体" panose="02010609060101010101" charset="-122"/>
              <a:ea typeface="楷体" panose="02010609060101010101" charset="-122"/>
              <a:sym typeface="楷体" panose="02010609060101010101" charset="-122"/>
            </a:endParaRPr>
          </a:p>
          <a:p>
            <a:r>
              <a:rPr lang="zh-CN" altLang="en-US" sz="3200" b="1" dirty="0">
                <a:solidFill>
                  <a:srgbClr val="0000FF"/>
                </a:solidFill>
                <a:latin typeface="楷体" panose="02010609060101010101" charset="-122"/>
                <a:ea typeface="楷体" panose="02010609060101010101" charset="-122"/>
                <a:sym typeface="楷体" panose="02010609060101010101" charset="-122"/>
              </a:rPr>
              <a:t>运动</a:t>
            </a:r>
            <a:endParaRPr lang="zh-CN" altLang="en-US" sz="3200" b="1" dirty="0">
              <a:solidFill>
                <a:srgbClr val="0000FF"/>
              </a:solidFill>
              <a:latin typeface="楷体" panose="02010609060101010101" charset="-122"/>
              <a:ea typeface="楷体" panose="02010609060101010101" charset="-122"/>
              <a:sym typeface="楷体" panose="02010609060101010101" charset="-122"/>
            </a:endParaRPr>
          </a:p>
          <a:p>
            <a:r>
              <a:rPr lang="zh-CN" altLang="en-US" sz="3200" b="1" dirty="0">
                <a:solidFill>
                  <a:srgbClr val="0000FF"/>
                </a:solidFill>
                <a:latin typeface="楷体" panose="02010609060101010101" charset="-122"/>
                <a:ea typeface="楷体" panose="02010609060101010101" charset="-122"/>
                <a:sym typeface="楷体" panose="02010609060101010101" charset="-122"/>
              </a:rPr>
              <a:t>冥想</a:t>
            </a:r>
            <a:endParaRPr lang="zh-CN" altLang="en-US" sz="3200" b="1" dirty="0">
              <a:solidFill>
                <a:srgbClr val="0000FF"/>
              </a:solidFill>
              <a:latin typeface="楷体" panose="02010609060101010101" charset="-122"/>
              <a:ea typeface="楷体" panose="02010609060101010101" charset="-122"/>
              <a:sym typeface="楷体" panose="02010609060101010101" charset="-122"/>
            </a:endParaRPr>
          </a:p>
          <a:p>
            <a:r>
              <a:rPr lang="zh-CN" altLang="en-US" sz="3200" b="1" dirty="0">
                <a:solidFill>
                  <a:srgbClr val="0000FF"/>
                </a:solidFill>
                <a:latin typeface="楷体" panose="02010609060101010101" charset="-122"/>
                <a:ea typeface="楷体" panose="02010609060101010101" charset="-122"/>
                <a:sym typeface="楷体" panose="02010609060101010101" charset="-122"/>
              </a:rPr>
              <a:t>亲近自然</a:t>
            </a:r>
            <a:endParaRPr lang="zh-CN" altLang="en-US" sz="3200" b="1" dirty="0">
              <a:solidFill>
                <a:srgbClr val="0000FF"/>
              </a:solidFill>
              <a:latin typeface="楷体" panose="02010609060101010101" charset="-122"/>
              <a:ea typeface="楷体" panose="02010609060101010101" charset="-122"/>
              <a:sym typeface="楷体" panose="02010609060101010101" charset="-122"/>
            </a:endParaRPr>
          </a:p>
          <a:p>
            <a:r>
              <a:rPr lang="zh-CN" altLang="en-US" sz="3200" b="1" dirty="0">
                <a:solidFill>
                  <a:srgbClr val="0000FF"/>
                </a:solidFill>
                <a:latin typeface="楷体" panose="02010609060101010101" charset="-122"/>
                <a:ea typeface="楷体" panose="02010609060101010101" charset="-122"/>
                <a:sym typeface="楷体" panose="02010609060101010101" charset="-122"/>
              </a:rPr>
              <a:t>发展兴趣</a:t>
            </a:r>
            <a:endParaRPr lang="zh-CN" altLang="en-US" sz="3200" b="1" dirty="0">
              <a:solidFill>
                <a:srgbClr val="0000FF"/>
              </a:solidFill>
              <a:latin typeface="楷体" panose="02010609060101010101" charset="-122"/>
              <a:ea typeface="楷体" panose="02010609060101010101" charset="-122"/>
              <a:sym typeface="楷体" panose="02010609060101010101" charset="-122"/>
            </a:endParaRPr>
          </a:p>
          <a:p>
            <a:r>
              <a:rPr lang="zh-CN" altLang="en-US" sz="3200" b="1" dirty="0">
                <a:solidFill>
                  <a:srgbClr val="0000FF"/>
                </a:solidFill>
                <a:latin typeface="楷体" panose="02010609060101010101" charset="-122"/>
                <a:ea typeface="楷体" panose="02010609060101010101" charset="-122"/>
                <a:sym typeface="楷体" panose="02010609060101010101" charset="-122"/>
              </a:rPr>
              <a:t>建立社会支持系统</a:t>
            </a:r>
            <a:endParaRPr lang="zh-CN" altLang="en-US" sz="3200" b="1" dirty="0">
              <a:solidFill>
                <a:srgbClr val="0000FF"/>
              </a:solidFill>
              <a:latin typeface="楷体" panose="02010609060101010101" charset="-122"/>
              <a:ea typeface="楷体" panose="02010609060101010101" charset="-122"/>
              <a:sym typeface="楷体" panose="02010609060101010101" charset="-122"/>
            </a:endParaRPr>
          </a:p>
          <a:p>
            <a:r>
              <a:rPr lang="en-US" altLang="zh-CN" sz="3200" b="1" dirty="0">
                <a:solidFill>
                  <a:srgbClr val="0000FF"/>
                </a:solidFill>
                <a:latin typeface="楷体" panose="02010609060101010101" charset="-122"/>
                <a:ea typeface="楷体" panose="02010609060101010101" charset="-122"/>
                <a:sym typeface="楷体" panose="02010609060101010101" charset="-122"/>
              </a:rPr>
              <a:t>……</a:t>
            </a:r>
            <a:endParaRPr lang="en-US" altLang="zh-CN" sz="3200" b="1" dirty="0">
              <a:solidFill>
                <a:srgbClr val="0000FF"/>
              </a:solidFill>
              <a:latin typeface="楷体" panose="02010609060101010101" charset="-122"/>
              <a:ea typeface="楷体" panose="02010609060101010101" charset="-122"/>
              <a:sym typeface="楷体" panose="02010609060101010101" charset="-122"/>
            </a:endParaRPr>
          </a:p>
        </p:txBody>
      </p:sp>
      <p:pic>
        <p:nvPicPr>
          <p:cNvPr id="3" name="图片 2" descr="1521861537586a8ee2b9445"/>
          <p:cNvPicPr>
            <a:picLocks noChangeAspect="1"/>
          </p:cNvPicPr>
          <p:nvPr/>
        </p:nvPicPr>
        <p:blipFill>
          <a:blip r:embed="rId1"/>
          <a:stretch>
            <a:fillRect/>
          </a:stretch>
        </p:blipFill>
        <p:spPr>
          <a:xfrm>
            <a:off x="271145" y="1965960"/>
            <a:ext cx="4293235" cy="25761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Box 6"/>
          <p:cNvSpPr/>
          <p:nvPr/>
        </p:nvSpPr>
        <p:spPr>
          <a:xfrm>
            <a:off x="1471295" y="1424940"/>
            <a:ext cx="6802120" cy="645160"/>
          </a:xfrm>
          <a:prstGeom prst="rect">
            <a:avLst/>
          </a:prstGeom>
          <a:noFill/>
          <a:ln w="9525">
            <a:noFill/>
          </a:ln>
        </p:spPr>
        <p:txBody>
          <a:bodyPr wrap="square" anchor="t">
            <a:spAutoFit/>
          </a:bodyPr>
          <a:p>
            <a:r>
              <a:rPr lang="zh-CN" altLang="en-US" sz="3600" b="1" dirty="0">
                <a:solidFill>
                  <a:srgbClr val="C00000"/>
                </a:solidFill>
                <a:latin typeface="微软雅黑" panose="020B0503020204020204" charset="-122"/>
                <a:ea typeface="微软雅黑" panose="020B0503020204020204" charset="-122"/>
                <a:sym typeface="微软雅黑" panose="020B0503020204020204" charset="-122"/>
              </a:rPr>
              <a:t>什么样的人生，才是幸福的？</a:t>
            </a:r>
            <a:endParaRPr lang="zh-CN" altLang="en-US" sz="3600" b="1" dirty="0">
              <a:solidFill>
                <a:srgbClr val="C00000"/>
              </a:solidFill>
              <a:latin typeface="微软雅黑" panose="020B0503020204020204" charset="-122"/>
              <a:ea typeface="微软雅黑" panose="020B0503020204020204" charset="-122"/>
              <a:sym typeface="微软雅黑" panose="020B0503020204020204" charset="-122"/>
            </a:endParaRPr>
          </a:p>
        </p:txBody>
      </p:sp>
      <p:pic>
        <p:nvPicPr>
          <p:cNvPr id="14338" name="Picture 6" descr="QQ截图20141031085646"/>
          <p:cNvPicPr>
            <a:picLocks noChangeAspect="1"/>
          </p:cNvPicPr>
          <p:nvPr/>
        </p:nvPicPr>
        <p:blipFill>
          <a:blip r:embed="rId1"/>
          <a:stretch>
            <a:fillRect/>
          </a:stretch>
        </p:blipFill>
        <p:spPr>
          <a:xfrm>
            <a:off x="7065963" y="3571875"/>
            <a:ext cx="1895475" cy="3213100"/>
          </a:xfrm>
          <a:prstGeom prst="rect">
            <a:avLst/>
          </a:prstGeom>
          <a:noFill/>
          <a:ln w="9525">
            <a:noFill/>
          </a:ln>
        </p:spPr>
      </p:pic>
      <p:sp>
        <p:nvSpPr>
          <p:cNvPr id="5" name="TextBox 6"/>
          <p:cNvSpPr/>
          <p:nvPr/>
        </p:nvSpPr>
        <p:spPr>
          <a:xfrm>
            <a:off x="1394460" y="3733800"/>
            <a:ext cx="5196205" cy="829945"/>
          </a:xfrm>
          <a:prstGeom prst="rect">
            <a:avLst/>
          </a:prstGeom>
          <a:noFill/>
          <a:ln w="9525">
            <a:noFill/>
          </a:ln>
        </p:spPr>
        <p:txBody>
          <a:bodyPr wrap="square" anchor="t">
            <a:spAutoFit/>
          </a:bodyPr>
          <a:p>
            <a:r>
              <a:rPr lang="zh-CN" altLang="en-US" sz="4800" b="1" dirty="0">
                <a:solidFill>
                  <a:srgbClr val="FF0000"/>
                </a:solidFill>
                <a:latin typeface="微软雅黑" panose="020B0503020204020204" charset="-122"/>
                <a:ea typeface="微软雅黑" panose="020B0503020204020204" charset="-122"/>
                <a:sym typeface="微软雅黑" panose="020B0503020204020204" charset="-122"/>
              </a:rPr>
              <a:t>寻找幸福的密码</a:t>
            </a:r>
            <a:endParaRPr lang="zh-CN" altLang="en-US" sz="4800" b="1" dirty="0">
              <a:solidFill>
                <a:srgbClr val="FF0000"/>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43" name="TextBox 6"/>
          <p:cNvSpPr/>
          <p:nvPr/>
        </p:nvSpPr>
        <p:spPr>
          <a:xfrm>
            <a:off x="1043305" y="1657350"/>
            <a:ext cx="4904105" cy="583565"/>
          </a:xfrm>
          <a:prstGeom prst="rect">
            <a:avLst/>
          </a:prstGeom>
          <a:noFill/>
          <a:ln w="9525">
            <a:noFill/>
          </a:ln>
        </p:spPr>
        <p:txBody>
          <a:bodyPr wrap="square" anchor="t">
            <a:spAutoFit/>
          </a:bodyPr>
          <a:p>
            <a:r>
              <a:rPr lang="zh-CN" altLang="zh-CN" sz="3200" b="1" dirty="0">
                <a:solidFill>
                  <a:srgbClr val="C00000"/>
                </a:solidFill>
                <a:latin typeface="楷体" panose="02010609060101010101" charset="-122"/>
                <a:ea typeface="楷体" panose="02010609060101010101" charset="-122"/>
                <a:sym typeface="微软雅黑" panose="020B0503020204020204" charset="-122"/>
              </a:rPr>
              <a:t>小体验：</a:t>
            </a:r>
            <a:endParaRPr lang="zh-CN" altLang="zh-CN" sz="3200" b="1" dirty="0">
              <a:solidFill>
                <a:srgbClr val="C00000"/>
              </a:solidFill>
              <a:latin typeface="楷体" panose="02010609060101010101" charset="-122"/>
              <a:ea typeface="楷体" panose="02010609060101010101" charset="-122"/>
              <a:sym typeface="微软雅黑" panose="020B0503020204020204" charset="-122"/>
            </a:endParaRPr>
          </a:p>
        </p:txBody>
      </p:sp>
      <p:pic>
        <p:nvPicPr>
          <p:cNvPr id="2" name="图片 1" descr="989102A099DEDC11D277394EE9106704"/>
          <p:cNvPicPr>
            <a:picLocks noChangeAspect="1"/>
          </p:cNvPicPr>
          <p:nvPr/>
        </p:nvPicPr>
        <p:blipFill>
          <a:blip r:embed="rId1"/>
          <a:stretch>
            <a:fillRect/>
          </a:stretch>
        </p:blipFill>
        <p:spPr>
          <a:xfrm>
            <a:off x="2509520" y="1875155"/>
            <a:ext cx="3834130" cy="42614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43" name="TextBox 6"/>
          <p:cNvSpPr/>
          <p:nvPr/>
        </p:nvSpPr>
        <p:spPr>
          <a:xfrm>
            <a:off x="1565275" y="2152015"/>
            <a:ext cx="4904105" cy="2553335"/>
          </a:xfrm>
          <a:prstGeom prst="rect">
            <a:avLst/>
          </a:prstGeom>
          <a:noFill/>
          <a:ln w="9525">
            <a:noFill/>
          </a:ln>
        </p:spPr>
        <p:txBody>
          <a:bodyPr wrap="square" anchor="t">
            <a:spAutoFit/>
          </a:bodyPr>
          <a:p>
            <a:r>
              <a:rPr lang="zh-CN" altLang="zh-CN" sz="3200" b="1" dirty="0">
                <a:solidFill>
                  <a:srgbClr val="C00000"/>
                </a:solidFill>
                <a:latin typeface="楷体" panose="02010609060101010101" charset="-122"/>
                <a:ea typeface="楷体" panose="02010609060101010101" charset="-122"/>
                <a:sym typeface="微软雅黑" panose="020B0503020204020204" charset="-122"/>
              </a:rPr>
              <a:t>学会和自己的身体连接，</a:t>
            </a:r>
            <a:endParaRPr lang="zh-CN" altLang="zh-CN" sz="3200" b="1" dirty="0">
              <a:solidFill>
                <a:srgbClr val="C00000"/>
              </a:solidFill>
              <a:latin typeface="楷体" panose="02010609060101010101" charset="-122"/>
              <a:ea typeface="楷体" panose="02010609060101010101" charset="-122"/>
              <a:sym typeface="微软雅黑" panose="020B0503020204020204" charset="-122"/>
            </a:endParaRPr>
          </a:p>
          <a:p>
            <a:endParaRPr lang="zh-CN" altLang="zh-CN" sz="3200" b="1" dirty="0">
              <a:solidFill>
                <a:srgbClr val="C00000"/>
              </a:solidFill>
              <a:latin typeface="楷体" panose="02010609060101010101" charset="-122"/>
              <a:ea typeface="楷体" panose="02010609060101010101" charset="-122"/>
              <a:sym typeface="微软雅黑" panose="020B0503020204020204" charset="-122"/>
            </a:endParaRPr>
          </a:p>
          <a:p>
            <a:r>
              <a:rPr lang="zh-CN" altLang="zh-CN" sz="3200" b="1" dirty="0">
                <a:solidFill>
                  <a:srgbClr val="C00000"/>
                </a:solidFill>
                <a:latin typeface="楷体" panose="02010609060101010101" charset="-122"/>
                <a:ea typeface="楷体" panose="02010609060101010101" charset="-122"/>
                <a:sym typeface="微软雅黑" panose="020B0503020204020204" charset="-122"/>
              </a:rPr>
              <a:t>因为比起头脑，</a:t>
            </a:r>
            <a:endParaRPr lang="zh-CN" altLang="zh-CN" sz="3200" b="1" dirty="0">
              <a:solidFill>
                <a:srgbClr val="C00000"/>
              </a:solidFill>
              <a:latin typeface="楷体" panose="02010609060101010101" charset="-122"/>
              <a:ea typeface="楷体" panose="02010609060101010101" charset="-122"/>
              <a:sym typeface="微软雅黑" panose="020B0503020204020204" charset="-122"/>
            </a:endParaRPr>
          </a:p>
          <a:p>
            <a:endParaRPr lang="zh-CN" altLang="zh-CN" sz="3200" b="1" dirty="0">
              <a:solidFill>
                <a:srgbClr val="C00000"/>
              </a:solidFill>
              <a:latin typeface="楷体" panose="02010609060101010101" charset="-122"/>
              <a:ea typeface="楷体" panose="02010609060101010101" charset="-122"/>
              <a:sym typeface="微软雅黑" panose="020B0503020204020204" charset="-122"/>
            </a:endParaRPr>
          </a:p>
          <a:p>
            <a:r>
              <a:rPr lang="zh-CN" altLang="en-US" sz="3200" b="1" dirty="0">
                <a:solidFill>
                  <a:srgbClr val="C00000"/>
                </a:solidFill>
                <a:latin typeface="楷体" panose="02010609060101010101" charset="-122"/>
                <a:ea typeface="楷体" panose="02010609060101010101" charset="-122"/>
                <a:sym typeface="微软雅黑" panose="020B0503020204020204" charset="-122"/>
              </a:rPr>
              <a:t>身体往往有着更深的智慧</a:t>
            </a:r>
            <a:r>
              <a:rPr lang="zh-CN" altLang="zh-CN" sz="3200" b="1" dirty="0">
                <a:solidFill>
                  <a:srgbClr val="C00000"/>
                </a:solidFill>
                <a:latin typeface="楷体" panose="02010609060101010101" charset="-122"/>
                <a:ea typeface="楷体" panose="02010609060101010101" charset="-122"/>
                <a:sym typeface="微软雅黑" panose="020B0503020204020204" charset="-122"/>
              </a:rPr>
              <a:t>。</a:t>
            </a:r>
            <a:endParaRPr lang="zh-CN" altLang="zh-CN" sz="3200" b="1" dirty="0">
              <a:solidFill>
                <a:srgbClr val="C00000"/>
              </a:solidFill>
              <a:latin typeface="楷体" panose="02010609060101010101" charset="-122"/>
              <a:ea typeface="楷体" panose="02010609060101010101" charset="-122"/>
              <a:sym typeface="微软雅黑" panose="020B0503020204020204" charset="-122"/>
            </a:endParaRPr>
          </a:p>
        </p:txBody>
      </p:sp>
      <p:pic>
        <p:nvPicPr>
          <p:cNvPr id="10243" name="图片 3" descr="IMG_3191"/>
          <p:cNvPicPr>
            <a:picLocks noChangeAspect="1"/>
          </p:cNvPicPr>
          <p:nvPr/>
        </p:nvPicPr>
        <p:blipFill>
          <a:blip r:embed="rId1"/>
          <a:stretch>
            <a:fillRect/>
          </a:stretch>
        </p:blipFill>
        <p:spPr>
          <a:xfrm>
            <a:off x="6965950" y="3828415"/>
            <a:ext cx="2139950" cy="302958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6E9EEEBB535C4602300E622399B50D1C"/>
          <p:cNvPicPr>
            <a:picLocks noChangeAspect="1"/>
          </p:cNvPicPr>
          <p:nvPr/>
        </p:nvPicPr>
        <p:blipFill>
          <a:blip r:embed="rId1"/>
          <a:stretch>
            <a:fillRect/>
          </a:stretch>
        </p:blipFill>
        <p:spPr>
          <a:xfrm>
            <a:off x="2221865" y="420370"/>
            <a:ext cx="4898390" cy="625094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Box 6"/>
          <p:cNvSpPr/>
          <p:nvPr/>
        </p:nvSpPr>
        <p:spPr>
          <a:xfrm>
            <a:off x="2195195" y="1861820"/>
            <a:ext cx="4816475" cy="1568450"/>
          </a:xfrm>
          <a:prstGeom prst="rect">
            <a:avLst/>
          </a:prstGeom>
          <a:noFill/>
          <a:ln w="9525">
            <a:noFill/>
          </a:ln>
        </p:spPr>
        <p:txBody>
          <a:bodyPr wrap="square" anchor="t">
            <a:spAutoFit/>
          </a:bodyPr>
          <a:p>
            <a:r>
              <a:rPr lang="zh-CN" altLang="en-US" sz="9600" b="1" dirty="0">
                <a:solidFill>
                  <a:srgbClr val="FF0000"/>
                </a:solidFill>
                <a:latin typeface="微软雅黑" panose="020B0503020204020204" charset="-122"/>
                <a:ea typeface="微软雅黑" panose="020B0503020204020204" charset="-122"/>
                <a:cs typeface="楷体" panose="02010609060101010101" charset="-122"/>
                <a:sym typeface="微软雅黑" panose="020B0503020204020204" charset="-122"/>
              </a:rPr>
              <a:t>健</a:t>
            </a:r>
            <a:r>
              <a:rPr lang="zh-CN" altLang="en-US" sz="9600" b="1" dirty="0">
                <a:solidFill>
                  <a:srgbClr val="102464"/>
                </a:solidFill>
                <a:latin typeface="微软雅黑" panose="020B0503020204020204" charset="-122"/>
                <a:ea typeface="微软雅黑" panose="020B0503020204020204" charset="-122"/>
                <a:cs typeface="楷体" panose="02010609060101010101" charset="-122"/>
                <a:sym typeface="微软雅黑" panose="020B0503020204020204" charset="-122"/>
              </a:rPr>
              <a:t>    康</a:t>
            </a:r>
            <a:endParaRPr lang="zh-CN" altLang="en-US" sz="9600" b="1" dirty="0">
              <a:solidFill>
                <a:srgbClr val="102464"/>
              </a:solidFill>
              <a:latin typeface="微软雅黑" panose="020B0503020204020204" charset="-122"/>
              <a:ea typeface="微软雅黑" panose="020B0503020204020204" charset="-122"/>
              <a:cs typeface="楷体" panose="02010609060101010101" charset="-122"/>
              <a:sym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668270" y="2211705"/>
            <a:ext cx="3312795" cy="4351655"/>
          </a:xfrm>
        </p:spPr>
        <p:txBody>
          <a:bodyPr>
            <a:normAutofit/>
          </a:bodyPr>
          <a:p>
            <a:pPr marL="0" indent="0">
              <a:buNone/>
            </a:pPr>
            <a:r>
              <a:rPr lang="zh-CN" altLang="en-US" sz="3600">
                <a:solidFill>
                  <a:srgbClr val="1307B3"/>
                </a:solidFill>
                <a:latin typeface="微软雅黑" panose="020B0503020204020204" charset="-122"/>
                <a:ea typeface="微软雅黑" panose="020B0503020204020204" charset="-122"/>
                <a:sym typeface="+mn-ea"/>
              </a:rPr>
              <a:t>均衡营养</a:t>
            </a:r>
            <a:endParaRPr lang="zh-CN" altLang="en-US" sz="3600">
              <a:solidFill>
                <a:srgbClr val="1307B3"/>
              </a:solidFill>
              <a:latin typeface="微软雅黑" panose="020B0503020204020204" charset="-122"/>
              <a:ea typeface="微软雅黑" panose="020B0503020204020204" charset="-122"/>
              <a:sym typeface="+mn-ea"/>
            </a:endParaRPr>
          </a:p>
          <a:p>
            <a:pPr marL="0" indent="0">
              <a:buNone/>
            </a:pPr>
            <a:endParaRPr lang="zh-CN" altLang="en-US" sz="3600">
              <a:solidFill>
                <a:srgbClr val="1307B3"/>
              </a:solidFill>
              <a:latin typeface="微软雅黑" panose="020B0503020204020204" charset="-122"/>
              <a:ea typeface="微软雅黑" panose="020B0503020204020204" charset="-122"/>
              <a:sym typeface="+mn-ea"/>
            </a:endParaRPr>
          </a:p>
          <a:p>
            <a:pPr marL="0" indent="0">
              <a:buNone/>
            </a:pPr>
            <a:r>
              <a:rPr lang="zh-CN" altLang="en-US" sz="3600">
                <a:solidFill>
                  <a:srgbClr val="1307B3"/>
                </a:solidFill>
                <a:latin typeface="微软雅黑" panose="020B0503020204020204" charset="-122"/>
                <a:ea typeface="微软雅黑" panose="020B0503020204020204" charset="-122"/>
                <a:sym typeface="+mn-ea"/>
              </a:rPr>
              <a:t>合理作息</a:t>
            </a:r>
            <a:endParaRPr lang="zh-CN" altLang="en-US" sz="3600">
              <a:solidFill>
                <a:srgbClr val="1307B3"/>
              </a:solidFill>
              <a:latin typeface="微软雅黑" panose="020B0503020204020204" charset="-122"/>
              <a:ea typeface="微软雅黑" panose="020B0503020204020204" charset="-122"/>
              <a:sym typeface="+mn-ea"/>
            </a:endParaRPr>
          </a:p>
          <a:p>
            <a:pPr marL="0" indent="0">
              <a:buNone/>
            </a:pPr>
            <a:endParaRPr lang="zh-CN" altLang="en-US" sz="3600">
              <a:solidFill>
                <a:srgbClr val="1307B3"/>
              </a:solidFill>
              <a:latin typeface="微软雅黑" panose="020B0503020204020204" charset="-122"/>
              <a:ea typeface="微软雅黑" panose="020B0503020204020204" charset="-122"/>
              <a:sym typeface="+mn-ea"/>
            </a:endParaRPr>
          </a:p>
          <a:p>
            <a:pPr marL="0" indent="0">
              <a:buNone/>
            </a:pPr>
            <a:r>
              <a:rPr lang="zh-CN" altLang="en-US" sz="3600">
                <a:solidFill>
                  <a:srgbClr val="1307B3"/>
                </a:solidFill>
                <a:latin typeface="微软雅黑" panose="020B0503020204020204" charset="-122"/>
                <a:ea typeface="微软雅黑" panose="020B0503020204020204" charset="-122"/>
                <a:sym typeface="+mn-ea"/>
              </a:rPr>
              <a:t>适当运动</a:t>
            </a:r>
            <a:endParaRPr lang="zh-CN" altLang="en-US" sz="3600">
              <a:solidFill>
                <a:srgbClr val="1307B3"/>
              </a:solidFill>
              <a:latin typeface="微软雅黑" panose="020B0503020204020204" charset="-122"/>
              <a:ea typeface="微软雅黑" panose="020B0503020204020204" charset="-122"/>
              <a:sym typeface="+mn-ea"/>
            </a:endParaRPr>
          </a:p>
          <a:p>
            <a:endParaRPr lang="zh-CN" altLang="en-US" sz="3600">
              <a:solidFill>
                <a:srgbClr val="1307B3"/>
              </a:solidFill>
              <a:latin typeface="微软雅黑" panose="020B0503020204020204" charset="-122"/>
              <a:ea typeface="微软雅黑" panose="020B0503020204020204" charset="-122"/>
              <a:sym typeface="+mn-ea"/>
            </a:endParaRPr>
          </a:p>
          <a:p>
            <a:endParaRPr lang="zh-CN" altLang="en-US" sz="3600">
              <a:latin typeface="微软雅黑" panose="020B0503020204020204" charset="-122"/>
              <a:ea typeface="微软雅黑" panose="020B0503020204020204" charset="-122"/>
            </a:endParaRPr>
          </a:p>
        </p:txBody>
      </p:sp>
      <p:sp>
        <p:nvSpPr>
          <p:cNvPr id="5" name="TextBox 6"/>
          <p:cNvSpPr/>
          <p:nvPr/>
        </p:nvSpPr>
        <p:spPr>
          <a:xfrm>
            <a:off x="1042988" y="474028"/>
            <a:ext cx="7561262" cy="706755"/>
          </a:xfrm>
          <a:prstGeom prst="rect">
            <a:avLst/>
          </a:prstGeom>
          <a:noFill/>
          <a:ln w="9525">
            <a:noFill/>
          </a:ln>
        </p:spPr>
        <p:txBody>
          <a:bodyPr wrap="square" anchor="t">
            <a:spAutoFit/>
          </a:bodyPr>
          <a:p>
            <a:r>
              <a:rPr lang="zh-CN" altLang="en-US" sz="3600" b="1" dirty="0">
                <a:solidFill>
                  <a:srgbClr val="10243F"/>
                </a:solidFill>
                <a:latin typeface="微软雅黑" panose="020B0503020204020204" charset="-122"/>
                <a:ea typeface="微软雅黑" panose="020B0503020204020204" charset="-122"/>
                <a:sym typeface="微软雅黑" panose="020B0503020204020204" charset="-122"/>
              </a:rPr>
              <a:t>幸福密码</a:t>
            </a:r>
            <a:r>
              <a:rPr lang="zh-CN" altLang="en-US" sz="2800" b="1" dirty="0">
                <a:solidFill>
                  <a:srgbClr val="10243F"/>
                </a:solidFill>
                <a:latin typeface="微软雅黑" panose="020B0503020204020204" charset="-122"/>
                <a:ea typeface="微软雅黑" panose="020B0503020204020204" charset="-122"/>
                <a:sym typeface="微软雅黑" panose="020B0503020204020204" charset="-122"/>
              </a:rPr>
              <a:t>之</a:t>
            </a:r>
            <a:r>
              <a:rPr lang="zh-CN" altLang="en-US" sz="4000" b="1" dirty="0">
                <a:solidFill>
                  <a:srgbClr val="10243F"/>
                </a:solidFill>
                <a:latin typeface="微软雅黑" panose="020B0503020204020204" charset="-122"/>
                <a:ea typeface="微软雅黑" panose="020B0503020204020204" charset="-122"/>
                <a:sym typeface="微软雅黑" panose="020B0503020204020204" charset="-122"/>
              </a:rPr>
              <a:t>：</a:t>
            </a:r>
            <a:r>
              <a:rPr lang="zh-CN" altLang="en-US" sz="4000" b="1" dirty="0">
                <a:solidFill>
                  <a:srgbClr val="FF0000"/>
                </a:solidFill>
                <a:latin typeface="微软雅黑" panose="020B0503020204020204" charset="-122"/>
                <a:ea typeface="微软雅黑" panose="020B0503020204020204" charset="-122"/>
                <a:sym typeface="微软雅黑" panose="020B0503020204020204" charset="-122"/>
              </a:rPr>
              <a:t>身体通畅</a:t>
            </a:r>
            <a:endParaRPr lang="en-US" altLang="zh-CN" sz="4000" b="1" dirty="0">
              <a:solidFill>
                <a:srgbClr val="FF0000"/>
              </a:solidFill>
              <a:latin typeface="微软雅黑" panose="020B0503020204020204" charset="-122"/>
              <a:ea typeface="微软雅黑" panose="020B0503020204020204" charset="-122"/>
              <a:sym typeface="微软雅黑" panose="020B0503020204020204" charset="-122"/>
            </a:endParaRPr>
          </a:p>
        </p:txBody>
      </p:sp>
      <p:sp>
        <p:nvSpPr>
          <p:cNvPr id="14343" name="TextBox 6"/>
          <p:cNvSpPr/>
          <p:nvPr/>
        </p:nvSpPr>
        <p:spPr>
          <a:xfrm>
            <a:off x="884555" y="3573780"/>
            <a:ext cx="4904105" cy="583565"/>
          </a:xfrm>
          <a:prstGeom prst="rect">
            <a:avLst/>
          </a:prstGeom>
          <a:noFill/>
          <a:ln w="9525">
            <a:noFill/>
          </a:ln>
        </p:spPr>
        <p:txBody>
          <a:bodyPr wrap="square" anchor="t">
            <a:spAutoFit/>
          </a:bodyPr>
          <a:p>
            <a:r>
              <a:rPr lang="zh-CN" altLang="zh-CN" sz="3200" b="1" dirty="0">
                <a:solidFill>
                  <a:srgbClr val="C00000"/>
                </a:solidFill>
                <a:latin typeface="微软雅黑" panose="020B0503020204020204" charset="-122"/>
                <a:ea typeface="微软雅黑" panose="020B0503020204020204" charset="-122"/>
                <a:sym typeface="微软雅黑" panose="020B0503020204020204" charset="-122"/>
              </a:rPr>
              <a:t>如何做？</a:t>
            </a:r>
            <a:endParaRPr lang="zh-CN" altLang="zh-CN" sz="3200" b="1" dirty="0">
              <a:solidFill>
                <a:srgbClr val="C00000"/>
              </a:solidFill>
              <a:latin typeface="微软雅黑" panose="020B0503020204020204" charset="-122"/>
              <a:ea typeface="微软雅黑" panose="020B0503020204020204" charset="-122"/>
              <a:sym typeface="微软雅黑" panose="020B0503020204020204" charset="-122"/>
            </a:endParaRPr>
          </a:p>
        </p:txBody>
      </p:sp>
      <p:sp>
        <p:nvSpPr>
          <p:cNvPr id="2" name="左大括号 1"/>
          <p:cNvSpPr/>
          <p:nvPr/>
        </p:nvSpPr>
        <p:spPr>
          <a:xfrm>
            <a:off x="2668270" y="2680335"/>
            <a:ext cx="535940" cy="24765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P spid="14343"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TextBox 6"/>
          <p:cNvSpPr/>
          <p:nvPr/>
        </p:nvSpPr>
        <p:spPr>
          <a:xfrm>
            <a:off x="3302000" y="1914525"/>
            <a:ext cx="2549525" cy="646113"/>
          </a:xfrm>
          <a:prstGeom prst="rect">
            <a:avLst/>
          </a:prstGeom>
          <a:noFill/>
          <a:ln w="9525">
            <a:noFill/>
          </a:ln>
        </p:spPr>
        <p:txBody>
          <a:bodyPr wrap="square" anchor="t">
            <a:spAutoFit/>
          </a:bodyPr>
          <a:p>
            <a:r>
              <a:rPr lang="en-US" altLang="zh-CN" sz="3600" b="1" dirty="0">
                <a:solidFill>
                  <a:srgbClr val="10243F"/>
                </a:solidFill>
                <a:latin typeface="楷体" panose="02010609060101010101" charset="-122"/>
                <a:ea typeface="楷体" panose="02010609060101010101" charset="-122"/>
                <a:sym typeface="微软雅黑" panose="020B0503020204020204" charset="-122"/>
              </a:rPr>
              <a:t> </a:t>
            </a:r>
            <a:endParaRPr lang="en-US" altLang="zh-CN" sz="3600" b="1" dirty="0">
              <a:solidFill>
                <a:srgbClr val="10243F"/>
              </a:solidFill>
              <a:latin typeface="楷体" panose="02010609060101010101" charset="-122"/>
              <a:ea typeface="楷体" panose="02010609060101010101" charset="-122"/>
              <a:sym typeface="微软雅黑" panose="020B0503020204020204" charset="-122"/>
            </a:endParaRPr>
          </a:p>
        </p:txBody>
      </p:sp>
      <p:pic>
        <p:nvPicPr>
          <p:cNvPr id="2" name="图片 1" descr="GG8AAOcX7i-k-pAU-a8b0bb5b-00ba-4c40-84bd-1287313813a6_w960_h907"/>
          <p:cNvPicPr>
            <a:picLocks noChangeAspect="1"/>
          </p:cNvPicPr>
          <p:nvPr/>
        </p:nvPicPr>
        <p:blipFill>
          <a:blip r:embed="rId1"/>
          <a:stretch>
            <a:fillRect/>
          </a:stretch>
        </p:blipFill>
        <p:spPr>
          <a:xfrm>
            <a:off x="0" y="-890270"/>
            <a:ext cx="9144000" cy="8639175"/>
          </a:xfrm>
          <a:prstGeom prst="rect">
            <a:avLst/>
          </a:prstGeom>
        </p:spPr>
      </p:pic>
      <p:sp>
        <p:nvSpPr>
          <p:cNvPr id="6" name="文本框 5"/>
          <p:cNvSpPr txBox="1"/>
          <p:nvPr/>
        </p:nvSpPr>
        <p:spPr>
          <a:xfrm>
            <a:off x="6147435" y="515620"/>
            <a:ext cx="2087880" cy="553085"/>
          </a:xfrm>
          <a:prstGeom prst="rect">
            <a:avLst/>
          </a:prstGeom>
          <a:noFill/>
        </p:spPr>
        <p:txBody>
          <a:bodyPr wrap="none" rtlCol="0" anchor="t">
            <a:spAutoFit/>
          </a:bodyPr>
          <a:p>
            <a:pPr marL="0" indent="0">
              <a:buNone/>
            </a:pPr>
            <a:r>
              <a:rPr lang="zh-CN" altLang="en-US" sz="3000">
                <a:solidFill>
                  <a:srgbClr val="1307B3"/>
                </a:solidFill>
                <a:latin typeface="微软雅黑" panose="020B0503020204020204" charset="-122"/>
                <a:ea typeface="微软雅黑" panose="020B0503020204020204" charset="-122"/>
                <a:sym typeface="+mn-ea"/>
              </a:rPr>
              <a:t>均衡营养：</a:t>
            </a:r>
            <a:endParaRPr lang="zh-CN" altLang="en-US" sz="3000">
              <a:solidFill>
                <a:srgbClr val="1307B3"/>
              </a:solidFill>
              <a:latin typeface="微软雅黑" panose="020B0503020204020204" charset="-122"/>
              <a:ea typeface="微软雅黑" panose="020B0503020204020204" charset="-122"/>
              <a:sym typeface="+mn-e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127635" y="0"/>
            <a:ext cx="2087880" cy="553085"/>
          </a:xfrm>
          <a:prstGeom prst="rect">
            <a:avLst/>
          </a:prstGeom>
          <a:noFill/>
        </p:spPr>
        <p:txBody>
          <a:bodyPr wrap="none" rtlCol="0" anchor="t">
            <a:spAutoFit/>
          </a:bodyPr>
          <a:p>
            <a:pPr marL="0" indent="0">
              <a:buNone/>
            </a:pPr>
            <a:r>
              <a:rPr lang="zh-CN" altLang="en-US" sz="3000">
                <a:solidFill>
                  <a:srgbClr val="1307B3"/>
                </a:solidFill>
                <a:latin typeface="微软雅黑" panose="020B0503020204020204" charset="-122"/>
                <a:ea typeface="微软雅黑" panose="020B0503020204020204" charset="-122"/>
                <a:sym typeface="+mn-ea"/>
              </a:rPr>
              <a:t>合理作息：</a:t>
            </a:r>
            <a:endParaRPr lang="zh-CN" altLang="en-US" sz="3000">
              <a:solidFill>
                <a:srgbClr val="1307B3"/>
              </a:solidFill>
              <a:latin typeface="微软雅黑" panose="020B0503020204020204" charset="-122"/>
              <a:ea typeface="微软雅黑" panose="020B0503020204020204" charset="-122"/>
              <a:sym typeface="+mn-ea"/>
            </a:endParaRPr>
          </a:p>
        </p:txBody>
      </p:sp>
      <p:pic>
        <p:nvPicPr>
          <p:cNvPr id="8" name="图片 7" descr="t01209358ea9b1545d9"/>
          <p:cNvPicPr>
            <a:picLocks noChangeAspect="1"/>
          </p:cNvPicPr>
          <p:nvPr/>
        </p:nvPicPr>
        <p:blipFill>
          <a:blip r:embed="rId1"/>
          <a:stretch>
            <a:fillRect/>
          </a:stretch>
        </p:blipFill>
        <p:spPr>
          <a:xfrm>
            <a:off x="290830" y="1258570"/>
            <a:ext cx="3218815" cy="3657600"/>
          </a:xfrm>
          <a:prstGeom prst="rect">
            <a:avLst/>
          </a:prstGeom>
        </p:spPr>
      </p:pic>
      <p:pic>
        <p:nvPicPr>
          <p:cNvPr id="9" name="图片 8" descr="0165dc554b250d0000007cc23b15a1.jpg@900w_1l_2o_100sh"/>
          <p:cNvPicPr>
            <a:picLocks noChangeAspect="1"/>
          </p:cNvPicPr>
          <p:nvPr/>
        </p:nvPicPr>
        <p:blipFill>
          <a:blip r:embed="rId2"/>
          <a:stretch>
            <a:fillRect/>
          </a:stretch>
        </p:blipFill>
        <p:spPr>
          <a:xfrm>
            <a:off x="4411345" y="647700"/>
            <a:ext cx="4110990" cy="581596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2"/>
          <p:cNvPicPr>
            <a:picLocks noChangeAspect="1"/>
          </p:cNvPicPr>
          <p:nvPr/>
        </p:nvPicPr>
        <p:blipFill>
          <a:blip r:embed="rId1"/>
          <a:stretch>
            <a:fillRect/>
          </a:stretch>
        </p:blipFill>
        <p:spPr>
          <a:xfrm>
            <a:off x="1664970" y="1964055"/>
            <a:ext cx="5814060" cy="16256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773930" y="1918970"/>
            <a:ext cx="4576445" cy="2458085"/>
          </a:xfrm>
        </p:spPr>
        <p:txBody>
          <a:bodyPr>
            <a:noAutofit/>
          </a:bodyPr>
          <a:p>
            <a:pPr marL="0" indent="0">
              <a:buNone/>
            </a:pPr>
            <a:r>
              <a:rPr sz="2400" b="0">
                <a:latin typeface="微软雅黑" panose="020B0503020204020204" charset="-122"/>
                <a:ea typeface="微软雅黑" panose="020B0503020204020204" charset="-122"/>
                <a:sym typeface="+mn-ea"/>
              </a:rPr>
              <a:t>锻炼后有微汗、轻松舒畅感</a:t>
            </a:r>
            <a:endParaRPr sz="2400" b="0">
              <a:latin typeface="微软雅黑" panose="020B0503020204020204" charset="-122"/>
              <a:ea typeface="微软雅黑" panose="020B0503020204020204" charset="-122"/>
              <a:sym typeface="+mn-ea"/>
            </a:endParaRPr>
          </a:p>
          <a:p>
            <a:pPr marL="0" indent="0">
              <a:buNone/>
            </a:pPr>
            <a:endParaRPr sz="2400" b="0">
              <a:latin typeface="微软雅黑" panose="020B0503020204020204" charset="-122"/>
              <a:ea typeface="微软雅黑" panose="020B0503020204020204" charset="-122"/>
              <a:sym typeface="+mn-ea"/>
            </a:endParaRPr>
          </a:p>
          <a:p>
            <a:pPr marL="0" indent="0">
              <a:buNone/>
            </a:pPr>
            <a:r>
              <a:rPr sz="2400" b="0">
                <a:latin typeface="微软雅黑" panose="020B0503020204020204" charset="-122"/>
                <a:ea typeface="微软雅黑" panose="020B0503020204020204" charset="-122"/>
                <a:sym typeface="+mn-ea"/>
              </a:rPr>
              <a:t>脉搏10分钟内恢复</a:t>
            </a:r>
            <a:endParaRPr sz="2400" b="0">
              <a:latin typeface="微软雅黑" panose="020B0503020204020204" charset="-122"/>
              <a:ea typeface="微软雅黑" panose="020B0503020204020204" charset="-122"/>
              <a:sym typeface="+mn-ea"/>
            </a:endParaRPr>
          </a:p>
          <a:p>
            <a:pPr marL="0" indent="0">
              <a:buNone/>
            </a:pPr>
            <a:endParaRPr sz="2400" b="0">
              <a:latin typeface="微软雅黑" panose="020B0503020204020204" charset="-122"/>
              <a:ea typeface="微软雅黑" panose="020B0503020204020204" charset="-122"/>
              <a:sym typeface="+mn-ea"/>
            </a:endParaRPr>
          </a:p>
          <a:p>
            <a:pPr marL="0" indent="0">
              <a:buNone/>
            </a:pPr>
            <a:r>
              <a:rPr sz="2400" b="0">
                <a:latin typeface="微软雅黑" panose="020B0503020204020204" charset="-122"/>
                <a:ea typeface="微软雅黑" panose="020B0503020204020204" charset="-122"/>
                <a:sym typeface="+mn-ea"/>
              </a:rPr>
              <a:t>饮食、睡眠良好</a:t>
            </a:r>
            <a:endParaRPr sz="2400" b="0">
              <a:latin typeface="微软雅黑" panose="020B0503020204020204" charset="-122"/>
              <a:ea typeface="微软雅黑" panose="020B0503020204020204" charset="-122"/>
              <a:sym typeface="+mn-ea"/>
            </a:endParaRPr>
          </a:p>
          <a:p>
            <a:pPr marL="0" indent="0">
              <a:buNone/>
            </a:pPr>
            <a:endParaRPr sz="2400" b="0">
              <a:latin typeface="微软雅黑" panose="020B0503020204020204" charset="-122"/>
              <a:ea typeface="微软雅黑" panose="020B0503020204020204" charset="-122"/>
              <a:sym typeface="+mn-ea"/>
            </a:endParaRPr>
          </a:p>
          <a:p>
            <a:pPr marL="0" indent="0">
              <a:buNone/>
            </a:pPr>
            <a:r>
              <a:rPr sz="2400" b="0">
                <a:latin typeface="微软雅黑" panose="020B0503020204020204" charset="-122"/>
                <a:ea typeface="微软雅黑" panose="020B0503020204020204" charset="-122"/>
                <a:sym typeface="+mn-ea"/>
              </a:rPr>
              <a:t>次日体力充沛</a:t>
            </a:r>
            <a:endParaRPr sz="2400" b="0">
              <a:latin typeface="微软雅黑" panose="020B0503020204020204" charset="-122"/>
              <a:ea typeface="微软雅黑" panose="020B0503020204020204" charset="-122"/>
              <a:sym typeface="+mn-ea"/>
            </a:endParaRPr>
          </a:p>
          <a:p>
            <a:pPr marL="0" indent="0" fontAlgn="auto">
              <a:lnSpc>
                <a:spcPts val="6040"/>
              </a:lnSpc>
              <a:buNone/>
            </a:pPr>
            <a:endParaRPr lang="zh-CN" altLang="en-US" sz="2400" b="0">
              <a:latin typeface="微软雅黑" panose="020B0503020204020204" charset="-122"/>
              <a:ea typeface="微软雅黑" panose="020B0503020204020204" charset="-122"/>
              <a:sym typeface="+mn-ea"/>
            </a:endParaRPr>
          </a:p>
          <a:p>
            <a:pPr marL="0" indent="0">
              <a:buNone/>
            </a:pPr>
            <a:endParaRPr lang="zh-CN" altLang="en-US" sz="2400" b="0">
              <a:latin typeface="微软雅黑" panose="020B0503020204020204" charset="-122"/>
              <a:ea typeface="微软雅黑" panose="020B0503020204020204" charset="-122"/>
              <a:sym typeface="+mn-ea"/>
            </a:endParaRPr>
          </a:p>
          <a:p>
            <a:endParaRPr lang="zh-CN" altLang="en-US" sz="2400" b="0">
              <a:latin typeface="微软雅黑" panose="020B0503020204020204" charset="-122"/>
              <a:ea typeface="微软雅黑" panose="020B0503020204020204" charset="-122"/>
              <a:sym typeface="+mn-ea"/>
            </a:endParaRPr>
          </a:p>
          <a:p>
            <a:endParaRPr lang="zh-CN" altLang="en-US" sz="2400" b="0">
              <a:latin typeface="微软雅黑" panose="020B0503020204020204" charset="-122"/>
              <a:ea typeface="微软雅黑" panose="020B0503020204020204" charset="-122"/>
              <a:sym typeface="+mn-ea"/>
            </a:endParaRPr>
          </a:p>
        </p:txBody>
      </p:sp>
      <p:sp>
        <p:nvSpPr>
          <p:cNvPr id="6" name="文本框 5"/>
          <p:cNvSpPr txBox="1"/>
          <p:nvPr/>
        </p:nvSpPr>
        <p:spPr>
          <a:xfrm>
            <a:off x="286385" y="51435"/>
            <a:ext cx="2087880" cy="553085"/>
          </a:xfrm>
          <a:prstGeom prst="rect">
            <a:avLst/>
          </a:prstGeom>
          <a:noFill/>
        </p:spPr>
        <p:txBody>
          <a:bodyPr wrap="none" rtlCol="0" anchor="t">
            <a:spAutoFit/>
          </a:bodyPr>
          <a:p>
            <a:pPr marL="0" indent="0">
              <a:buNone/>
            </a:pPr>
            <a:r>
              <a:rPr lang="zh-CN" altLang="en-US" sz="3000">
                <a:solidFill>
                  <a:srgbClr val="1307B3"/>
                </a:solidFill>
                <a:latin typeface="微软雅黑" panose="020B0503020204020204" charset="-122"/>
                <a:ea typeface="微软雅黑" panose="020B0503020204020204" charset="-122"/>
                <a:sym typeface="+mn-ea"/>
              </a:rPr>
              <a:t>适当运动：</a:t>
            </a:r>
            <a:endParaRPr lang="zh-CN" altLang="en-US" sz="3000">
              <a:solidFill>
                <a:srgbClr val="1307B3"/>
              </a:solidFill>
              <a:latin typeface="微软雅黑" panose="020B0503020204020204" charset="-122"/>
              <a:ea typeface="微软雅黑" panose="020B0503020204020204" charset="-122"/>
              <a:sym typeface="+mn-ea"/>
            </a:endParaRPr>
          </a:p>
        </p:txBody>
      </p:sp>
      <p:pic>
        <p:nvPicPr>
          <p:cNvPr id="4" name="图片 3" descr="257174378244210713"/>
          <p:cNvPicPr>
            <a:picLocks noChangeAspect="1"/>
          </p:cNvPicPr>
          <p:nvPr/>
        </p:nvPicPr>
        <p:blipFill>
          <a:blip r:embed="rId1"/>
          <a:stretch>
            <a:fillRect/>
          </a:stretch>
        </p:blipFill>
        <p:spPr>
          <a:xfrm>
            <a:off x="286385" y="1597660"/>
            <a:ext cx="4252595" cy="425259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36245" y="1332071"/>
            <a:ext cx="7886700" cy="3658076"/>
          </a:xfrm>
        </p:spPr>
        <p:txBody>
          <a:bodyPr>
            <a:noAutofit/>
          </a:bodyPr>
          <a:p>
            <a:pPr marL="0" indent="0">
              <a:buNone/>
            </a:pPr>
            <a:r>
              <a:rPr lang="zh-CN" altLang="en-US" sz="2400">
                <a:latin typeface="楷体" panose="02010609060101010101" charset="-122"/>
                <a:ea typeface="楷体" panose="02010609060101010101" charset="-122"/>
                <a:cs typeface="楷体" panose="02010609060101010101" charset="-122"/>
                <a:sym typeface="+mn-ea"/>
              </a:rPr>
              <a:t>关爱大脑：</a:t>
            </a:r>
            <a:endParaRPr lang="zh-CN" altLang="en-US" sz="2400">
              <a:latin typeface="楷体" panose="02010609060101010101" charset="-122"/>
              <a:ea typeface="楷体" panose="02010609060101010101" charset="-122"/>
              <a:cs typeface="楷体" panose="02010609060101010101" charset="-122"/>
              <a:sym typeface="+mn-ea"/>
            </a:endParaRPr>
          </a:p>
          <a:p>
            <a:pPr marL="0" indent="0">
              <a:buNone/>
            </a:pPr>
            <a:r>
              <a:rPr lang="zh-CN" altLang="en-US" sz="2400">
                <a:latin typeface="楷体" panose="02010609060101010101" charset="-122"/>
                <a:ea typeface="楷体" panose="02010609060101010101" charset="-122"/>
                <a:cs typeface="楷体" panose="02010609060101010101" charset="-122"/>
                <a:sym typeface="+mn-ea"/>
              </a:rPr>
              <a:t>     </a:t>
            </a:r>
            <a:endParaRPr lang="zh-CN" altLang="en-US" sz="2400">
              <a:latin typeface="楷体" panose="02010609060101010101" charset="-122"/>
              <a:ea typeface="楷体" panose="02010609060101010101" charset="-122"/>
              <a:cs typeface="楷体" panose="02010609060101010101" charset="-122"/>
              <a:sym typeface="+mn-ea"/>
            </a:endParaRPr>
          </a:p>
          <a:p>
            <a:pPr marL="0" indent="0">
              <a:buNone/>
            </a:pPr>
            <a:r>
              <a:rPr lang="zh-CN" altLang="en-US" sz="2400">
                <a:latin typeface="楷体" panose="02010609060101010101" charset="-122"/>
                <a:ea typeface="楷体" panose="02010609060101010101" charset="-122"/>
                <a:cs typeface="楷体" panose="02010609060101010101" charset="-122"/>
                <a:sym typeface="+mn-ea"/>
              </a:rPr>
              <a:t>    把最重要、难度最高的工作放在精力最好的时间段；</a:t>
            </a:r>
            <a:endParaRPr lang="zh-CN" altLang="en-US" sz="2400">
              <a:latin typeface="楷体" panose="02010609060101010101" charset="-122"/>
              <a:ea typeface="楷体" panose="02010609060101010101" charset="-122"/>
              <a:cs typeface="楷体" panose="02010609060101010101" charset="-122"/>
              <a:sym typeface="+mn-ea"/>
            </a:endParaRPr>
          </a:p>
          <a:p>
            <a:pPr marL="0" indent="0" fontAlgn="auto">
              <a:lnSpc>
                <a:spcPts val="4940"/>
              </a:lnSpc>
              <a:buNone/>
            </a:pPr>
            <a:r>
              <a:rPr lang="zh-CN" altLang="en-US" sz="2400">
                <a:latin typeface="楷体" panose="02010609060101010101" charset="-122"/>
                <a:ea typeface="楷体" panose="02010609060101010101" charset="-122"/>
                <a:cs typeface="楷体" panose="02010609060101010101" charset="-122"/>
                <a:sym typeface="+mn-ea"/>
              </a:rPr>
              <a:t>    把不同性质的工作内容做切换，让不同的大脑区域交替兴奋。</a:t>
            </a:r>
            <a:endParaRPr lang="zh-CN" altLang="en-US" sz="2400">
              <a:latin typeface="楷体" panose="02010609060101010101" charset="-122"/>
              <a:ea typeface="楷体" panose="02010609060101010101" charset="-122"/>
              <a:cs typeface="楷体" panose="02010609060101010101" charset="-122"/>
              <a:sym typeface="+mn-ea"/>
            </a:endParaRPr>
          </a:p>
          <a:p>
            <a:endParaRPr lang="zh-CN" altLang="en-US" sz="2400">
              <a:latin typeface="楷体" panose="02010609060101010101" charset="-122"/>
              <a:ea typeface="楷体" panose="02010609060101010101" charset="-122"/>
              <a:cs typeface="楷体" panose="02010609060101010101" charset="-122"/>
              <a:sym typeface="+mn-ea"/>
            </a:endParaRPr>
          </a:p>
          <a:p>
            <a:endParaRPr lang="zh-CN" altLang="en-US" sz="2400">
              <a:latin typeface="楷体" panose="02010609060101010101" charset="-122"/>
              <a:ea typeface="楷体" panose="02010609060101010101" charset="-122"/>
              <a:cs typeface="楷体" panose="02010609060101010101" charset="-122"/>
              <a:sym typeface="+mn-ea"/>
            </a:endParaRPr>
          </a:p>
        </p:txBody>
      </p:sp>
      <p:pic>
        <p:nvPicPr>
          <p:cNvPr id="2" name="图片 1" descr="b590534ac080">
            <a:hlinkClick r:id="rId1" action="ppaction://hlinkfile"/>
          </p:cNvPr>
          <p:cNvPicPr>
            <a:picLocks noChangeAspect="1"/>
          </p:cNvPicPr>
          <p:nvPr/>
        </p:nvPicPr>
        <p:blipFill>
          <a:blip r:embed="rId2"/>
          <a:stretch>
            <a:fillRect/>
          </a:stretch>
        </p:blipFill>
        <p:spPr>
          <a:xfrm>
            <a:off x="5573395" y="3604895"/>
            <a:ext cx="2980690" cy="298069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IMG_1258(20191118-160611)"/>
          <p:cNvPicPr>
            <a:picLocks noChangeAspect="1"/>
          </p:cNvPicPr>
          <p:nvPr/>
        </p:nvPicPr>
        <p:blipFill>
          <a:blip r:embed="rId1"/>
          <a:stretch>
            <a:fillRect/>
          </a:stretch>
        </p:blipFill>
        <p:spPr>
          <a:xfrm>
            <a:off x="610870" y="1001395"/>
            <a:ext cx="3784600" cy="3784600"/>
          </a:xfrm>
          <a:prstGeom prst="rect">
            <a:avLst/>
          </a:prstGeom>
        </p:spPr>
      </p:pic>
      <p:pic>
        <p:nvPicPr>
          <p:cNvPr id="3" name="图片 2" descr="IMG_1257(20191118-160534)"/>
          <p:cNvPicPr>
            <a:picLocks noChangeAspect="1"/>
          </p:cNvPicPr>
          <p:nvPr/>
        </p:nvPicPr>
        <p:blipFill>
          <a:blip r:embed="rId2"/>
          <a:stretch>
            <a:fillRect/>
          </a:stretch>
        </p:blipFill>
        <p:spPr>
          <a:xfrm>
            <a:off x="4517390" y="1069975"/>
            <a:ext cx="3784600" cy="3784600"/>
          </a:xfrm>
          <a:prstGeom prst="rect">
            <a:avLst/>
          </a:prstGeom>
        </p:spPr>
      </p:pic>
      <p:sp>
        <p:nvSpPr>
          <p:cNvPr id="100" name="文本框 99"/>
          <p:cNvSpPr txBox="1"/>
          <p:nvPr/>
        </p:nvSpPr>
        <p:spPr>
          <a:xfrm>
            <a:off x="975995" y="5187950"/>
            <a:ext cx="7192645" cy="398780"/>
          </a:xfrm>
          <a:prstGeom prst="rect">
            <a:avLst/>
          </a:prstGeom>
          <a:noFill/>
          <a:ln w="9525">
            <a:noFill/>
          </a:ln>
        </p:spPr>
        <p:txBody>
          <a:bodyPr wrap="square">
            <a:spAutoFit/>
          </a:bodyPr>
          <a:p>
            <a:r>
              <a:rPr lang="en-US" altLang="zh-CN" sz="1600">
                <a:latin typeface="微软雅黑" panose="020B0503020204020204" charset="-122"/>
                <a:ea typeface="微软雅黑" panose="020B0503020204020204" charset="-122"/>
              </a:rPr>
              <a:t>        </a:t>
            </a:r>
            <a:r>
              <a:rPr lang="zh-CN" altLang="en-US" sz="2000">
                <a:latin typeface="微软雅黑" panose="020B0503020204020204" charset="-122"/>
                <a:ea typeface="微软雅黑" panose="020B0503020204020204" charset="-122"/>
              </a:rPr>
              <a:t>养生：生活中时时刻刻留意观察自己，时时刻刻调整自己。</a:t>
            </a:r>
            <a:endParaRPr lang="zh-CN" altLang="en-US" sz="2000">
              <a:latin typeface="微软雅黑" panose="020B0503020204020204" charset="-122"/>
              <a:ea typeface="微软雅黑" panose="020B0503020204020204"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pic>
        <p:nvPicPr>
          <p:cNvPr id="4" name="图片 3" descr="IMG_0086(20200603-001648)"/>
          <p:cNvPicPr>
            <a:picLocks noChangeAspect="1"/>
          </p:cNvPicPr>
          <p:nvPr/>
        </p:nvPicPr>
        <p:blipFill>
          <a:blip r:embed="rId1"/>
          <a:stretch>
            <a:fillRect/>
          </a:stretch>
        </p:blipFill>
        <p:spPr>
          <a:xfrm>
            <a:off x="1482725" y="-6985"/>
            <a:ext cx="6325870" cy="687197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微信图片_20190705225453"/>
          <p:cNvPicPr>
            <a:picLocks noChangeAspect="1"/>
          </p:cNvPicPr>
          <p:nvPr/>
        </p:nvPicPr>
        <p:blipFill>
          <a:blip r:embed="rId1"/>
          <a:stretch>
            <a:fillRect/>
          </a:stretch>
        </p:blipFill>
        <p:spPr>
          <a:xfrm>
            <a:off x="1092200" y="943610"/>
            <a:ext cx="6959600" cy="58229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descr="IMG_0705(20200630-172854)"/>
          <p:cNvPicPr>
            <a:picLocks noChangeAspect="1"/>
          </p:cNvPicPr>
          <p:nvPr>
            <p:ph idx="1"/>
          </p:nvPr>
        </p:nvPicPr>
        <p:blipFill>
          <a:blip r:embed="rId1"/>
          <a:stretch>
            <a:fillRect/>
          </a:stretch>
        </p:blipFill>
        <p:spPr>
          <a:xfrm>
            <a:off x="147955" y="1250950"/>
            <a:ext cx="3188335" cy="4228465"/>
          </a:xfrm>
          <a:prstGeom prst="rect">
            <a:avLst/>
          </a:prstGeom>
        </p:spPr>
      </p:pic>
      <p:pic>
        <p:nvPicPr>
          <p:cNvPr id="5" name="图片 4" descr="IMG_0706"/>
          <p:cNvPicPr>
            <a:picLocks noChangeAspect="1"/>
          </p:cNvPicPr>
          <p:nvPr/>
        </p:nvPicPr>
        <p:blipFill>
          <a:blip r:embed="rId2"/>
          <a:stretch>
            <a:fillRect/>
          </a:stretch>
        </p:blipFill>
        <p:spPr>
          <a:xfrm>
            <a:off x="3714115" y="237490"/>
            <a:ext cx="5055870" cy="2243455"/>
          </a:xfrm>
          <a:prstGeom prst="rect">
            <a:avLst/>
          </a:prstGeom>
        </p:spPr>
      </p:pic>
      <p:pic>
        <p:nvPicPr>
          <p:cNvPr id="6" name="图片 5" descr="IMG_0707"/>
          <p:cNvPicPr>
            <a:picLocks noChangeAspect="1"/>
          </p:cNvPicPr>
          <p:nvPr/>
        </p:nvPicPr>
        <p:blipFill>
          <a:blip r:embed="rId3"/>
          <a:stretch>
            <a:fillRect/>
          </a:stretch>
        </p:blipFill>
        <p:spPr>
          <a:xfrm>
            <a:off x="4067810" y="2557780"/>
            <a:ext cx="4814570" cy="2317115"/>
          </a:xfrm>
          <a:prstGeom prst="rect">
            <a:avLst/>
          </a:prstGeom>
        </p:spPr>
      </p:pic>
      <p:pic>
        <p:nvPicPr>
          <p:cNvPr id="7" name="图片 6" descr="IMG_0708"/>
          <p:cNvPicPr>
            <a:picLocks noChangeAspect="1"/>
          </p:cNvPicPr>
          <p:nvPr/>
        </p:nvPicPr>
        <p:blipFill>
          <a:blip r:embed="rId4"/>
          <a:stretch>
            <a:fillRect/>
          </a:stretch>
        </p:blipFill>
        <p:spPr>
          <a:xfrm>
            <a:off x="4067810" y="4874895"/>
            <a:ext cx="5086985" cy="19773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descr="IMG_0705(20200630-172854)"/>
          <p:cNvPicPr>
            <a:picLocks noChangeAspect="1"/>
          </p:cNvPicPr>
          <p:nvPr>
            <p:ph idx="1"/>
          </p:nvPr>
        </p:nvPicPr>
        <p:blipFill>
          <a:blip r:embed="rId1"/>
          <a:stretch>
            <a:fillRect/>
          </a:stretch>
        </p:blipFill>
        <p:spPr>
          <a:xfrm>
            <a:off x="147955" y="1250950"/>
            <a:ext cx="3188335" cy="4228465"/>
          </a:xfrm>
          <a:prstGeom prst="rect">
            <a:avLst/>
          </a:prstGeom>
        </p:spPr>
      </p:pic>
      <p:pic>
        <p:nvPicPr>
          <p:cNvPr id="9" name="图片 8" descr="IMG_0709"/>
          <p:cNvPicPr>
            <a:picLocks noChangeAspect="1"/>
          </p:cNvPicPr>
          <p:nvPr/>
        </p:nvPicPr>
        <p:blipFill>
          <a:blip r:embed="rId2"/>
          <a:stretch>
            <a:fillRect/>
          </a:stretch>
        </p:blipFill>
        <p:spPr>
          <a:xfrm>
            <a:off x="3489325" y="281940"/>
            <a:ext cx="5304155" cy="2370455"/>
          </a:xfrm>
          <a:prstGeom prst="rect">
            <a:avLst/>
          </a:prstGeom>
        </p:spPr>
      </p:pic>
      <p:pic>
        <p:nvPicPr>
          <p:cNvPr id="10" name="图片 9" descr="IMG_0710"/>
          <p:cNvPicPr>
            <a:picLocks noChangeAspect="1"/>
          </p:cNvPicPr>
          <p:nvPr/>
        </p:nvPicPr>
        <p:blipFill>
          <a:blip r:embed="rId3"/>
          <a:stretch>
            <a:fillRect/>
          </a:stretch>
        </p:blipFill>
        <p:spPr>
          <a:xfrm>
            <a:off x="3593465" y="2461895"/>
            <a:ext cx="5200015" cy="2275205"/>
          </a:xfrm>
          <a:prstGeom prst="rect">
            <a:avLst/>
          </a:prstGeom>
        </p:spPr>
      </p:pic>
      <p:pic>
        <p:nvPicPr>
          <p:cNvPr id="11" name="图片 10" descr="IMG_0711"/>
          <p:cNvPicPr>
            <a:picLocks noChangeAspect="1"/>
          </p:cNvPicPr>
          <p:nvPr/>
        </p:nvPicPr>
        <p:blipFill>
          <a:blip r:embed="rId4"/>
          <a:stretch>
            <a:fillRect/>
          </a:stretch>
        </p:blipFill>
        <p:spPr>
          <a:xfrm>
            <a:off x="3593465" y="4737100"/>
            <a:ext cx="5351780" cy="19837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Box 6"/>
          <p:cNvSpPr/>
          <p:nvPr/>
        </p:nvSpPr>
        <p:spPr>
          <a:xfrm>
            <a:off x="1289050" y="600710"/>
            <a:ext cx="6802120" cy="521970"/>
          </a:xfrm>
          <a:prstGeom prst="rect">
            <a:avLst/>
          </a:prstGeom>
          <a:noFill/>
          <a:ln w="9525">
            <a:noFill/>
          </a:ln>
        </p:spPr>
        <p:txBody>
          <a:bodyPr wrap="square" anchor="t">
            <a:spAutoFit/>
          </a:bodyPr>
          <a:p>
            <a:r>
              <a:rPr lang="zh-CN" altLang="en-US" sz="2800" b="1">
                <a:solidFill>
                  <a:srgbClr val="FF0000"/>
                </a:solidFill>
                <a:latin typeface="微软雅黑" panose="020B0503020204020204" charset="-122"/>
                <a:ea typeface="微软雅黑" panose="020B0503020204020204" charset="-122"/>
                <a:sym typeface="+mn-ea"/>
              </a:rPr>
              <a:t>人的喜怒哀乐是如何影响身体健康的？</a:t>
            </a:r>
            <a:endParaRPr lang="zh-CN" altLang="en-US" sz="2800" b="1" dirty="0">
              <a:solidFill>
                <a:srgbClr val="FF0000"/>
              </a:solidFill>
              <a:latin typeface="微软雅黑" panose="020B0503020204020204" charset="-122"/>
              <a:ea typeface="微软雅黑" panose="020B0503020204020204" charset="-122"/>
              <a:sym typeface="+mn-ea"/>
            </a:endParaRPr>
          </a:p>
        </p:txBody>
      </p:sp>
      <p:pic>
        <p:nvPicPr>
          <p:cNvPr id="2" name="图片 1" descr="624ae422500b4d63b033a5c8e22982a0_th"/>
          <p:cNvPicPr>
            <a:picLocks noChangeAspect="1"/>
          </p:cNvPicPr>
          <p:nvPr>
            <p:custDataLst>
              <p:tags r:id="rId1"/>
            </p:custDataLst>
          </p:nvPr>
        </p:nvPicPr>
        <p:blipFill>
          <a:blip r:embed="rId2"/>
          <a:stretch>
            <a:fillRect/>
          </a:stretch>
        </p:blipFill>
        <p:spPr>
          <a:xfrm>
            <a:off x="2002790" y="1569720"/>
            <a:ext cx="5497830" cy="4336415"/>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Box 6"/>
          <p:cNvSpPr/>
          <p:nvPr/>
        </p:nvSpPr>
        <p:spPr>
          <a:xfrm>
            <a:off x="1289050" y="600710"/>
            <a:ext cx="6802120" cy="521970"/>
          </a:xfrm>
          <a:prstGeom prst="rect">
            <a:avLst/>
          </a:prstGeom>
          <a:noFill/>
          <a:ln w="9525">
            <a:noFill/>
          </a:ln>
        </p:spPr>
        <p:txBody>
          <a:bodyPr wrap="square" anchor="t">
            <a:spAutoFit/>
          </a:bodyPr>
          <a:p>
            <a:r>
              <a:rPr lang="zh-CN" altLang="en-US" sz="2800" b="1">
                <a:solidFill>
                  <a:srgbClr val="FF0000"/>
                </a:solidFill>
                <a:latin typeface="微软雅黑" panose="020B0503020204020204" charset="-122"/>
                <a:ea typeface="微软雅黑" panose="020B0503020204020204" charset="-122"/>
                <a:sym typeface="+mn-ea"/>
              </a:rPr>
              <a:t>人的喜怒哀乐是如何影响身体健康的？</a:t>
            </a:r>
            <a:endParaRPr lang="zh-CN" altLang="en-US" sz="2800" b="1" dirty="0">
              <a:solidFill>
                <a:srgbClr val="FF0000"/>
              </a:solidFill>
              <a:latin typeface="微软雅黑" panose="020B0503020204020204" charset="-122"/>
              <a:ea typeface="微软雅黑" panose="020B0503020204020204" charset="-122"/>
              <a:sym typeface="+mn-ea"/>
            </a:endParaRPr>
          </a:p>
        </p:txBody>
      </p:sp>
      <p:pic>
        <p:nvPicPr>
          <p:cNvPr id="4" name="图片 3" descr="be15fd06a72f44b2b5077ab06ed193ae"/>
          <p:cNvPicPr>
            <a:picLocks noChangeAspect="1"/>
          </p:cNvPicPr>
          <p:nvPr/>
        </p:nvPicPr>
        <p:blipFill>
          <a:blip r:embed="rId1"/>
          <a:stretch>
            <a:fillRect/>
          </a:stretch>
        </p:blipFill>
        <p:spPr>
          <a:xfrm>
            <a:off x="815975" y="2297430"/>
            <a:ext cx="3943985" cy="2640330"/>
          </a:xfrm>
          <a:prstGeom prst="rect">
            <a:avLst/>
          </a:prstGeom>
        </p:spPr>
      </p:pic>
      <p:pic>
        <p:nvPicPr>
          <p:cNvPr id="5" name="图片 4" descr="18037330ff2d1700179d06"/>
          <p:cNvPicPr>
            <a:picLocks noChangeAspect="1"/>
          </p:cNvPicPr>
          <p:nvPr/>
        </p:nvPicPr>
        <p:blipFill>
          <a:blip r:embed="rId2"/>
          <a:stretch>
            <a:fillRect/>
          </a:stretch>
        </p:blipFill>
        <p:spPr>
          <a:xfrm>
            <a:off x="5445760" y="1513205"/>
            <a:ext cx="2857500" cy="44672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Box 6"/>
          <p:cNvSpPr/>
          <p:nvPr/>
        </p:nvSpPr>
        <p:spPr>
          <a:xfrm>
            <a:off x="1042988" y="474028"/>
            <a:ext cx="7561262" cy="706755"/>
          </a:xfrm>
          <a:prstGeom prst="rect">
            <a:avLst/>
          </a:prstGeom>
          <a:noFill/>
          <a:ln w="9525">
            <a:noFill/>
          </a:ln>
        </p:spPr>
        <p:txBody>
          <a:bodyPr wrap="square" anchor="t">
            <a:spAutoFit/>
          </a:bodyPr>
          <a:p>
            <a:r>
              <a:rPr lang="zh-CN" altLang="en-US" sz="3600" b="1" dirty="0">
                <a:solidFill>
                  <a:srgbClr val="10243F"/>
                </a:solidFill>
                <a:latin typeface="微软雅黑" panose="020B0503020204020204" charset="-122"/>
                <a:ea typeface="微软雅黑" panose="020B0503020204020204" charset="-122"/>
                <a:sym typeface="微软雅黑" panose="020B0503020204020204" charset="-122"/>
              </a:rPr>
              <a:t>幸福密码</a:t>
            </a:r>
            <a:r>
              <a:rPr lang="zh-CN" altLang="en-US" sz="2800" b="1" dirty="0">
                <a:solidFill>
                  <a:srgbClr val="10243F"/>
                </a:solidFill>
                <a:latin typeface="微软雅黑" panose="020B0503020204020204" charset="-122"/>
                <a:ea typeface="微软雅黑" panose="020B0503020204020204" charset="-122"/>
                <a:sym typeface="微软雅黑" panose="020B0503020204020204" charset="-122"/>
              </a:rPr>
              <a:t>之</a:t>
            </a:r>
            <a:r>
              <a:rPr lang="zh-CN" altLang="en-US" sz="4000" b="1" dirty="0">
                <a:solidFill>
                  <a:srgbClr val="10243F"/>
                </a:solidFill>
                <a:latin typeface="微软雅黑" panose="020B0503020204020204" charset="-122"/>
                <a:ea typeface="微软雅黑" panose="020B0503020204020204" charset="-122"/>
                <a:sym typeface="微软雅黑" panose="020B0503020204020204" charset="-122"/>
              </a:rPr>
              <a:t>：</a:t>
            </a:r>
            <a:r>
              <a:rPr lang="zh-CN" altLang="en-US" sz="4000" b="1" dirty="0">
                <a:solidFill>
                  <a:srgbClr val="FF0000"/>
                </a:solidFill>
                <a:latin typeface="微软雅黑" panose="020B0503020204020204" charset="-122"/>
                <a:ea typeface="微软雅黑" panose="020B0503020204020204" charset="-122"/>
                <a:sym typeface="微软雅黑" panose="020B0503020204020204" charset="-122"/>
              </a:rPr>
              <a:t>情绪顺畅</a:t>
            </a:r>
            <a:endParaRPr lang="en-US" altLang="zh-CN" sz="4000" b="1" dirty="0">
              <a:solidFill>
                <a:srgbClr val="FF0000"/>
              </a:solidFill>
              <a:latin typeface="微软雅黑" panose="020B0503020204020204" charset="-122"/>
              <a:ea typeface="微软雅黑" panose="020B0503020204020204" charset="-122"/>
              <a:sym typeface="微软雅黑" panose="020B0503020204020204" charset="-122"/>
            </a:endParaRPr>
          </a:p>
        </p:txBody>
      </p:sp>
      <p:sp>
        <p:nvSpPr>
          <p:cNvPr id="3" name="内容占位符 2"/>
          <p:cNvSpPr>
            <a:spLocks noGrp="1"/>
          </p:cNvSpPr>
          <p:nvPr>
            <p:ph idx="1"/>
          </p:nvPr>
        </p:nvSpPr>
        <p:spPr>
          <a:xfrm>
            <a:off x="515620" y="2785745"/>
            <a:ext cx="3312795" cy="4351655"/>
          </a:xfrm>
        </p:spPr>
        <p:txBody>
          <a:bodyPr>
            <a:normAutofit lnSpcReduction="10000"/>
          </a:bodyPr>
          <a:p>
            <a:pPr marL="0" indent="0">
              <a:buNone/>
            </a:pPr>
            <a:r>
              <a:rPr lang="zh-CN" altLang="en-US" sz="3600">
                <a:solidFill>
                  <a:schemeClr val="tx1"/>
                </a:solidFill>
                <a:latin typeface="微软雅黑" panose="020B0503020204020204" charset="-122"/>
                <a:ea typeface="微软雅黑" panose="020B0503020204020204" charset="-122"/>
                <a:sym typeface="+mn-ea"/>
              </a:rPr>
              <a:t>发泄？</a:t>
            </a:r>
            <a:endParaRPr lang="zh-CN" altLang="en-US" sz="3600">
              <a:solidFill>
                <a:schemeClr val="tx1"/>
              </a:solidFill>
              <a:latin typeface="微软雅黑" panose="020B0503020204020204" charset="-122"/>
              <a:ea typeface="微软雅黑" panose="020B0503020204020204" charset="-122"/>
              <a:sym typeface="+mn-ea"/>
            </a:endParaRPr>
          </a:p>
          <a:p>
            <a:pPr marL="0" indent="0">
              <a:buNone/>
            </a:pPr>
            <a:endParaRPr lang="zh-CN" altLang="en-US" sz="3600">
              <a:solidFill>
                <a:schemeClr val="tx1"/>
              </a:solidFill>
              <a:latin typeface="微软雅黑" panose="020B0503020204020204" charset="-122"/>
              <a:ea typeface="微软雅黑" panose="020B0503020204020204" charset="-122"/>
              <a:sym typeface="+mn-ea"/>
            </a:endParaRPr>
          </a:p>
          <a:p>
            <a:pPr marL="0" indent="0">
              <a:buNone/>
            </a:pPr>
            <a:r>
              <a:rPr lang="zh-CN" altLang="en-US" sz="3600">
                <a:solidFill>
                  <a:schemeClr val="tx1"/>
                </a:solidFill>
                <a:latin typeface="微软雅黑" panose="020B0503020204020204" charset="-122"/>
                <a:ea typeface="微软雅黑" panose="020B0503020204020204" charset="-122"/>
                <a:sym typeface="+mn-ea"/>
              </a:rPr>
              <a:t>压抑？</a:t>
            </a:r>
            <a:endParaRPr lang="zh-CN" altLang="en-US" sz="3600">
              <a:solidFill>
                <a:schemeClr val="tx1"/>
              </a:solidFill>
              <a:latin typeface="微软雅黑" panose="020B0503020204020204" charset="-122"/>
              <a:ea typeface="微软雅黑" panose="020B0503020204020204" charset="-122"/>
              <a:sym typeface="+mn-ea"/>
            </a:endParaRPr>
          </a:p>
          <a:p>
            <a:pPr marL="0" indent="0">
              <a:buNone/>
            </a:pPr>
            <a:endParaRPr lang="zh-CN" altLang="en-US" sz="3600">
              <a:solidFill>
                <a:schemeClr val="tx1"/>
              </a:solidFill>
              <a:latin typeface="微软雅黑" panose="020B0503020204020204" charset="-122"/>
              <a:ea typeface="微软雅黑" panose="020B0503020204020204" charset="-122"/>
              <a:sym typeface="+mn-ea"/>
            </a:endParaRPr>
          </a:p>
          <a:p>
            <a:pPr marL="0" indent="0">
              <a:buNone/>
            </a:pPr>
            <a:r>
              <a:rPr lang="zh-CN" altLang="en-US" sz="3600">
                <a:solidFill>
                  <a:schemeClr val="tx1"/>
                </a:solidFill>
                <a:latin typeface="微软雅黑" panose="020B0503020204020204" charset="-122"/>
                <a:ea typeface="微软雅黑" panose="020B0503020204020204" charset="-122"/>
                <a:sym typeface="+mn-ea"/>
              </a:rPr>
              <a:t>逃避？</a:t>
            </a:r>
            <a:endParaRPr lang="zh-CN" altLang="en-US" sz="3600">
              <a:solidFill>
                <a:schemeClr val="tx1"/>
              </a:solidFill>
              <a:latin typeface="微软雅黑" panose="020B0503020204020204" charset="-122"/>
              <a:ea typeface="微软雅黑" panose="020B0503020204020204" charset="-122"/>
              <a:sym typeface="+mn-ea"/>
            </a:endParaRPr>
          </a:p>
          <a:p>
            <a:endParaRPr lang="zh-CN" altLang="en-US" sz="3600">
              <a:solidFill>
                <a:schemeClr val="tx1"/>
              </a:solidFill>
              <a:latin typeface="微软雅黑" panose="020B0503020204020204" charset="-122"/>
              <a:ea typeface="微软雅黑" panose="020B0503020204020204" charset="-122"/>
              <a:sym typeface="+mn-ea"/>
            </a:endParaRPr>
          </a:p>
          <a:p>
            <a:endParaRPr lang="zh-CN" altLang="en-US" sz="3600">
              <a:solidFill>
                <a:schemeClr val="tx1"/>
              </a:solidFill>
              <a:latin typeface="微软雅黑" panose="020B0503020204020204" charset="-122"/>
              <a:ea typeface="微软雅黑" panose="020B0503020204020204" charset="-122"/>
              <a:sym typeface="+mn-ea"/>
            </a:endParaRPr>
          </a:p>
        </p:txBody>
      </p:sp>
      <p:sp>
        <p:nvSpPr>
          <p:cNvPr id="4" name="TextBox 6"/>
          <p:cNvSpPr/>
          <p:nvPr/>
        </p:nvSpPr>
        <p:spPr>
          <a:xfrm>
            <a:off x="2123440" y="1646555"/>
            <a:ext cx="6664960" cy="521970"/>
          </a:xfrm>
          <a:prstGeom prst="rect">
            <a:avLst/>
          </a:prstGeom>
          <a:noFill/>
          <a:ln w="9525">
            <a:noFill/>
          </a:ln>
        </p:spPr>
        <p:txBody>
          <a:bodyPr wrap="square" anchor="t">
            <a:spAutoFit/>
          </a:bodyPr>
          <a:p>
            <a:r>
              <a:rPr lang="en-US" altLang="zh-CN" sz="2800" b="1" dirty="0">
                <a:solidFill>
                  <a:srgbClr val="102464"/>
                </a:solidFill>
                <a:latin typeface="楷体" panose="02010609060101010101" charset="-122"/>
                <a:ea typeface="楷体" panose="02010609060101010101" charset="-122"/>
                <a:cs typeface="楷体" panose="02010609060101010101" charset="-122"/>
                <a:sym typeface="微软雅黑" panose="020B0503020204020204" charset="-122"/>
              </a:rPr>
              <a:t> </a:t>
            </a:r>
            <a:r>
              <a:rPr lang="zh-CN" altLang="zh-CN" sz="2800" b="1" dirty="0">
                <a:solidFill>
                  <a:srgbClr val="102464"/>
                </a:solidFill>
                <a:latin typeface="楷体" panose="02010609060101010101" charset="-122"/>
                <a:ea typeface="楷体" panose="02010609060101010101" charset="-122"/>
                <a:cs typeface="楷体" panose="02010609060101010101" charset="-122"/>
                <a:sym typeface="微软雅黑" panose="020B0503020204020204" charset="-122"/>
              </a:rPr>
              <a:t>你是如何</a:t>
            </a:r>
            <a:r>
              <a:rPr lang="en-US" altLang="zh-CN" sz="2800" b="1" dirty="0">
                <a:solidFill>
                  <a:srgbClr val="102464"/>
                </a:solidFill>
                <a:latin typeface="楷体" panose="02010609060101010101" charset="-122"/>
                <a:ea typeface="楷体" panose="02010609060101010101" charset="-122"/>
                <a:cs typeface="楷体" panose="02010609060101010101" charset="-122"/>
                <a:sym typeface="微软雅黑" panose="020B0503020204020204" charset="-122"/>
              </a:rPr>
              <a:t>“</a:t>
            </a:r>
            <a:r>
              <a:rPr lang="zh-CN" altLang="en-US" sz="2800" b="1" dirty="0">
                <a:solidFill>
                  <a:srgbClr val="102464"/>
                </a:solidFill>
                <a:latin typeface="楷体" panose="02010609060101010101" charset="-122"/>
                <a:ea typeface="楷体" panose="02010609060101010101" charset="-122"/>
                <a:cs typeface="楷体" panose="02010609060101010101" charset="-122"/>
                <a:sym typeface="微软雅黑" panose="020B0503020204020204" charset="-122"/>
              </a:rPr>
              <a:t>对待</a:t>
            </a:r>
            <a:r>
              <a:rPr lang="en-US" altLang="zh-CN" sz="2800" b="1" dirty="0">
                <a:solidFill>
                  <a:srgbClr val="102464"/>
                </a:solidFill>
                <a:latin typeface="楷体" panose="02010609060101010101" charset="-122"/>
                <a:ea typeface="楷体" panose="02010609060101010101" charset="-122"/>
                <a:cs typeface="楷体" panose="02010609060101010101" charset="-122"/>
                <a:sym typeface="微软雅黑" panose="020B0503020204020204" charset="-122"/>
              </a:rPr>
              <a:t>”</a:t>
            </a:r>
            <a:r>
              <a:rPr lang="zh-CN" altLang="en-US" sz="2800" b="1" dirty="0">
                <a:solidFill>
                  <a:srgbClr val="102464"/>
                </a:solidFill>
                <a:latin typeface="楷体" panose="02010609060101010101" charset="-122"/>
                <a:ea typeface="楷体" panose="02010609060101010101" charset="-122"/>
                <a:cs typeface="楷体" panose="02010609060101010101" charset="-122"/>
                <a:sym typeface="微软雅黑" panose="020B0503020204020204" charset="-122"/>
              </a:rPr>
              <a:t>情绪的？</a:t>
            </a:r>
            <a:endParaRPr lang="zh-CN" altLang="en-US" sz="2800" b="1" dirty="0">
              <a:solidFill>
                <a:srgbClr val="102464"/>
              </a:solidFill>
              <a:latin typeface="楷体" panose="02010609060101010101" charset="-122"/>
              <a:ea typeface="楷体" panose="02010609060101010101" charset="-122"/>
              <a:cs typeface="楷体" panose="02010609060101010101" charset="-122"/>
              <a:sym typeface="微软雅黑" panose="020B0503020204020204" charset="-122"/>
            </a:endParaRPr>
          </a:p>
        </p:txBody>
      </p:sp>
      <p:sp>
        <p:nvSpPr>
          <p:cNvPr id="8" name="文本框 7"/>
          <p:cNvSpPr txBox="1"/>
          <p:nvPr/>
        </p:nvSpPr>
        <p:spPr>
          <a:xfrm>
            <a:off x="5699125" y="3724275"/>
            <a:ext cx="1554480" cy="922020"/>
          </a:xfrm>
          <a:prstGeom prst="rect">
            <a:avLst/>
          </a:prstGeom>
          <a:noFill/>
        </p:spPr>
        <p:txBody>
          <a:bodyPr wrap="none" rtlCol="0" anchor="t">
            <a:spAutoFit/>
          </a:bodyPr>
          <a:p>
            <a:r>
              <a:rPr lang="zh-CN" altLang="en-US" sz="5400" b="1">
                <a:solidFill>
                  <a:srgbClr val="0000FF"/>
                </a:solidFill>
                <a:latin typeface="微软雅黑" panose="020B0503020204020204" charset="-122"/>
                <a:ea typeface="微软雅黑" panose="020B0503020204020204" charset="-122"/>
              </a:rPr>
              <a:t>流动</a:t>
            </a:r>
            <a:endParaRPr lang="zh-CN" altLang="en-US" sz="5400" b="1">
              <a:solidFill>
                <a:srgbClr val="0000FF"/>
              </a:solidFill>
              <a:latin typeface="微软雅黑" panose="020B0503020204020204" charset="-122"/>
              <a:ea typeface="微软雅黑" panose="020B0503020204020204" charset="-122"/>
            </a:endParaRPr>
          </a:p>
        </p:txBody>
      </p:sp>
      <p:sp>
        <p:nvSpPr>
          <p:cNvPr id="21" name="圆角矩形 20"/>
          <p:cNvSpPr/>
          <p:nvPr/>
        </p:nvSpPr>
        <p:spPr>
          <a:xfrm>
            <a:off x="836930" y="2582545"/>
            <a:ext cx="2523490" cy="3566160"/>
          </a:xfrm>
          <a:prstGeom prst="roundRect">
            <a:avLst/>
          </a:prstGeom>
          <a:solidFill>
            <a:srgbClr val="84A8D1">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右箭头 1"/>
          <p:cNvSpPr/>
          <p:nvPr/>
        </p:nvSpPr>
        <p:spPr>
          <a:xfrm>
            <a:off x="3851910" y="4077335"/>
            <a:ext cx="1512570"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ldLvl="0"/>
      <p:bldP spid="8"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4"/>
          <p:cNvPicPr>
            <a:picLocks noChangeAspect="1"/>
          </p:cNvPicPr>
          <p:nvPr/>
        </p:nvPicPr>
        <p:blipFill>
          <a:blip r:embed="rId1"/>
          <a:stretch>
            <a:fillRect/>
          </a:stretch>
        </p:blipFill>
        <p:spPr>
          <a:xfrm>
            <a:off x="1667510" y="1143000"/>
            <a:ext cx="5544185" cy="5532755"/>
          </a:xfrm>
          <a:prstGeom prst="rect">
            <a:avLst/>
          </a:prstGeom>
        </p:spPr>
      </p:pic>
      <p:sp>
        <p:nvSpPr>
          <p:cNvPr id="9" name="矩形 8"/>
          <p:cNvSpPr/>
          <p:nvPr/>
        </p:nvSpPr>
        <p:spPr>
          <a:xfrm>
            <a:off x="3446780" y="359410"/>
            <a:ext cx="2468880" cy="645160"/>
          </a:xfrm>
          <a:prstGeom prst="rect">
            <a:avLst/>
          </a:prstGeom>
          <a:noFill/>
          <a:ln>
            <a:noFill/>
          </a:ln>
        </p:spPr>
        <p:txBody>
          <a:bodyPr wrap="none" rtlCol="0" anchor="t">
            <a:spAutoFit/>
          </a:bodyPr>
          <a:p>
            <a:pPr algn="ctr"/>
            <a:r>
              <a:rPr lang="zh-CN" altLang="en-US" sz="3600" i="1">
                <a:ln w="25400">
                  <a:solidFill>
                    <a:srgbClr val="861E1D">
                      <a:alpha val="94000"/>
                    </a:srgbClr>
                  </a:solidFill>
                  <a:prstDash val="solid"/>
                </a:ln>
                <a:gradFill>
                  <a:gsLst>
                    <a:gs pos="0">
                      <a:srgbClr val="FFF9BB"/>
                    </a:gs>
                    <a:gs pos="64000">
                      <a:srgbClr val="FCE95F"/>
                    </a:gs>
                    <a:gs pos="100000">
                      <a:srgbClr val="F8AD1C"/>
                    </a:gs>
                  </a:gsLst>
                  <a:lin ang="5400000" scaled="0"/>
                </a:gradFill>
                <a:effectLst>
                  <a:outerShdw blurRad="38100" dist="38100" dir="2700000" algn="tl">
                    <a:srgbClr val="000000">
                      <a:alpha val="43137"/>
                    </a:srgbClr>
                  </a:outerShdw>
                </a:effectLst>
                <a:latin typeface="华文琥珀" panose="02010800040101010101" charset="-122"/>
                <a:ea typeface="华文琥珀" panose="02010800040101010101" charset="-122"/>
              </a:rPr>
              <a:t>全方位监管</a:t>
            </a:r>
            <a:endParaRPr lang="zh-CN" altLang="en-US" sz="3600" i="1">
              <a:ln w="25400">
                <a:solidFill>
                  <a:srgbClr val="861E1D">
                    <a:alpha val="94000"/>
                  </a:srgbClr>
                </a:solidFill>
                <a:prstDash val="solid"/>
              </a:ln>
              <a:gradFill>
                <a:gsLst>
                  <a:gs pos="0">
                    <a:srgbClr val="FFF9BB"/>
                  </a:gs>
                  <a:gs pos="64000">
                    <a:srgbClr val="FCE95F"/>
                  </a:gs>
                  <a:gs pos="100000">
                    <a:srgbClr val="F8AD1C"/>
                  </a:gs>
                </a:gsLst>
                <a:lin ang="5400000" scaled="0"/>
              </a:gradFill>
              <a:effectLst>
                <a:outerShdw blurRad="38100" dist="38100" dir="2700000" algn="tl">
                  <a:srgbClr val="000000">
                    <a:alpha val="43137"/>
                  </a:srgbClr>
                </a:outerShdw>
              </a:effectLst>
              <a:latin typeface="华文琥珀" panose="02010800040101010101" charset="-122"/>
              <a:ea typeface="华文琥珀" panose="02010800040101010101"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哪个是允许情绪流动的表现？</a:t>
            </a:r>
            <a:endParaRPr lang="zh-CN" altLang="en-US"/>
          </a:p>
        </p:txBody>
      </p:sp>
      <p:pic>
        <p:nvPicPr>
          <p:cNvPr id="11" name="图片 10" descr="1000.webp"/>
          <p:cNvPicPr>
            <a:picLocks noChangeAspect="1"/>
          </p:cNvPicPr>
          <p:nvPr/>
        </p:nvPicPr>
        <p:blipFill>
          <a:blip r:embed="rId1"/>
          <a:stretch>
            <a:fillRect/>
          </a:stretch>
        </p:blipFill>
        <p:spPr>
          <a:xfrm>
            <a:off x="1576070" y="1746885"/>
            <a:ext cx="6096000" cy="3552825"/>
          </a:xfrm>
          <a:prstGeom prst="rect">
            <a:avLst/>
          </a:prstGeom>
        </p:spPr>
      </p:pic>
    </p:spTree>
  </p:cSld>
  <p:clrMapOvr>
    <a:masterClrMapping/>
  </p:clrMapOvr>
  <p:timing>
    <p:tnLst>
      <p:par>
        <p:cTn id="1" dur="indefinite" restart="never" nodeType="tmRoot"/>
      </p:par>
    </p:tnLst>
    <p:bldLst>
      <p:bldP spid="2"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Box 6"/>
          <p:cNvSpPr/>
          <p:nvPr/>
        </p:nvSpPr>
        <p:spPr>
          <a:xfrm>
            <a:off x="1620520" y="2837180"/>
            <a:ext cx="6757670" cy="891540"/>
          </a:xfrm>
          <a:prstGeom prst="rect">
            <a:avLst/>
          </a:prstGeom>
          <a:noFill/>
          <a:ln w="9525">
            <a:noFill/>
          </a:ln>
        </p:spPr>
        <p:txBody>
          <a:bodyPr wrap="square" anchor="t">
            <a:spAutoFit/>
          </a:bodyPr>
          <a:p>
            <a:endParaRPr lang="en-US" altLang="zh-CN" sz="2800" b="1" dirty="0">
              <a:latin typeface="微软雅黑" panose="020B0503020204020204" charset="-122"/>
              <a:ea typeface="微软雅黑" panose="020B0503020204020204" charset="-122"/>
              <a:cs typeface="微软雅黑" panose="020B0503020204020204" charset="-122"/>
              <a:sym typeface="微软雅黑" panose="020B0503020204020204" charset="-122"/>
            </a:endParaRPr>
          </a:p>
          <a:p>
            <a:endParaRPr lang="zh-CN" altLang="en-US" sz="2400" b="1" i="1" dirty="0">
              <a:solidFill>
                <a:srgbClr val="10243F"/>
              </a:solidFill>
              <a:latin typeface="仿宋" panose="02010609060101010101" charset="-122"/>
              <a:ea typeface="仿宋" panose="02010609060101010101" charset="-122"/>
              <a:sym typeface="微软雅黑" panose="020B0503020204020204" charset="-122"/>
            </a:endParaRPr>
          </a:p>
        </p:txBody>
      </p:sp>
      <p:sp>
        <p:nvSpPr>
          <p:cNvPr id="4" name="TextBox 6"/>
          <p:cNvSpPr/>
          <p:nvPr/>
        </p:nvSpPr>
        <p:spPr>
          <a:xfrm>
            <a:off x="1153160" y="1795780"/>
            <a:ext cx="2104390" cy="583565"/>
          </a:xfrm>
          <a:prstGeom prst="rect">
            <a:avLst/>
          </a:prstGeom>
          <a:noFill/>
          <a:ln w="9525">
            <a:noFill/>
          </a:ln>
        </p:spPr>
        <p:txBody>
          <a:bodyPr wrap="square" anchor="t">
            <a:spAutoFit/>
          </a:bodyPr>
          <a:p>
            <a:r>
              <a:rPr lang="en-US" altLang="zh-CN" sz="3200" b="1" dirty="0">
                <a:solidFill>
                  <a:srgbClr val="0000FF"/>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r>
              <a:rPr lang="zh-CN" altLang="en-US" sz="3200" b="1" dirty="0">
                <a:solidFill>
                  <a:srgbClr val="0000FF"/>
                </a:solidFill>
                <a:latin typeface="微软雅黑" panose="020B0503020204020204" charset="-122"/>
                <a:ea typeface="微软雅黑" panose="020B0503020204020204" charset="-122"/>
                <a:cs typeface="微软雅黑" panose="020B0503020204020204" charset="-122"/>
                <a:sym typeface="微软雅黑" panose="020B0503020204020204" charset="-122"/>
              </a:rPr>
              <a:t>接纳</a:t>
            </a:r>
            <a:r>
              <a:rPr lang="en-US" altLang="zh-CN" sz="3200" b="1" dirty="0">
                <a:solidFill>
                  <a:srgbClr val="0000FF"/>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endParaRPr lang="en-US" altLang="zh-CN" sz="3200" b="1" dirty="0">
              <a:solidFill>
                <a:srgbClr val="0000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6" name="文本框 5"/>
          <p:cNvSpPr txBox="1"/>
          <p:nvPr/>
        </p:nvSpPr>
        <p:spPr>
          <a:xfrm>
            <a:off x="866140" y="2696210"/>
            <a:ext cx="4500880" cy="460375"/>
          </a:xfrm>
          <a:prstGeom prst="rect">
            <a:avLst/>
          </a:prstGeom>
          <a:noFill/>
        </p:spPr>
        <p:txBody>
          <a:bodyPr wrap="square" rtlCol="0" anchor="t">
            <a:spAutoFit/>
          </a:bodyPr>
          <a:p>
            <a:r>
              <a:rPr lang="zh-CN" altLang="en-US" sz="2400" b="1" i="1" dirty="0">
                <a:solidFill>
                  <a:srgbClr val="10243F"/>
                </a:solidFill>
                <a:latin typeface="微软雅黑" panose="020B0503020204020204" charset="-122"/>
                <a:ea typeface="微软雅黑" panose="020B0503020204020204" charset="-122"/>
                <a:sym typeface="微软雅黑" panose="020B0503020204020204" charset="-122"/>
              </a:rPr>
              <a:t>开放、包容的空间</a:t>
            </a:r>
            <a:endParaRPr lang="zh-CN" altLang="en-US" sz="2400" b="1" i="1" dirty="0">
              <a:solidFill>
                <a:srgbClr val="10243F"/>
              </a:solidFill>
              <a:latin typeface="微软雅黑" panose="020B0503020204020204" charset="-122"/>
              <a:ea typeface="微软雅黑" panose="020B0503020204020204" charset="-122"/>
              <a:sym typeface="微软雅黑" panose="020B0503020204020204" charset="-122"/>
            </a:endParaRPr>
          </a:p>
        </p:txBody>
      </p:sp>
      <p:sp>
        <p:nvSpPr>
          <p:cNvPr id="7" name="文本框 6"/>
          <p:cNvSpPr txBox="1"/>
          <p:nvPr/>
        </p:nvSpPr>
        <p:spPr>
          <a:xfrm>
            <a:off x="866140" y="3469005"/>
            <a:ext cx="4500880" cy="460375"/>
          </a:xfrm>
          <a:prstGeom prst="rect">
            <a:avLst/>
          </a:prstGeom>
          <a:noFill/>
        </p:spPr>
        <p:txBody>
          <a:bodyPr wrap="square" rtlCol="0" anchor="t">
            <a:spAutoFit/>
          </a:bodyPr>
          <a:p>
            <a:r>
              <a:rPr lang="zh-CN" altLang="en-US" sz="2400" b="1" i="1" dirty="0">
                <a:solidFill>
                  <a:srgbClr val="10243F"/>
                </a:solidFill>
                <a:latin typeface="微软雅黑" panose="020B0503020204020204" charset="-122"/>
                <a:ea typeface="微软雅黑" panose="020B0503020204020204" charset="-122"/>
                <a:sym typeface="微软雅黑" panose="020B0503020204020204" charset="-122"/>
              </a:rPr>
              <a:t>不评判、不控制、不挣扎</a:t>
            </a:r>
            <a:endParaRPr lang="zh-CN" altLang="en-US" sz="2400" b="1" i="1" dirty="0">
              <a:solidFill>
                <a:srgbClr val="10243F"/>
              </a:solidFill>
              <a:latin typeface="微软雅黑" panose="020B0503020204020204" charset="-122"/>
              <a:ea typeface="微软雅黑" panose="020B0503020204020204" charset="-122"/>
              <a:sym typeface="微软雅黑" panose="020B0503020204020204" charset="-122"/>
            </a:endParaRPr>
          </a:p>
        </p:txBody>
      </p:sp>
      <p:sp>
        <p:nvSpPr>
          <p:cNvPr id="8" name="文本框 7"/>
          <p:cNvSpPr txBox="1"/>
          <p:nvPr/>
        </p:nvSpPr>
        <p:spPr>
          <a:xfrm>
            <a:off x="5154930" y="3772535"/>
            <a:ext cx="4500880" cy="829945"/>
          </a:xfrm>
          <a:prstGeom prst="rect">
            <a:avLst/>
          </a:prstGeom>
          <a:noFill/>
        </p:spPr>
        <p:txBody>
          <a:bodyPr wrap="square" rtlCol="0" anchor="t">
            <a:spAutoFit/>
          </a:bodyPr>
          <a:p>
            <a:r>
              <a:rPr lang="zh-CN" altLang="en-US" sz="2400" b="1" i="1" dirty="0">
                <a:solidFill>
                  <a:srgbClr val="10243F"/>
                </a:solidFill>
                <a:latin typeface="微软雅黑" panose="020B0503020204020204" charset="-122"/>
                <a:ea typeface="微软雅黑" panose="020B0503020204020204" charset="-122"/>
                <a:sym typeface="微软雅黑" panose="020B0503020204020204" charset="-122"/>
              </a:rPr>
              <a:t>实事求是、</a:t>
            </a:r>
            <a:r>
              <a:rPr lang="zh-CN" altLang="en-US" sz="2400" b="1" i="1" dirty="0">
                <a:solidFill>
                  <a:srgbClr val="10243F"/>
                </a:solidFill>
                <a:latin typeface="微软雅黑" panose="020B0503020204020204" charset="-122"/>
                <a:ea typeface="微软雅黑" panose="020B0503020204020204" charset="-122"/>
                <a:sym typeface="微软雅黑" panose="020B0503020204020204" charset="-122"/>
              </a:rPr>
              <a:t>如其所是</a:t>
            </a:r>
            <a:endParaRPr lang="zh-CN" altLang="en-US" sz="2400" b="1" i="1" dirty="0">
              <a:solidFill>
                <a:srgbClr val="10243F"/>
              </a:solidFill>
              <a:latin typeface="微软雅黑" panose="020B0503020204020204" charset="-122"/>
              <a:ea typeface="微软雅黑" panose="020B0503020204020204" charset="-122"/>
              <a:sym typeface="微软雅黑" panose="020B0503020204020204" charset="-122"/>
            </a:endParaRPr>
          </a:p>
          <a:p>
            <a:endParaRPr lang="zh-CN" altLang="en-US" sz="2400" b="1" i="1" dirty="0">
              <a:solidFill>
                <a:srgbClr val="10243F"/>
              </a:solidFill>
              <a:latin typeface="微软雅黑" panose="020B0503020204020204" charset="-122"/>
              <a:ea typeface="微软雅黑" panose="020B0503020204020204" charset="-122"/>
              <a:sym typeface="微软雅黑" panose="020B0503020204020204" charset="-122"/>
            </a:endParaRPr>
          </a:p>
        </p:txBody>
      </p:sp>
      <p:sp>
        <p:nvSpPr>
          <p:cNvPr id="2" name="TextBox 6"/>
          <p:cNvSpPr/>
          <p:nvPr/>
        </p:nvSpPr>
        <p:spPr>
          <a:xfrm>
            <a:off x="5154930" y="1779270"/>
            <a:ext cx="2104390" cy="583565"/>
          </a:xfrm>
          <a:prstGeom prst="rect">
            <a:avLst/>
          </a:prstGeom>
          <a:noFill/>
          <a:ln w="9525">
            <a:noFill/>
          </a:ln>
        </p:spPr>
        <p:txBody>
          <a:bodyPr wrap="square" anchor="t">
            <a:spAutoFit/>
          </a:bodyPr>
          <a:p>
            <a:r>
              <a:rPr lang="en-US" altLang="zh-CN" sz="3200" b="1" dirty="0">
                <a:solidFill>
                  <a:srgbClr val="0000FF"/>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r>
              <a:rPr lang="zh-CN" altLang="en-US" sz="3200" b="1" dirty="0">
                <a:solidFill>
                  <a:srgbClr val="0000FF"/>
                </a:solidFill>
                <a:latin typeface="微软雅黑" panose="020B0503020204020204" charset="-122"/>
                <a:ea typeface="微软雅黑" panose="020B0503020204020204" charset="-122"/>
                <a:cs typeface="微软雅黑" panose="020B0503020204020204" charset="-122"/>
                <a:sym typeface="微软雅黑" panose="020B0503020204020204" charset="-122"/>
              </a:rPr>
              <a:t>允许</a:t>
            </a:r>
            <a:r>
              <a:rPr lang="en-US" altLang="zh-CN" sz="3200" b="1" dirty="0">
                <a:solidFill>
                  <a:srgbClr val="0000FF"/>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endParaRPr lang="en-US" altLang="zh-CN" sz="3200" b="1" dirty="0">
              <a:solidFill>
                <a:srgbClr val="0000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5" name="文本框 4"/>
          <p:cNvSpPr txBox="1"/>
          <p:nvPr/>
        </p:nvSpPr>
        <p:spPr>
          <a:xfrm>
            <a:off x="5154930" y="2837180"/>
            <a:ext cx="4500880" cy="460375"/>
          </a:xfrm>
          <a:prstGeom prst="rect">
            <a:avLst/>
          </a:prstGeom>
          <a:noFill/>
        </p:spPr>
        <p:txBody>
          <a:bodyPr wrap="square" rtlCol="0" anchor="t">
            <a:spAutoFit/>
          </a:bodyPr>
          <a:p>
            <a:r>
              <a:rPr lang="zh-CN" altLang="en-US" sz="2400" b="1" i="1" dirty="0">
                <a:solidFill>
                  <a:srgbClr val="10243F"/>
                </a:solidFill>
                <a:latin typeface="微软雅黑" panose="020B0503020204020204" charset="-122"/>
                <a:ea typeface="微软雅黑" panose="020B0503020204020204" charset="-122"/>
                <a:sym typeface="微软雅黑" panose="020B0503020204020204" charset="-122"/>
              </a:rPr>
              <a:t>不自欺</a:t>
            </a:r>
            <a:endParaRPr lang="zh-CN" altLang="en-US" sz="2400" b="1" i="1" dirty="0">
              <a:solidFill>
                <a:srgbClr val="10243F"/>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2"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Box 6"/>
          <p:cNvSpPr/>
          <p:nvPr/>
        </p:nvSpPr>
        <p:spPr>
          <a:xfrm>
            <a:off x="1620520" y="2837180"/>
            <a:ext cx="6757670" cy="891540"/>
          </a:xfrm>
          <a:prstGeom prst="rect">
            <a:avLst/>
          </a:prstGeom>
          <a:noFill/>
          <a:ln w="9525">
            <a:noFill/>
          </a:ln>
        </p:spPr>
        <p:txBody>
          <a:bodyPr wrap="square" anchor="t">
            <a:spAutoFit/>
          </a:bodyPr>
          <a:p>
            <a:endParaRPr lang="en-US" altLang="zh-CN" sz="2800" b="1" dirty="0">
              <a:latin typeface="微软雅黑" panose="020B0503020204020204" charset="-122"/>
              <a:ea typeface="微软雅黑" panose="020B0503020204020204" charset="-122"/>
              <a:cs typeface="微软雅黑" panose="020B0503020204020204" charset="-122"/>
              <a:sym typeface="微软雅黑" panose="020B0503020204020204" charset="-122"/>
            </a:endParaRPr>
          </a:p>
          <a:p>
            <a:endParaRPr lang="zh-CN" altLang="en-US" sz="2400" b="1" i="1" dirty="0">
              <a:solidFill>
                <a:srgbClr val="10243F"/>
              </a:solidFill>
              <a:latin typeface="仿宋" panose="02010609060101010101" charset="-122"/>
              <a:ea typeface="仿宋" panose="02010609060101010101" charset="-122"/>
              <a:sym typeface="微软雅黑" panose="020B0503020204020204" charset="-122"/>
            </a:endParaRPr>
          </a:p>
        </p:txBody>
      </p:sp>
      <p:sp>
        <p:nvSpPr>
          <p:cNvPr id="4" name="TextBox 6"/>
          <p:cNvSpPr/>
          <p:nvPr/>
        </p:nvSpPr>
        <p:spPr>
          <a:xfrm>
            <a:off x="1136650" y="1759585"/>
            <a:ext cx="6399530" cy="583565"/>
          </a:xfrm>
          <a:prstGeom prst="rect">
            <a:avLst/>
          </a:prstGeom>
          <a:noFill/>
          <a:ln w="9525">
            <a:noFill/>
          </a:ln>
        </p:spPr>
        <p:txBody>
          <a:bodyPr wrap="square" anchor="t">
            <a:spAutoFit/>
          </a:bodyPr>
          <a:p>
            <a:r>
              <a:rPr lang="en-US" altLang="zh-CN" sz="3200" b="1" dirty="0">
                <a:solidFill>
                  <a:srgbClr val="0000FF"/>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r>
              <a:rPr lang="zh-CN" altLang="en-US" sz="3200" b="1" dirty="0">
                <a:solidFill>
                  <a:srgbClr val="0000FF"/>
                </a:solidFill>
                <a:latin typeface="微软雅黑" panose="020B0503020204020204" charset="-122"/>
                <a:ea typeface="微软雅黑" panose="020B0503020204020204" charset="-122"/>
                <a:cs typeface="微软雅黑" panose="020B0503020204020204" charset="-122"/>
                <a:sym typeface="微软雅黑" panose="020B0503020204020204" charset="-122"/>
              </a:rPr>
              <a:t>自我</a:t>
            </a:r>
            <a:r>
              <a:rPr lang="zh-CN" altLang="en-US" sz="3200" b="1" dirty="0">
                <a:solidFill>
                  <a:srgbClr val="0000FF"/>
                </a:solidFill>
                <a:latin typeface="微软雅黑" panose="020B0503020204020204" charset="-122"/>
                <a:ea typeface="微软雅黑" panose="020B0503020204020204" charset="-122"/>
                <a:cs typeface="微软雅黑" panose="020B0503020204020204" charset="-122"/>
                <a:sym typeface="微软雅黑" panose="020B0503020204020204" charset="-122"/>
              </a:rPr>
              <a:t>觉知</a:t>
            </a:r>
            <a:r>
              <a:rPr lang="en-US" altLang="zh-CN" sz="3200" b="1" dirty="0">
                <a:solidFill>
                  <a:srgbClr val="0000FF"/>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endParaRPr lang="en-US" altLang="zh-CN" sz="3200" b="1" dirty="0">
              <a:solidFill>
                <a:srgbClr val="0000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9" name="文本框 8"/>
          <p:cNvSpPr txBox="1"/>
          <p:nvPr/>
        </p:nvSpPr>
        <p:spPr>
          <a:xfrm>
            <a:off x="3960495" y="1882775"/>
            <a:ext cx="4500880" cy="460375"/>
          </a:xfrm>
          <a:prstGeom prst="rect">
            <a:avLst/>
          </a:prstGeom>
          <a:noFill/>
        </p:spPr>
        <p:txBody>
          <a:bodyPr wrap="square" rtlCol="0" anchor="t">
            <a:spAutoFit/>
          </a:bodyPr>
          <a:p>
            <a:r>
              <a:rPr lang="zh-CN" altLang="en-US" sz="2400" b="1" i="1" dirty="0">
                <a:solidFill>
                  <a:srgbClr val="10243F"/>
                </a:solidFill>
                <a:latin typeface="微软雅黑" panose="020B0503020204020204" charset="-122"/>
                <a:ea typeface="微软雅黑" panose="020B0503020204020204" charset="-122"/>
                <a:sym typeface="微软雅黑" panose="020B0503020204020204" charset="-122"/>
              </a:rPr>
              <a:t>元认知</a:t>
            </a:r>
            <a:endParaRPr lang="zh-CN" altLang="en-US" sz="2400" b="1" i="1" dirty="0">
              <a:solidFill>
                <a:srgbClr val="10243F"/>
              </a:solidFill>
              <a:latin typeface="微软雅黑" panose="020B0503020204020204" charset="-122"/>
              <a:ea typeface="微软雅黑" panose="020B0503020204020204" charset="-122"/>
              <a:sym typeface="微软雅黑" panose="020B0503020204020204" charset="-122"/>
            </a:endParaRPr>
          </a:p>
        </p:txBody>
      </p:sp>
      <p:sp>
        <p:nvSpPr>
          <p:cNvPr id="10" name="TextBox 6"/>
          <p:cNvSpPr/>
          <p:nvPr/>
        </p:nvSpPr>
        <p:spPr>
          <a:xfrm>
            <a:off x="763270" y="5806440"/>
            <a:ext cx="4107180" cy="460375"/>
          </a:xfrm>
          <a:prstGeom prst="rect">
            <a:avLst/>
          </a:prstGeom>
          <a:noFill/>
          <a:ln w="9525">
            <a:noFill/>
          </a:ln>
        </p:spPr>
        <p:txBody>
          <a:bodyPr wrap="square" anchor="t">
            <a:spAutoFit/>
          </a:bodyPr>
          <a:p>
            <a:r>
              <a:rPr lang="en-US" altLang="zh-CN" sz="2400" b="1" dirty="0">
                <a:latin typeface="微软雅黑" panose="020B0503020204020204" charset="-122"/>
                <a:ea typeface="仿宋_GB2312" panose="02010609030101010101" charset="-122"/>
                <a:sym typeface="微软雅黑" panose="020B0503020204020204" charset="-122"/>
              </a:rPr>
              <a:t>“</a:t>
            </a:r>
            <a:r>
              <a:rPr lang="zh-CN" altLang="en-US" sz="2400" b="1" dirty="0">
                <a:solidFill>
                  <a:srgbClr val="FF0000"/>
                </a:solidFill>
                <a:latin typeface="微软雅黑" panose="020B0503020204020204" charset="-122"/>
                <a:ea typeface="仿宋_GB2312" panose="02010609030101010101" charset="-122"/>
                <a:sym typeface="微软雅黑" panose="020B0503020204020204" charset="-122"/>
              </a:rPr>
              <a:t>我知道</a:t>
            </a:r>
            <a:r>
              <a:rPr lang="zh-CN" altLang="en-US" sz="2400" b="1" dirty="0">
                <a:latin typeface="微软雅黑" panose="020B0503020204020204" charset="-122"/>
                <a:ea typeface="仿宋_GB2312" panose="02010609030101010101" charset="-122"/>
                <a:sym typeface="微软雅黑" panose="020B0503020204020204" charset="-122"/>
              </a:rPr>
              <a:t>我现在</a:t>
            </a:r>
            <a:r>
              <a:rPr lang="en-US" altLang="zh-CN" sz="2400" b="1" dirty="0">
                <a:latin typeface="微软雅黑" panose="020B0503020204020204" charset="-122"/>
                <a:ea typeface="仿宋_GB2312" panose="02010609030101010101" charset="-122"/>
                <a:sym typeface="微软雅黑" panose="020B0503020204020204" charset="-122"/>
              </a:rPr>
              <a:t>……“</a:t>
            </a:r>
            <a:endParaRPr lang="zh-CN" altLang="en-US" sz="2400" b="1" dirty="0">
              <a:latin typeface="微软雅黑" panose="020B0503020204020204" charset="-122"/>
              <a:ea typeface="仿宋_GB2312" panose="02010609030101010101" charset="-122"/>
              <a:sym typeface="微软雅黑" panose="020B0503020204020204" charset="-122"/>
            </a:endParaRPr>
          </a:p>
        </p:txBody>
      </p:sp>
      <p:sp>
        <p:nvSpPr>
          <p:cNvPr id="11" name="TextBox 6"/>
          <p:cNvSpPr/>
          <p:nvPr/>
        </p:nvSpPr>
        <p:spPr>
          <a:xfrm>
            <a:off x="4942205" y="5806440"/>
            <a:ext cx="3902710" cy="460375"/>
          </a:xfrm>
          <a:prstGeom prst="rect">
            <a:avLst/>
          </a:prstGeom>
          <a:noFill/>
          <a:ln w="9525">
            <a:noFill/>
          </a:ln>
        </p:spPr>
        <p:txBody>
          <a:bodyPr wrap="square" anchor="t">
            <a:spAutoFit/>
          </a:bodyPr>
          <a:p>
            <a:r>
              <a:rPr lang="en-US" altLang="zh-CN" sz="2400" b="1" dirty="0">
                <a:latin typeface="微软雅黑" panose="020B0503020204020204" charset="-122"/>
                <a:ea typeface="仿宋_GB2312" panose="02010609030101010101" charset="-122"/>
                <a:sym typeface="微软雅黑" panose="020B0503020204020204" charset="-122"/>
              </a:rPr>
              <a:t>“</a:t>
            </a:r>
            <a:r>
              <a:rPr lang="zh-CN" altLang="en-US" sz="2400" b="1" dirty="0">
                <a:latin typeface="微软雅黑" panose="020B0503020204020204" charset="-122"/>
                <a:ea typeface="仿宋_GB2312" panose="02010609030101010101" charset="-122"/>
                <a:sym typeface="微软雅黑" panose="020B0503020204020204" charset="-122"/>
              </a:rPr>
              <a:t>我有一个</a:t>
            </a:r>
            <a:r>
              <a:rPr lang="zh-CN" altLang="en-US" sz="2400" b="1" dirty="0">
                <a:solidFill>
                  <a:srgbClr val="FF0000"/>
                </a:solidFill>
                <a:latin typeface="微软雅黑" panose="020B0503020204020204" charset="-122"/>
                <a:ea typeface="仿宋_GB2312" panose="02010609030101010101" charset="-122"/>
                <a:sym typeface="微软雅黑" panose="020B0503020204020204" charset="-122"/>
              </a:rPr>
              <a:t>想法</a:t>
            </a:r>
            <a:r>
              <a:rPr lang="en-US" altLang="zh-CN" sz="2400" b="1" dirty="0">
                <a:latin typeface="微软雅黑" panose="020B0503020204020204" charset="-122"/>
                <a:ea typeface="仿宋_GB2312" panose="02010609030101010101" charset="-122"/>
                <a:sym typeface="微软雅黑" panose="020B0503020204020204" charset="-122"/>
              </a:rPr>
              <a:t>……“</a:t>
            </a:r>
            <a:endParaRPr lang="zh-CN" altLang="en-US" sz="2400" b="1" dirty="0">
              <a:latin typeface="微软雅黑" panose="020B0503020204020204" charset="-122"/>
              <a:ea typeface="仿宋_GB2312" panose="02010609030101010101" charset="-122"/>
              <a:sym typeface="微软雅黑" panose="020B0503020204020204" charset="-122"/>
            </a:endParaRPr>
          </a:p>
        </p:txBody>
      </p:sp>
      <p:pic>
        <p:nvPicPr>
          <p:cNvPr id="5" name="图片 4" descr="t0178fda28c39e08e9e"/>
          <p:cNvPicPr>
            <a:picLocks noChangeAspect="1"/>
          </p:cNvPicPr>
          <p:nvPr/>
        </p:nvPicPr>
        <p:blipFill>
          <a:blip r:embed="rId1"/>
          <a:stretch>
            <a:fillRect/>
          </a:stretch>
        </p:blipFill>
        <p:spPr>
          <a:xfrm>
            <a:off x="5212715" y="2640965"/>
            <a:ext cx="2469515" cy="2469515"/>
          </a:xfrm>
          <a:prstGeom prst="rect">
            <a:avLst/>
          </a:prstGeom>
        </p:spPr>
      </p:pic>
      <p:pic>
        <p:nvPicPr>
          <p:cNvPr id="2" name="图片 1" descr="t01c3a9b7f6cf22be1f"/>
          <p:cNvPicPr>
            <a:picLocks noChangeAspect="1"/>
          </p:cNvPicPr>
          <p:nvPr/>
        </p:nvPicPr>
        <p:blipFill>
          <a:blip r:embed="rId2"/>
          <a:stretch>
            <a:fillRect/>
          </a:stretch>
        </p:blipFill>
        <p:spPr>
          <a:xfrm>
            <a:off x="1471295" y="2621280"/>
            <a:ext cx="2489200" cy="2489200"/>
          </a:xfrm>
          <a:prstGeom prst="rect">
            <a:avLst/>
          </a:prstGeom>
        </p:spPr>
      </p:pic>
      <p:pic>
        <p:nvPicPr>
          <p:cNvPr id="6" name="图片 5" descr="4e64ed52eb5fbbbd0d0f1776191629a6">
            <a:hlinkClick r:id="rId3" action="ppaction://hlinksldjump"/>
          </p:cNvPr>
          <p:cNvPicPr>
            <a:picLocks noChangeAspect="1"/>
          </p:cNvPicPr>
          <p:nvPr/>
        </p:nvPicPr>
        <p:blipFill>
          <a:blip r:embed="rId4"/>
          <a:stretch>
            <a:fillRect/>
          </a:stretch>
        </p:blipFill>
        <p:spPr>
          <a:xfrm>
            <a:off x="8481060" y="6266815"/>
            <a:ext cx="363855" cy="3835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p:bldP spid="11" grpId="0" bldLvl="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Box 6"/>
          <p:cNvSpPr/>
          <p:nvPr/>
        </p:nvSpPr>
        <p:spPr>
          <a:xfrm>
            <a:off x="1620520" y="2837180"/>
            <a:ext cx="6757670" cy="891540"/>
          </a:xfrm>
          <a:prstGeom prst="rect">
            <a:avLst/>
          </a:prstGeom>
          <a:noFill/>
          <a:ln w="9525">
            <a:noFill/>
          </a:ln>
        </p:spPr>
        <p:txBody>
          <a:bodyPr wrap="square" anchor="t">
            <a:spAutoFit/>
          </a:bodyPr>
          <a:p>
            <a:endParaRPr lang="en-US" altLang="zh-CN" sz="2800" b="1" dirty="0">
              <a:latin typeface="微软雅黑" panose="020B0503020204020204" charset="-122"/>
              <a:ea typeface="微软雅黑" panose="020B0503020204020204" charset="-122"/>
              <a:cs typeface="微软雅黑" panose="020B0503020204020204" charset="-122"/>
              <a:sym typeface="微软雅黑" panose="020B0503020204020204" charset="-122"/>
            </a:endParaRPr>
          </a:p>
          <a:p>
            <a:endParaRPr lang="zh-CN" altLang="en-US" sz="2400" b="1" i="1" dirty="0">
              <a:solidFill>
                <a:srgbClr val="10243F"/>
              </a:solidFill>
              <a:latin typeface="仿宋" panose="02010609060101010101" charset="-122"/>
              <a:ea typeface="仿宋" panose="02010609060101010101" charset="-122"/>
              <a:sym typeface="微软雅黑" panose="020B0503020204020204" charset="-122"/>
            </a:endParaRPr>
          </a:p>
        </p:txBody>
      </p:sp>
      <p:pic>
        <p:nvPicPr>
          <p:cNvPr id="6" name="图片 5" descr="4e64ed52eb5fbbbd0d0f1776191629a6">
            <a:hlinkClick r:id="rId1" action="ppaction://hlinksldjump"/>
          </p:cNvPr>
          <p:cNvPicPr>
            <a:picLocks noChangeAspect="1"/>
          </p:cNvPicPr>
          <p:nvPr/>
        </p:nvPicPr>
        <p:blipFill>
          <a:blip r:embed="rId2"/>
          <a:stretch>
            <a:fillRect/>
          </a:stretch>
        </p:blipFill>
        <p:spPr>
          <a:xfrm>
            <a:off x="8481060" y="6266815"/>
            <a:ext cx="363855" cy="383540"/>
          </a:xfrm>
          <a:prstGeom prst="rect">
            <a:avLst/>
          </a:prstGeom>
        </p:spPr>
      </p:pic>
      <p:sp>
        <p:nvSpPr>
          <p:cNvPr id="21506" name="内容占位符 2"/>
          <p:cNvSpPr>
            <a:spLocks noGrp="1"/>
          </p:cNvSpPr>
          <p:nvPr>
            <p:ph idx="1"/>
          </p:nvPr>
        </p:nvSpPr>
        <p:spPr>
          <a:xfrm>
            <a:off x="668655" y="1175385"/>
            <a:ext cx="7552690" cy="2978150"/>
          </a:xfrm>
        </p:spPr>
        <p:txBody>
          <a:bodyPr lIns="91440" tIns="45720" rIns="91440" bIns="45720" anchor="t"/>
          <a:p>
            <a:pPr marL="0" indent="0" algn="l">
              <a:buNone/>
            </a:pPr>
            <a:r>
              <a:rPr lang="en-US" altLang="zh-CN" sz="3200" b="1">
                <a:solidFill>
                  <a:srgbClr val="7030A0"/>
                </a:solidFill>
                <a:ea typeface="宋体" panose="02010600030101010101" pitchFamily="2" charset="-122"/>
              </a:rPr>
              <a:t>   </a:t>
            </a:r>
            <a:r>
              <a:rPr lang="zh-CN" altLang="en-US" sz="3200" b="1">
                <a:solidFill>
                  <a:schemeClr val="tx1"/>
                </a:solidFill>
                <a:effectLst>
                  <a:outerShdw blurRad="38100" dist="19050" dir="2700000" algn="tl" rotWithShape="0">
                    <a:schemeClr val="dk1">
                      <a:alpha val="40000"/>
                    </a:schemeClr>
                  </a:outerShdw>
                </a:effectLst>
                <a:ea typeface="宋体" panose="02010600030101010101" pitchFamily="2" charset="-122"/>
              </a:rPr>
              <a:t>我是没用的人</a:t>
            </a:r>
            <a:endParaRPr lang="en-US" altLang="zh-CN" sz="3200" b="1">
              <a:solidFill>
                <a:schemeClr val="tx1"/>
              </a:solidFill>
              <a:effectLst>
                <a:outerShdw blurRad="38100" dist="19050" dir="2700000" algn="tl" rotWithShape="0">
                  <a:schemeClr val="dk1">
                    <a:alpha val="40000"/>
                  </a:schemeClr>
                </a:outerShdw>
              </a:effectLst>
              <a:ea typeface="宋体" panose="02010600030101010101" pitchFamily="2" charset="-122"/>
            </a:endParaRPr>
          </a:p>
          <a:p>
            <a:pPr marL="0" indent="0" algn="l" eaLnBrk="1" hangingPunct="1">
              <a:buClr>
                <a:srgbClr val="002060"/>
              </a:buClr>
              <a:buFont typeface="Wingdings" panose="05000000000000000000" charset="0"/>
              <a:buChar char="?"/>
            </a:pPr>
            <a:r>
              <a:rPr lang="zh-CN" altLang="en-US" sz="2400" b="1" dirty="0" smtClean="0">
                <a:solidFill>
                  <a:srgbClr val="FF0000"/>
                </a:solidFill>
                <a:latin typeface="楷体" panose="02010609060101010101" charset="-122"/>
                <a:ea typeface="楷体" panose="02010609060101010101" charset="-122"/>
                <a:cs typeface="楷体" panose="02010609060101010101" charset="-122"/>
                <a:sym typeface="+mn-ea"/>
              </a:rPr>
              <a:t>我是没用的人</a:t>
            </a:r>
            <a:endParaRPr lang="zh-CN" altLang="en-US" sz="2400" b="1" dirty="0" smtClean="0">
              <a:solidFill>
                <a:srgbClr val="FF0000"/>
              </a:solidFill>
              <a:latin typeface="楷体" panose="02010609060101010101" charset="-122"/>
              <a:ea typeface="楷体" panose="02010609060101010101" charset="-122"/>
              <a:cs typeface="楷体" panose="02010609060101010101" charset="-122"/>
              <a:sym typeface="+mn-ea"/>
            </a:endParaRPr>
          </a:p>
          <a:p>
            <a:pPr marL="0" indent="0" algn="l" eaLnBrk="1" hangingPunct="1">
              <a:buClr>
                <a:srgbClr val="002060"/>
              </a:buClr>
              <a:buFont typeface="Wingdings" panose="05000000000000000000" charset="0"/>
              <a:buChar char="?"/>
            </a:pPr>
            <a:r>
              <a:rPr lang="zh-CN" altLang="en-US" sz="2400" b="1" dirty="0" smtClean="0">
                <a:latin typeface="楷体" panose="02010609060101010101" charset="-122"/>
                <a:ea typeface="楷体" panose="02010609060101010101" charset="-122"/>
                <a:cs typeface="楷体" panose="02010609060101010101" charset="-122"/>
                <a:sym typeface="+mn-ea"/>
              </a:rPr>
              <a:t>我抱有“</a:t>
            </a:r>
            <a:r>
              <a:rPr lang="zh-CN" altLang="en-US" sz="2400" b="1" dirty="0" smtClean="0">
                <a:solidFill>
                  <a:srgbClr val="FF0000"/>
                </a:solidFill>
                <a:latin typeface="楷体" panose="02010609060101010101" charset="-122"/>
                <a:ea typeface="楷体" panose="02010609060101010101" charset="-122"/>
                <a:cs typeface="楷体" panose="02010609060101010101" charset="-122"/>
                <a:sym typeface="+mn-ea"/>
              </a:rPr>
              <a:t>我是没用的人</a:t>
            </a:r>
            <a:r>
              <a:rPr lang="zh-CN" altLang="en-US" sz="2400" b="1" dirty="0" smtClean="0">
                <a:latin typeface="楷体" panose="02010609060101010101" charset="-122"/>
                <a:ea typeface="楷体" panose="02010609060101010101" charset="-122"/>
                <a:cs typeface="楷体" panose="02010609060101010101" charset="-122"/>
                <a:sym typeface="+mn-ea"/>
              </a:rPr>
              <a:t>”这样的想法</a:t>
            </a:r>
            <a:endParaRPr lang="zh-CN" altLang="en-US" sz="2400" b="1" dirty="0" smtClean="0">
              <a:latin typeface="楷体" panose="02010609060101010101" charset="-122"/>
              <a:ea typeface="楷体" panose="02010609060101010101" charset="-122"/>
              <a:cs typeface="楷体" panose="02010609060101010101" charset="-122"/>
              <a:sym typeface="+mn-ea"/>
            </a:endParaRPr>
          </a:p>
          <a:p>
            <a:pPr marL="0" indent="0" algn="l" eaLnBrk="1" hangingPunct="1">
              <a:buClr>
                <a:srgbClr val="002060"/>
              </a:buClr>
              <a:buFont typeface="Wingdings" panose="05000000000000000000" charset="0"/>
              <a:buChar char="?"/>
            </a:pPr>
            <a:r>
              <a:rPr lang="zh-CN" altLang="en-US" sz="2400" b="1" dirty="0" smtClean="0">
                <a:latin typeface="楷体" panose="02010609060101010101" charset="-122"/>
                <a:ea typeface="楷体" panose="02010609060101010101" charset="-122"/>
                <a:cs typeface="楷体" panose="02010609060101010101" charset="-122"/>
                <a:sym typeface="+mn-ea"/>
              </a:rPr>
              <a:t>我、在当下、在这里，觉察到了，抱有“</a:t>
            </a:r>
            <a:r>
              <a:rPr lang="zh-CN" altLang="en-US" sz="2400" b="1" dirty="0" smtClean="0">
                <a:solidFill>
                  <a:srgbClr val="FF0000"/>
                </a:solidFill>
                <a:latin typeface="楷体" panose="02010609060101010101" charset="-122"/>
                <a:ea typeface="楷体" panose="02010609060101010101" charset="-122"/>
                <a:cs typeface="楷体" panose="02010609060101010101" charset="-122"/>
                <a:sym typeface="+mn-ea"/>
              </a:rPr>
              <a:t>我是没用的人</a:t>
            </a:r>
            <a:r>
              <a:rPr lang="zh-CN" altLang="en-US" sz="2400" b="1" dirty="0" smtClean="0">
                <a:latin typeface="楷体" panose="02010609060101010101" charset="-122"/>
                <a:ea typeface="楷体" panose="02010609060101010101" charset="-122"/>
                <a:cs typeface="楷体" panose="02010609060101010101" charset="-122"/>
                <a:sym typeface="+mn-ea"/>
              </a:rPr>
              <a:t>”这样的想法的自己</a:t>
            </a:r>
            <a:endParaRPr lang="zh-CN" altLang="en-US" sz="2400" b="1">
              <a:solidFill>
                <a:srgbClr val="002060"/>
              </a:solidFill>
              <a:latin typeface="楷体" panose="02010609060101010101" charset="-122"/>
              <a:ea typeface="楷体" panose="02010609060101010101" charset="-122"/>
              <a:cs typeface="楷体" panose="02010609060101010101" charset="-122"/>
            </a:endParaRPr>
          </a:p>
        </p:txBody>
      </p:sp>
      <p:sp>
        <p:nvSpPr>
          <p:cNvPr id="8" name="TextBox 6"/>
          <p:cNvSpPr/>
          <p:nvPr/>
        </p:nvSpPr>
        <p:spPr>
          <a:xfrm>
            <a:off x="668655" y="4153535"/>
            <a:ext cx="6399530" cy="583565"/>
          </a:xfrm>
          <a:prstGeom prst="rect">
            <a:avLst/>
          </a:prstGeom>
          <a:noFill/>
          <a:ln w="9525">
            <a:noFill/>
          </a:ln>
        </p:spPr>
        <p:txBody>
          <a:bodyPr wrap="square" anchor="t">
            <a:spAutoFit/>
          </a:bodyPr>
          <a:p>
            <a:r>
              <a:rPr lang="zh-CN" altLang="en-US" sz="3200" b="1" dirty="0">
                <a:solidFill>
                  <a:srgbClr val="0000FF"/>
                </a:solidFill>
                <a:latin typeface="微软雅黑" panose="020B0503020204020204" charset="-122"/>
                <a:ea typeface="微软雅黑" panose="020B0503020204020204" charset="-122"/>
                <a:cs typeface="微软雅黑" panose="020B0503020204020204" charset="-122"/>
                <a:sym typeface="微软雅黑" panose="020B0503020204020204" charset="-122"/>
              </a:rPr>
              <a:t>有意识觉察   活在当下  不做评判</a:t>
            </a:r>
            <a:endParaRPr lang="zh-CN" altLang="en-US" sz="3200" b="1" dirty="0">
              <a:solidFill>
                <a:srgbClr val="0000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000" fill="hold">
                                          <p:stCondLst>
                                            <p:cond delay="0"/>
                                          </p:stCondLst>
                                        </p:cTn>
                                        <p:tgtEl>
                                          <p:spTgt spid="21506">
                                            <p:txEl>
                                              <p:pRg st="0" end="0"/>
                                            </p:txEl>
                                          </p:spTgt>
                                        </p:tgtEl>
                                        <p:attrNameLst>
                                          <p:attrName>style.visibility</p:attrName>
                                        </p:attrNameLst>
                                      </p:cBhvr>
                                      <p:to>
                                        <p:strVal val="visible"/>
                                      </p:to>
                                    </p:set>
                                    <p:animEffect transition="in" filter="wipe(left)">
                                      <p:cBhvr>
                                        <p:cTn id="7" dur="1000"/>
                                        <p:tgtEl>
                                          <p:spTgt spid="215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000" fill="hold">
                                          <p:stCondLst>
                                            <p:cond delay="0"/>
                                          </p:stCondLst>
                                        </p:cTn>
                                        <p:tgtEl>
                                          <p:spTgt spid="21506">
                                            <p:txEl>
                                              <p:pRg st="1" end="1"/>
                                            </p:txEl>
                                          </p:spTgt>
                                        </p:tgtEl>
                                        <p:attrNameLst>
                                          <p:attrName>style.visibility</p:attrName>
                                        </p:attrNameLst>
                                      </p:cBhvr>
                                      <p:to>
                                        <p:strVal val="visible"/>
                                      </p:to>
                                    </p:set>
                                    <p:animEffect transition="in" filter="wipe(left)">
                                      <p:cBhvr>
                                        <p:cTn id="12" dur="1000"/>
                                        <p:tgtEl>
                                          <p:spTgt spid="215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000" fill="hold">
                                          <p:stCondLst>
                                            <p:cond delay="0"/>
                                          </p:stCondLst>
                                        </p:cTn>
                                        <p:tgtEl>
                                          <p:spTgt spid="21506">
                                            <p:txEl>
                                              <p:pRg st="2" end="2"/>
                                            </p:txEl>
                                          </p:spTgt>
                                        </p:tgtEl>
                                        <p:attrNameLst>
                                          <p:attrName>style.visibility</p:attrName>
                                        </p:attrNameLst>
                                      </p:cBhvr>
                                      <p:to>
                                        <p:strVal val="visible"/>
                                      </p:to>
                                    </p:set>
                                    <p:animEffect transition="in" filter="wipe(left)">
                                      <p:cBhvr>
                                        <p:cTn id="17" dur="1000"/>
                                        <p:tgtEl>
                                          <p:spTgt spid="215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000" fill="hold">
                                          <p:stCondLst>
                                            <p:cond delay="0"/>
                                          </p:stCondLst>
                                        </p:cTn>
                                        <p:tgtEl>
                                          <p:spTgt spid="21506">
                                            <p:txEl>
                                              <p:pRg st="3" end="3"/>
                                            </p:txEl>
                                          </p:spTgt>
                                        </p:tgtEl>
                                        <p:attrNameLst>
                                          <p:attrName>style.visibility</p:attrName>
                                        </p:attrNameLst>
                                      </p:cBhvr>
                                      <p:to>
                                        <p:strVal val="visible"/>
                                      </p:to>
                                    </p:set>
                                    <p:animEffect transition="in" filter="wipe(left)">
                                      <p:cBhvr>
                                        <p:cTn id="22" dur="1000"/>
                                        <p:tgtEl>
                                          <p:spTgt spid="2150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Box 6"/>
          <p:cNvSpPr/>
          <p:nvPr/>
        </p:nvSpPr>
        <p:spPr>
          <a:xfrm>
            <a:off x="1042988" y="474028"/>
            <a:ext cx="7561262" cy="706755"/>
          </a:xfrm>
          <a:prstGeom prst="rect">
            <a:avLst/>
          </a:prstGeom>
          <a:noFill/>
          <a:ln w="9525">
            <a:noFill/>
          </a:ln>
        </p:spPr>
        <p:txBody>
          <a:bodyPr wrap="square" anchor="t">
            <a:spAutoFit/>
          </a:bodyPr>
          <a:p>
            <a:r>
              <a:rPr lang="zh-CN" altLang="en-US" sz="3600" b="1" dirty="0">
                <a:solidFill>
                  <a:srgbClr val="10243F"/>
                </a:solidFill>
                <a:latin typeface="微软雅黑" panose="020B0503020204020204" charset="-122"/>
                <a:ea typeface="微软雅黑" panose="020B0503020204020204" charset="-122"/>
                <a:sym typeface="微软雅黑" panose="020B0503020204020204" charset="-122"/>
              </a:rPr>
              <a:t>幸福密码</a:t>
            </a:r>
            <a:r>
              <a:rPr lang="zh-CN" altLang="en-US" sz="2800" b="1" dirty="0">
                <a:solidFill>
                  <a:srgbClr val="10243F"/>
                </a:solidFill>
                <a:latin typeface="微软雅黑" panose="020B0503020204020204" charset="-122"/>
                <a:ea typeface="微软雅黑" panose="020B0503020204020204" charset="-122"/>
                <a:sym typeface="微软雅黑" panose="020B0503020204020204" charset="-122"/>
              </a:rPr>
              <a:t>之</a:t>
            </a:r>
            <a:r>
              <a:rPr lang="zh-CN" altLang="en-US" sz="4000" b="1" dirty="0">
                <a:solidFill>
                  <a:srgbClr val="10243F"/>
                </a:solidFill>
                <a:latin typeface="微软雅黑" panose="020B0503020204020204" charset="-122"/>
                <a:ea typeface="微软雅黑" panose="020B0503020204020204" charset="-122"/>
                <a:sym typeface="微软雅黑" panose="020B0503020204020204" charset="-122"/>
              </a:rPr>
              <a:t>：</a:t>
            </a:r>
            <a:r>
              <a:rPr lang="zh-CN" altLang="en-US" sz="4000" b="1" dirty="0">
                <a:solidFill>
                  <a:srgbClr val="FF0000"/>
                </a:solidFill>
                <a:latin typeface="微软雅黑" panose="020B0503020204020204" charset="-122"/>
                <a:ea typeface="微软雅黑" panose="020B0503020204020204" charset="-122"/>
                <a:sym typeface="微软雅黑" panose="020B0503020204020204" charset="-122"/>
              </a:rPr>
              <a:t>情绪顺畅</a:t>
            </a:r>
            <a:endParaRPr lang="en-US" altLang="zh-CN" sz="4000" b="1" dirty="0">
              <a:solidFill>
                <a:srgbClr val="FF0000"/>
              </a:solidFill>
              <a:latin typeface="微软雅黑" panose="020B0503020204020204" charset="-122"/>
              <a:ea typeface="微软雅黑" panose="020B0503020204020204" charset="-122"/>
              <a:sym typeface="微软雅黑" panose="020B0503020204020204" charset="-122"/>
            </a:endParaRPr>
          </a:p>
        </p:txBody>
      </p:sp>
      <p:sp>
        <p:nvSpPr>
          <p:cNvPr id="7" name="内容占位符 2"/>
          <p:cNvSpPr>
            <a:spLocks noGrp="1"/>
          </p:cNvSpPr>
          <p:nvPr/>
        </p:nvSpPr>
        <p:spPr>
          <a:xfrm>
            <a:off x="3410585" y="2247900"/>
            <a:ext cx="3312795" cy="4351655"/>
          </a:xfrm>
          <a:prstGeom prst="rect">
            <a:avLst/>
          </a:prstGeom>
          <a:noFill/>
          <a:ln w="9525">
            <a:noFill/>
          </a:ln>
        </p:spPr>
        <p:txBody>
          <a:bodyPr anchor="t">
            <a:normAutofit/>
          </a:bodyPr>
          <a:lstStyle>
            <a:lvl1pPr marL="0" lvl="0" indent="0" algn="ctr" defTabSz="914400" eaLnBrk="1" fontAlgn="base" latinLnBrk="0" hangingPunct="1">
              <a:lnSpc>
                <a:spcPct val="100000"/>
              </a:lnSpc>
              <a:spcBef>
                <a:spcPct val="20000"/>
              </a:spcBef>
              <a:buFont typeface="Arial" panose="020B0604020202020204" pitchFamily="34" charset="0"/>
              <a:buNone/>
              <a:defRPr sz="1800" b="1" kern="1200">
                <a:solidFill>
                  <a:srgbClr val="22297A"/>
                </a:solidFill>
                <a:latin typeface="+mn-lt"/>
                <a:ea typeface="+mn-ea"/>
                <a:cs typeface="+mn-cs"/>
                <a:sym typeface="Arial" panose="020B0604020202020204" pitchFamily="34" charset="0"/>
              </a:defRPr>
            </a:lvl1pPr>
            <a:lvl2pPr marL="342900" lvl="1" indent="0" algn="ctr" defTabSz="914400" eaLnBrk="1" fontAlgn="base" latinLnBrk="0" hangingPunct="1">
              <a:lnSpc>
                <a:spcPct val="100000"/>
              </a:lnSpc>
              <a:spcBef>
                <a:spcPct val="20000"/>
              </a:spcBef>
              <a:buFont typeface="Arial" panose="020B0604020202020204" pitchFamily="34" charset="0"/>
              <a:buNone/>
              <a:defRPr sz="1500" b="1" kern="1200">
                <a:solidFill>
                  <a:srgbClr val="22297A"/>
                </a:solidFill>
                <a:latin typeface="Arial" panose="020B0604020202020204" pitchFamily="34" charset="0"/>
                <a:ea typeface="楷体" panose="02010609060101010101" charset="-122"/>
                <a:cs typeface="+mn-cs"/>
                <a:sym typeface="Arial" panose="020B0604020202020204" pitchFamily="34" charset="0"/>
              </a:defRPr>
            </a:lvl2pPr>
            <a:lvl3pPr marL="685800" lvl="2" indent="0" algn="ctr" defTabSz="914400" eaLnBrk="1" fontAlgn="base" latinLnBrk="0" hangingPunct="1">
              <a:lnSpc>
                <a:spcPct val="100000"/>
              </a:lnSpc>
              <a:spcBef>
                <a:spcPct val="20000"/>
              </a:spcBef>
              <a:buFont typeface="Arial" panose="020B0604020202020204" pitchFamily="34" charset="0"/>
              <a:buNone/>
              <a:defRPr sz="1350" b="1" kern="1200">
                <a:solidFill>
                  <a:srgbClr val="22297A"/>
                </a:solidFill>
                <a:latin typeface="Arial" panose="020B0604020202020204" pitchFamily="34" charset="0"/>
                <a:ea typeface="楷体" panose="02010609060101010101" charset="-122"/>
                <a:cs typeface="+mn-cs"/>
                <a:sym typeface="Arial" panose="020B0604020202020204" pitchFamily="34" charset="0"/>
              </a:defRPr>
            </a:lvl3pPr>
            <a:lvl4pPr marL="1028700" lvl="3" indent="0" algn="ctr" defTabSz="914400" eaLnBrk="1" fontAlgn="base" latinLnBrk="0" hangingPunct="1">
              <a:lnSpc>
                <a:spcPct val="100000"/>
              </a:lnSpc>
              <a:spcBef>
                <a:spcPct val="20000"/>
              </a:spcBef>
              <a:buFont typeface="Arial" panose="020B0604020202020204" pitchFamily="34" charset="0"/>
              <a:buNone/>
              <a:defRPr sz="1200" b="1" kern="1200">
                <a:solidFill>
                  <a:srgbClr val="22297A"/>
                </a:solidFill>
                <a:latin typeface="Arial" panose="020B0604020202020204" pitchFamily="34" charset="0"/>
                <a:ea typeface="楷体" panose="02010609060101010101" charset="-122"/>
                <a:cs typeface="+mn-cs"/>
                <a:sym typeface="Arial" panose="020B0604020202020204" pitchFamily="34" charset="0"/>
              </a:defRPr>
            </a:lvl4pPr>
            <a:lvl5pPr marL="1371600" lvl="4" indent="0" algn="ctr" defTabSz="914400" eaLnBrk="1" fontAlgn="base" latinLnBrk="0" hangingPunct="1">
              <a:lnSpc>
                <a:spcPct val="100000"/>
              </a:lnSpc>
              <a:spcBef>
                <a:spcPct val="20000"/>
              </a:spcBef>
              <a:buFont typeface="Arial" panose="020B0604020202020204" pitchFamily="34" charset="0"/>
              <a:buNone/>
              <a:defRPr sz="1200" b="1" kern="1200">
                <a:solidFill>
                  <a:srgbClr val="22297A"/>
                </a:solidFill>
                <a:latin typeface="Arial" panose="020B0604020202020204" pitchFamily="34" charset="0"/>
                <a:ea typeface="楷体" panose="02010609060101010101" charset="-122"/>
                <a:cs typeface="+mn-cs"/>
                <a:sym typeface="Arial" panose="020B0604020202020204" pitchFamily="34" charset="0"/>
              </a:defRPr>
            </a:lvl5pPr>
            <a:lvl6pPr marL="1714500" lvl="5" indent="0" algn="ctr" defTabSz="914400" eaLnBrk="1" fontAlgn="base" latinLnBrk="0" hangingPunct="1">
              <a:lnSpc>
                <a:spcPct val="100000"/>
              </a:lnSpc>
              <a:spcBef>
                <a:spcPct val="20000"/>
              </a:spcBef>
              <a:buFont typeface="Arial" panose="020B0604020202020204" pitchFamily="34" charset="0"/>
              <a:buNone/>
              <a:defRPr sz="1200" b="1" kern="1200">
                <a:solidFill>
                  <a:srgbClr val="22297A"/>
                </a:solidFill>
                <a:latin typeface="Arial" panose="020B0604020202020204" pitchFamily="34" charset="0"/>
                <a:ea typeface="楷体" panose="02010609060101010101" charset="-122"/>
                <a:cs typeface="+mn-cs"/>
                <a:sym typeface="Arial" panose="020B0604020202020204" pitchFamily="34" charset="0"/>
              </a:defRPr>
            </a:lvl6pPr>
            <a:lvl7pPr marL="2057400" lvl="6" indent="0" algn="ctr" defTabSz="914400" eaLnBrk="1" fontAlgn="base" latinLnBrk="0" hangingPunct="1">
              <a:lnSpc>
                <a:spcPct val="100000"/>
              </a:lnSpc>
              <a:spcBef>
                <a:spcPct val="20000"/>
              </a:spcBef>
              <a:buFont typeface="Arial" panose="020B0604020202020204" pitchFamily="34" charset="0"/>
              <a:buNone/>
              <a:defRPr sz="1200" b="1" kern="1200">
                <a:solidFill>
                  <a:srgbClr val="22297A"/>
                </a:solidFill>
                <a:latin typeface="Arial" panose="020B0604020202020204" pitchFamily="34" charset="0"/>
                <a:ea typeface="楷体" panose="02010609060101010101" charset="-122"/>
                <a:cs typeface="+mn-cs"/>
                <a:sym typeface="Arial" panose="020B0604020202020204" pitchFamily="34" charset="0"/>
              </a:defRPr>
            </a:lvl7pPr>
            <a:lvl8pPr marL="2400300" lvl="7" indent="0" algn="ctr" defTabSz="914400" eaLnBrk="1" fontAlgn="base" latinLnBrk="0" hangingPunct="1">
              <a:lnSpc>
                <a:spcPct val="100000"/>
              </a:lnSpc>
              <a:spcBef>
                <a:spcPct val="20000"/>
              </a:spcBef>
              <a:buFont typeface="Arial" panose="020B0604020202020204" pitchFamily="34" charset="0"/>
              <a:buNone/>
              <a:defRPr sz="1200" b="1" kern="1200">
                <a:solidFill>
                  <a:srgbClr val="22297A"/>
                </a:solidFill>
                <a:latin typeface="Arial" panose="020B0604020202020204" pitchFamily="34" charset="0"/>
                <a:ea typeface="楷体" panose="02010609060101010101" charset="-122"/>
                <a:cs typeface="+mn-cs"/>
                <a:sym typeface="Arial" panose="020B0604020202020204" pitchFamily="34" charset="0"/>
              </a:defRPr>
            </a:lvl8pPr>
            <a:lvl9pPr marL="2743200" lvl="8" indent="0" algn="ctr" defTabSz="914400" eaLnBrk="1" fontAlgn="base" latinLnBrk="0" hangingPunct="1">
              <a:lnSpc>
                <a:spcPct val="100000"/>
              </a:lnSpc>
              <a:spcBef>
                <a:spcPct val="20000"/>
              </a:spcBef>
              <a:buFont typeface="Arial" panose="020B0604020202020204" pitchFamily="34" charset="0"/>
              <a:buNone/>
              <a:defRPr sz="1200" b="1" kern="1200">
                <a:solidFill>
                  <a:srgbClr val="22297A"/>
                </a:solidFill>
                <a:latin typeface="Arial" panose="020B0604020202020204" pitchFamily="34" charset="0"/>
                <a:ea typeface="楷体" panose="02010609060101010101" charset="-122"/>
                <a:cs typeface="+mn-cs"/>
                <a:sym typeface="Arial" panose="020B0604020202020204" pitchFamily="34" charset="0"/>
              </a:defRPr>
            </a:lvl9pPr>
          </a:lstStyle>
          <a:p>
            <a:pPr marL="0" indent="0">
              <a:buNone/>
            </a:pPr>
            <a:r>
              <a:rPr lang="zh-CN" altLang="en-US" sz="3600">
                <a:solidFill>
                  <a:srgbClr val="1307B3"/>
                </a:solidFill>
                <a:latin typeface="微软雅黑" panose="020B0503020204020204" charset="-122"/>
                <a:ea typeface="微软雅黑" panose="020B0503020204020204" charset="-122"/>
                <a:sym typeface="+mn-ea"/>
              </a:rPr>
              <a:t>认识、觉察</a:t>
            </a:r>
            <a:endParaRPr lang="zh-CN" altLang="en-US" sz="3600">
              <a:solidFill>
                <a:srgbClr val="1307B3"/>
              </a:solidFill>
              <a:latin typeface="微软雅黑" panose="020B0503020204020204" charset="-122"/>
              <a:ea typeface="微软雅黑" panose="020B0503020204020204" charset="-122"/>
              <a:sym typeface="+mn-ea"/>
            </a:endParaRPr>
          </a:p>
          <a:p>
            <a:pPr marL="0" indent="0">
              <a:buNone/>
            </a:pPr>
            <a:endParaRPr lang="zh-CN" altLang="en-US" sz="3600">
              <a:solidFill>
                <a:srgbClr val="1307B3"/>
              </a:solidFill>
              <a:latin typeface="微软雅黑" panose="020B0503020204020204" charset="-122"/>
              <a:ea typeface="微软雅黑" panose="020B0503020204020204" charset="-122"/>
              <a:sym typeface="+mn-ea"/>
            </a:endParaRPr>
          </a:p>
          <a:p>
            <a:pPr marL="0" indent="0">
              <a:buNone/>
            </a:pPr>
            <a:r>
              <a:rPr lang="zh-CN" altLang="en-US" sz="3600">
                <a:solidFill>
                  <a:srgbClr val="1307B3"/>
                </a:solidFill>
                <a:latin typeface="微软雅黑" panose="020B0503020204020204" charset="-122"/>
                <a:ea typeface="微软雅黑" panose="020B0503020204020204" charset="-122"/>
                <a:sym typeface="+mn-ea"/>
              </a:rPr>
              <a:t>接纳、共情</a:t>
            </a:r>
            <a:endParaRPr lang="zh-CN" altLang="en-US" sz="3600">
              <a:solidFill>
                <a:srgbClr val="1307B3"/>
              </a:solidFill>
              <a:latin typeface="微软雅黑" panose="020B0503020204020204" charset="-122"/>
              <a:ea typeface="微软雅黑" panose="020B0503020204020204" charset="-122"/>
              <a:sym typeface="+mn-ea"/>
            </a:endParaRPr>
          </a:p>
          <a:p>
            <a:pPr marL="0" indent="0">
              <a:buNone/>
            </a:pPr>
            <a:endParaRPr lang="zh-CN" altLang="en-US" sz="3600">
              <a:solidFill>
                <a:srgbClr val="1307B3"/>
              </a:solidFill>
              <a:latin typeface="微软雅黑" panose="020B0503020204020204" charset="-122"/>
              <a:ea typeface="微软雅黑" panose="020B0503020204020204" charset="-122"/>
              <a:sym typeface="+mn-ea"/>
            </a:endParaRPr>
          </a:p>
          <a:p>
            <a:pPr marL="0" indent="0">
              <a:buNone/>
            </a:pPr>
            <a:r>
              <a:rPr lang="zh-CN" altLang="en-US" sz="3600">
                <a:solidFill>
                  <a:srgbClr val="1307B3"/>
                </a:solidFill>
                <a:latin typeface="微软雅黑" panose="020B0503020204020204" charset="-122"/>
                <a:ea typeface="微软雅黑" panose="020B0503020204020204" charset="-122"/>
                <a:sym typeface="+mn-ea"/>
              </a:rPr>
              <a:t>表达、释放</a:t>
            </a:r>
            <a:endParaRPr lang="zh-CN" altLang="en-US" sz="3600">
              <a:solidFill>
                <a:srgbClr val="1307B3"/>
              </a:solidFill>
              <a:latin typeface="微软雅黑" panose="020B0503020204020204" charset="-122"/>
              <a:ea typeface="微软雅黑" panose="020B0503020204020204" charset="-122"/>
              <a:sym typeface="+mn-ea"/>
            </a:endParaRPr>
          </a:p>
          <a:p>
            <a:endParaRPr lang="zh-CN" altLang="en-US" sz="3600">
              <a:solidFill>
                <a:srgbClr val="1307B3"/>
              </a:solidFill>
              <a:latin typeface="微软雅黑" panose="020B0503020204020204" charset="-122"/>
              <a:ea typeface="微软雅黑" panose="020B0503020204020204" charset="-122"/>
              <a:sym typeface="+mn-ea"/>
            </a:endParaRPr>
          </a:p>
          <a:p>
            <a:endParaRPr lang="zh-CN" altLang="en-US" sz="3600">
              <a:latin typeface="微软雅黑" panose="020B0503020204020204" charset="-122"/>
              <a:ea typeface="微软雅黑" panose="020B0503020204020204" charset="-122"/>
            </a:endParaRPr>
          </a:p>
        </p:txBody>
      </p:sp>
      <p:sp>
        <p:nvSpPr>
          <p:cNvPr id="22" name="圆角矩形 21"/>
          <p:cNvSpPr/>
          <p:nvPr/>
        </p:nvSpPr>
        <p:spPr>
          <a:xfrm>
            <a:off x="3705225" y="2081530"/>
            <a:ext cx="2723515" cy="3582670"/>
          </a:xfrm>
          <a:prstGeom prst="roundRect">
            <a:avLst/>
          </a:prstGeom>
          <a:solidFill>
            <a:srgbClr val="FFDE77">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343" name="TextBox 6"/>
          <p:cNvSpPr/>
          <p:nvPr/>
        </p:nvSpPr>
        <p:spPr>
          <a:xfrm>
            <a:off x="976630" y="3602355"/>
            <a:ext cx="4904105" cy="583565"/>
          </a:xfrm>
          <a:prstGeom prst="rect">
            <a:avLst/>
          </a:prstGeom>
          <a:noFill/>
          <a:ln w="9525">
            <a:noFill/>
          </a:ln>
        </p:spPr>
        <p:txBody>
          <a:bodyPr wrap="square" anchor="t">
            <a:spAutoFit/>
          </a:bodyPr>
          <a:p>
            <a:r>
              <a:rPr lang="zh-CN" altLang="zh-CN" sz="3200" b="1" dirty="0">
                <a:solidFill>
                  <a:srgbClr val="C00000"/>
                </a:solidFill>
                <a:latin typeface="微软雅黑" panose="020B0503020204020204" charset="-122"/>
                <a:ea typeface="微软雅黑" panose="020B0503020204020204" charset="-122"/>
                <a:sym typeface="微软雅黑" panose="020B0503020204020204" charset="-122"/>
              </a:rPr>
              <a:t>如何做？</a:t>
            </a:r>
            <a:endParaRPr lang="zh-CN" altLang="zh-CN" sz="3200" b="1" dirty="0">
              <a:solidFill>
                <a:srgbClr val="C00000"/>
              </a:solidFill>
              <a:latin typeface="微软雅黑" panose="020B0503020204020204" charset="-122"/>
              <a:ea typeface="微软雅黑" panose="020B0503020204020204" charset="-122"/>
              <a:sym typeface="微软雅黑" panose="020B0503020204020204" charset="-122"/>
            </a:endParaRPr>
          </a:p>
        </p:txBody>
      </p:sp>
      <p:sp>
        <p:nvSpPr>
          <p:cNvPr id="6" name="左大括号 5"/>
          <p:cNvSpPr/>
          <p:nvPr/>
        </p:nvSpPr>
        <p:spPr>
          <a:xfrm>
            <a:off x="2668270" y="2680335"/>
            <a:ext cx="535940" cy="24765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0" name="TextBox 6"/>
          <p:cNvSpPr/>
          <p:nvPr/>
        </p:nvSpPr>
        <p:spPr>
          <a:xfrm>
            <a:off x="7250430" y="3627120"/>
            <a:ext cx="1631315" cy="583565"/>
          </a:xfrm>
          <a:prstGeom prst="rect">
            <a:avLst/>
          </a:prstGeom>
          <a:noFill/>
          <a:ln w="9525">
            <a:noFill/>
          </a:ln>
        </p:spPr>
        <p:txBody>
          <a:bodyPr wrap="square" anchor="t">
            <a:spAutoFit/>
          </a:bodyPr>
          <a:p>
            <a:r>
              <a:rPr lang="en-US" altLang="zh-CN" sz="3200" b="1" dirty="0">
                <a:solidFill>
                  <a:srgbClr val="0000FF"/>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r>
              <a:rPr lang="zh-CN" altLang="en-US" sz="3200" b="1" dirty="0">
                <a:solidFill>
                  <a:srgbClr val="0000FF"/>
                </a:solidFill>
                <a:latin typeface="微软雅黑" panose="020B0503020204020204" charset="-122"/>
                <a:ea typeface="微软雅黑" panose="020B0503020204020204" charset="-122"/>
                <a:cs typeface="微软雅黑" panose="020B0503020204020204" charset="-122"/>
                <a:sym typeface="微软雅黑" panose="020B0503020204020204" charset="-122"/>
              </a:rPr>
              <a:t>联结</a:t>
            </a:r>
            <a:endParaRPr lang="en-US" altLang="zh-CN" sz="3200" b="1" dirty="0">
              <a:solidFill>
                <a:srgbClr val="0000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1" name="右箭头 10"/>
          <p:cNvSpPr/>
          <p:nvPr/>
        </p:nvSpPr>
        <p:spPr>
          <a:xfrm>
            <a:off x="6588125" y="3860800"/>
            <a:ext cx="864235" cy="1441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6" grpId="0" bldLvl="0" animBg="1"/>
      <p:bldP spid="14343" grpId="0"/>
      <p:bldP spid="11" grpId="0" animBg="1"/>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 name="图片 13" descr="微信图片_20190706001046">
            <a:hlinkClick r:id="rId1" action="ppaction://hlinkfile"/>
          </p:cNvPr>
          <p:cNvPicPr>
            <a:picLocks noChangeAspect="1"/>
          </p:cNvPicPr>
          <p:nvPr/>
        </p:nvPicPr>
        <p:blipFill>
          <a:blip r:embed="rId2"/>
          <a:stretch>
            <a:fillRect/>
          </a:stretch>
        </p:blipFill>
        <p:spPr>
          <a:xfrm>
            <a:off x="4038600" y="1151255"/>
            <a:ext cx="4625340" cy="5373370"/>
          </a:xfrm>
          <a:prstGeom prst="rect">
            <a:avLst/>
          </a:prstGeom>
        </p:spPr>
      </p:pic>
      <p:sp>
        <p:nvSpPr>
          <p:cNvPr id="15" name="文本框 14"/>
          <p:cNvSpPr txBox="1"/>
          <p:nvPr/>
        </p:nvSpPr>
        <p:spPr>
          <a:xfrm>
            <a:off x="3051810" y="416560"/>
            <a:ext cx="3360420" cy="460375"/>
          </a:xfrm>
          <a:prstGeom prst="rect">
            <a:avLst/>
          </a:prstGeom>
          <a:noFill/>
        </p:spPr>
        <p:txBody>
          <a:bodyPr wrap="square" rtlCol="0" anchor="t">
            <a:spAutoFit/>
          </a:bodyPr>
          <a:p>
            <a:r>
              <a:rPr lang="zh-CN" altLang="en-US" sz="2400" b="1">
                <a:solidFill>
                  <a:schemeClr val="tx1"/>
                </a:solidFill>
                <a:latin typeface="方正粗黑宋简体" panose="02000000000000000000" charset="-122"/>
                <a:ea typeface="方正粗黑宋简体" panose="02000000000000000000" charset="-122"/>
                <a:cs typeface="方正粗黑宋简体" panose="02000000000000000000" charset="-122"/>
              </a:rPr>
              <a:t>EFT情绪释放技术</a:t>
            </a:r>
            <a:endParaRPr lang="zh-CN" altLang="en-US" sz="2400" b="1">
              <a:solidFill>
                <a:schemeClr val="tx1"/>
              </a:solidFill>
              <a:latin typeface="方正粗黑宋简体" panose="02000000000000000000" charset="-122"/>
              <a:ea typeface="方正粗黑宋简体" panose="02000000000000000000" charset="-122"/>
              <a:cs typeface="方正粗黑宋简体" panose="02000000000000000000" charset="-122"/>
            </a:endParaRPr>
          </a:p>
        </p:txBody>
      </p:sp>
      <p:sp>
        <p:nvSpPr>
          <p:cNvPr id="16" name="文本框 15"/>
          <p:cNvSpPr txBox="1"/>
          <p:nvPr/>
        </p:nvSpPr>
        <p:spPr>
          <a:xfrm>
            <a:off x="511810" y="1638300"/>
            <a:ext cx="3526790" cy="1476375"/>
          </a:xfrm>
          <a:prstGeom prst="rect">
            <a:avLst/>
          </a:prstGeom>
          <a:noFill/>
        </p:spPr>
        <p:txBody>
          <a:bodyPr wrap="square" rtlCol="0" anchor="t">
            <a:spAutoFit/>
          </a:bodyPr>
          <a:p>
            <a:r>
              <a:rPr lang="zh-CN" altLang="en-US"/>
              <a:t>（1）后溪穴（2）内关穴</a:t>
            </a:r>
            <a:endParaRPr lang="zh-CN" altLang="en-US"/>
          </a:p>
          <a:p>
            <a:r>
              <a:rPr lang="zh-CN" altLang="en-US"/>
              <a:t>（3）攒竹穴（4）瞳子髎</a:t>
            </a:r>
            <a:endParaRPr lang="zh-CN" altLang="en-US"/>
          </a:p>
          <a:p>
            <a:r>
              <a:rPr lang="zh-CN" altLang="en-US"/>
              <a:t>（5）承泣穴（6）人中穴</a:t>
            </a:r>
            <a:endParaRPr lang="zh-CN" altLang="en-US"/>
          </a:p>
          <a:p>
            <a:r>
              <a:rPr lang="zh-CN" altLang="en-US"/>
              <a:t>（7）承浆穴（8）神藏穴</a:t>
            </a:r>
            <a:endParaRPr lang="zh-CN" altLang="en-US"/>
          </a:p>
          <a:p>
            <a:r>
              <a:rPr lang="zh-CN" altLang="en-US"/>
              <a:t>（9）大包穴（10）百会穴</a:t>
            </a:r>
            <a:endParaRPr lang="zh-CN" altLang="en-US"/>
          </a:p>
        </p:txBody>
      </p:sp>
      <p:sp>
        <p:nvSpPr>
          <p:cNvPr id="17" name="文本框 16"/>
          <p:cNvSpPr txBox="1"/>
          <p:nvPr/>
        </p:nvSpPr>
        <p:spPr>
          <a:xfrm>
            <a:off x="652145" y="4906010"/>
            <a:ext cx="2763520" cy="1630045"/>
          </a:xfrm>
          <a:prstGeom prst="rect">
            <a:avLst/>
          </a:prstGeom>
          <a:noFill/>
        </p:spPr>
        <p:txBody>
          <a:bodyPr wrap="square" rtlCol="0" anchor="t">
            <a:spAutoFit/>
          </a:bodyPr>
          <a:p>
            <a:r>
              <a:rPr lang="zh-CN" altLang="en-US" sz="2000">
                <a:latin typeface="楷体" panose="02010609060101010101" charset="-122"/>
                <a:ea typeface="楷体" panose="02010609060101010101" charset="-122"/>
                <a:cs typeface="楷体" panose="02010609060101010101" charset="-122"/>
              </a:rPr>
              <a:t>“虽然我想起</a:t>
            </a:r>
            <a:r>
              <a:rPr lang="en-US" altLang="zh-CN" sz="2000">
                <a:latin typeface="楷体" panose="02010609060101010101" charset="-122"/>
                <a:ea typeface="楷体" panose="02010609060101010101" charset="-122"/>
                <a:cs typeface="楷体" panose="02010609060101010101" charset="-122"/>
              </a:rPr>
              <a:t>……</a:t>
            </a:r>
            <a:r>
              <a:rPr lang="zh-CN" altLang="en-US" sz="2000">
                <a:latin typeface="楷体" panose="02010609060101010101" charset="-122"/>
                <a:ea typeface="楷体" panose="02010609060101010101" charset="-122"/>
                <a:cs typeface="楷体" panose="02010609060101010101" charset="-122"/>
              </a:rPr>
              <a:t>（心结或耿耿于怀的事情）很</a:t>
            </a:r>
            <a:r>
              <a:rPr lang="zh-CN" altLang="en-US" sz="2000">
                <a:latin typeface="楷体" panose="02010609060101010101" charset="-122"/>
                <a:ea typeface="楷体" panose="02010609060101010101" charset="-122"/>
                <a:cs typeface="楷体" panose="02010609060101010101" charset="-122"/>
                <a:sym typeface="+mn-ea"/>
              </a:rPr>
              <a:t>（有一些、有一点）</a:t>
            </a:r>
            <a:r>
              <a:rPr lang="zh-CN" altLang="en-US" sz="2000">
                <a:latin typeface="楷体" panose="02010609060101010101" charset="-122"/>
                <a:ea typeface="楷体" panose="02010609060101010101" charset="-122"/>
                <a:cs typeface="楷体" panose="02010609060101010101" charset="-122"/>
              </a:rPr>
              <a:t>难受，但我要无条件地接受自己、爱自己”</a:t>
            </a:r>
            <a:endParaRPr lang="zh-CN" altLang="en-US" sz="2000">
              <a:latin typeface="楷体" panose="02010609060101010101" charset="-122"/>
              <a:ea typeface="楷体" panose="02010609060101010101" charset="-122"/>
              <a:cs typeface="楷体" panose="02010609060101010101" charset="-122"/>
            </a:endParaRPr>
          </a:p>
        </p:txBody>
      </p:sp>
      <p:pic>
        <p:nvPicPr>
          <p:cNvPr id="3" name="图片 2" descr="3633681">
            <a:hlinkClick r:id="rId3" action="ppaction://hlinksldjump"/>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00135" y="6143625"/>
            <a:ext cx="286385" cy="308610"/>
          </a:xfrm>
          <a:prstGeom prst="rect">
            <a:avLst/>
          </a:prstGeom>
        </p:spPr>
      </p:pic>
      <p:sp>
        <p:nvSpPr>
          <p:cNvPr id="2" name="文本框 1"/>
          <p:cNvSpPr txBox="1"/>
          <p:nvPr/>
        </p:nvSpPr>
        <p:spPr>
          <a:xfrm>
            <a:off x="6661150" y="1866900"/>
            <a:ext cx="411480" cy="368300"/>
          </a:xfrm>
          <a:prstGeom prst="rect">
            <a:avLst/>
          </a:prstGeom>
          <a:noFill/>
        </p:spPr>
        <p:txBody>
          <a:bodyPr wrap="none" rtlCol="0" anchor="t">
            <a:spAutoFit/>
          </a:bodyPr>
          <a:p>
            <a:r>
              <a:rPr lang="zh-CN" altLang="en-US">
                <a:latin typeface="Calibri" panose="020F0502020204030204" charset="0"/>
              </a:rPr>
              <a:t>①</a:t>
            </a:r>
            <a:endParaRPr lang="zh-CN" altLang="en-US">
              <a:latin typeface="Calibri" panose="020F0502020204030204" charset="0"/>
            </a:endParaRPr>
          </a:p>
        </p:txBody>
      </p:sp>
      <p:sp>
        <p:nvSpPr>
          <p:cNvPr id="4" name="文本框 3"/>
          <p:cNvSpPr txBox="1"/>
          <p:nvPr/>
        </p:nvSpPr>
        <p:spPr>
          <a:xfrm>
            <a:off x="4871085" y="5859780"/>
            <a:ext cx="411480" cy="368300"/>
          </a:xfrm>
          <a:prstGeom prst="rect">
            <a:avLst/>
          </a:prstGeom>
          <a:noFill/>
        </p:spPr>
        <p:txBody>
          <a:bodyPr wrap="none" rtlCol="0" anchor="t">
            <a:spAutoFit/>
          </a:bodyPr>
          <a:p>
            <a:r>
              <a:rPr lang="zh-CN" altLang="en-US">
                <a:latin typeface="Calibri" panose="020F0502020204030204" charset="0"/>
              </a:rPr>
              <a:t>②</a:t>
            </a:r>
            <a:endParaRPr lang="zh-CN" altLang="en-US">
              <a:latin typeface="Calibri" panose="020F0502020204030204" charset="0"/>
            </a:endParaRPr>
          </a:p>
        </p:txBody>
      </p:sp>
      <p:sp>
        <p:nvSpPr>
          <p:cNvPr id="5" name="文本框 4"/>
          <p:cNvSpPr txBox="1"/>
          <p:nvPr/>
        </p:nvSpPr>
        <p:spPr>
          <a:xfrm>
            <a:off x="6319520" y="2812415"/>
            <a:ext cx="411480" cy="368300"/>
          </a:xfrm>
          <a:prstGeom prst="rect">
            <a:avLst/>
          </a:prstGeom>
          <a:noFill/>
        </p:spPr>
        <p:txBody>
          <a:bodyPr wrap="none" rtlCol="0" anchor="t">
            <a:spAutoFit/>
          </a:bodyPr>
          <a:p>
            <a:r>
              <a:rPr lang="zh-CN" altLang="en-US">
                <a:latin typeface="Calibri" panose="020F0502020204030204" charset="0"/>
              </a:rPr>
              <a:t>③</a:t>
            </a:r>
            <a:endParaRPr lang="zh-CN" altLang="en-US">
              <a:latin typeface="Calibri" panose="020F0502020204030204" charset="0"/>
            </a:endParaRPr>
          </a:p>
        </p:txBody>
      </p:sp>
      <p:sp>
        <p:nvSpPr>
          <p:cNvPr id="6" name="文本框 5"/>
          <p:cNvSpPr txBox="1"/>
          <p:nvPr/>
        </p:nvSpPr>
        <p:spPr>
          <a:xfrm>
            <a:off x="5762625" y="3014980"/>
            <a:ext cx="411480" cy="368300"/>
          </a:xfrm>
          <a:prstGeom prst="rect">
            <a:avLst/>
          </a:prstGeom>
          <a:noFill/>
        </p:spPr>
        <p:txBody>
          <a:bodyPr wrap="none" rtlCol="0" anchor="t">
            <a:spAutoFit/>
          </a:bodyPr>
          <a:p>
            <a:r>
              <a:rPr lang="zh-CN" altLang="en-US">
                <a:latin typeface="Calibri" panose="020F0502020204030204" charset="0"/>
              </a:rPr>
              <a:t>④</a:t>
            </a:r>
            <a:endParaRPr lang="zh-CN" altLang="en-US">
              <a:latin typeface="Calibri" panose="020F0502020204030204" charset="0"/>
            </a:endParaRPr>
          </a:p>
        </p:txBody>
      </p:sp>
      <p:sp>
        <p:nvSpPr>
          <p:cNvPr id="7" name="文本框 6"/>
          <p:cNvSpPr txBox="1"/>
          <p:nvPr/>
        </p:nvSpPr>
        <p:spPr>
          <a:xfrm>
            <a:off x="6319520" y="3244850"/>
            <a:ext cx="411480" cy="368300"/>
          </a:xfrm>
          <a:prstGeom prst="rect">
            <a:avLst/>
          </a:prstGeom>
          <a:noFill/>
        </p:spPr>
        <p:txBody>
          <a:bodyPr wrap="none" rtlCol="0" anchor="t">
            <a:spAutoFit/>
          </a:bodyPr>
          <a:p>
            <a:r>
              <a:rPr lang="zh-CN" altLang="en-US">
                <a:latin typeface="Calibri" panose="020F0502020204030204" charset="0"/>
              </a:rPr>
              <a:t>⑥</a:t>
            </a:r>
            <a:endParaRPr lang="zh-CN" altLang="en-US">
              <a:latin typeface="Calibri" panose="020F0502020204030204" charset="0"/>
            </a:endParaRPr>
          </a:p>
        </p:txBody>
      </p:sp>
      <p:sp>
        <p:nvSpPr>
          <p:cNvPr id="8" name="文本框 7"/>
          <p:cNvSpPr txBox="1"/>
          <p:nvPr/>
        </p:nvSpPr>
        <p:spPr>
          <a:xfrm>
            <a:off x="7759065" y="3244850"/>
            <a:ext cx="285115" cy="368300"/>
          </a:xfrm>
          <a:prstGeom prst="rect">
            <a:avLst/>
          </a:prstGeom>
          <a:noFill/>
        </p:spPr>
        <p:txBody>
          <a:bodyPr wrap="square" rtlCol="0" anchor="t">
            <a:spAutoFit/>
          </a:bodyPr>
          <a:p>
            <a:r>
              <a:rPr lang="zh-CN" altLang="en-US">
                <a:latin typeface="Calibri" panose="020F0502020204030204" charset="0"/>
              </a:rPr>
              <a:t>⑤</a:t>
            </a:r>
            <a:endParaRPr lang="zh-CN" altLang="en-US">
              <a:latin typeface="Calibri" panose="020F0502020204030204" charset="0"/>
            </a:endParaRPr>
          </a:p>
        </p:txBody>
      </p:sp>
      <p:sp>
        <p:nvSpPr>
          <p:cNvPr id="9" name="文本框 8"/>
          <p:cNvSpPr txBox="1"/>
          <p:nvPr/>
        </p:nvSpPr>
        <p:spPr>
          <a:xfrm>
            <a:off x="6249670" y="4229100"/>
            <a:ext cx="411480" cy="368300"/>
          </a:xfrm>
          <a:prstGeom prst="rect">
            <a:avLst/>
          </a:prstGeom>
          <a:noFill/>
        </p:spPr>
        <p:txBody>
          <a:bodyPr wrap="none" rtlCol="0" anchor="t">
            <a:spAutoFit/>
          </a:bodyPr>
          <a:p>
            <a:r>
              <a:rPr lang="zh-CN" altLang="en-US">
                <a:latin typeface="Calibri" panose="020F0502020204030204" charset="0"/>
              </a:rPr>
              <a:t>⑧</a:t>
            </a:r>
            <a:endParaRPr lang="zh-CN" altLang="en-US">
              <a:latin typeface="Calibri" panose="020F0502020204030204" charset="0"/>
            </a:endParaRPr>
          </a:p>
        </p:txBody>
      </p:sp>
      <p:sp>
        <p:nvSpPr>
          <p:cNvPr id="10" name="文本框 9"/>
          <p:cNvSpPr txBox="1"/>
          <p:nvPr/>
        </p:nvSpPr>
        <p:spPr>
          <a:xfrm>
            <a:off x="6319520" y="3613150"/>
            <a:ext cx="411480" cy="368300"/>
          </a:xfrm>
          <a:prstGeom prst="rect">
            <a:avLst/>
          </a:prstGeom>
          <a:noFill/>
        </p:spPr>
        <p:txBody>
          <a:bodyPr wrap="none" rtlCol="0" anchor="t">
            <a:spAutoFit/>
          </a:bodyPr>
          <a:p>
            <a:r>
              <a:rPr lang="zh-CN" altLang="en-US">
                <a:latin typeface="Calibri" panose="020F0502020204030204" charset="0"/>
              </a:rPr>
              <a:t>⑦</a:t>
            </a:r>
            <a:endParaRPr lang="zh-CN" altLang="en-US">
              <a:latin typeface="Calibri" panose="020F0502020204030204" charset="0"/>
            </a:endParaRPr>
          </a:p>
        </p:txBody>
      </p:sp>
      <p:sp>
        <p:nvSpPr>
          <p:cNvPr id="11" name="文本框 10"/>
          <p:cNvSpPr txBox="1"/>
          <p:nvPr/>
        </p:nvSpPr>
        <p:spPr>
          <a:xfrm>
            <a:off x="3980180" y="3975100"/>
            <a:ext cx="411480" cy="368300"/>
          </a:xfrm>
          <a:prstGeom prst="rect">
            <a:avLst/>
          </a:prstGeom>
          <a:noFill/>
        </p:spPr>
        <p:txBody>
          <a:bodyPr wrap="none" rtlCol="0" anchor="t">
            <a:spAutoFit/>
          </a:bodyPr>
          <a:p>
            <a:r>
              <a:rPr lang="zh-CN" altLang="en-US">
                <a:latin typeface="Calibri" panose="020F0502020204030204" charset="0"/>
              </a:rPr>
              <a:t>④</a:t>
            </a:r>
            <a:endParaRPr lang="zh-CN" altLang="en-US">
              <a:latin typeface="Calibri" panose="020F0502020204030204" charset="0"/>
            </a:endParaRPr>
          </a:p>
        </p:txBody>
      </p:sp>
      <p:sp>
        <p:nvSpPr>
          <p:cNvPr id="12" name="文本框 11"/>
          <p:cNvSpPr txBox="1"/>
          <p:nvPr/>
        </p:nvSpPr>
        <p:spPr>
          <a:xfrm>
            <a:off x="6781800" y="3981450"/>
            <a:ext cx="411480" cy="368300"/>
          </a:xfrm>
          <a:prstGeom prst="rect">
            <a:avLst/>
          </a:prstGeom>
          <a:noFill/>
        </p:spPr>
        <p:txBody>
          <a:bodyPr wrap="none" rtlCol="0" anchor="t">
            <a:spAutoFit/>
          </a:bodyPr>
          <a:p>
            <a:r>
              <a:rPr lang="zh-CN" altLang="en-US">
                <a:latin typeface="Calibri" panose="020F0502020204030204" charset="0"/>
              </a:rPr>
              <a:t>⑨</a:t>
            </a:r>
            <a:endParaRPr lang="zh-CN" altLang="en-US">
              <a:latin typeface="Calibri" panose="020F0502020204030204" charset="0"/>
            </a:endParaRPr>
          </a:p>
        </p:txBody>
      </p:sp>
      <p:sp>
        <p:nvSpPr>
          <p:cNvPr id="13" name="文本框 12"/>
          <p:cNvSpPr txBox="1"/>
          <p:nvPr/>
        </p:nvSpPr>
        <p:spPr>
          <a:xfrm>
            <a:off x="5908040" y="2338070"/>
            <a:ext cx="411480" cy="368300"/>
          </a:xfrm>
          <a:prstGeom prst="rect">
            <a:avLst/>
          </a:prstGeom>
          <a:noFill/>
        </p:spPr>
        <p:txBody>
          <a:bodyPr wrap="none" rtlCol="0" anchor="t">
            <a:spAutoFit/>
          </a:bodyPr>
          <a:p>
            <a:r>
              <a:rPr lang="zh-CN" altLang="en-US">
                <a:latin typeface="Calibri" panose="020F0502020204030204" charset="0"/>
              </a:rPr>
              <a:t>⑩</a:t>
            </a:r>
            <a:endParaRPr lang="zh-CN" altLang="en-US">
              <a:latin typeface="Calibri" panose="020F050202020403020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646430"/>
            <a:ext cx="8229600" cy="4525963"/>
          </a:xfrm>
        </p:spPr>
        <p:txBody>
          <a:bodyPr/>
          <a:p>
            <a:r>
              <a:rPr lang="zh-CN" altLang="en-US" sz="2000"/>
              <a:t>妻:累死我了，一下午谈了三批客户。最后那个女的，挑三拣四不懂装懂，烦死人了。</a:t>
            </a:r>
            <a:endParaRPr lang="zh-CN" altLang="en-US" sz="2000"/>
          </a:p>
          <a:p>
            <a:r>
              <a:rPr lang="zh-CN" altLang="en-US" sz="2000">
                <a:solidFill>
                  <a:srgbClr val="FF0000"/>
                </a:solidFill>
              </a:rPr>
              <a:t>夫:别理她，跟那种人生气，不值得。(提建议)</a:t>
            </a:r>
            <a:endParaRPr lang="zh-CN" altLang="en-US" sz="2000"/>
          </a:p>
          <a:p>
            <a:r>
              <a:rPr lang="zh-CN" altLang="en-US" sz="2000"/>
              <a:t>妻:那哪儿行啊!顾客是上帝，是我的衣食父母! (觉得丈夫不理解她，烦躁)</a:t>
            </a:r>
            <a:endParaRPr lang="zh-CN" altLang="en-US" sz="2000"/>
          </a:p>
          <a:p>
            <a:r>
              <a:rPr lang="zh-CN" altLang="en-US" sz="2000">
                <a:solidFill>
                  <a:srgbClr val="FF0000"/>
                </a:solidFill>
              </a:rPr>
              <a:t>夫:那就换个活儿呗! (接着提建议)</a:t>
            </a:r>
            <a:endParaRPr lang="zh-CN" altLang="en-US" sz="2000">
              <a:solidFill>
                <a:srgbClr val="FF0000"/>
              </a:solidFill>
            </a:endParaRPr>
          </a:p>
          <a:p>
            <a:r>
              <a:rPr lang="zh-CN" altLang="en-US" sz="2000"/>
              <a:t>妻:你说得倒容易，现在找份工作多难啊!不管怎么样，每个月我还能拿回家一万多块。都像你的活儿，是轻松，可是每个月那几千块钱够谁花呀?眼看涛涛就要上大学了，每年的学费就万把块吧?! (觉得委屈，丈夫不理解，还说风凉话，开始抱怨)</a:t>
            </a:r>
            <a:endParaRPr lang="zh-CN" altLang="en-US" sz="2000"/>
          </a:p>
          <a:p>
            <a:r>
              <a:rPr lang="zh-CN" altLang="en-US" sz="2000">
                <a:solidFill>
                  <a:srgbClr val="FF0000"/>
                </a:solidFill>
              </a:rPr>
              <a:t>夫:嘿，你这个人怎么不识好歹?人家想帮帮你，怎么冲我来(也动气了)</a:t>
            </a:r>
            <a:endParaRPr lang="zh-CN" altLang="en-US" sz="2000">
              <a:solidFill>
                <a:srgbClr val="FF0000"/>
              </a:solidFill>
            </a:endParaRPr>
          </a:p>
          <a:p>
            <a:r>
              <a:rPr lang="zh-CN" altLang="en-US" sz="2000"/>
              <a:t>妻:帮我?你要是有本事，像隔壁小萍的丈夫那样，每月挣个四五万，就真的帮我了。</a:t>
            </a:r>
            <a:endParaRPr lang="zh-CN" altLang="en-US" sz="2000"/>
          </a:p>
          <a:p>
            <a:r>
              <a:rPr lang="zh-CN" altLang="en-US" sz="2000">
                <a:solidFill>
                  <a:srgbClr val="FF0000"/>
                </a:solidFill>
              </a:rPr>
              <a:t>夫：看着别人好，和他过去！不就是那几个臭钱嘛，有什么了不起。</a:t>
            </a:r>
            <a:endParaRPr lang="zh-CN" altLang="en-US" sz="20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16890" y="483870"/>
            <a:ext cx="8229600" cy="4525963"/>
          </a:xfrm>
        </p:spPr>
        <p:txBody>
          <a:bodyPr/>
          <a:p>
            <a:r>
              <a:rPr lang="zh-CN" altLang="en-US" sz="2400"/>
              <a:t>妻:累死我了，一下午谈了三批客户，最后那个女的，挑三拣四，不懂装懂，烦死人了。</a:t>
            </a:r>
            <a:endParaRPr lang="zh-CN" altLang="en-US" sz="2400"/>
          </a:p>
          <a:p>
            <a:r>
              <a:rPr lang="zh-CN" altLang="en-US" sz="2400">
                <a:solidFill>
                  <a:srgbClr val="FF0000"/>
                </a:solidFill>
              </a:rPr>
              <a:t>夫:大热天的，再遇上个不懂事的顾客是够呛。快坐下来喝口水吧(把她平日爱喝的冰镇酸梅汤递过去)。(对感受表示理解)</a:t>
            </a:r>
            <a:endParaRPr lang="zh-CN" altLang="en-US" sz="2400">
              <a:solidFill>
                <a:srgbClr val="FF0000"/>
              </a:solidFill>
            </a:endParaRPr>
          </a:p>
          <a:p>
            <a:r>
              <a:rPr lang="zh-CN" altLang="en-US" sz="2400"/>
              <a:t>妻:唉，挣这么几个钱不容易，为了涛涛今年上大学，我还得咬牙干下去。(感到了丈夫的理解和关切，继续倒苦水)</a:t>
            </a:r>
            <a:endParaRPr lang="zh-CN" altLang="en-US" sz="2400"/>
          </a:p>
          <a:p>
            <a:r>
              <a:rPr lang="zh-CN" altLang="en-US" sz="2400">
                <a:solidFill>
                  <a:srgbClr val="FF0000"/>
                </a:solidFill>
              </a:rPr>
              <a:t>夫:是啊，你真是不容易，这些年，家里主要靠你挣钱撑着。我这个挣公家饭的人，最多能保个温饱。(表示接受)</a:t>
            </a:r>
            <a:endParaRPr lang="zh-CN" altLang="en-US" sz="2400">
              <a:solidFill>
                <a:srgbClr val="FF0000"/>
              </a:solidFill>
            </a:endParaRPr>
          </a:p>
          <a:p>
            <a:r>
              <a:rPr lang="zh-CN" altLang="en-US" sz="2400"/>
              <a:t>妻：话不能这么说， 涛涛的功课、 人品，没有你出力，哪能有今天的模祥?唉，我们都不容易。(感受到了接受，也回报接受）厨房煮什么哪，这么香?</a:t>
            </a:r>
            <a:endParaRPr lang="zh-CN" altLang="en-US" sz="2400"/>
          </a:p>
          <a:p>
            <a:r>
              <a:rPr lang="zh-CN" altLang="en-US" sz="2400">
                <a:solidFill>
                  <a:srgbClr val="FF0000"/>
                </a:solidFill>
              </a:rPr>
              <a:t>夫:玉米排骨汤。 (得意地笑)涛涛，别学啦，吃饭!你妈回来了。</a:t>
            </a:r>
            <a:endParaRPr lang="zh-CN" altLang="en-US" sz="2400">
              <a:solidFill>
                <a:srgbClr val="FF0000"/>
              </a:solidFill>
            </a:endParaRPr>
          </a:p>
          <a:p>
            <a:endParaRPr lang="zh-CN" altLang="en-US" sz="24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圆角矩形 21"/>
          <p:cNvSpPr/>
          <p:nvPr/>
        </p:nvSpPr>
        <p:spPr>
          <a:xfrm>
            <a:off x="4970780" y="1540510"/>
            <a:ext cx="3816350" cy="5039995"/>
          </a:xfrm>
          <a:prstGeom prst="roundRect">
            <a:avLst/>
          </a:prstGeom>
          <a:solidFill>
            <a:srgbClr val="FFDE77">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圆角矩形 20"/>
          <p:cNvSpPr/>
          <p:nvPr/>
        </p:nvSpPr>
        <p:spPr>
          <a:xfrm>
            <a:off x="251460" y="1557020"/>
            <a:ext cx="3816350" cy="5039995"/>
          </a:xfrm>
          <a:prstGeom prst="roundRect">
            <a:avLst/>
          </a:prstGeom>
          <a:solidFill>
            <a:srgbClr val="84A8D1">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TextBox 6"/>
          <p:cNvSpPr/>
          <p:nvPr/>
        </p:nvSpPr>
        <p:spPr>
          <a:xfrm>
            <a:off x="359410" y="4300855"/>
            <a:ext cx="6664960" cy="460375"/>
          </a:xfrm>
          <a:prstGeom prst="rect">
            <a:avLst/>
          </a:prstGeom>
          <a:noFill/>
          <a:ln w="9525">
            <a:noFill/>
          </a:ln>
        </p:spPr>
        <p:txBody>
          <a:bodyPr wrap="square" anchor="t">
            <a:spAutoFit/>
          </a:bodyPr>
          <a:p>
            <a:r>
              <a:rPr lang="en-US" altLang="zh-CN" sz="2400" b="1" dirty="0">
                <a:solidFill>
                  <a:srgbClr val="102464"/>
                </a:solidFill>
                <a:latin typeface="楷体" panose="02010609060101010101" charset="-122"/>
                <a:ea typeface="楷体" panose="02010609060101010101" charset="-122"/>
                <a:cs typeface="楷体" panose="02010609060101010101" charset="-122"/>
                <a:sym typeface="微软雅黑" panose="020B0503020204020204" charset="-122"/>
              </a:rPr>
              <a:t> “</a:t>
            </a:r>
            <a:r>
              <a:rPr lang="zh-CN" altLang="zh-CN" sz="2400" b="1" dirty="0">
                <a:solidFill>
                  <a:srgbClr val="102464"/>
                </a:solidFill>
                <a:latin typeface="楷体" panose="02010609060101010101" charset="-122"/>
                <a:ea typeface="楷体" panose="02010609060101010101" charset="-122"/>
                <a:cs typeface="楷体" panose="02010609060101010101" charset="-122"/>
                <a:sym typeface="微软雅黑" panose="020B0503020204020204" charset="-122"/>
              </a:rPr>
              <a:t>你到底不满意什么？</a:t>
            </a:r>
            <a:r>
              <a:rPr lang="en-US" altLang="zh-CN" sz="2400" b="1" dirty="0">
                <a:solidFill>
                  <a:srgbClr val="102464"/>
                </a:solidFill>
                <a:latin typeface="楷体" panose="02010609060101010101" charset="-122"/>
                <a:ea typeface="楷体" panose="02010609060101010101" charset="-122"/>
                <a:cs typeface="楷体" panose="02010609060101010101" charset="-122"/>
                <a:sym typeface="微软雅黑" panose="020B0503020204020204" charset="-122"/>
              </a:rPr>
              <a:t>”</a:t>
            </a:r>
            <a:endParaRPr lang="en-US" altLang="zh-CN" sz="2400" b="1" dirty="0">
              <a:solidFill>
                <a:srgbClr val="102464"/>
              </a:solidFill>
              <a:latin typeface="楷体" panose="02010609060101010101" charset="-122"/>
              <a:ea typeface="楷体" panose="02010609060101010101" charset="-122"/>
              <a:cs typeface="楷体" panose="02010609060101010101" charset="-122"/>
              <a:sym typeface="微软雅黑" panose="020B0503020204020204" charset="-122"/>
            </a:endParaRPr>
          </a:p>
        </p:txBody>
      </p:sp>
      <p:sp>
        <p:nvSpPr>
          <p:cNvPr id="2" name="TextBox 6"/>
          <p:cNvSpPr/>
          <p:nvPr/>
        </p:nvSpPr>
        <p:spPr>
          <a:xfrm>
            <a:off x="326390" y="3601085"/>
            <a:ext cx="4354830" cy="460375"/>
          </a:xfrm>
          <a:prstGeom prst="rect">
            <a:avLst/>
          </a:prstGeom>
          <a:noFill/>
          <a:ln w="9525">
            <a:noFill/>
          </a:ln>
        </p:spPr>
        <p:txBody>
          <a:bodyPr wrap="square" anchor="t">
            <a:spAutoFit/>
          </a:bodyPr>
          <a:p>
            <a:r>
              <a:rPr lang="en-US" altLang="zh-CN" sz="2400" b="1" dirty="0">
                <a:solidFill>
                  <a:srgbClr val="102464"/>
                </a:solidFill>
                <a:latin typeface="楷体" panose="02010609060101010101" charset="-122"/>
                <a:ea typeface="楷体" panose="02010609060101010101" charset="-122"/>
                <a:cs typeface="楷体" panose="02010609060101010101" charset="-122"/>
                <a:sym typeface="微软雅黑" panose="020B0503020204020204" charset="-122"/>
              </a:rPr>
              <a:t> “</a:t>
            </a:r>
            <a:r>
              <a:rPr lang="zh-CN" altLang="en-US" sz="2400" b="1" dirty="0">
                <a:solidFill>
                  <a:srgbClr val="102464"/>
                </a:solidFill>
                <a:latin typeface="楷体" panose="02010609060101010101" charset="-122"/>
                <a:ea typeface="楷体" panose="02010609060101010101" charset="-122"/>
                <a:cs typeface="楷体" panose="02010609060101010101" charset="-122"/>
                <a:sym typeface="微软雅黑" panose="020B0503020204020204" charset="-122"/>
              </a:rPr>
              <a:t>我为了你操碎了心</a:t>
            </a:r>
            <a:r>
              <a:rPr lang="en-US" altLang="zh-CN" sz="2400" b="1" dirty="0">
                <a:solidFill>
                  <a:srgbClr val="102464"/>
                </a:solidFill>
                <a:latin typeface="楷体" panose="02010609060101010101" charset="-122"/>
                <a:ea typeface="楷体" panose="02010609060101010101" charset="-122"/>
                <a:cs typeface="楷体" panose="02010609060101010101" charset="-122"/>
                <a:sym typeface="微软雅黑" panose="020B0503020204020204" charset="-122"/>
              </a:rPr>
              <a:t>”</a:t>
            </a:r>
            <a:endParaRPr lang="en-US" altLang="zh-CN" sz="2400" b="1" dirty="0">
              <a:solidFill>
                <a:srgbClr val="102464"/>
              </a:solidFill>
              <a:latin typeface="楷体" panose="02010609060101010101" charset="-122"/>
              <a:ea typeface="楷体" panose="02010609060101010101" charset="-122"/>
              <a:cs typeface="楷体" panose="02010609060101010101" charset="-122"/>
              <a:sym typeface="微软雅黑" panose="020B0503020204020204" charset="-122"/>
            </a:endParaRPr>
          </a:p>
        </p:txBody>
      </p:sp>
      <p:sp>
        <p:nvSpPr>
          <p:cNvPr id="10" name="TextBox 6"/>
          <p:cNvSpPr/>
          <p:nvPr/>
        </p:nvSpPr>
        <p:spPr>
          <a:xfrm>
            <a:off x="361950" y="5000625"/>
            <a:ext cx="6664960" cy="460375"/>
          </a:xfrm>
          <a:prstGeom prst="rect">
            <a:avLst/>
          </a:prstGeom>
          <a:noFill/>
          <a:ln w="9525">
            <a:noFill/>
          </a:ln>
        </p:spPr>
        <p:txBody>
          <a:bodyPr wrap="square" anchor="t">
            <a:spAutoFit/>
          </a:bodyPr>
          <a:p>
            <a:r>
              <a:rPr lang="en-US" altLang="zh-CN" sz="2400" b="1" dirty="0">
                <a:solidFill>
                  <a:srgbClr val="102464"/>
                </a:solidFill>
                <a:latin typeface="楷体" panose="02010609060101010101" charset="-122"/>
                <a:ea typeface="楷体" panose="02010609060101010101" charset="-122"/>
                <a:cs typeface="楷体" panose="02010609060101010101" charset="-122"/>
                <a:sym typeface="微软雅黑" panose="020B0503020204020204" charset="-122"/>
              </a:rPr>
              <a:t> “</a:t>
            </a:r>
            <a:r>
              <a:rPr lang="zh-CN" altLang="zh-CN" sz="2400" b="1" dirty="0">
                <a:solidFill>
                  <a:srgbClr val="102464"/>
                </a:solidFill>
                <a:latin typeface="楷体" panose="02010609060101010101" charset="-122"/>
                <a:ea typeface="楷体" panose="02010609060101010101" charset="-122"/>
                <a:cs typeface="楷体" panose="02010609060101010101" charset="-122"/>
                <a:sym typeface="微软雅黑" panose="020B0503020204020204" charset="-122"/>
              </a:rPr>
              <a:t>你应该</a:t>
            </a:r>
            <a:r>
              <a:rPr lang="en-US" altLang="zh-CN" sz="2400" b="1" dirty="0">
                <a:solidFill>
                  <a:srgbClr val="102464"/>
                </a:solidFill>
                <a:latin typeface="楷体" panose="02010609060101010101" charset="-122"/>
                <a:ea typeface="楷体" panose="02010609060101010101" charset="-122"/>
                <a:cs typeface="楷体" panose="02010609060101010101" charset="-122"/>
                <a:sym typeface="微软雅黑" panose="020B0503020204020204" charset="-122"/>
              </a:rPr>
              <a:t>……”</a:t>
            </a:r>
            <a:endParaRPr lang="en-US" altLang="zh-CN" sz="2400" b="1" dirty="0">
              <a:solidFill>
                <a:srgbClr val="102464"/>
              </a:solidFill>
              <a:latin typeface="楷体" panose="02010609060101010101" charset="-122"/>
              <a:ea typeface="楷体" panose="02010609060101010101" charset="-122"/>
              <a:cs typeface="楷体" panose="02010609060101010101" charset="-122"/>
              <a:sym typeface="微软雅黑" panose="020B0503020204020204" charset="-122"/>
            </a:endParaRPr>
          </a:p>
        </p:txBody>
      </p:sp>
      <p:sp>
        <p:nvSpPr>
          <p:cNvPr id="11" name="TextBox 6"/>
          <p:cNvSpPr/>
          <p:nvPr/>
        </p:nvSpPr>
        <p:spPr>
          <a:xfrm>
            <a:off x="313690" y="5695950"/>
            <a:ext cx="6664960" cy="460375"/>
          </a:xfrm>
          <a:prstGeom prst="rect">
            <a:avLst/>
          </a:prstGeom>
          <a:noFill/>
          <a:ln w="9525">
            <a:noFill/>
          </a:ln>
        </p:spPr>
        <p:txBody>
          <a:bodyPr wrap="square" anchor="t">
            <a:spAutoFit/>
          </a:bodyPr>
          <a:p>
            <a:r>
              <a:rPr lang="en-US" altLang="zh-CN" sz="2400" b="1" dirty="0">
                <a:solidFill>
                  <a:srgbClr val="102464"/>
                </a:solidFill>
                <a:latin typeface="楷体" panose="02010609060101010101" charset="-122"/>
                <a:ea typeface="楷体" panose="02010609060101010101" charset="-122"/>
                <a:cs typeface="楷体" panose="02010609060101010101" charset="-122"/>
                <a:sym typeface="微软雅黑" panose="020B0503020204020204" charset="-122"/>
              </a:rPr>
              <a:t> “</a:t>
            </a:r>
            <a:r>
              <a:rPr lang="zh-CN" altLang="zh-CN" sz="2400" b="1" dirty="0">
                <a:solidFill>
                  <a:srgbClr val="102464"/>
                </a:solidFill>
                <a:latin typeface="楷体" panose="02010609060101010101" charset="-122"/>
                <a:ea typeface="楷体" panose="02010609060101010101" charset="-122"/>
                <a:cs typeface="楷体" panose="02010609060101010101" charset="-122"/>
                <a:sym typeface="微软雅黑" panose="020B0503020204020204" charset="-122"/>
              </a:rPr>
              <a:t>你必须</a:t>
            </a:r>
            <a:r>
              <a:rPr lang="en-US" altLang="zh-CN" sz="2400" b="1" dirty="0">
                <a:solidFill>
                  <a:srgbClr val="102464"/>
                </a:solidFill>
                <a:latin typeface="楷体" panose="02010609060101010101" charset="-122"/>
                <a:ea typeface="楷体" panose="02010609060101010101" charset="-122"/>
                <a:cs typeface="楷体" panose="02010609060101010101" charset="-122"/>
                <a:sym typeface="微软雅黑" panose="020B0503020204020204" charset="-122"/>
              </a:rPr>
              <a:t>……”</a:t>
            </a:r>
            <a:endParaRPr lang="en-US" altLang="zh-CN" sz="2400" b="1" dirty="0">
              <a:solidFill>
                <a:srgbClr val="102464"/>
              </a:solidFill>
              <a:latin typeface="楷体" panose="02010609060101010101" charset="-122"/>
              <a:ea typeface="楷体" panose="02010609060101010101" charset="-122"/>
              <a:cs typeface="楷体" panose="02010609060101010101" charset="-122"/>
              <a:sym typeface="微软雅黑" panose="020B0503020204020204" charset="-122"/>
            </a:endParaRPr>
          </a:p>
        </p:txBody>
      </p:sp>
      <p:sp>
        <p:nvSpPr>
          <p:cNvPr id="13" name="文本框 12"/>
          <p:cNvSpPr txBox="1"/>
          <p:nvPr/>
        </p:nvSpPr>
        <p:spPr>
          <a:xfrm>
            <a:off x="638810" y="1802130"/>
            <a:ext cx="3458210" cy="1568450"/>
          </a:xfrm>
          <a:prstGeom prst="rect">
            <a:avLst/>
          </a:prstGeom>
          <a:noFill/>
        </p:spPr>
        <p:txBody>
          <a:bodyPr wrap="square" rtlCol="0" anchor="t">
            <a:spAutoFit/>
          </a:bodyPr>
          <a:p>
            <a:pPr marL="0" indent="0">
              <a:buNone/>
            </a:pPr>
            <a:r>
              <a:rPr lang="zh-CN" altLang="en-US" sz="2400" b="1">
                <a:solidFill>
                  <a:srgbClr val="1307B3"/>
                </a:solidFill>
                <a:latin typeface="楷体" panose="02010609060101010101" charset="-122"/>
                <a:ea typeface="楷体" panose="02010609060101010101" charset="-122"/>
                <a:cs typeface="楷体" panose="02010609060101010101" charset="-122"/>
                <a:sym typeface="+mn-ea"/>
              </a:rPr>
              <a:t>我们更关注：事件、解决问题、孩子、房子、车子、票子、分数、成绩单</a:t>
            </a:r>
            <a:r>
              <a:rPr lang="en-US" altLang="zh-CN" sz="2400" b="1">
                <a:solidFill>
                  <a:srgbClr val="1307B3"/>
                </a:solidFill>
                <a:latin typeface="楷体" panose="02010609060101010101" charset="-122"/>
                <a:ea typeface="楷体" panose="02010609060101010101" charset="-122"/>
                <a:cs typeface="楷体" panose="02010609060101010101" charset="-122"/>
                <a:sym typeface="+mn-ea"/>
              </a:rPr>
              <a:t>……</a:t>
            </a:r>
            <a:endParaRPr lang="en-US" altLang="zh-CN" sz="2400" b="1">
              <a:solidFill>
                <a:srgbClr val="1307B3"/>
              </a:solidFill>
              <a:latin typeface="楷体" panose="02010609060101010101" charset="-122"/>
              <a:ea typeface="楷体" panose="02010609060101010101" charset="-122"/>
              <a:cs typeface="楷体" panose="02010609060101010101" charset="-122"/>
              <a:sym typeface="+mn-ea"/>
            </a:endParaRPr>
          </a:p>
        </p:txBody>
      </p:sp>
      <p:sp>
        <p:nvSpPr>
          <p:cNvPr id="3" name="TextBox 6"/>
          <p:cNvSpPr/>
          <p:nvPr/>
        </p:nvSpPr>
        <p:spPr>
          <a:xfrm>
            <a:off x="5001260" y="2501900"/>
            <a:ext cx="6664960" cy="460375"/>
          </a:xfrm>
          <a:prstGeom prst="rect">
            <a:avLst/>
          </a:prstGeom>
          <a:noFill/>
          <a:ln w="9525">
            <a:noFill/>
          </a:ln>
        </p:spPr>
        <p:txBody>
          <a:bodyPr wrap="square" anchor="t">
            <a:spAutoFit/>
          </a:bodyPr>
          <a:p>
            <a:r>
              <a:rPr lang="en-US" altLang="zh-CN" sz="2400" b="1" dirty="0">
                <a:solidFill>
                  <a:srgbClr val="102464"/>
                </a:solidFill>
                <a:latin typeface="楷体" panose="02010609060101010101" charset="-122"/>
                <a:ea typeface="楷体" panose="02010609060101010101" charset="-122"/>
                <a:cs typeface="楷体" panose="02010609060101010101" charset="-122"/>
                <a:sym typeface="微软雅黑" panose="020B0503020204020204" charset="-122"/>
              </a:rPr>
              <a:t> “</a:t>
            </a:r>
            <a:r>
              <a:rPr lang="zh-CN" altLang="en-US" sz="2400" b="1" dirty="0">
                <a:solidFill>
                  <a:srgbClr val="102464"/>
                </a:solidFill>
                <a:latin typeface="楷体" panose="02010609060101010101" charset="-122"/>
                <a:ea typeface="楷体" panose="02010609060101010101" charset="-122"/>
                <a:cs typeface="楷体" panose="02010609060101010101" charset="-122"/>
                <a:sym typeface="微软雅黑" panose="020B0503020204020204" charset="-122"/>
              </a:rPr>
              <a:t>我们可以好好聊聊吗？</a:t>
            </a:r>
            <a:r>
              <a:rPr lang="en-US" altLang="zh-CN" sz="2400" b="1" dirty="0">
                <a:solidFill>
                  <a:srgbClr val="102464"/>
                </a:solidFill>
                <a:latin typeface="楷体" panose="02010609060101010101" charset="-122"/>
                <a:ea typeface="楷体" panose="02010609060101010101" charset="-122"/>
                <a:cs typeface="楷体" panose="02010609060101010101" charset="-122"/>
                <a:sym typeface="微软雅黑" panose="020B0503020204020204" charset="-122"/>
              </a:rPr>
              <a:t>”</a:t>
            </a:r>
            <a:endParaRPr lang="en-US" altLang="zh-CN" sz="2400" b="1" dirty="0">
              <a:solidFill>
                <a:srgbClr val="102464"/>
              </a:solidFill>
              <a:latin typeface="楷体" panose="02010609060101010101" charset="-122"/>
              <a:ea typeface="楷体" panose="02010609060101010101" charset="-122"/>
              <a:cs typeface="楷体" panose="02010609060101010101" charset="-122"/>
              <a:sym typeface="微软雅黑" panose="020B0503020204020204" charset="-122"/>
            </a:endParaRPr>
          </a:p>
        </p:txBody>
      </p:sp>
      <p:sp>
        <p:nvSpPr>
          <p:cNvPr id="5" name="TextBox 6"/>
          <p:cNvSpPr/>
          <p:nvPr/>
        </p:nvSpPr>
        <p:spPr>
          <a:xfrm>
            <a:off x="4968240" y="1802130"/>
            <a:ext cx="4354830" cy="460375"/>
          </a:xfrm>
          <a:prstGeom prst="rect">
            <a:avLst/>
          </a:prstGeom>
          <a:noFill/>
          <a:ln w="9525">
            <a:noFill/>
          </a:ln>
        </p:spPr>
        <p:txBody>
          <a:bodyPr wrap="square" anchor="t">
            <a:spAutoFit/>
          </a:bodyPr>
          <a:p>
            <a:r>
              <a:rPr lang="en-US" altLang="zh-CN" sz="2400" b="1" dirty="0">
                <a:solidFill>
                  <a:srgbClr val="102464"/>
                </a:solidFill>
                <a:latin typeface="楷体" panose="02010609060101010101" charset="-122"/>
                <a:ea typeface="楷体" panose="02010609060101010101" charset="-122"/>
                <a:cs typeface="楷体" panose="02010609060101010101" charset="-122"/>
                <a:sym typeface="微软雅黑" panose="020B0503020204020204" charset="-122"/>
              </a:rPr>
              <a:t> “</a:t>
            </a:r>
            <a:r>
              <a:rPr lang="zh-CN" altLang="en-US" sz="2400" b="1" dirty="0">
                <a:solidFill>
                  <a:srgbClr val="102464"/>
                </a:solidFill>
                <a:latin typeface="楷体" panose="02010609060101010101" charset="-122"/>
                <a:ea typeface="楷体" panose="02010609060101010101" charset="-122"/>
                <a:cs typeface="楷体" panose="02010609060101010101" charset="-122"/>
                <a:sym typeface="微软雅黑" panose="020B0503020204020204" charset="-122"/>
              </a:rPr>
              <a:t>你今天感觉怎样？</a:t>
            </a:r>
            <a:r>
              <a:rPr lang="en-US" altLang="zh-CN" sz="2400" b="1" dirty="0">
                <a:solidFill>
                  <a:srgbClr val="102464"/>
                </a:solidFill>
                <a:latin typeface="楷体" panose="02010609060101010101" charset="-122"/>
                <a:ea typeface="楷体" panose="02010609060101010101" charset="-122"/>
                <a:cs typeface="楷体" panose="02010609060101010101" charset="-122"/>
                <a:sym typeface="微软雅黑" panose="020B0503020204020204" charset="-122"/>
              </a:rPr>
              <a:t>”</a:t>
            </a:r>
            <a:endParaRPr lang="en-US" altLang="zh-CN" sz="2400" b="1" dirty="0">
              <a:solidFill>
                <a:srgbClr val="102464"/>
              </a:solidFill>
              <a:latin typeface="楷体" panose="02010609060101010101" charset="-122"/>
              <a:ea typeface="楷体" panose="02010609060101010101" charset="-122"/>
              <a:cs typeface="楷体" panose="02010609060101010101" charset="-122"/>
              <a:sym typeface="微软雅黑" panose="020B0503020204020204" charset="-122"/>
            </a:endParaRPr>
          </a:p>
        </p:txBody>
      </p:sp>
      <p:sp>
        <p:nvSpPr>
          <p:cNvPr id="7" name="TextBox 6"/>
          <p:cNvSpPr/>
          <p:nvPr/>
        </p:nvSpPr>
        <p:spPr>
          <a:xfrm>
            <a:off x="5043170" y="4904740"/>
            <a:ext cx="6664960" cy="460375"/>
          </a:xfrm>
          <a:prstGeom prst="rect">
            <a:avLst/>
          </a:prstGeom>
          <a:noFill/>
          <a:ln w="9525">
            <a:noFill/>
          </a:ln>
        </p:spPr>
        <p:txBody>
          <a:bodyPr wrap="square" anchor="t">
            <a:spAutoFit/>
          </a:bodyPr>
          <a:p>
            <a:r>
              <a:rPr lang="en-US" altLang="zh-CN" sz="2400" b="1" dirty="0">
                <a:solidFill>
                  <a:srgbClr val="102464"/>
                </a:solidFill>
                <a:latin typeface="楷体" panose="02010609060101010101" charset="-122"/>
                <a:ea typeface="楷体" panose="02010609060101010101" charset="-122"/>
                <a:cs typeface="楷体" panose="02010609060101010101" charset="-122"/>
                <a:sym typeface="微软雅黑" panose="020B0503020204020204" charset="-122"/>
              </a:rPr>
              <a:t> “</a:t>
            </a:r>
            <a:r>
              <a:rPr lang="zh-CN" altLang="en-US" sz="2400" b="1" dirty="0">
                <a:solidFill>
                  <a:srgbClr val="102464"/>
                </a:solidFill>
                <a:latin typeface="楷体" panose="02010609060101010101" charset="-122"/>
                <a:ea typeface="楷体" panose="02010609060101010101" charset="-122"/>
                <a:cs typeface="楷体" panose="02010609060101010101" charset="-122"/>
                <a:sym typeface="微软雅黑" panose="020B0503020204020204" charset="-122"/>
              </a:rPr>
              <a:t>我其实，不太开心。</a:t>
            </a:r>
            <a:r>
              <a:rPr lang="en-US" altLang="zh-CN" sz="2400" b="1" dirty="0">
                <a:solidFill>
                  <a:srgbClr val="102464"/>
                </a:solidFill>
                <a:latin typeface="楷体" panose="02010609060101010101" charset="-122"/>
                <a:ea typeface="楷体" panose="02010609060101010101" charset="-122"/>
                <a:cs typeface="楷体" panose="02010609060101010101" charset="-122"/>
                <a:sym typeface="微软雅黑" panose="020B0503020204020204" charset="-122"/>
              </a:rPr>
              <a:t>”</a:t>
            </a:r>
            <a:endParaRPr lang="en-US" altLang="zh-CN" sz="2400" b="1" dirty="0">
              <a:solidFill>
                <a:srgbClr val="102464"/>
              </a:solidFill>
              <a:latin typeface="楷体" panose="02010609060101010101" charset="-122"/>
              <a:ea typeface="楷体" panose="02010609060101010101" charset="-122"/>
              <a:cs typeface="楷体" panose="02010609060101010101" charset="-122"/>
              <a:sym typeface="微软雅黑" panose="020B0503020204020204" charset="-122"/>
            </a:endParaRPr>
          </a:p>
        </p:txBody>
      </p:sp>
      <p:sp>
        <p:nvSpPr>
          <p:cNvPr id="8" name="TextBox 6"/>
          <p:cNvSpPr/>
          <p:nvPr/>
        </p:nvSpPr>
        <p:spPr>
          <a:xfrm>
            <a:off x="5073015" y="3199130"/>
            <a:ext cx="3804285" cy="460375"/>
          </a:xfrm>
          <a:prstGeom prst="rect">
            <a:avLst/>
          </a:prstGeom>
          <a:noFill/>
          <a:ln w="9525">
            <a:noFill/>
          </a:ln>
        </p:spPr>
        <p:txBody>
          <a:bodyPr wrap="square" anchor="t">
            <a:spAutoFit/>
          </a:bodyPr>
          <a:p>
            <a:r>
              <a:rPr lang="en-US" altLang="zh-CN" sz="2400" b="1" dirty="0">
                <a:solidFill>
                  <a:srgbClr val="102464"/>
                </a:solidFill>
                <a:latin typeface="楷体" panose="02010609060101010101" charset="-122"/>
                <a:ea typeface="楷体" panose="02010609060101010101" charset="-122"/>
                <a:cs typeface="楷体" panose="02010609060101010101" charset="-122"/>
                <a:sym typeface="微软雅黑" panose="020B0503020204020204" charset="-122"/>
              </a:rPr>
              <a:t> “</a:t>
            </a:r>
            <a:r>
              <a:rPr lang="zh-CN" altLang="en-US" sz="2400" b="1" dirty="0">
                <a:solidFill>
                  <a:srgbClr val="102464"/>
                </a:solidFill>
                <a:latin typeface="楷体" panose="02010609060101010101" charset="-122"/>
                <a:ea typeface="楷体" panose="02010609060101010101" charset="-122"/>
                <a:cs typeface="楷体" panose="02010609060101010101" charset="-122"/>
                <a:sym typeface="微软雅黑" panose="020B0503020204020204" charset="-122"/>
              </a:rPr>
              <a:t>看起来你有些不开心</a:t>
            </a:r>
            <a:r>
              <a:rPr lang="en-US" altLang="zh-CN" sz="2400" b="1" dirty="0">
                <a:solidFill>
                  <a:srgbClr val="102464"/>
                </a:solidFill>
                <a:latin typeface="楷体" panose="02010609060101010101" charset="-122"/>
                <a:ea typeface="楷体" panose="02010609060101010101" charset="-122"/>
                <a:cs typeface="楷体" panose="02010609060101010101" charset="-122"/>
                <a:sym typeface="微软雅黑" panose="020B0503020204020204" charset="-122"/>
              </a:rPr>
              <a:t>”</a:t>
            </a:r>
            <a:endParaRPr lang="en-US" altLang="zh-CN" sz="2400" b="1" dirty="0">
              <a:solidFill>
                <a:srgbClr val="102464"/>
              </a:solidFill>
              <a:latin typeface="楷体" panose="02010609060101010101" charset="-122"/>
              <a:ea typeface="楷体" panose="02010609060101010101" charset="-122"/>
              <a:cs typeface="楷体" panose="02010609060101010101" charset="-122"/>
              <a:sym typeface="微软雅黑" panose="020B0503020204020204" charset="-122"/>
            </a:endParaRPr>
          </a:p>
        </p:txBody>
      </p:sp>
      <p:sp>
        <p:nvSpPr>
          <p:cNvPr id="14" name="TextBox 6"/>
          <p:cNvSpPr/>
          <p:nvPr/>
        </p:nvSpPr>
        <p:spPr>
          <a:xfrm>
            <a:off x="723900" y="725805"/>
            <a:ext cx="3282950" cy="1076325"/>
          </a:xfrm>
          <a:prstGeom prst="rect">
            <a:avLst/>
          </a:prstGeom>
          <a:noFill/>
          <a:ln w="9525">
            <a:noFill/>
          </a:ln>
        </p:spPr>
        <p:txBody>
          <a:bodyPr wrap="square" anchor="t">
            <a:spAutoFit/>
          </a:bodyPr>
          <a:p>
            <a:r>
              <a:rPr lang="zh-CN" altLang="en-US" sz="3200" b="1" dirty="0">
                <a:solidFill>
                  <a:srgbClr val="FF0000"/>
                </a:solidFill>
                <a:latin typeface="微软雅黑" panose="020B0503020204020204" charset="-122"/>
                <a:ea typeface="微软雅黑" panose="020B0503020204020204" charset="-122"/>
                <a:sym typeface="微软雅黑" panose="020B0503020204020204" charset="-122"/>
              </a:rPr>
              <a:t>被物化、去心灵</a:t>
            </a:r>
            <a:endParaRPr lang="zh-CN" altLang="en-US" sz="3200" b="1" dirty="0">
              <a:solidFill>
                <a:srgbClr val="FF0000"/>
              </a:solidFill>
              <a:latin typeface="微软雅黑" panose="020B0503020204020204" charset="-122"/>
              <a:ea typeface="微软雅黑" panose="020B0503020204020204" charset="-122"/>
              <a:sym typeface="微软雅黑" panose="020B0503020204020204" charset="-122"/>
            </a:endParaRPr>
          </a:p>
          <a:p>
            <a:endParaRPr lang="zh-CN" altLang="en-US" sz="3200" b="1" dirty="0">
              <a:solidFill>
                <a:srgbClr val="FF0000"/>
              </a:solidFill>
              <a:latin typeface="微软雅黑" panose="020B0503020204020204" charset="-122"/>
              <a:ea typeface="微软雅黑" panose="020B0503020204020204" charset="-122"/>
              <a:sym typeface="微软雅黑" panose="020B0503020204020204" charset="-122"/>
            </a:endParaRPr>
          </a:p>
        </p:txBody>
      </p:sp>
      <p:sp>
        <p:nvSpPr>
          <p:cNvPr id="15" name="TextBox 6"/>
          <p:cNvSpPr/>
          <p:nvPr/>
        </p:nvSpPr>
        <p:spPr>
          <a:xfrm>
            <a:off x="5111750" y="725805"/>
            <a:ext cx="3784600" cy="1076325"/>
          </a:xfrm>
          <a:prstGeom prst="rect">
            <a:avLst/>
          </a:prstGeom>
          <a:noFill/>
          <a:ln w="9525">
            <a:noFill/>
          </a:ln>
        </p:spPr>
        <p:txBody>
          <a:bodyPr wrap="square" anchor="t">
            <a:spAutoFit/>
          </a:bodyPr>
          <a:p>
            <a:r>
              <a:rPr lang="zh-CN" altLang="en-US" sz="3200" b="1" dirty="0">
                <a:solidFill>
                  <a:srgbClr val="FF0000"/>
                </a:solidFill>
                <a:latin typeface="微软雅黑" panose="020B0503020204020204" charset="-122"/>
                <a:ea typeface="微软雅黑" panose="020B0503020204020204" charset="-122"/>
                <a:sym typeface="微软雅黑" panose="020B0503020204020204" charset="-122"/>
              </a:rPr>
              <a:t>关注人、联结感受</a:t>
            </a:r>
            <a:endParaRPr lang="zh-CN" altLang="en-US" sz="3200" b="1" dirty="0">
              <a:solidFill>
                <a:srgbClr val="FF0000"/>
              </a:solidFill>
              <a:latin typeface="微软雅黑" panose="020B0503020204020204" charset="-122"/>
              <a:ea typeface="微软雅黑" panose="020B0503020204020204" charset="-122"/>
              <a:sym typeface="微软雅黑" panose="020B0503020204020204" charset="-122"/>
            </a:endParaRPr>
          </a:p>
          <a:p>
            <a:endParaRPr lang="zh-CN" altLang="en-US" sz="3200" b="1" dirty="0">
              <a:solidFill>
                <a:srgbClr val="FF0000"/>
              </a:solidFill>
              <a:latin typeface="微软雅黑" panose="020B0503020204020204" charset="-122"/>
              <a:ea typeface="微软雅黑" panose="020B0503020204020204" charset="-122"/>
              <a:sym typeface="微软雅黑" panose="020B0503020204020204" charset="-122"/>
            </a:endParaRPr>
          </a:p>
        </p:txBody>
      </p:sp>
      <p:sp>
        <p:nvSpPr>
          <p:cNvPr id="16" name="TextBox 6"/>
          <p:cNvSpPr/>
          <p:nvPr/>
        </p:nvSpPr>
        <p:spPr>
          <a:xfrm>
            <a:off x="5073015" y="3795395"/>
            <a:ext cx="3713480" cy="829945"/>
          </a:xfrm>
          <a:prstGeom prst="rect">
            <a:avLst/>
          </a:prstGeom>
          <a:noFill/>
          <a:ln w="9525">
            <a:noFill/>
          </a:ln>
        </p:spPr>
        <p:txBody>
          <a:bodyPr wrap="square" anchor="t">
            <a:spAutoFit/>
          </a:bodyPr>
          <a:p>
            <a:r>
              <a:rPr lang="en-US" altLang="zh-CN" sz="2400" b="1" dirty="0">
                <a:solidFill>
                  <a:srgbClr val="102464"/>
                </a:solidFill>
                <a:latin typeface="楷体" panose="02010609060101010101" charset="-122"/>
                <a:ea typeface="楷体" panose="02010609060101010101" charset="-122"/>
                <a:cs typeface="楷体" panose="02010609060101010101" charset="-122"/>
                <a:sym typeface="微软雅黑" panose="020B0503020204020204" charset="-122"/>
              </a:rPr>
              <a:t> “</a:t>
            </a:r>
            <a:r>
              <a:rPr lang="zh-CN" altLang="en-US" sz="2400" b="1" dirty="0">
                <a:solidFill>
                  <a:srgbClr val="102464"/>
                </a:solidFill>
                <a:latin typeface="楷体" panose="02010609060101010101" charset="-122"/>
                <a:ea typeface="楷体" panose="02010609060101010101" charset="-122"/>
                <a:cs typeface="楷体" panose="02010609060101010101" charset="-122"/>
                <a:sym typeface="微软雅黑" panose="020B0503020204020204" charset="-122"/>
              </a:rPr>
              <a:t>无论发生什么，我都会支持你，爱你！</a:t>
            </a:r>
            <a:r>
              <a:rPr lang="en-US" altLang="zh-CN" sz="2400" b="1" dirty="0">
                <a:solidFill>
                  <a:srgbClr val="102464"/>
                </a:solidFill>
                <a:latin typeface="楷体" panose="02010609060101010101" charset="-122"/>
                <a:ea typeface="楷体" panose="02010609060101010101" charset="-122"/>
                <a:cs typeface="楷体" panose="02010609060101010101" charset="-122"/>
                <a:sym typeface="微软雅黑" panose="020B0503020204020204" charset="-122"/>
              </a:rPr>
              <a:t>”</a:t>
            </a:r>
            <a:endParaRPr lang="en-US" altLang="zh-CN" sz="2400" b="1" dirty="0">
              <a:solidFill>
                <a:srgbClr val="102464"/>
              </a:solidFill>
              <a:latin typeface="楷体" panose="02010609060101010101" charset="-122"/>
              <a:ea typeface="楷体" panose="02010609060101010101" charset="-122"/>
              <a:cs typeface="楷体" panose="02010609060101010101" charset="-122"/>
              <a:sym typeface="微软雅黑" panose="020B0503020204020204" charset="-122"/>
            </a:endParaRPr>
          </a:p>
        </p:txBody>
      </p:sp>
      <p:sp>
        <p:nvSpPr>
          <p:cNvPr id="19" name="右箭头 18"/>
          <p:cNvSpPr/>
          <p:nvPr/>
        </p:nvSpPr>
        <p:spPr>
          <a:xfrm>
            <a:off x="3881755" y="895350"/>
            <a:ext cx="780415" cy="2876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TextBox 6"/>
          <p:cNvSpPr/>
          <p:nvPr/>
        </p:nvSpPr>
        <p:spPr>
          <a:xfrm>
            <a:off x="5043170" y="5604510"/>
            <a:ext cx="3987165" cy="829945"/>
          </a:xfrm>
          <a:prstGeom prst="rect">
            <a:avLst/>
          </a:prstGeom>
          <a:noFill/>
          <a:ln w="9525">
            <a:noFill/>
          </a:ln>
        </p:spPr>
        <p:txBody>
          <a:bodyPr wrap="square" anchor="t">
            <a:spAutoFit/>
          </a:bodyPr>
          <a:p>
            <a:r>
              <a:rPr lang="en-US" altLang="zh-CN" sz="2400" b="1" dirty="0">
                <a:solidFill>
                  <a:srgbClr val="102464"/>
                </a:solidFill>
                <a:latin typeface="楷体" panose="02010609060101010101" charset="-122"/>
                <a:ea typeface="楷体" panose="02010609060101010101" charset="-122"/>
                <a:cs typeface="楷体" panose="02010609060101010101" charset="-122"/>
                <a:sym typeface="微软雅黑" panose="020B0503020204020204" charset="-122"/>
              </a:rPr>
              <a:t> “</a:t>
            </a:r>
            <a:r>
              <a:rPr lang="zh-CN" altLang="en-US" sz="2400" b="1" dirty="0">
                <a:solidFill>
                  <a:srgbClr val="102464"/>
                </a:solidFill>
                <a:latin typeface="楷体" panose="02010609060101010101" charset="-122"/>
                <a:ea typeface="楷体" panose="02010609060101010101" charset="-122"/>
                <a:cs typeface="楷体" panose="02010609060101010101" charset="-122"/>
                <a:sym typeface="微软雅黑" panose="020B0503020204020204" charset="-122"/>
              </a:rPr>
              <a:t>我现在只希望你抱抱我，听我说说话。</a:t>
            </a:r>
            <a:r>
              <a:rPr lang="en-US" altLang="zh-CN" sz="2400" b="1" dirty="0">
                <a:solidFill>
                  <a:srgbClr val="102464"/>
                </a:solidFill>
                <a:latin typeface="楷体" panose="02010609060101010101" charset="-122"/>
                <a:ea typeface="楷体" panose="02010609060101010101" charset="-122"/>
                <a:cs typeface="楷体" panose="02010609060101010101" charset="-122"/>
                <a:sym typeface="微软雅黑" panose="020B0503020204020204" charset="-122"/>
              </a:rPr>
              <a:t>”</a:t>
            </a:r>
            <a:endParaRPr lang="en-US" altLang="zh-CN" sz="2400" b="1" dirty="0">
              <a:solidFill>
                <a:srgbClr val="102464"/>
              </a:solidFill>
              <a:latin typeface="楷体" panose="02010609060101010101" charset="-122"/>
              <a:ea typeface="楷体" panose="02010609060101010101" charset="-122"/>
              <a:cs typeface="楷体" panose="02010609060101010101" charset="-122"/>
              <a:sym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p:bldP spid="2" grpId="0" bldLvl="0"/>
      <p:bldP spid="10" grpId="0" bldLvl="0"/>
      <p:bldP spid="11" grpId="0" bldLvl="0"/>
      <p:bldP spid="3" grpId="0" bldLvl="0"/>
      <p:bldP spid="5" grpId="0" bldLvl="0"/>
      <p:bldP spid="7" grpId="0" bldLvl="0"/>
      <p:bldP spid="8" grpId="0" bldLvl="0"/>
      <p:bldP spid="16" grpId="0" bldLvl="0"/>
      <p:bldP spid="13" grpId="0"/>
      <p:bldP spid="14" grpId="0"/>
      <p:bldP spid="15" grpId="0"/>
      <p:bldP spid="19" grpId="0" bldLvl="0" animBg="1"/>
      <p:bldP spid="20" grpId="0" bldLvl="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Box 6"/>
          <p:cNvSpPr/>
          <p:nvPr/>
        </p:nvSpPr>
        <p:spPr>
          <a:xfrm>
            <a:off x="1620520" y="2837180"/>
            <a:ext cx="6757670" cy="891540"/>
          </a:xfrm>
          <a:prstGeom prst="rect">
            <a:avLst/>
          </a:prstGeom>
          <a:noFill/>
          <a:ln w="9525">
            <a:noFill/>
          </a:ln>
        </p:spPr>
        <p:txBody>
          <a:bodyPr wrap="square" anchor="t">
            <a:spAutoFit/>
          </a:bodyPr>
          <a:p>
            <a:endParaRPr lang="en-US" altLang="zh-CN" sz="2800" b="1" dirty="0">
              <a:latin typeface="微软雅黑" panose="020B0503020204020204" charset="-122"/>
              <a:ea typeface="微软雅黑" panose="020B0503020204020204" charset="-122"/>
              <a:cs typeface="微软雅黑" panose="020B0503020204020204" charset="-122"/>
              <a:sym typeface="微软雅黑" panose="020B0503020204020204" charset="-122"/>
            </a:endParaRPr>
          </a:p>
          <a:p>
            <a:endParaRPr lang="zh-CN" altLang="en-US" sz="2400" b="1" i="1" dirty="0">
              <a:solidFill>
                <a:srgbClr val="10243F"/>
              </a:solidFill>
              <a:latin typeface="仿宋" panose="02010609060101010101" charset="-122"/>
              <a:ea typeface="仿宋" panose="02010609060101010101" charset="-122"/>
              <a:sym typeface="微软雅黑" panose="020B0503020204020204" charset="-122"/>
            </a:endParaRPr>
          </a:p>
        </p:txBody>
      </p:sp>
      <p:sp>
        <p:nvSpPr>
          <p:cNvPr id="30721" name="TextBox 6"/>
          <p:cNvSpPr/>
          <p:nvPr/>
        </p:nvSpPr>
        <p:spPr>
          <a:xfrm>
            <a:off x="902335" y="768350"/>
            <a:ext cx="7339013" cy="1198880"/>
          </a:xfrm>
          <a:prstGeom prst="rect">
            <a:avLst/>
          </a:prstGeom>
          <a:noFill/>
          <a:ln w="9525">
            <a:noFill/>
          </a:ln>
        </p:spPr>
        <p:txBody>
          <a:bodyPr wrap="square" anchor="t">
            <a:spAutoFit/>
          </a:bodyPr>
          <a:p>
            <a:r>
              <a:rPr lang="en-US" altLang="zh-CN" sz="2400" b="1" dirty="0">
                <a:solidFill>
                  <a:schemeClr val="tx1"/>
                </a:solidFill>
                <a:latin typeface="楷体" panose="02010609060101010101" charset="-122"/>
                <a:ea typeface="楷体" panose="02010609060101010101" charset="-122"/>
                <a:sym typeface="微软雅黑" panose="020B0503020204020204" charset="-122"/>
              </a:rPr>
              <a:t>    </a:t>
            </a:r>
            <a:r>
              <a:rPr lang="zh-CN" altLang="en-US" sz="2400" b="1" dirty="0">
                <a:solidFill>
                  <a:schemeClr val="tx1"/>
                </a:solidFill>
                <a:latin typeface="楷体" panose="02010609060101010101" charset="-122"/>
                <a:ea typeface="楷体" panose="02010609060101010101" charset="-122"/>
                <a:sym typeface="微软雅黑" panose="020B0503020204020204" charset="-122"/>
              </a:rPr>
              <a:t>体验</a:t>
            </a:r>
            <a:r>
              <a:rPr lang="en-US" altLang="zh-CN" sz="2400" b="1" dirty="0">
                <a:solidFill>
                  <a:schemeClr val="tx1"/>
                </a:solidFill>
                <a:latin typeface="楷体" panose="02010609060101010101" charset="-122"/>
                <a:ea typeface="楷体" panose="02010609060101010101" charset="-122"/>
                <a:sym typeface="微软雅黑" panose="020B0503020204020204" charset="-122"/>
              </a:rPr>
              <a:t>——</a:t>
            </a:r>
            <a:r>
              <a:rPr lang="zh-CN" altLang="en-US" sz="2400" b="1" dirty="0">
                <a:solidFill>
                  <a:schemeClr val="tx1"/>
                </a:solidFill>
                <a:latin typeface="楷体" panose="02010609060101010101" charset="-122"/>
                <a:ea typeface="楷体" panose="02010609060101010101" charset="-122"/>
                <a:sym typeface="微软雅黑" panose="020B0503020204020204" charset="-122"/>
              </a:rPr>
              <a:t>与环境联结</a:t>
            </a:r>
            <a:endParaRPr lang="zh-CN" altLang="en-US" sz="2400" b="1" dirty="0">
              <a:solidFill>
                <a:schemeClr val="tx1"/>
              </a:solidFill>
              <a:latin typeface="楷体" panose="02010609060101010101" charset="-122"/>
              <a:ea typeface="楷体" panose="02010609060101010101" charset="-122"/>
              <a:sym typeface="微软雅黑" panose="020B0503020204020204" charset="-122"/>
            </a:endParaRPr>
          </a:p>
          <a:p>
            <a:endParaRPr lang="zh-CN" altLang="en-US" sz="2400" b="1" dirty="0">
              <a:solidFill>
                <a:schemeClr val="tx1"/>
              </a:solidFill>
              <a:latin typeface="楷体" panose="02010609060101010101" charset="-122"/>
              <a:ea typeface="楷体" panose="02010609060101010101" charset="-122"/>
              <a:sym typeface="微软雅黑" panose="020B0503020204020204" charset="-122"/>
            </a:endParaRPr>
          </a:p>
          <a:p>
            <a:r>
              <a:rPr lang="zh-CN" altLang="en-US" sz="2400" b="1" dirty="0">
                <a:solidFill>
                  <a:schemeClr val="tx1"/>
                </a:solidFill>
                <a:latin typeface="楷体" panose="02010609060101010101" charset="-122"/>
                <a:ea typeface="楷体" panose="02010609060101010101" charset="-122"/>
                <a:sym typeface="微软雅黑" panose="020B0503020204020204" charset="-122"/>
              </a:rPr>
              <a:t>    </a:t>
            </a:r>
            <a:endParaRPr lang="zh-CN" altLang="en-US" sz="2400" b="1" dirty="0">
              <a:solidFill>
                <a:schemeClr val="tx1"/>
              </a:solidFill>
              <a:latin typeface="楷体" panose="02010609060101010101" charset="-122"/>
              <a:ea typeface="楷体" panose="02010609060101010101" charset="-122"/>
              <a:sym typeface="微软雅黑" panose="020B0503020204020204" charset="-122"/>
            </a:endParaRPr>
          </a:p>
        </p:txBody>
      </p:sp>
      <p:pic>
        <p:nvPicPr>
          <p:cNvPr id="2" name="图片 1" descr="v2-db593d32b48828c5f9b87a8a4552e8cb_b">
            <a:hlinkClick r:id="rId1" action="ppaction://hlinkfile"/>
          </p:cNvPr>
          <p:cNvPicPr>
            <a:picLocks noChangeAspect="1"/>
          </p:cNvPicPr>
          <p:nvPr/>
        </p:nvPicPr>
        <p:blipFill>
          <a:blip r:embed="rId2"/>
          <a:stretch>
            <a:fillRect/>
          </a:stretch>
        </p:blipFill>
        <p:spPr>
          <a:xfrm>
            <a:off x="2388235" y="2211705"/>
            <a:ext cx="4848225" cy="370522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5"/>
          <p:cNvPicPr>
            <a:picLocks noChangeAspect="1"/>
          </p:cNvPicPr>
          <p:nvPr/>
        </p:nvPicPr>
        <p:blipFill>
          <a:blip r:embed="rId1"/>
          <a:stretch>
            <a:fillRect/>
          </a:stretch>
        </p:blipFill>
        <p:spPr>
          <a:xfrm>
            <a:off x="1962785" y="1231265"/>
            <a:ext cx="5436870" cy="5426075"/>
          </a:xfrm>
          <a:prstGeom prst="rect">
            <a:avLst/>
          </a:prstGeom>
        </p:spPr>
      </p:pic>
      <p:sp>
        <p:nvSpPr>
          <p:cNvPr id="5" name="矩形 4"/>
          <p:cNvSpPr/>
          <p:nvPr/>
        </p:nvSpPr>
        <p:spPr>
          <a:xfrm>
            <a:off x="3446780" y="359410"/>
            <a:ext cx="2468880" cy="645160"/>
          </a:xfrm>
          <a:prstGeom prst="rect">
            <a:avLst/>
          </a:prstGeom>
          <a:noFill/>
          <a:ln>
            <a:noFill/>
          </a:ln>
        </p:spPr>
        <p:txBody>
          <a:bodyPr wrap="none" rtlCol="0" anchor="t">
            <a:spAutoFit/>
          </a:bodyPr>
          <a:p>
            <a:pPr algn="ctr"/>
            <a:r>
              <a:rPr lang="zh-CN" altLang="en-US" sz="3600" i="1">
                <a:ln w="25400">
                  <a:solidFill>
                    <a:srgbClr val="861E1D">
                      <a:alpha val="94000"/>
                    </a:srgbClr>
                  </a:solidFill>
                  <a:prstDash val="solid"/>
                </a:ln>
                <a:gradFill>
                  <a:gsLst>
                    <a:gs pos="0">
                      <a:srgbClr val="FFF9BB"/>
                    </a:gs>
                    <a:gs pos="64000">
                      <a:srgbClr val="FCE95F"/>
                    </a:gs>
                    <a:gs pos="100000">
                      <a:srgbClr val="F8AD1C"/>
                    </a:gs>
                  </a:gsLst>
                  <a:lin ang="5400000" scaled="0"/>
                </a:gradFill>
                <a:effectLst>
                  <a:outerShdw blurRad="38100" dist="38100" dir="2700000" algn="tl">
                    <a:srgbClr val="000000">
                      <a:alpha val="43137"/>
                    </a:srgbClr>
                  </a:outerShdw>
                </a:effectLst>
                <a:latin typeface="华文琥珀" panose="02010800040101010101" charset="-122"/>
                <a:ea typeface="华文琥珀" panose="02010800040101010101" charset="-122"/>
              </a:rPr>
              <a:t>无时差投入</a:t>
            </a:r>
            <a:endParaRPr lang="zh-CN" altLang="en-US" sz="3600" i="1">
              <a:ln w="25400">
                <a:solidFill>
                  <a:srgbClr val="861E1D">
                    <a:alpha val="94000"/>
                  </a:srgbClr>
                </a:solidFill>
                <a:prstDash val="solid"/>
              </a:ln>
              <a:gradFill>
                <a:gsLst>
                  <a:gs pos="0">
                    <a:srgbClr val="FFF9BB"/>
                  </a:gs>
                  <a:gs pos="64000">
                    <a:srgbClr val="FCE95F"/>
                  </a:gs>
                  <a:gs pos="100000">
                    <a:srgbClr val="F8AD1C"/>
                  </a:gs>
                </a:gsLst>
                <a:lin ang="5400000" scaled="0"/>
              </a:gradFill>
              <a:effectLst>
                <a:outerShdw blurRad="38100" dist="38100" dir="2700000" algn="tl">
                  <a:srgbClr val="000000">
                    <a:alpha val="43137"/>
                  </a:srgbClr>
                </a:outerShdw>
              </a:effectLst>
              <a:latin typeface="华文琥珀" panose="02010800040101010101" charset="-122"/>
              <a:ea typeface="华文琥珀" panose="02010800040101010101" charset="-122"/>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1" name="表格 20"/>
          <p:cNvGraphicFramePr/>
          <p:nvPr/>
        </p:nvGraphicFramePr>
        <p:xfrm>
          <a:off x="593090" y="1031875"/>
          <a:ext cx="8272780" cy="5379720"/>
        </p:xfrm>
        <a:graphic>
          <a:graphicData uri="http://schemas.openxmlformats.org/drawingml/2006/table">
            <a:tbl>
              <a:tblPr firstRow="1" bandRow="1">
                <a:tableStyleId>{5C22544A-7EE6-4342-B048-85BDC9FD1C3A}</a:tableStyleId>
              </a:tblPr>
              <a:tblGrid>
                <a:gridCol w="958215"/>
                <a:gridCol w="984250"/>
                <a:gridCol w="1641475"/>
                <a:gridCol w="1900555"/>
                <a:gridCol w="848360"/>
                <a:gridCol w="1939925"/>
              </a:tblGrid>
              <a:tr h="549910">
                <a:tc>
                  <a:txBody>
                    <a:bodyPr/>
                    <a:p>
                      <a:pPr>
                        <a:buNone/>
                      </a:pPr>
                      <a:r>
                        <a:rPr lang="zh-CN" altLang="en-US" sz="1350"/>
                        <a:t>阶段</a:t>
                      </a:r>
                      <a:endParaRPr lang="zh-CN" altLang="en-US" sz="1350"/>
                    </a:p>
                  </a:txBody>
                  <a:tcPr marL="68569" marR="68569" marT="34284" marB="34284" anchor="ctr" anchorCtr="1">
                    <a:solidFill>
                      <a:srgbClr val="385723"/>
                    </a:solidFill>
                  </a:tcPr>
                </a:tc>
                <a:tc>
                  <a:txBody>
                    <a:bodyPr/>
                    <a:p>
                      <a:pPr>
                        <a:buNone/>
                      </a:pPr>
                      <a:r>
                        <a:rPr lang="zh-CN" altLang="en-US" sz="1350"/>
                        <a:t>年龄</a:t>
                      </a:r>
                      <a:endParaRPr lang="zh-CN" altLang="en-US" sz="1350"/>
                    </a:p>
                  </a:txBody>
                  <a:tcPr marL="68569" marR="68569" marT="34284" marB="34284" anchor="ctr" anchorCtr="1">
                    <a:solidFill>
                      <a:srgbClr val="385723"/>
                    </a:solidFill>
                  </a:tcPr>
                </a:tc>
                <a:tc>
                  <a:txBody>
                    <a:bodyPr/>
                    <a:p>
                      <a:pPr>
                        <a:buNone/>
                      </a:pPr>
                      <a:r>
                        <a:rPr lang="zh-CN" altLang="en-US" sz="1350"/>
                        <a:t>心理冲突</a:t>
                      </a:r>
                      <a:endParaRPr lang="zh-CN" altLang="en-US" sz="1350"/>
                    </a:p>
                  </a:txBody>
                  <a:tcPr marL="68569" marR="68569" marT="34284" marB="34284" anchor="ctr" anchorCtr="1">
                    <a:solidFill>
                      <a:srgbClr val="385723"/>
                    </a:solidFill>
                  </a:tcPr>
                </a:tc>
                <a:tc>
                  <a:txBody>
                    <a:bodyPr/>
                    <a:p>
                      <a:pPr>
                        <a:buNone/>
                      </a:pPr>
                      <a:r>
                        <a:rPr lang="zh-CN" altLang="en-US" sz="1350"/>
                        <a:t>人格发展任务</a:t>
                      </a:r>
                      <a:endParaRPr lang="zh-CN" altLang="en-US" sz="1350"/>
                    </a:p>
                  </a:txBody>
                  <a:tcPr marL="68569" marR="68569" marT="34284" marB="34284" anchor="ctr" anchorCtr="1">
                    <a:solidFill>
                      <a:srgbClr val="385723"/>
                    </a:solidFill>
                  </a:tcPr>
                </a:tc>
                <a:tc>
                  <a:txBody>
                    <a:bodyPr/>
                    <a:p>
                      <a:pPr>
                        <a:buNone/>
                      </a:pPr>
                      <a:r>
                        <a:rPr lang="zh-CN" altLang="en-US" sz="1350"/>
                        <a:t>形成</a:t>
                      </a:r>
                      <a:endParaRPr lang="zh-CN" altLang="en-US" sz="1350"/>
                    </a:p>
                    <a:p>
                      <a:pPr>
                        <a:buNone/>
                      </a:pPr>
                      <a:r>
                        <a:rPr lang="zh-CN" altLang="en-US" sz="1350"/>
                        <a:t>品质</a:t>
                      </a:r>
                      <a:endParaRPr lang="zh-CN" altLang="en-US" sz="1350"/>
                    </a:p>
                  </a:txBody>
                  <a:tcPr marL="68569" marR="68569" marT="34284" marB="34284" anchor="ctr" anchorCtr="1">
                    <a:solidFill>
                      <a:srgbClr val="385723"/>
                    </a:solidFill>
                  </a:tcPr>
                </a:tc>
                <a:tc>
                  <a:txBody>
                    <a:bodyPr/>
                    <a:p>
                      <a:pPr>
                        <a:buNone/>
                      </a:pPr>
                      <a:r>
                        <a:rPr lang="zh-CN" altLang="en-US" sz="1350">
                          <a:sym typeface="+mn-ea"/>
                        </a:rPr>
                        <a:t>发展障碍者</a:t>
                      </a:r>
                      <a:endParaRPr lang="zh-CN" altLang="en-US" sz="1350">
                        <a:sym typeface="+mn-ea"/>
                      </a:endParaRPr>
                    </a:p>
                    <a:p>
                      <a:pPr>
                        <a:buNone/>
                      </a:pPr>
                      <a:r>
                        <a:rPr lang="zh-CN" altLang="en-US" sz="1350">
                          <a:sym typeface="+mn-ea"/>
                        </a:rPr>
                        <a:t>的心理特征</a:t>
                      </a:r>
                      <a:endParaRPr lang="zh-CN" altLang="en-US" sz="1350"/>
                    </a:p>
                  </a:txBody>
                  <a:tcPr marL="68569" marR="68569" marT="34284" marB="34284" anchor="ctr" anchorCtr="1">
                    <a:solidFill>
                      <a:srgbClr val="385723"/>
                    </a:solidFill>
                  </a:tcPr>
                </a:tc>
              </a:tr>
              <a:tr h="525780">
                <a:tc>
                  <a:txBody>
                    <a:bodyPr/>
                    <a:p>
                      <a:pPr>
                        <a:buNone/>
                      </a:pPr>
                      <a:r>
                        <a:rPr lang="zh-CN" altLang="en-US" sz="1350" b="0">
                          <a:solidFill>
                            <a:schemeClr val="bg1"/>
                          </a:solidFill>
                        </a:rPr>
                        <a:t>婴儿期</a:t>
                      </a:r>
                      <a:endParaRPr lang="zh-CN" altLang="en-US" sz="1350" b="0">
                        <a:solidFill>
                          <a:schemeClr val="bg1"/>
                        </a:solidFill>
                      </a:endParaRPr>
                    </a:p>
                  </a:txBody>
                  <a:tcPr marL="68569" marR="68569" marT="34284" marB="34284" anchor="ctr" anchorCtr="1">
                    <a:solidFill>
                      <a:srgbClr val="71A13D"/>
                    </a:solidFill>
                  </a:tcPr>
                </a:tc>
                <a:tc>
                  <a:txBody>
                    <a:bodyPr/>
                    <a:p>
                      <a:pPr>
                        <a:buNone/>
                      </a:pPr>
                      <a:r>
                        <a:rPr lang="en-US" altLang="zh-CN" sz="1350" b="0">
                          <a:solidFill>
                            <a:schemeClr val="bg1"/>
                          </a:solidFill>
                        </a:rPr>
                        <a:t>0-1.5</a:t>
                      </a:r>
                      <a:r>
                        <a:rPr lang="zh-CN" altLang="zh-CN" sz="1350" b="0">
                          <a:solidFill>
                            <a:schemeClr val="bg1"/>
                          </a:solidFill>
                        </a:rPr>
                        <a:t>岁</a:t>
                      </a:r>
                      <a:endParaRPr lang="zh-CN" altLang="zh-CN" sz="1350" b="0">
                        <a:solidFill>
                          <a:schemeClr val="bg1"/>
                        </a:solidFill>
                      </a:endParaRPr>
                    </a:p>
                  </a:txBody>
                  <a:tcPr marL="68569" marR="68569" marT="34284" marB="34284" anchor="ctr" anchorCtr="1">
                    <a:solidFill>
                      <a:srgbClr val="71A13D"/>
                    </a:solidFill>
                  </a:tcPr>
                </a:tc>
                <a:tc>
                  <a:txBody>
                    <a:bodyPr/>
                    <a:p>
                      <a:pPr>
                        <a:buNone/>
                      </a:pPr>
                      <a:r>
                        <a:rPr lang="zh-CN" altLang="en-US" sz="1350" b="0">
                          <a:solidFill>
                            <a:schemeClr val="bg1"/>
                          </a:solidFill>
                        </a:rPr>
                        <a:t>基本信任感对基本不信任感</a:t>
                      </a:r>
                      <a:endParaRPr lang="zh-CN" altLang="en-US" sz="1350" b="0">
                        <a:solidFill>
                          <a:schemeClr val="bg1"/>
                        </a:solidFill>
                      </a:endParaRPr>
                    </a:p>
                  </a:txBody>
                  <a:tcPr marL="68569" marR="68569" marT="34284" marB="34284" anchor="ctr" anchorCtr="1">
                    <a:solidFill>
                      <a:srgbClr val="71A13D"/>
                    </a:solidFill>
                  </a:tcPr>
                </a:tc>
                <a:tc>
                  <a:txBody>
                    <a:bodyPr/>
                    <a:p>
                      <a:pPr>
                        <a:buNone/>
                      </a:pPr>
                      <a:r>
                        <a:rPr lang="zh-CN" altLang="en-US" sz="1350" b="0">
                          <a:solidFill>
                            <a:schemeClr val="bg1"/>
                          </a:solidFill>
                        </a:rPr>
                        <a:t>发展信任感，克服不信任感</a:t>
                      </a:r>
                      <a:endParaRPr lang="zh-CN" altLang="en-US" sz="1350" b="0">
                        <a:solidFill>
                          <a:schemeClr val="bg1"/>
                        </a:solidFill>
                      </a:endParaRPr>
                    </a:p>
                  </a:txBody>
                  <a:tcPr marL="68569" marR="68569" marT="34284" marB="34284" anchor="ctr" anchorCtr="1">
                    <a:solidFill>
                      <a:srgbClr val="71A13D"/>
                    </a:solidFill>
                  </a:tcPr>
                </a:tc>
                <a:tc>
                  <a:txBody>
                    <a:bodyPr/>
                    <a:p>
                      <a:pPr>
                        <a:buNone/>
                      </a:pPr>
                      <a:r>
                        <a:rPr lang="zh-CN" altLang="en-US" sz="1350" b="0">
                          <a:solidFill>
                            <a:schemeClr val="bg1"/>
                          </a:solidFill>
                        </a:rPr>
                        <a:t>希望</a:t>
                      </a:r>
                      <a:endParaRPr lang="zh-CN" altLang="en-US" sz="1350" b="0">
                        <a:solidFill>
                          <a:schemeClr val="bg1"/>
                        </a:solidFill>
                      </a:endParaRPr>
                    </a:p>
                  </a:txBody>
                  <a:tcPr marL="68569" marR="68569" marT="34284" marB="34284" anchor="ctr" anchorCtr="1">
                    <a:solidFill>
                      <a:srgbClr val="71A13D"/>
                    </a:solidFill>
                  </a:tcPr>
                </a:tc>
                <a:tc>
                  <a:txBody>
                    <a:bodyPr/>
                    <a:p>
                      <a:pPr>
                        <a:buNone/>
                      </a:pPr>
                      <a:r>
                        <a:rPr lang="zh-CN" altLang="en-US" sz="1350" b="0">
                          <a:solidFill>
                            <a:schemeClr val="bg1"/>
                          </a:solidFill>
                        </a:rPr>
                        <a:t>面对新环境时会焦虑不安</a:t>
                      </a:r>
                      <a:endParaRPr lang="zh-CN" altLang="en-US" sz="1350" b="0">
                        <a:solidFill>
                          <a:schemeClr val="bg1"/>
                        </a:solidFill>
                      </a:endParaRPr>
                    </a:p>
                  </a:txBody>
                  <a:tcPr marL="68569" marR="68569" marT="34284" marB="34284" anchor="ctr" anchorCtr="1">
                    <a:solidFill>
                      <a:srgbClr val="71A13D"/>
                    </a:solidFill>
                  </a:tcPr>
                </a:tc>
              </a:tr>
              <a:tr h="525780">
                <a:tc>
                  <a:txBody>
                    <a:bodyPr/>
                    <a:p>
                      <a:pPr>
                        <a:buNone/>
                      </a:pPr>
                      <a:r>
                        <a:rPr lang="zh-CN" altLang="en-US" sz="1350">
                          <a:solidFill>
                            <a:srgbClr val="385723"/>
                          </a:solidFill>
                        </a:rPr>
                        <a:t>儿童早期</a:t>
                      </a:r>
                      <a:endParaRPr lang="zh-CN" altLang="en-US" sz="1350">
                        <a:solidFill>
                          <a:srgbClr val="385723"/>
                        </a:solidFill>
                      </a:endParaRPr>
                    </a:p>
                  </a:txBody>
                  <a:tcPr marL="68569" marR="68569" marT="34284" marB="34284" anchor="ctr" anchorCtr="1">
                    <a:solidFill>
                      <a:srgbClr val="95CB29">
                        <a:alpha val="33000"/>
                      </a:srgbClr>
                    </a:solidFill>
                  </a:tcPr>
                </a:tc>
                <a:tc>
                  <a:txBody>
                    <a:bodyPr/>
                    <a:p>
                      <a:pPr>
                        <a:buNone/>
                      </a:pPr>
                      <a:r>
                        <a:rPr lang="en-US" altLang="zh-CN" sz="1350">
                          <a:solidFill>
                            <a:srgbClr val="385723"/>
                          </a:solidFill>
                        </a:rPr>
                        <a:t>1.5-3</a:t>
                      </a:r>
                      <a:r>
                        <a:rPr lang="zh-CN" altLang="en-US" sz="1350">
                          <a:solidFill>
                            <a:srgbClr val="385723"/>
                          </a:solidFill>
                        </a:rPr>
                        <a:t>岁</a:t>
                      </a:r>
                      <a:endParaRPr lang="zh-CN" altLang="en-US" sz="1350">
                        <a:solidFill>
                          <a:srgbClr val="385723"/>
                        </a:solidFill>
                      </a:endParaRPr>
                    </a:p>
                  </a:txBody>
                  <a:tcPr marL="68569" marR="68569" marT="34284" marB="34284" anchor="ctr" anchorCtr="1">
                    <a:solidFill>
                      <a:srgbClr val="95CB29">
                        <a:alpha val="33000"/>
                      </a:srgbClr>
                    </a:solidFill>
                  </a:tcPr>
                </a:tc>
                <a:tc>
                  <a:txBody>
                    <a:bodyPr/>
                    <a:p>
                      <a:pPr>
                        <a:buNone/>
                      </a:pPr>
                      <a:r>
                        <a:rPr lang="zh-CN" altLang="en-US" sz="1350">
                          <a:solidFill>
                            <a:srgbClr val="385723"/>
                          </a:solidFill>
                        </a:rPr>
                        <a:t>自主对羞怯与怀疑</a:t>
                      </a:r>
                      <a:endParaRPr lang="zh-CN" altLang="en-US" sz="1350">
                        <a:solidFill>
                          <a:srgbClr val="385723"/>
                        </a:solidFill>
                      </a:endParaRPr>
                    </a:p>
                  </a:txBody>
                  <a:tcPr marL="68569" marR="68569" marT="34284" marB="34284" anchor="ctr" anchorCtr="1">
                    <a:solidFill>
                      <a:srgbClr val="95CB29">
                        <a:alpha val="33000"/>
                      </a:srgbClr>
                    </a:solidFill>
                  </a:tcPr>
                </a:tc>
                <a:tc>
                  <a:txBody>
                    <a:bodyPr/>
                    <a:p>
                      <a:pPr>
                        <a:buNone/>
                      </a:pPr>
                      <a:r>
                        <a:rPr lang="zh-CN" altLang="en-US" sz="1350">
                          <a:solidFill>
                            <a:srgbClr val="385723"/>
                          </a:solidFill>
                        </a:rPr>
                        <a:t>培养自主感，克服羞怯与怀疑</a:t>
                      </a:r>
                      <a:endParaRPr lang="zh-CN" altLang="en-US" sz="1350">
                        <a:solidFill>
                          <a:srgbClr val="385723"/>
                        </a:solidFill>
                      </a:endParaRPr>
                    </a:p>
                  </a:txBody>
                  <a:tcPr marL="68569" marR="68569" marT="34284" marB="34284" anchor="ctr" anchorCtr="1">
                    <a:solidFill>
                      <a:srgbClr val="95CB29">
                        <a:alpha val="33000"/>
                      </a:srgbClr>
                    </a:solidFill>
                  </a:tcPr>
                </a:tc>
                <a:tc>
                  <a:txBody>
                    <a:bodyPr/>
                    <a:p>
                      <a:pPr>
                        <a:buNone/>
                      </a:pPr>
                      <a:r>
                        <a:rPr lang="zh-CN" altLang="en-US" sz="1350">
                          <a:solidFill>
                            <a:srgbClr val="385723"/>
                          </a:solidFill>
                        </a:rPr>
                        <a:t>意志</a:t>
                      </a:r>
                      <a:endParaRPr lang="zh-CN" altLang="en-US" sz="1350">
                        <a:solidFill>
                          <a:srgbClr val="385723"/>
                        </a:solidFill>
                      </a:endParaRPr>
                    </a:p>
                  </a:txBody>
                  <a:tcPr marL="68569" marR="68569" marT="34284" marB="34284" anchor="ctr" anchorCtr="1">
                    <a:solidFill>
                      <a:srgbClr val="95CB29">
                        <a:alpha val="33000"/>
                      </a:srgbClr>
                    </a:solidFill>
                  </a:tcPr>
                </a:tc>
                <a:tc>
                  <a:txBody>
                    <a:bodyPr/>
                    <a:p>
                      <a:pPr>
                        <a:buNone/>
                      </a:pPr>
                      <a:r>
                        <a:rPr lang="zh-CN" altLang="en-US" sz="1350">
                          <a:solidFill>
                            <a:srgbClr val="385723"/>
                          </a:solidFill>
                        </a:rPr>
                        <a:t>缺乏信心，行动畏首畏尾</a:t>
                      </a:r>
                      <a:endParaRPr lang="zh-CN" altLang="en-US" sz="1350">
                        <a:solidFill>
                          <a:srgbClr val="385723"/>
                        </a:solidFill>
                      </a:endParaRPr>
                    </a:p>
                  </a:txBody>
                  <a:tcPr marL="68569" marR="68569" marT="34284" marB="34284" anchor="ctr" anchorCtr="1">
                    <a:solidFill>
                      <a:srgbClr val="95CB29">
                        <a:alpha val="33000"/>
                      </a:srgbClr>
                    </a:solidFill>
                  </a:tcPr>
                </a:tc>
              </a:tr>
              <a:tr h="525780">
                <a:tc>
                  <a:txBody>
                    <a:bodyPr/>
                    <a:p>
                      <a:pPr>
                        <a:buNone/>
                      </a:pPr>
                      <a:r>
                        <a:rPr lang="zh-CN" altLang="en-US" sz="1350" b="0">
                          <a:solidFill>
                            <a:schemeClr val="bg1"/>
                          </a:solidFill>
                        </a:rPr>
                        <a:t>学前期</a:t>
                      </a:r>
                      <a:endParaRPr lang="zh-CN" altLang="en-US" sz="1350" b="0">
                        <a:solidFill>
                          <a:schemeClr val="bg1"/>
                        </a:solidFill>
                      </a:endParaRPr>
                    </a:p>
                  </a:txBody>
                  <a:tcPr marL="68569" marR="68569" marT="34284" marB="34284" anchor="ctr" anchorCtr="1">
                    <a:solidFill>
                      <a:srgbClr val="71A13D"/>
                    </a:solidFill>
                  </a:tcPr>
                </a:tc>
                <a:tc>
                  <a:txBody>
                    <a:bodyPr/>
                    <a:p>
                      <a:pPr>
                        <a:buNone/>
                      </a:pPr>
                      <a:r>
                        <a:rPr lang="en-US" altLang="zh-CN" sz="1350" b="0">
                          <a:solidFill>
                            <a:schemeClr val="bg1"/>
                          </a:solidFill>
                        </a:rPr>
                        <a:t>3-6</a:t>
                      </a:r>
                      <a:r>
                        <a:rPr lang="zh-CN" altLang="en-US" sz="1350" b="0">
                          <a:solidFill>
                            <a:schemeClr val="bg1"/>
                          </a:solidFill>
                        </a:rPr>
                        <a:t>岁</a:t>
                      </a:r>
                      <a:endParaRPr lang="zh-CN" altLang="en-US" sz="1350" b="0">
                        <a:solidFill>
                          <a:schemeClr val="bg1"/>
                        </a:solidFill>
                      </a:endParaRPr>
                    </a:p>
                  </a:txBody>
                  <a:tcPr marL="68569" marR="68569" marT="34284" marB="34284" anchor="ctr" anchorCtr="1">
                    <a:solidFill>
                      <a:srgbClr val="71A13D"/>
                    </a:solidFill>
                  </a:tcPr>
                </a:tc>
                <a:tc>
                  <a:txBody>
                    <a:bodyPr/>
                    <a:p>
                      <a:pPr>
                        <a:buNone/>
                      </a:pPr>
                      <a:r>
                        <a:rPr lang="zh-CN" altLang="en-US" sz="1350" b="0">
                          <a:solidFill>
                            <a:schemeClr val="bg1"/>
                          </a:solidFill>
                        </a:rPr>
                        <a:t>主动对内疚</a:t>
                      </a:r>
                      <a:endParaRPr lang="zh-CN" altLang="en-US" sz="1350" b="0">
                        <a:solidFill>
                          <a:schemeClr val="bg1"/>
                        </a:solidFill>
                      </a:endParaRPr>
                    </a:p>
                  </a:txBody>
                  <a:tcPr marL="68569" marR="68569" marT="34284" marB="34284" anchor="ctr" anchorCtr="1">
                    <a:solidFill>
                      <a:srgbClr val="71A13D"/>
                    </a:solidFill>
                  </a:tcPr>
                </a:tc>
                <a:tc>
                  <a:txBody>
                    <a:bodyPr/>
                    <a:p>
                      <a:pPr>
                        <a:buNone/>
                      </a:pPr>
                      <a:r>
                        <a:rPr lang="zh-CN" altLang="en-US" sz="1350" b="0">
                          <a:solidFill>
                            <a:schemeClr val="bg1"/>
                          </a:solidFill>
                        </a:rPr>
                        <a:t>培养主动感，克服内疚感</a:t>
                      </a:r>
                      <a:endParaRPr lang="zh-CN" altLang="en-US" sz="1350" b="0">
                        <a:solidFill>
                          <a:schemeClr val="bg1"/>
                        </a:solidFill>
                      </a:endParaRPr>
                    </a:p>
                  </a:txBody>
                  <a:tcPr marL="68569" marR="68569" marT="34284" marB="34284" anchor="ctr" anchorCtr="1">
                    <a:solidFill>
                      <a:srgbClr val="71A13D"/>
                    </a:solidFill>
                  </a:tcPr>
                </a:tc>
                <a:tc>
                  <a:txBody>
                    <a:bodyPr/>
                    <a:p>
                      <a:pPr>
                        <a:buNone/>
                      </a:pPr>
                      <a:r>
                        <a:rPr lang="zh-CN" altLang="en-US" sz="1350" b="0">
                          <a:solidFill>
                            <a:schemeClr val="bg1"/>
                          </a:solidFill>
                        </a:rPr>
                        <a:t>目的</a:t>
                      </a:r>
                      <a:endParaRPr lang="zh-CN" altLang="en-US" sz="1350" b="0">
                        <a:solidFill>
                          <a:schemeClr val="bg1"/>
                        </a:solidFill>
                      </a:endParaRPr>
                    </a:p>
                  </a:txBody>
                  <a:tcPr marL="68569" marR="68569" marT="34284" marB="34284" anchor="ctr" anchorCtr="1">
                    <a:solidFill>
                      <a:srgbClr val="71A13D"/>
                    </a:solidFill>
                  </a:tcPr>
                </a:tc>
                <a:tc>
                  <a:txBody>
                    <a:bodyPr/>
                    <a:p>
                      <a:pPr>
                        <a:buNone/>
                      </a:pPr>
                      <a:r>
                        <a:rPr lang="zh-CN" altLang="en-US" sz="1350" b="0">
                          <a:solidFill>
                            <a:schemeClr val="bg1"/>
                          </a:solidFill>
                        </a:rPr>
                        <a:t>畏惧退缩，缺少自我价值感</a:t>
                      </a:r>
                      <a:endParaRPr lang="zh-CN" altLang="en-US" sz="1350" b="0">
                        <a:solidFill>
                          <a:schemeClr val="bg1"/>
                        </a:solidFill>
                      </a:endParaRPr>
                    </a:p>
                  </a:txBody>
                  <a:tcPr marL="68569" marR="68569" marT="34284" marB="34284" anchor="ctr" anchorCtr="1">
                    <a:solidFill>
                      <a:srgbClr val="71A13D"/>
                    </a:solidFill>
                  </a:tcPr>
                </a:tc>
              </a:tr>
              <a:tr h="596265">
                <a:tc>
                  <a:txBody>
                    <a:bodyPr/>
                    <a:p>
                      <a:pPr algn="l">
                        <a:buClrTx/>
                        <a:buSzTx/>
                        <a:buFontTx/>
                        <a:buNone/>
                      </a:pPr>
                      <a:r>
                        <a:rPr lang="en-US" altLang="zh-CN" sz="1350">
                          <a:solidFill>
                            <a:schemeClr val="bg1"/>
                          </a:solidFill>
                        </a:rPr>
                        <a:t>学龄期</a:t>
                      </a:r>
                      <a:endParaRPr lang="en-US" altLang="zh-CN" sz="1350">
                        <a:solidFill>
                          <a:schemeClr val="bg1"/>
                        </a:solidFill>
                      </a:endParaRPr>
                    </a:p>
                  </a:txBody>
                  <a:tcPr marL="68569" marR="68569" marT="34284" marB="34284" anchor="ctr" anchorCtr="1">
                    <a:solidFill>
                      <a:srgbClr val="D9EBB6"/>
                    </a:solidFill>
                  </a:tcPr>
                </a:tc>
                <a:tc>
                  <a:txBody>
                    <a:bodyPr/>
                    <a:p>
                      <a:pPr algn="l">
                        <a:buClrTx/>
                        <a:buSzTx/>
                        <a:buFontTx/>
                        <a:buNone/>
                      </a:pPr>
                      <a:r>
                        <a:rPr lang="en-US" altLang="zh-CN" sz="1350">
                          <a:solidFill>
                            <a:schemeClr val="bg1"/>
                          </a:solidFill>
                        </a:rPr>
                        <a:t>6-12岁</a:t>
                      </a:r>
                      <a:endParaRPr lang="en-US" altLang="zh-CN" sz="1350">
                        <a:solidFill>
                          <a:schemeClr val="bg1"/>
                        </a:solidFill>
                      </a:endParaRPr>
                    </a:p>
                  </a:txBody>
                  <a:tcPr marL="68569" marR="68569" marT="34284" marB="34284" anchor="ctr" anchorCtr="1">
                    <a:solidFill>
                      <a:srgbClr val="D9EBB6"/>
                    </a:solidFill>
                  </a:tcPr>
                </a:tc>
                <a:tc>
                  <a:txBody>
                    <a:bodyPr/>
                    <a:p>
                      <a:pPr algn="l">
                        <a:buClrTx/>
                        <a:buSzTx/>
                        <a:buFontTx/>
                        <a:buNone/>
                      </a:pPr>
                      <a:r>
                        <a:rPr lang="en-US" altLang="zh-CN" sz="1350">
                          <a:solidFill>
                            <a:schemeClr val="bg1"/>
                          </a:solidFill>
                        </a:rPr>
                        <a:t>勤奋对自卑</a:t>
                      </a:r>
                      <a:endParaRPr lang="en-US" altLang="zh-CN" sz="1350">
                        <a:solidFill>
                          <a:schemeClr val="bg1"/>
                        </a:solidFill>
                      </a:endParaRPr>
                    </a:p>
                  </a:txBody>
                  <a:tcPr marL="68569" marR="68569" marT="34284" marB="34284" anchor="ctr" anchorCtr="1">
                    <a:solidFill>
                      <a:srgbClr val="D9EBB6"/>
                    </a:solidFill>
                  </a:tcPr>
                </a:tc>
                <a:tc>
                  <a:txBody>
                    <a:bodyPr/>
                    <a:p>
                      <a:pPr algn="l">
                        <a:buClrTx/>
                        <a:buSzTx/>
                        <a:buFontTx/>
                        <a:buNone/>
                      </a:pPr>
                      <a:r>
                        <a:rPr lang="en-US" altLang="zh-CN" sz="1350">
                          <a:solidFill>
                            <a:schemeClr val="bg1"/>
                          </a:solidFill>
                          <a:sym typeface="+mn-ea"/>
                        </a:rPr>
                        <a:t>培养勤奋感，克服自卑感</a:t>
                      </a:r>
                      <a:endParaRPr lang="en-US" altLang="zh-CN" sz="1350">
                        <a:solidFill>
                          <a:schemeClr val="bg1"/>
                        </a:solidFill>
                        <a:sym typeface="+mn-ea"/>
                      </a:endParaRPr>
                    </a:p>
                  </a:txBody>
                  <a:tcPr marL="68569" marR="68569" marT="34284" marB="34284" anchor="ctr" anchorCtr="1">
                    <a:solidFill>
                      <a:srgbClr val="D9EBB6"/>
                    </a:solidFill>
                  </a:tcPr>
                </a:tc>
                <a:tc>
                  <a:txBody>
                    <a:bodyPr/>
                    <a:p>
                      <a:pPr algn="l">
                        <a:buClrTx/>
                        <a:buSzTx/>
                        <a:buFontTx/>
                        <a:buNone/>
                      </a:pPr>
                      <a:r>
                        <a:rPr lang="en-US" altLang="zh-CN" sz="1350">
                          <a:solidFill>
                            <a:schemeClr val="bg1"/>
                          </a:solidFill>
                        </a:rPr>
                        <a:t>能力</a:t>
                      </a:r>
                      <a:endParaRPr lang="en-US" altLang="zh-CN" sz="1350">
                        <a:solidFill>
                          <a:schemeClr val="bg1"/>
                        </a:solidFill>
                      </a:endParaRPr>
                    </a:p>
                  </a:txBody>
                  <a:tcPr marL="68569" marR="68569" marT="34284" marB="34284" anchor="ctr" anchorCtr="1">
                    <a:solidFill>
                      <a:srgbClr val="D9EBB6"/>
                    </a:solidFill>
                  </a:tcPr>
                </a:tc>
                <a:tc>
                  <a:txBody>
                    <a:bodyPr/>
                    <a:p>
                      <a:pPr algn="l">
                        <a:buClrTx/>
                        <a:buSzTx/>
                        <a:buFontTx/>
                        <a:buNone/>
                      </a:pPr>
                      <a:r>
                        <a:rPr lang="en-US" altLang="zh-CN" sz="1350">
                          <a:solidFill>
                            <a:schemeClr val="bg1"/>
                          </a:solidFill>
                        </a:rPr>
                        <a:t>缺乏生活基本能力，充满失败感</a:t>
                      </a:r>
                      <a:endParaRPr lang="en-US" altLang="zh-CN" sz="1350">
                        <a:solidFill>
                          <a:schemeClr val="bg1"/>
                        </a:solidFill>
                      </a:endParaRPr>
                    </a:p>
                  </a:txBody>
                  <a:tcPr marL="68569" marR="68569" marT="34284" marB="34284" anchor="ctr" anchorCtr="1">
                    <a:solidFill>
                      <a:srgbClr val="D9EBB6"/>
                    </a:solidFill>
                  </a:tcPr>
                </a:tc>
              </a:tr>
              <a:tr h="751205">
                <a:tc>
                  <a:txBody>
                    <a:bodyPr/>
                    <a:p>
                      <a:pPr>
                        <a:buNone/>
                      </a:pPr>
                      <a:r>
                        <a:rPr lang="zh-CN" altLang="en-US" sz="1350" b="0">
                          <a:solidFill>
                            <a:schemeClr val="bg1"/>
                          </a:solidFill>
                        </a:rPr>
                        <a:t>青年期</a:t>
                      </a:r>
                      <a:endParaRPr lang="zh-CN" altLang="en-US" sz="1350" b="0">
                        <a:solidFill>
                          <a:schemeClr val="bg1"/>
                        </a:solidFill>
                      </a:endParaRPr>
                    </a:p>
                  </a:txBody>
                  <a:tcPr marL="68569" marR="68569" marT="34284" marB="34284" anchor="ctr" anchorCtr="1">
                    <a:solidFill>
                      <a:srgbClr val="71A13D"/>
                    </a:solidFill>
                  </a:tcPr>
                </a:tc>
                <a:tc>
                  <a:txBody>
                    <a:bodyPr/>
                    <a:p>
                      <a:pPr>
                        <a:buNone/>
                      </a:pPr>
                      <a:r>
                        <a:rPr lang="en-US" altLang="zh-CN" sz="1350" b="0">
                          <a:solidFill>
                            <a:schemeClr val="bg1"/>
                          </a:solidFill>
                        </a:rPr>
                        <a:t>12-18</a:t>
                      </a:r>
                      <a:r>
                        <a:rPr lang="zh-CN" altLang="en-US" sz="1350" b="0">
                          <a:solidFill>
                            <a:schemeClr val="bg1"/>
                          </a:solidFill>
                        </a:rPr>
                        <a:t>岁</a:t>
                      </a:r>
                      <a:endParaRPr lang="zh-CN" altLang="en-US" sz="1350" b="0">
                        <a:solidFill>
                          <a:schemeClr val="bg1"/>
                        </a:solidFill>
                      </a:endParaRPr>
                    </a:p>
                  </a:txBody>
                  <a:tcPr marL="68569" marR="68569" marT="34284" marB="34284" anchor="ctr" anchorCtr="1">
                    <a:solidFill>
                      <a:srgbClr val="71A13D"/>
                    </a:solidFill>
                  </a:tcPr>
                </a:tc>
                <a:tc>
                  <a:txBody>
                    <a:bodyPr/>
                    <a:p>
                      <a:pPr>
                        <a:buNone/>
                      </a:pPr>
                      <a:r>
                        <a:rPr lang="zh-CN" altLang="en-US" sz="1350" b="0">
                          <a:solidFill>
                            <a:schemeClr val="bg1"/>
                          </a:solidFill>
                        </a:rPr>
                        <a:t>同一性对角色混乱</a:t>
                      </a:r>
                      <a:endParaRPr lang="zh-CN" altLang="en-US" sz="1350" b="0">
                        <a:solidFill>
                          <a:schemeClr val="bg1"/>
                        </a:solidFill>
                      </a:endParaRPr>
                    </a:p>
                  </a:txBody>
                  <a:tcPr marL="68569" marR="68569" marT="34284" marB="34284" anchor="ctr" anchorCtr="1">
                    <a:solidFill>
                      <a:srgbClr val="71A13D"/>
                    </a:solidFill>
                  </a:tcPr>
                </a:tc>
                <a:tc>
                  <a:txBody>
                    <a:bodyPr/>
                    <a:p>
                      <a:pPr>
                        <a:buNone/>
                      </a:pPr>
                      <a:r>
                        <a:rPr lang="zh-CN" altLang="en-US" sz="1350" b="0">
                          <a:solidFill>
                            <a:schemeClr val="bg1"/>
                          </a:solidFill>
                        </a:rPr>
                        <a:t>建立同一性，防止角色混乱</a:t>
                      </a:r>
                      <a:endParaRPr lang="zh-CN" altLang="en-US" sz="1350" b="0">
                        <a:solidFill>
                          <a:schemeClr val="bg1"/>
                        </a:solidFill>
                      </a:endParaRPr>
                    </a:p>
                  </a:txBody>
                  <a:tcPr marL="68569" marR="68569" marT="34284" marB="34284" anchor="ctr" anchorCtr="1">
                    <a:solidFill>
                      <a:srgbClr val="71A13D"/>
                    </a:solidFill>
                  </a:tcPr>
                </a:tc>
                <a:tc>
                  <a:txBody>
                    <a:bodyPr/>
                    <a:p>
                      <a:pPr>
                        <a:buNone/>
                      </a:pPr>
                      <a:r>
                        <a:rPr lang="zh-CN" altLang="en-US" sz="1350" b="0">
                          <a:solidFill>
                            <a:schemeClr val="bg1"/>
                          </a:solidFill>
                        </a:rPr>
                        <a:t>忠诚</a:t>
                      </a:r>
                      <a:endParaRPr lang="zh-CN" altLang="en-US" sz="1350" b="0">
                        <a:solidFill>
                          <a:schemeClr val="bg1"/>
                        </a:solidFill>
                      </a:endParaRPr>
                    </a:p>
                  </a:txBody>
                  <a:tcPr marL="68569" marR="68569" marT="34284" marB="34284" anchor="ctr" anchorCtr="1">
                    <a:solidFill>
                      <a:srgbClr val="71A13D"/>
                    </a:solidFill>
                  </a:tcPr>
                </a:tc>
                <a:tc>
                  <a:txBody>
                    <a:bodyPr/>
                    <a:p>
                      <a:pPr>
                        <a:buNone/>
                      </a:pPr>
                      <a:r>
                        <a:rPr lang="zh-CN" altLang="en-US" sz="1350" b="0">
                          <a:solidFill>
                            <a:schemeClr val="bg1"/>
                          </a:solidFill>
                        </a:rPr>
                        <a:t>生活无目的，无方向感，时而感到彷徨迷失</a:t>
                      </a:r>
                      <a:endParaRPr lang="zh-CN" altLang="en-US" sz="1350" b="0">
                        <a:solidFill>
                          <a:schemeClr val="bg1"/>
                        </a:solidFill>
                      </a:endParaRPr>
                    </a:p>
                  </a:txBody>
                  <a:tcPr marL="68569" marR="68569" marT="34284" marB="34284" anchor="ctr" anchorCtr="1">
                    <a:solidFill>
                      <a:srgbClr val="71A13D"/>
                    </a:solidFill>
                  </a:tcPr>
                </a:tc>
              </a:tr>
              <a:tr h="525780">
                <a:tc>
                  <a:txBody>
                    <a:bodyPr/>
                    <a:p>
                      <a:pPr>
                        <a:buNone/>
                      </a:pPr>
                      <a:r>
                        <a:rPr lang="zh-CN" altLang="en-US" sz="1350" b="1">
                          <a:solidFill>
                            <a:srgbClr val="FF0000"/>
                          </a:solidFill>
                        </a:rPr>
                        <a:t>成年早期</a:t>
                      </a:r>
                      <a:endParaRPr lang="zh-CN" altLang="en-US" sz="1350" b="1">
                        <a:solidFill>
                          <a:srgbClr val="FF0000"/>
                        </a:solidFill>
                      </a:endParaRPr>
                    </a:p>
                  </a:txBody>
                  <a:tcPr marL="68569" marR="68569" marT="34284" marB="34284" anchor="ctr" anchorCtr="1">
                    <a:solidFill>
                      <a:srgbClr val="D9EBB6"/>
                    </a:solidFill>
                  </a:tcPr>
                </a:tc>
                <a:tc>
                  <a:txBody>
                    <a:bodyPr/>
                    <a:p>
                      <a:pPr>
                        <a:buNone/>
                      </a:pPr>
                      <a:r>
                        <a:rPr lang="en-US" altLang="zh-CN" sz="1350" b="1">
                          <a:solidFill>
                            <a:srgbClr val="FF0000"/>
                          </a:solidFill>
                        </a:rPr>
                        <a:t>18-25</a:t>
                      </a:r>
                      <a:r>
                        <a:rPr lang="zh-CN" altLang="en-US" sz="1350" b="1">
                          <a:solidFill>
                            <a:srgbClr val="FF0000"/>
                          </a:solidFill>
                        </a:rPr>
                        <a:t>岁</a:t>
                      </a:r>
                      <a:endParaRPr lang="zh-CN" altLang="en-US" sz="1350" b="1">
                        <a:solidFill>
                          <a:srgbClr val="FF0000"/>
                        </a:solidFill>
                      </a:endParaRPr>
                    </a:p>
                  </a:txBody>
                  <a:tcPr marL="68569" marR="68569" marT="34284" marB="34284" anchor="ctr" anchorCtr="1">
                    <a:solidFill>
                      <a:srgbClr val="D9EBB6"/>
                    </a:solidFill>
                  </a:tcPr>
                </a:tc>
                <a:tc>
                  <a:txBody>
                    <a:bodyPr/>
                    <a:p>
                      <a:pPr>
                        <a:buNone/>
                      </a:pPr>
                      <a:r>
                        <a:rPr lang="zh-CN" altLang="en-US" sz="1350" b="1">
                          <a:solidFill>
                            <a:srgbClr val="FF0000"/>
                          </a:solidFill>
                        </a:rPr>
                        <a:t>亲密对孤独</a:t>
                      </a:r>
                      <a:endParaRPr lang="zh-CN" altLang="en-US" sz="1350" b="1">
                        <a:solidFill>
                          <a:srgbClr val="FF0000"/>
                        </a:solidFill>
                      </a:endParaRPr>
                    </a:p>
                  </a:txBody>
                  <a:tcPr marL="68569" marR="68569" marT="34284" marB="34284" anchor="ctr" anchorCtr="1">
                    <a:solidFill>
                      <a:srgbClr val="D9EBB6"/>
                    </a:solidFill>
                  </a:tcPr>
                </a:tc>
                <a:tc>
                  <a:txBody>
                    <a:bodyPr/>
                    <a:p>
                      <a:pPr>
                        <a:buNone/>
                      </a:pPr>
                      <a:r>
                        <a:rPr lang="zh-CN" altLang="en-US" sz="1350" b="1">
                          <a:solidFill>
                            <a:srgbClr val="FF0000"/>
                          </a:solidFill>
                        </a:rPr>
                        <a:t>发展亲密感，避免孤独感</a:t>
                      </a:r>
                      <a:endParaRPr lang="zh-CN" altLang="en-US" sz="1350" b="1">
                        <a:solidFill>
                          <a:srgbClr val="FF0000"/>
                        </a:solidFill>
                      </a:endParaRPr>
                    </a:p>
                  </a:txBody>
                  <a:tcPr marL="68569" marR="68569" marT="34284" marB="34284" anchor="ctr" anchorCtr="1">
                    <a:solidFill>
                      <a:srgbClr val="D9EBB6"/>
                    </a:solidFill>
                  </a:tcPr>
                </a:tc>
                <a:tc>
                  <a:txBody>
                    <a:bodyPr/>
                    <a:p>
                      <a:pPr>
                        <a:buNone/>
                      </a:pPr>
                      <a:r>
                        <a:rPr lang="zh-CN" altLang="en-US" sz="1350" b="1">
                          <a:solidFill>
                            <a:srgbClr val="FF0000"/>
                          </a:solidFill>
                        </a:rPr>
                        <a:t>爱</a:t>
                      </a:r>
                      <a:endParaRPr lang="zh-CN" altLang="en-US" sz="1350" b="1">
                        <a:solidFill>
                          <a:srgbClr val="FF0000"/>
                        </a:solidFill>
                      </a:endParaRPr>
                    </a:p>
                  </a:txBody>
                  <a:tcPr marL="68569" marR="68569" marT="34284" marB="34284" anchor="ctr" anchorCtr="1">
                    <a:solidFill>
                      <a:srgbClr val="D9EBB6"/>
                    </a:solidFill>
                  </a:tcPr>
                </a:tc>
                <a:tc>
                  <a:txBody>
                    <a:bodyPr/>
                    <a:p>
                      <a:pPr>
                        <a:buNone/>
                      </a:pPr>
                      <a:r>
                        <a:rPr lang="zh-CN" altLang="en-US" sz="1350" b="1">
                          <a:solidFill>
                            <a:srgbClr val="FF0000"/>
                          </a:solidFill>
                        </a:rPr>
                        <a:t>与社会疏离时感到寂寞孤独</a:t>
                      </a:r>
                      <a:endParaRPr lang="zh-CN" altLang="en-US" sz="1350" b="1">
                        <a:solidFill>
                          <a:srgbClr val="FF0000"/>
                        </a:solidFill>
                      </a:endParaRPr>
                    </a:p>
                  </a:txBody>
                  <a:tcPr marL="68569" marR="68569" marT="34284" marB="34284" anchor="ctr" anchorCtr="1">
                    <a:solidFill>
                      <a:srgbClr val="D9EBB6"/>
                    </a:solidFill>
                  </a:tcPr>
                </a:tc>
              </a:tr>
              <a:tr h="751205">
                <a:tc>
                  <a:txBody>
                    <a:bodyPr/>
                    <a:p>
                      <a:pPr>
                        <a:buNone/>
                      </a:pPr>
                      <a:r>
                        <a:rPr lang="zh-CN" altLang="en-US" sz="1350" b="1">
                          <a:solidFill>
                            <a:srgbClr val="FF0000"/>
                          </a:solidFill>
                        </a:rPr>
                        <a:t>成年中期</a:t>
                      </a:r>
                      <a:endParaRPr lang="zh-CN" altLang="en-US" sz="1350" b="1">
                        <a:solidFill>
                          <a:srgbClr val="FF0000"/>
                        </a:solidFill>
                      </a:endParaRPr>
                    </a:p>
                  </a:txBody>
                  <a:tcPr marL="68569" marR="68569" marT="34284" marB="34284" anchor="ctr" anchorCtr="1">
                    <a:solidFill>
                      <a:srgbClr val="71A13D"/>
                    </a:solidFill>
                  </a:tcPr>
                </a:tc>
                <a:tc>
                  <a:txBody>
                    <a:bodyPr/>
                    <a:p>
                      <a:pPr>
                        <a:buNone/>
                      </a:pPr>
                      <a:r>
                        <a:rPr lang="en-US" altLang="zh-CN" sz="1350" b="1">
                          <a:solidFill>
                            <a:srgbClr val="FF0000"/>
                          </a:solidFill>
                        </a:rPr>
                        <a:t>25-55</a:t>
                      </a:r>
                      <a:r>
                        <a:rPr lang="zh-CN" altLang="en-US" sz="1350" b="1">
                          <a:solidFill>
                            <a:srgbClr val="FF0000"/>
                          </a:solidFill>
                        </a:rPr>
                        <a:t>岁</a:t>
                      </a:r>
                      <a:endParaRPr lang="zh-CN" altLang="en-US" sz="1350" b="1">
                        <a:solidFill>
                          <a:srgbClr val="FF0000"/>
                        </a:solidFill>
                      </a:endParaRPr>
                    </a:p>
                  </a:txBody>
                  <a:tcPr marL="68569" marR="68569" marT="34284" marB="34284" anchor="ctr" anchorCtr="1">
                    <a:solidFill>
                      <a:srgbClr val="71A13D"/>
                    </a:solidFill>
                  </a:tcPr>
                </a:tc>
                <a:tc>
                  <a:txBody>
                    <a:bodyPr/>
                    <a:p>
                      <a:pPr>
                        <a:buNone/>
                      </a:pPr>
                      <a:r>
                        <a:rPr lang="zh-CN" altLang="en-US" sz="1350" b="1">
                          <a:solidFill>
                            <a:srgbClr val="FF0000"/>
                          </a:solidFill>
                        </a:rPr>
                        <a:t>繁殖对停滞</a:t>
                      </a:r>
                      <a:endParaRPr lang="zh-CN" altLang="en-US" sz="1350" b="1">
                        <a:solidFill>
                          <a:srgbClr val="FF0000"/>
                        </a:solidFill>
                      </a:endParaRPr>
                    </a:p>
                  </a:txBody>
                  <a:tcPr marL="68569" marR="68569" marT="34284" marB="34284" anchor="ctr" anchorCtr="1">
                    <a:solidFill>
                      <a:srgbClr val="71A13D"/>
                    </a:solidFill>
                  </a:tcPr>
                </a:tc>
                <a:tc>
                  <a:txBody>
                    <a:bodyPr/>
                    <a:p>
                      <a:pPr>
                        <a:buNone/>
                      </a:pPr>
                      <a:r>
                        <a:rPr lang="zh-CN" altLang="en-US" sz="1350" b="1">
                          <a:solidFill>
                            <a:srgbClr val="FF0000"/>
                          </a:solidFill>
                          <a:sym typeface="+mn-ea"/>
                        </a:rPr>
                        <a:t>获得繁殖感，避免停滞感</a:t>
                      </a:r>
                      <a:endParaRPr lang="zh-CN" altLang="en-US" sz="1350" b="1">
                        <a:solidFill>
                          <a:srgbClr val="FF0000"/>
                        </a:solidFill>
                        <a:sym typeface="+mn-ea"/>
                      </a:endParaRPr>
                    </a:p>
                    <a:p>
                      <a:pPr>
                        <a:buNone/>
                      </a:pPr>
                      <a:endParaRPr lang="zh-CN" altLang="en-US" sz="1350" b="1">
                        <a:solidFill>
                          <a:srgbClr val="FF0000"/>
                        </a:solidFill>
                        <a:sym typeface="+mn-ea"/>
                      </a:endParaRPr>
                    </a:p>
                  </a:txBody>
                  <a:tcPr marL="68569" marR="68569" marT="34284" marB="34284" anchor="ctr" anchorCtr="1">
                    <a:solidFill>
                      <a:srgbClr val="71A13D"/>
                    </a:solidFill>
                  </a:tcPr>
                </a:tc>
                <a:tc>
                  <a:txBody>
                    <a:bodyPr/>
                    <a:p>
                      <a:pPr>
                        <a:buNone/>
                      </a:pPr>
                      <a:r>
                        <a:rPr lang="zh-CN" altLang="en-US" sz="1350" b="1">
                          <a:solidFill>
                            <a:srgbClr val="FF0000"/>
                          </a:solidFill>
                        </a:rPr>
                        <a:t>关怀</a:t>
                      </a:r>
                      <a:endParaRPr lang="zh-CN" altLang="en-US" sz="1350" b="1">
                        <a:solidFill>
                          <a:srgbClr val="FF0000"/>
                        </a:solidFill>
                      </a:endParaRPr>
                    </a:p>
                  </a:txBody>
                  <a:tcPr marL="68569" marR="68569" marT="34284" marB="34284" anchor="ctr" anchorCtr="1">
                    <a:solidFill>
                      <a:srgbClr val="71A13D"/>
                    </a:solidFill>
                  </a:tcPr>
                </a:tc>
                <a:tc>
                  <a:txBody>
                    <a:bodyPr/>
                    <a:p>
                      <a:pPr>
                        <a:buNone/>
                      </a:pPr>
                      <a:r>
                        <a:rPr lang="zh-CN" altLang="en-US" sz="1350" b="1">
                          <a:solidFill>
                            <a:srgbClr val="FF0000"/>
                          </a:solidFill>
                        </a:rPr>
                        <a:t>不关心别人与社会，缺少生活意义</a:t>
                      </a:r>
                      <a:endParaRPr lang="zh-CN" altLang="en-US" sz="1350" b="1">
                        <a:solidFill>
                          <a:srgbClr val="FF0000"/>
                        </a:solidFill>
                      </a:endParaRPr>
                    </a:p>
                  </a:txBody>
                  <a:tcPr marL="68569" marR="68569" marT="34284" marB="34284" anchor="ctr" anchorCtr="1">
                    <a:solidFill>
                      <a:srgbClr val="71A13D"/>
                    </a:solidFill>
                  </a:tcPr>
                </a:tc>
              </a:tr>
              <a:tr h="628015">
                <a:tc>
                  <a:txBody>
                    <a:bodyPr/>
                    <a:p>
                      <a:pPr>
                        <a:buNone/>
                      </a:pPr>
                      <a:r>
                        <a:rPr lang="zh-CN" altLang="en-US" sz="1350">
                          <a:solidFill>
                            <a:srgbClr val="385723"/>
                          </a:solidFill>
                        </a:rPr>
                        <a:t>成年晚期</a:t>
                      </a:r>
                      <a:endParaRPr lang="zh-CN" altLang="en-US" sz="1350">
                        <a:solidFill>
                          <a:srgbClr val="385723"/>
                        </a:solidFill>
                      </a:endParaRPr>
                    </a:p>
                  </a:txBody>
                  <a:tcPr marL="68569" marR="68569" marT="34284" marB="34284" anchor="ctr" anchorCtr="1">
                    <a:solidFill>
                      <a:srgbClr val="D9EBB6"/>
                    </a:solidFill>
                  </a:tcPr>
                </a:tc>
                <a:tc>
                  <a:txBody>
                    <a:bodyPr/>
                    <a:p>
                      <a:pPr>
                        <a:buNone/>
                      </a:pPr>
                      <a:r>
                        <a:rPr lang="en-US" altLang="zh-CN" sz="1350">
                          <a:solidFill>
                            <a:srgbClr val="385723"/>
                          </a:solidFill>
                        </a:rPr>
                        <a:t>65</a:t>
                      </a:r>
                      <a:r>
                        <a:rPr lang="zh-CN" altLang="en-US" sz="1350">
                          <a:solidFill>
                            <a:srgbClr val="385723"/>
                          </a:solidFill>
                        </a:rPr>
                        <a:t>岁以后</a:t>
                      </a:r>
                      <a:endParaRPr lang="zh-CN" altLang="en-US" sz="1350">
                        <a:solidFill>
                          <a:srgbClr val="385723"/>
                        </a:solidFill>
                      </a:endParaRPr>
                    </a:p>
                  </a:txBody>
                  <a:tcPr marL="68569" marR="68569" marT="34284" marB="34284" anchor="ctr" anchorCtr="1">
                    <a:solidFill>
                      <a:srgbClr val="D9EBB6"/>
                    </a:solidFill>
                  </a:tcPr>
                </a:tc>
                <a:tc>
                  <a:txBody>
                    <a:bodyPr/>
                    <a:p>
                      <a:pPr>
                        <a:buNone/>
                      </a:pPr>
                      <a:r>
                        <a:rPr lang="zh-CN" altLang="en-US" sz="1350">
                          <a:solidFill>
                            <a:srgbClr val="385723"/>
                          </a:solidFill>
                        </a:rPr>
                        <a:t>完善对失望与厌恶</a:t>
                      </a:r>
                      <a:endParaRPr lang="zh-CN" altLang="en-US" sz="1350">
                        <a:solidFill>
                          <a:srgbClr val="385723"/>
                        </a:solidFill>
                      </a:endParaRPr>
                    </a:p>
                  </a:txBody>
                  <a:tcPr marL="68569" marR="68569" marT="34284" marB="34284" anchor="ctr" anchorCtr="1">
                    <a:solidFill>
                      <a:srgbClr val="D9EBB6"/>
                    </a:solidFill>
                  </a:tcPr>
                </a:tc>
                <a:tc>
                  <a:txBody>
                    <a:bodyPr/>
                    <a:p>
                      <a:pPr>
                        <a:buNone/>
                      </a:pPr>
                      <a:r>
                        <a:rPr lang="zh-CN" altLang="en-US" sz="1350">
                          <a:solidFill>
                            <a:srgbClr val="385723"/>
                          </a:solidFill>
                          <a:sym typeface="+mn-ea"/>
                        </a:rPr>
                        <a:t>获得完善感，避免绝望与沮丧</a:t>
                      </a:r>
                      <a:endParaRPr lang="zh-CN" altLang="en-US" sz="1350">
                        <a:solidFill>
                          <a:srgbClr val="385723"/>
                        </a:solidFill>
                        <a:sym typeface="+mn-ea"/>
                      </a:endParaRPr>
                    </a:p>
                  </a:txBody>
                  <a:tcPr marL="68569" marR="68569" marT="34284" marB="34284" anchor="ctr" anchorCtr="1">
                    <a:solidFill>
                      <a:srgbClr val="D9EBB6"/>
                    </a:solidFill>
                  </a:tcPr>
                </a:tc>
                <a:tc>
                  <a:txBody>
                    <a:bodyPr/>
                    <a:p>
                      <a:pPr>
                        <a:buNone/>
                      </a:pPr>
                      <a:r>
                        <a:rPr lang="zh-CN" altLang="en-US" sz="1350">
                          <a:solidFill>
                            <a:srgbClr val="385723"/>
                          </a:solidFill>
                        </a:rPr>
                        <a:t>智慧</a:t>
                      </a:r>
                      <a:endParaRPr lang="zh-CN" altLang="en-US" sz="1350">
                        <a:solidFill>
                          <a:srgbClr val="385723"/>
                        </a:solidFill>
                      </a:endParaRPr>
                    </a:p>
                  </a:txBody>
                  <a:tcPr marL="68569" marR="68569" marT="34284" marB="34284" anchor="ctr" anchorCtr="1">
                    <a:solidFill>
                      <a:srgbClr val="D9EBB6"/>
                    </a:solidFill>
                  </a:tcPr>
                </a:tc>
                <a:tc>
                  <a:txBody>
                    <a:bodyPr/>
                    <a:p>
                      <a:pPr>
                        <a:buNone/>
                      </a:pPr>
                      <a:r>
                        <a:rPr lang="zh-CN" altLang="en-US" sz="1350">
                          <a:solidFill>
                            <a:srgbClr val="385723"/>
                          </a:solidFill>
                        </a:rPr>
                        <a:t>悔恨旧事，徒呼负负</a:t>
                      </a:r>
                      <a:endParaRPr lang="zh-CN" altLang="en-US" sz="1350">
                        <a:solidFill>
                          <a:srgbClr val="385723"/>
                        </a:solidFill>
                      </a:endParaRPr>
                    </a:p>
                  </a:txBody>
                  <a:tcPr marL="68569" marR="68569" marT="34284" marB="34284" anchor="ctr" anchorCtr="1">
                    <a:solidFill>
                      <a:srgbClr val="D9EBB6"/>
                    </a:solidFill>
                  </a:tcPr>
                </a:tc>
              </a:tr>
            </a:tbl>
          </a:graphicData>
        </a:graphic>
      </p:graphicFrame>
      <p:sp>
        <p:nvSpPr>
          <p:cNvPr id="2" name="文本框 1"/>
          <p:cNvSpPr txBox="1"/>
          <p:nvPr/>
        </p:nvSpPr>
        <p:spPr>
          <a:xfrm>
            <a:off x="87897" y="1705254"/>
            <a:ext cx="505460" cy="3447511"/>
          </a:xfrm>
          <a:prstGeom prst="rect">
            <a:avLst/>
          </a:prstGeom>
          <a:noFill/>
        </p:spPr>
        <p:txBody>
          <a:bodyPr vert="eaVert" wrap="square" rtlCol="0">
            <a:spAutoFit/>
          </a:bodyPr>
          <a:p>
            <a:r>
              <a:rPr lang="zh-CN" altLang="en-US" sz="2100">
                <a:latin typeface="方正粗黑宋简体" panose="02000000000000000000" charset="-122"/>
                <a:ea typeface="方正粗黑宋简体" panose="02000000000000000000" charset="-122"/>
                <a:cs typeface="方正粗黑宋简体" panose="02000000000000000000" charset="-122"/>
              </a:rPr>
              <a:t>艾里克森  人格发展八阶段</a:t>
            </a:r>
            <a:endParaRPr lang="zh-CN" altLang="en-US" sz="2100">
              <a:latin typeface="方正粗黑宋简体" panose="02000000000000000000" charset="-122"/>
              <a:ea typeface="方正粗黑宋简体" panose="02000000000000000000" charset="-122"/>
              <a:cs typeface="方正粗黑宋简体" panose="02000000000000000000"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Box 6"/>
          <p:cNvSpPr/>
          <p:nvPr/>
        </p:nvSpPr>
        <p:spPr>
          <a:xfrm>
            <a:off x="1042988" y="474028"/>
            <a:ext cx="7561262" cy="706755"/>
          </a:xfrm>
          <a:prstGeom prst="rect">
            <a:avLst/>
          </a:prstGeom>
          <a:noFill/>
          <a:ln w="9525">
            <a:noFill/>
          </a:ln>
        </p:spPr>
        <p:txBody>
          <a:bodyPr wrap="square" anchor="t">
            <a:spAutoFit/>
          </a:bodyPr>
          <a:p>
            <a:r>
              <a:rPr lang="zh-CN" altLang="en-US" sz="3600" b="1" dirty="0">
                <a:solidFill>
                  <a:srgbClr val="10243F"/>
                </a:solidFill>
                <a:latin typeface="微软雅黑" panose="020B0503020204020204" charset="-122"/>
                <a:ea typeface="微软雅黑" panose="020B0503020204020204" charset="-122"/>
                <a:sym typeface="微软雅黑" panose="020B0503020204020204" charset="-122"/>
              </a:rPr>
              <a:t>幸福密码</a:t>
            </a:r>
            <a:r>
              <a:rPr lang="zh-CN" altLang="en-US" sz="2800" b="1" dirty="0">
                <a:solidFill>
                  <a:srgbClr val="10243F"/>
                </a:solidFill>
                <a:latin typeface="微软雅黑" panose="020B0503020204020204" charset="-122"/>
                <a:ea typeface="微软雅黑" panose="020B0503020204020204" charset="-122"/>
                <a:sym typeface="微软雅黑" panose="020B0503020204020204" charset="-122"/>
              </a:rPr>
              <a:t>之</a:t>
            </a:r>
            <a:r>
              <a:rPr lang="zh-CN" altLang="en-US" sz="4000" b="1" dirty="0">
                <a:solidFill>
                  <a:srgbClr val="10243F"/>
                </a:solidFill>
                <a:latin typeface="微软雅黑" panose="020B0503020204020204" charset="-122"/>
                <a:ea typeface="微软雅黑" panose="020B0503020204020204" charset="-122"/>
                <a:sym typeface="微软雅黑" panose="020B0503020204020204" charset="-122"/>
              </a:rPr>
              <a:t>：</a:t>
            </a:r>
            <a:r>
              <a:rPr lang="zh-CN" altLang="en-US" sz="4000" b="1" dirty="0">
                <a:solidFill>
                  <a:srgbClr val="FF0000"/>
                </a:solidFill>
                <a:latin typeface="微软雅黑" panose="020B0503020204020204" charset="-122"/>
                <a:ea typeface="微软雅黑" panose="020B0503020204020204" charset="-122"/>
                <a:sym typeface="微软雅黑" panose="020B0503020204020204" charset="-122"/>
              </a:rPr>
              <a:t>人生赋义</a:t>
            </a:r>
            <a:endParaRPr lang="en-US" altLang="zh-CN" sz="4000" b="1" dirty="0">
              <a:solidFill>
                <a:srgbClr val="0000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2" name="图片 1" descr="1e838352b6c056ce09f23666331c5c93_r"/>
          <p:cNvPicPr>
            <a:picLocks noChangeAspect="1"/>
          </p:cNvPicPr>
          <p:nvPr/>
        </p:nvPicPr>
        <p:blipFill>
          <a:blip r:embed="rId1"/>
          <a:stretch>
            <a:fillRect/>
          </a:stretch>
        </p:blipFill>
        <p:spPr>
          <a:xfrm>
            <a:off x="2227580" y="1950720"/>
            <a:ext cx="5192395" cy="3728085"/>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Box 6"/>
          <p:cNvSpPr/>
          <p:nvPr/>
        </p:nvSpPr>
        <p:spPr>
          <a:xfrm>
            <a:off x="937895" y="1173480"/>
            <a:ext cx="7095490" cy="3415030"/>
          </a:xfrm>
          <a:prstGeom prst="rect">
            <a:avLst/>
          </a:prstGeom>
          <a:noFill/>
          <a:ln w="9525">
            <a:noFill/>
          </a:ln>
        </p:spPr>
        <p:txBody>
          <a:bodyPr wrap="square" anchor="t">
            <a:spAutoFit/>
          </a:bodyPr>
          <a:p>
            <a:r>
              <a:rPr lang="en-US" altLang="zh-CN" sz="2400" b="1" dirty="0">
                <a:solidFill>
                  <a:srgbClr val="0000FF"/>
                </a:solidFill>
                <a:latin typeface="楷体" panose="02010609060101010101" charset="-122"/>
                <a:ea typeface="楷体" panose="02010609060101010101" charset="-122"/>
                <a:sym typeface="微软雅黑" panose="020B0503020204020204" charset="-122"/>
              </a:rPr>
              <a:t>“</a:t>
            </a:r>
            <a:r>
              <a:rPr lang="zh-CN" altLang="en-US" sz="2400" b="1" dirty="0">
                <a:solidFill>
                  <a:srgbClr val="0000FF"/>
                </a:solidFill>
                <a:latin typeface="楷体" panose="02010609060101010101" charset="-122"/>
                <a:ea typeface="楷体" panose="02010609060101010101" charset="-122"/>
                <a:sym typeface="微软雅黑" panose="020B0503020204020204" charset="-122"/>
              </a:rPr>
              <a:t>你是谁？</a:t>
            </a:r>
            <a:r>
              <a:rPr lang="en-US" altLang="zh-CN" sz="2400" b="1" dirty="0">
                <a:solidFill>
                  <a:srgbClr val="0000FF"/>
                </a:solidFill>
                <a:latin typeface="楷体" panose="02010609060101010101" charset="-122"/>
                <a:ea typeface="楷体" panose="02010609060101010101" charset="-122"/>
                <a:sym typeface="微软雅黑" panose="020B0503020204020204" charset="-122"/>
              </a:rPr>
              <a:t>”</a:t>
            </a:r>
            <a:endParaRPr lang="en-US" altLang="zh-CN" sz="2400" b="1" dirty="0">
              <a:solidFill>
                <a:srgbClr val="0000FF"/>
              </a:solidFill>
              <a:latin typeface="楷体" panose="02010609060101010101" charset="-122"/>
              <a:ea typeface="楷体" panose="02010609060101010101" charset="-122"/>
              <a:sym typeface="微软雅黑" panose="020B0503020204020204" charset="-122"/>
            </a:endParaRPr>
          </a:p>
          <a:p>
            <a:endParaRPr lang="en-US" altLang="zh-CN" sz="2400" b="1" dirty="0">
              <a:solidFill>
                <a:srgbClr val="0000FF"/>
              </a:solidFill>
              <a:latin typeface="楷体" panose="02010609060101010101" charset="-122"/>
              <a:ea typeface="楷体" panose="02010609060101010101" charset="-122"/>
              <a:sym typeface="微软雅黑" panose="020B0503020204020204" charset="-122"/>
            </a:endParaRPr>
          </a:p>
          <a:p>
            <a:r>
              <a:rPr lang="en-US" altLang="zh-CN" sz="2400" b="1" dirty="0">
                <a:solidFill>
                  <a:srgbClr val="0000FF"/>
                </a:solidFill>
                <a:latin typeface="楷体" panose="02010609060101010101" charset="-122"/>
                <a:ea typeface="楷体" panose="02010609060101010101" charset="-122"/>
                <a:sym typeface="微软雅黑" panose="020B0503020204020204" charset="-122"/>
              </a:rPr>
              <a:t>“</a:t>
            </a:r>
            <a:r>
              <a:rPr lang="zh-CN" altLang="en-US" sz="2400" b="1" dirty="0">
                <a:solidFill>
                  <a:srgbClr val="0000FF"/>
                </a:solidFill>
                <a:latin typeface="楷体" panose="02010609060101010101" charset="-122"/>
                <a:ea typeface="楷体" panose="02010609060101010101" charset="-122"/>
                <a:sym typeface="微软雅黑" panose="020B0503020204020204" charset="-122"/>
              </a:rPr>
              <a:t>你能做什么？</a:t>
            </a:r>
            <a:r>
              <a:rPr lang="en-US" altLang="zh-CN" sz="2400" b="1" dirty="0">
                <a:solidFill>
                  <a:srgbClr val="0000FF"/>
                </a:solidFill>
                <a:latin typeface="楷体" panose="02010609060101010101" charset="-122"/>
                <a:ea typeface="楷体" panose="02010609060101010101" charset="-122"/>
                <a:sym typeface="微软雅黑" panose="020B0503020204020204" charset="-122"/>
              </a:rPr>
              <a:t>”</a:t>
            </a:r>
            <a:endParaRPr lang="en-US" altLang="zh-CN" sz="2400" b="1" dirty="0">
              <a:solidFill>
                <a:srgbClr val="0000FF"/>
              </a:solidFill>
              <a:latin typeface="楷体" panose="02010609060101010101" charset="-122"/>
              <a:ea typeface="楷体" panose="02010609060101010101" charset="-122"/>
              <a:sym typeface="微软雅黑" panose="020B0503020204020204" charset="-122"/>
            </a:endParaRPr>
          </a:p>
          <a:p>
            <a:endParaRPr lang="en-US" altLang="zh-CN" sz="2400" b="1" dirty="0">
              <a:solidFill>
                <a:srgbClr val="0000FF"/>
              </a:solidFill>
              <a:latin typeface="楷体" panose="02010609060101010101" charset="-122"/>
              <a:ea typeface="楷体" panose="02010609060101010101" charset="-122"/>
              <a:sym typeface="微软雅黑" panose="020B0503020204020204" charset="-122"/>
            </a:endParaRPr>
          </a:p>
          <a:p>
            <a:r>
              <a:rPr lang="en-US" altLang="zh-CN" sz="2400" b="1" dirty="0">
                <a:solidFill>
                  <a:srgbClr val="0000FF"/>
                </a:solidFill>
                <a:latin typeface="楷体" panose="02010609060101010101" charset="-122"/>
                <a:ea typeface="楷体" panose="02010609060101010101" charset="-122"/>
                <a:sym typeface="微软雅黑" panose="020B0503020204020204" charset="-122"/>
              </a:rPr>
              <a:t>“</a:t>
            </a:r>
            <a:r>
              <a:rPr lang="zh-CN" altLang="en-US" sz="2400" b="1" dirty="0">
                <a:solidFill>
                  <a:srgbClr val="0000FF"/>
                </a:solidFill>
                <a:latin typeface="楷体" panose="02010609060101010101" charset="-122"/>
                <a:ea typeface="楷体" panose="02010609060101010101" charset="-122"/>
                <a:sym typeface="微软雅黑" panose="020B0503020204020204" charset="-122"/>
              </a:rPr>
              <a:t>你为谁而做？</a:t>
            </a:r>
            <a:r>
              <a:rPr lang="en-US" altLang="zh-CN" sz="2400" b="1" dirty="0">
                <a:solidFill>
                  <a:srgbClr val="0000FF"/>
                </a:solidFill>
                <a:latin typeface="楷体" panose="02010609060101010101" charset="-122"/>
                <a:ea typeface="楷体" panose="02010609060101010101" charset="-122"/>
                <a:sym typeface="微软雅黑" panose="020B0503020204020204" charset="-122"/>
              </a:rPr>
              <a:t>”</a:t>
            </a:r>
            <a:endParaRPr lang="en-US" altLang="zh-CN" sz="2400" b="1" dirty="0">
              <a:solidFill>
                <a:srgbClr val="0000FF"/>
              </a:solidFill>
              <a:latin typeface="楷体" panose="02010609060101010101" charset="-122"/>
              <a:ea typeface="楷体" panose="02010609060101010101" charset="-122"/>
              <a:sym typeface="微软雅黑" panose="020B0503020204020204" charset="-122"/>
            </a:endParaRPr>
          </a:p>
          <a:p>
            <a:endParaRPr lang="en-US" altLang="zh-CN" sz="2400" b="1" dirty="0">
              <a:solidFill>
                <a:srgbClr val="0000FF"/>
              </a:solidFill>
              <a:latin typeface="楷体" panose="02010609060101010101" charset="-122"/>
              <a:ea typeface="楷体" panose="02010609060101010101" charset="-122"/>
              <a:sym typeface="微软雅黑" panose="020B0503020204020204" charset="-122"/>
            </a:endParaRPr>
          </a:p>
          <a:p>
            <a:r>
              <a:rPr lang="en-US" altLang="zh-CN" sz="2400" b="1" dirty="0">
                <a:solidFill>
                  <a:srgbClr val="0000FF"/>
                </a:solidFill>
                <a:latin typeface="楷体" panose="02010609060101010101" charset="-122"/>
                <a:ea typeface="楷体" panose="02010609060101010101" charset="-122"/>
                <a:sym typeface="微软雅黑" panose="020B0503020204020204" charset="-122"/>
              </a:rPr>
              <a:t>“</a:t>
            </a:r>
            <a:r>
              <a:rPr lang="zh-CN" altLang="en-US" sz="2400" b="1" dirty="0">
                <a:solidFill>
                  <a:srgbClr val="0000FF"/>
                </a:solidFill>
                <a:latin typeface="楷体" panose="02010609060101010101" charset="-122"/>
                <a:ea typeface="楷体" panose="02010609060101010101" charset="-122"/>
                <a:sym typeface="微软雅黑" panose="020B0503020204020204" charset="-122"/>
              </a:rPr>
              <a:t>他们是否需要你这么做？</a:t>
            </a:r>
            <a:r>
              <a:rPr lang="en-US" altLang="zh-CN" sz="2400" b="1" dirty="0">
                <a:solidFill>
                  <a:srgbClr val="0000FF"/>
                </a:solidFill>
                <a:latin typeface="楷体" panose="02010609060101010101" charset="-122"/>
                <a:ea typeface="楷体" panose="02010609060101010101" charset="-122"/>
                <a:sym typeface="微软雅黑" panose="020B0503020204020204" charset="-122"/>
              </a:rPr>
              <a:t>”</a:t>
            </a:r>
            <a:endParaRPr lang="en-US" altLang="zh-CN" sz="2400" b="1" dirty="0">
              <a:solidFill>
                <a:srgbClr val="0000FF"/>
              </a:solidFill>
              <a:latin typeface="楷体" panose="02010609060101010101" charset="-122"/>
              <a:ea typeface="楷体" panose="02010609060101010101" charset="-122"/>
              <a:sym typeface="微软雅黑" panose="020B0503020204020204" charset="-122"/>
            </a:endParaRPr>
          </a:p>
          <a:p>
            <a:endParaRPr lang="en-US" altLang="zh-CN" sz="2400" b="1" dirty="0">
              <a:solidFill>
                <a:srgbClr val="0000FF"/>
              </a:solidFill>
              <a:latin typeface="楷体" panose="02010609060101010101" charset="-122"/>
              <a:ea typeface="楷体" panose="02010609060101010101" charset="-122"/>
              <a:sym typeface="微软雅黑" panose="020B0503020204020204" charset="-122"/>
            </a:endParaRPr>
          </a:p>
          <a:p>
            <a:r>
              <a:rPr lang="en-US" altLang="zh-CN" sz="2400" b="1" dirty="0">
                <a:solidFill>
                  <a:srgbClr val="0000FF"/>
                </a:solidFill>
                <a:latin typeface="楷体" panose="02010609060101010101" charset="-122"/>
                <a:ea typeface="楷体" panose="02010609060101010101" charset="-122"/>
                <a:sym typeface="微软雅黑" panose="020B0503020204020204" charset="-122"/>
              </a:rPr>
              <a:t>“</a:t>
            </a:r>
            <a:r>
              <a:rPr lang="zh-CN" altLang="en-US" sz="2400" b="1" dirty="0">
                <a:solidFill>
                  <a:srgbClr val="0000FF"/>
                </a:solidFill>
                <a:latin typeface="楷体" panose="02010609060101010101" charset="-122"/>
                <a:ea typeface="楷体" panose="02010609060101010101" charset="-122"/>
                <a:sym typeface="微软雅黑" panose="020B0503020204020204" charset="-122"/>
              </a:rPr>
              <a:t>他们是否因你所做的而有所改善？</a:t>
            </a:r>
            <a:r>
              <a:rPr lang="en-US" altLang="zh-CN" sz="2400" b="1" dirty="0">
                <a:solidFill>
                  <a:srgbClr val="0000FF"/>
                </a:solidFill>
                <a:latin typeface="楷体" panose="02010609060101010101" charset="-122"/>
                <a:ea typeface="楷体" panose="02010609060101010101" charset="-122"/>
                <a:sym typeface="微软雅黑" panose="020B0503020204020204" charset="-122"/>
              </a:rPr>
              <a:t>”</a:t>
            </a:r>
            <a:endParaRPr lang="en-US" altLang="zh-CN" sz="2400" b="1" dirty="0">
              <a:solidFill>
                <a:srgbClr val="0000FF"/>
              </a:solidFill>
              <a:latin typeface="楷体" panose="02010609060101010101" charset="-122"/>
              <a:ea typeface="楷体" panose="02010609060101010101" charset="-122"/>
              <a:sym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Box 6"/>
          <p:cNvSpPr/>
          <p:nvPr/>
        </p:nvSpPr>
        <p:spPr>
          <a:xfrm>
            <a:off x="937895" y="1173480"/>
            <a:ext cx="7095490" cy="4154170"/>
          </a:xfrm>
          <a:prstGeom prst="rect">
            <a:avLst/>
          </a:prstGeom>
          <a:noFill/>
          <a:ln w="9525">
            <a:noFill/>
          </a:ln>
        </p:spPr>
        <p:txBody>
          <a:bodyPr wrap="square" anchor="t">
            <a:spAutoFit/>
          </a:bodyPr>
          <a:p>
            <a:r>
              <a:rPr lang="en-US" altLang="zh-CN" sz="2400" b="1" dirty="0">
                <a:solidFill>
                  <a:srgbClr val="0000FF"/>
                </a:solidFill>
                <a:latin typeface="楷体" panose="02010609060101010101" charset="-122"/>
                <a:ea typeface="楷体" panose="02010609060101010101" charset="-122"/>
                <a:sym typeface="微软雅黑" panose="020B0503020204020204" charset="-122"/>
              </a:rPr>
              <a:t>“</a:t>
            </a:r>
            <a:r>
              <a:rPr lang="zh-CN" altLang="en-US" sz="2400" b="1" dirty="0">
                <a:solidFill>
                  <a:srgbClr val="0000FF"/>
                </a:solidFill>
                <a:latin typeface="楷体" panose="02010609060101010101" charset="-122"/>
                <a:ea typeface="楷体" panose="02010609060101010101" charset="-122"/>
                <a:sym typeface="微软雅黑" panose="020B0503020204020204" charset="-122"/>
              </a:rPr>
              <a:t>在内心深处，你认为什么最重要？</a:t>
            </a:r>
            <a:r>
              <a:rPr lang="en-US" altLang="zh-CN" sz="2400" b="1" dirty="0">
                <a:solidFill>
                  <a:srgbClr val="0000FF"/>
                </a:solidFill>
                <a:latin typeface="楷体" panose="02010609060101010101" charset="-122"/>
                <a:ea typeface="楷体" panose="02010609060101010101" charset="-122"/>
                <a:sym typeface="微软雅黑" panose="020B0503020204020204" charset="-122"/>
              </a:rPr>
              <a:t>”</a:t>
            </a:r>
            <a:endParaRPr lang="en-US" altLang="zh-CN" sz="2400" b="1" dirty="0">
              <a:solidFill>
                <a:srgbClr val="0000FF"/>
              </a:solidFill>
              <a:latin typeface="楷体" panose="02010609060101010101" charset="-122"/>
              <a:ea typeface="楷体" panose="02010609060101010101" charset="-122"/>
              <a:sym typeface="微软雅黑" panose="020B0503020204020204" charset="-122"/>
            </a:endParaRPr>
          </a:p>
          <a:p>
            <a:endParaRPr lang="en-US" altLang="zh-CN" sz="2400" b="1" dirty="0">
              <a:solidFill>
                <a:srgbClr val="0000FF"/>
              </a:solidFill>
              <a:latin typeface="楷体" panose="02010609060101010101" charset="-122"/>
              <a:ea typeface="楷体" panose="02010609060101010101" charset="-122"/>
              <a:sym typeface="微软雅黑" panose="020B0503020204020204" charset="-122"/>
            </a:endParaRPr>
          </a:p>
          <a:p>
            <a:r>
              <a:rPr lang="en-US" altLang="zh-CN" sz="2400" b="1" dirty="0">
                <a:solidFill>
                  <a:srgbClr val="0000FF"/>
                </a:solidFill>
                <a:latin typeface="楷体" panose="02010609060101010101" charset="-122"/>
                <a:ea typeface="楷体" panose="02010609060101010101" charset="-122"/>
                <a:sym typeface="微软雅黑" panose="020B0503020204020204" charset="-122"/>
              </a:rPr>
              <a:t>“</a:t>
            </a:r>
            <a:r>
              <a:rPr lang="zh-CN" altLang="en-US" sz="2400" b="1" dirty="0">
                <a:solidFill>
                  <a:srgbClr val="0000FF"/>
                </a:solidFill>
                <a:latin typeface="楷体" panose="02010609060101010101" charset="-122"/>
                <a:ea typeface="楷体" panose="02010609060101010101" charset="-122"/>
                <a:sym typeface="微软雅黑" panose="020B0503020204020204" charset="-122"/>
              </a:rPr>
              <a:t>你希望自己的生活是什么样的？</a:t>
            </a:r>
            <a:r>
              <a:rPr lang="en-US" altLang="zh-CN" sz="2400" b="1" dirty="0">
                <a:solidFill>
                  <a:srgbClr val="0000FF"/>
                </a:solidFill>
                <a:latin typeface="楷体" panose="02010609060101010101" charset="-122"/>
                <a:ea typeface="楷体" panose="02010609060101010101" charset="-122"/>
                <a:sym typeface="微软雅黑" panose="020B0503020204020204" charset="-122"/>
              </a:rPr>
              <a:t>”</a:t>
            </a:r>
            <a:endParaRPr lang="en-US" altLang="zh-CN" sz="2400" b="1" dirty="0">
              <a:solidFill>
                <a:srgbClr val="0000FF"/>
              </a:solidFill>
              <a:latin typeface="楷体" panose="02010609060101010101" charset="-122"/>
              <a:ea typeface="楷体" panose="02010609060101010101" charset="-122"/>
              <a:sym typeface="微软雅黑" panose="020B0503020204020204" charset="-122"/>
            </a:endParaRPr>
          </a:p>
          <a:p>
            <a:endParaRPr lang="en-US" altLang="zh-CN" sz="2400" b="1" dirty="0">
              <a:solidFill>
                <a:srgbClr val="0000FF"/>
              </a:solidFill>
              <a:latin typeface="楷体" panose="02010609060101010101" charset="-122"/>
              <a:ea typeface="楷体" panose="02010609060101010101" charset="-122"/>
              <a:sym typeface="微软雅黑" panose="020B0503020204020204" charset="-122"/>
            </a:endParaRPr>
          </a:p>
          <a:p>
            <a:r>
              <a:rPr lang="en-US" altLang="zh-CN" sz="2400" b="1" dirty="0">
                <a:solidFill>
                  <a:srgbClr val="0000FF"/>
                </a:solidFill>
                <a:latin typeface="楷体" panose="02010609060101010101" charset="-122"/>
                <a:ea typeface="楷体" panose="02010609060101010101" charset="-122"/>
                <a:sym typeface="微软雅黑" panose="020B0503020204020204" charset="-122"/>
              </a:rPr>
              <a:t>“</a:t>
            </a:r>
            <a:r>
              <a:rPr lang="zh-CN" altLang="en-US" sz="2400" b="1" dirty="0">
                <a:solidFill>
                  <a:srgbClr val="0000FF"/>
                </a:solidFill>
                <a:latin typeface="楷体" panose="02010609060101010101" charset="-122"/>
                <a:ea typeface="楷体" panose="02010609060101010101" charset="-122"/>
                <a:sym typeface="微软雅黑" panose="020B0503020204020204" charset="-122"/>
              </a:rPr>
              <a:t>你想要成为什么样的人？</a:t>
            </a:r>
            <a:r>
              <a:rPr lang="en-US" altLang="zh-CN" sz="2400" b="1" dirty="0">
                <a:solidFill>
                  <a:srgbClr val="0000FF"/>
                </a:solidFill>
                <a:latin typeface="楷体" panose="02010609060101010101" charset="-122"/>
                <a:ea typeface="楷体" panose="02010609060101010101" charset="-122"/>
                <a:sym typeface="微软雅黑" panose="020B0503020204020204" charset="-122"/>
              </a:rPr>
              <a:t>”</a:t>
            </a:r>
            <a:endParaRPr lang="en-US" altLang="zh-CN" sz="2400" b="1" dirty="0">
              <a:solidFill>
                <a:srgbClr val="0000FF"/>
              </a:solidFill>
              <a:latin typeface="楷体" panose="02010609060101010101" charset="-122"/>
              <a:ea typeface="楷体" panose="02010609060101010101" charset="-122"/>
              <a:sym typeface="微软雅黑" panose="020B0503020204020204" charset="-122"/>
            </a:endParaRPr>
          </a:p>
          <a:p>
            <a:endParaRPr lang="en-US" altLang="zh-CN" sz="2400" b="1" dirty="0">
              <a:solidFill>
                <a:srgbClr val="0000FF"/>
              </a:solidFill>
              <a:latin typeface="楷体" panose="02010609060101010101" charset="-122"/>
              <a:ea typeface="楷体" panose="02010609060101010101" charset="-122"/>
              <a:sym typeface="微软雅黑" panose="020B0503020204020204" charset="-122"/>
            </a:endParaRPr>
          </a:p>
          <a:p>
            <a:r>
              <a:rPr lang="en-US" altLang="zh-CN" sz="2400" b="1" dirty="0">
                <a:solidFill>
                  <a:srgbClr val="0000FF"/>
                </a:solidFill>
                <a:latin typeface="楷体" panose="02010609060101010101" charset="-122"/>
                <a:ea typeface="楷体" panose="02010609060101010101" charset="-122"/>
                <a:sym typeface="微软雅黑" panose="020B0503020204020204" charset="-122"/>
              </a:rPr>
              <a:t>“</a:t>
            </a:r>
            <a:r>
              <a:rPr lang="zh-CN" altLang="en-US" sz="2400" b="1" dirty="0">
                <a:solidFill>
                  <a:srgbClr val="0000FF"/>
                </a:solidFill>
                <a:latin typeface="楷体" panose="02010609060101010101" charset="-122"/>
                <a:ea typeface="楷体" panose="02010609060101010101" charset="-122"/>
                <a:sym typeface="微软雅黑" panose="020B0503020204020204" charset="-122"/>
              </a:rPr>
              <a:t>你想要建立什么样的人际关系？</a:t>
            </a:r>
            <a:r>
              <a:rPr lang="en-US" altLang="zh-CN" sz="2400" b="1" dirty="0">
                <a:solidFill>
                  <a:srgbClr val="0000FF"/>
                </a:solidFill>
                <a:latin typeface="楷体" panose="02010609060101010101" charset="-122"/>
                <a:ea typeface="楷体" panose="02010609060101010101" charset="-122"/>
                <a:sym typeface="微软雅黑" panose="020B0503020204020204" charset="-122"/>
              </a:rPr>
              <a:t>”</a:t>
            </a:r>
            <a:endParaRPr lang="en-US" altLang="zh-CN" sz="2400" b="1" dirty="0">
              <a:solidFill>
                <a:srgbClr val="0000FF"/>
              </a:solidFill>
              <a:latin typeface="楷体" panose="02010609060101010101" charset="-122"/>
              <a:ea typeface="楷体" panose="02010609060101010101" charset="-122"/>
              <a:sym typeface="微软雅黑" panose="020B0503020204020204" charset="-122"/>
            </a:endParaRPr>
          </a:p>
          <a:p>
            <a:endParaRPr lang="en-US" altLang="zh-CN" sz="2400" b="1" dirty="0">
              <a:solidFill>
                <a:srgbClr val="0000FF"/>
              </a:solidFill>
              <a:latin typeface="楷体" panose="02010609060101010101" charset="-122"/>
              <a:ea typeface="楷体" panose="02010609060101010101" charset="-122"/>
              <a:sym typeface="微软雅黑" panose="020B0503020204020204" charset="-122"/>
            </a:endParaRPr>
          </a:p>
          <a:p>
            <a:r>
              <a:rPr lang="en-US" altLang="zh-CN" sz="2400" b="1" dirty="0">
                <a:solidFill>
                  <a:srgbClr val="0000FF"/>
                </a:solidFill>
                <a:latin typeface="楷体" panose="02010609060101010101" charset="-122"/>
                <a:ea typeface="楷体" panose="02010609060101010101" charset="-122"/>
                <a:sym typeface="微软雅黑" panose="020B0503020204020204" charset="-122"/>
              </a:rPr>
              <a:t>“</a:t>
            </a:r>
            <a:r>
              <a:rPr lang="zh-CN" altLang="en-US" sz="2400" b="1" dirty="0">
                <a:solidFill>
                  <a:srgbClr val="0000FF"/>
                </a:solidFill>
                <a:latin typeface="楷体" panose="02010609060101010101" charset="-122"/>
                <a:ea typeface="楷体" panose="02010609060101010101" charset="-122"/>
                <a:sym typeface="微软雅黑" panose="020B0503020204020204" charset="-122"/>
              </a:rPr>
              <a:t>如果不再陷入和情绪的斗争，你会将时间和精力投入哪些事情？</a:t>
            </a:r>
            <a:r>
              <a:rPr lang="en-US" altLang="zh-CN" sz="2400" b="1" dirty="0">
                <a:solidFill>
                  <a:srgbClr val="0000FF"/>
                </a:solidFill>
                <a:latin typeface="楷体" panose="02010609060101010101" charset="-122"/>
                <a:ea typeface="楷体" panose="02010609060101010101" charset="-122"/>
                <a:sym typeface="微软雅黑" panose="020B0503020204020204" charset="-122"/>
              </a:rPr>
              <a:t>”</a:t>
            </a:r>
            <a:endParaRPr lang="en-US" altLang="zh-CN" sz="2400" b="1" dirty="0">
              <a:solidFill>
                <a:srgbClr val="0000FF"/>
              </a:solidFill>
              <a:latin typeface="楷体" panose="02010609060101010101" charset="-122"/>
              <a:ea typeface="楷体" panose="02010609060101010101" charset="-122"/>
              <a:sym typeface="微软雅黑" panose="020B0503020204020204" charset="-122"/>
            </a:endParaRPr>
          </a:p>
          <a:p>
            <a:r>
              <a:rPr lang="en-US" altLang="zh-CN" sz="2400" b="1" dirty="0">
                <a:solidFill>
                  <a:srgbClr val="0000FF"/>
                </a:solidFill>
                <a:latin typeface="楷体" panose="02010609060101010101" charset="-122"/>
                <a:ea typeface="楷体" panose="02010609060101010101" charset="-122"/>
                <a:sym typeface="微软雅黑" panose="020B0503020204020204" charset="-122"/>
              </a:rPr>
              <a:t>……</a:t>
            </a:r>
            <a:endParaRPr lang="en-US" altLang="zh-CN" sz="2400" b="1" dirty="0">
              <a:solidFill>
                <a:srgbClr val="0000FF"/>
              </a:solidFill>
              <a:latin typeface="楷体" panose="02010609060101010101" charset="-122"/>
              <a:ea typeface="楷体" panose="02010609060101010101" charset="-122"/>
              <a:sym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 name="TextBox 6"/>
          <p:cNvSpPr/>
          <p:nvPr/>
        </p:nvSpPr>
        <p:spPr>
          <a:xfrm>
            <a:off x="1273175" y="1040130"/>
            <a:ext cx="6664960" cy="583565"/>
          </a:xfrm>
          <a:prstGeom prst="rect">
            <a:avLst/>
          </a:prstGeom>
          <a:noFill/>
          <a:ln w="9525">
            <a:noFill/>
          </a:ln>
        </p:spPr>
        <p:txBody>
          <a:bodyPr wrap="square" anchor="t">
            <a:spAutoFit/>
          </a:bodyPr>
          <a:p>
            <a:r>
              <a:rPr lang="en-US" altLang="zh-CN" sz="3200" b="1" dirty="0">
                <a:solidFill>
                  <a:srgbClr val="102464"/>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r>
              <a:rPr lang="zh-CN" altLang="en-US" sz="3200" b="1" dirty="0">
                <a:solidFill>
                  <a:srgbClr val="102464"/>
                </a:solidFill>
                <a:latin typeface="微软雅黑" panose="020B0503020204020204" charset="-122"/>
                <a:ea typeface="微软雅黑" panose="020B0503020204020204" charset="-122"/>
                <a:cs typeface="微软雅黑" panose="020B0503020204020204" charset="-122"/>
                <a:sym typeface="微软雅黑" panose="020B0503020204020204" charset="-122"/>
              </a:rPr>
              <a:t>您</a:t>
            </a:r>
            <a:r>
              <a:rPr lang="zh-CN" altLang="zh-CN" sz="3200" b="1" dirty="0">
                <a:solidFill>
                  <a:srgbClr val="102464"/>
                </a:solidFill>
                <a:latin typeface="微软雅黑" panose="020B0503020204020204" charset="-122"/>
                <a:ea typeface="微软雅黑" panose="020B0503020204020204" charset="-122"/>
                <a:cs typeface="微软雅黑" panose="020B0503020204020204" charset="-122"/>
                <a:sym typeface="微软雅黑" panose="020B0503020204020204" charset="-122"/>
              </a:rPr>
              <a:t>与</a:t>
            </a:r>
            <a:r>
              <a:rPr lang="en-US" altLang="zh-CN" sz="3200" b="1" dirty="0">
                <a:solidFill>
                  <a:srgbClr val="102464"/>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r>
              <a:rPr lang="zh-CN" altLang="en-US" sz="3200" b="1" dirty="0">
                <a:solidFill>
                  <a:srgbClr val="102464"/>
                </a:solidFill>
                <a:latin typeface="微软雅黑" panose="020B0503020204020204" charset="-122"/>
                <a:ea typeface="微软雅黑" panose="020B0503020204020204" charset="-122"/>
                <a:cs typeface="微软雅黑" panose="020B0503020204020204" charset="-122"/>
                <a:sym typeface="微软雅黑" panose="020B0503020204020204" charset="-122"/>
              </a:rPr>
              <a:t>痛苦</a:t>
            </a:r>
            <a:r>
              <a:rPr lang="en-US" altLang="zh-CN" sz="3200" b="1" dirty="0">
                <a:solidFill>
                  <a:srgbClr val="102464"/>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r>
              <a:rPr lang="zh-CN" altLang="en-US" sz="3200" b="1" dirty="0">
                <a:solidFill>
                  <a:srgbClr val="102464"/>
                </a:solidFill>
                <a:latin typeface="微软雅黑" panose="020B0503020204020204" charset="-122"/>
                <a:ea typeface="微软雅黑" panose="020B0503020204020204" charset="-122"/>
                <a:cs typeface="微软雅黑" panose="020B0503020204020204" charset="-122"/>
                <a:sym typeface="微软雅黑" panose="020B0503020204020204" charset="-122"/>
              </a:rPr>
              <a:t>的关系是怎样的？</a:t>
            </a:r>
            <a:endParaRPr lang="zh-CN" altLang="en-US" sz="3200" b="1" dirty="0">
              <a:solidFill>
                <a:srgbClr val="102464"/>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7" name="TextBox 6"/>
          <p:cNvSpPr/>
          <p:nvPr/>
        </p:nvSpPr>
        <p:spPr>
          <a:xfrm>
            <a:off x="1489075" y="2331720"/>
            <a:ext cx="1308100" cy="3538220"/>
          </a:xfrm>
          <a:prstGeom prst="rect">
            <a:avLst/>
          </a:prstGeom>
          <a:noFill/>
          <a:ln w="9525">
            <a:noFill/>
          </a:ln>
        </p:spPr>
        <p:txBody>
          <a:bodyPr wrap="square" anchor="t">
            <a:spAutoFit/>
          </a:bodyPr>
          <a:p>
            <a:r>
              <a:rPr lang="zh-CN" altLang="en-US" sz="2800" b="1" dirty="0">
                <a:solidFill>
                  <a:srgbClr val="10243F"/>
                </a:solidFill>
                <a:latin typeface="楷体" panose="02010609060101010101" charset="-122"/>
                <a:ea typeface="楷体" panose="02010609060101010101" charset="-122"/>
                <a:cs typeface="楷体" panose="02010609060101010101" charset="-122"/>
                <a:sym typeface="微软雅黑" panose="020B0503020204020204" charset="-122"/>
              </a:rPr>
              <a:t>沉溺</a:t>
            </a:r>
            <a:endParaRPr lang="zh-CN" altLang="en-US" sz="2800" b="1" dirty="0">
              <a:solidFill>
                <a:srgbClr val="10243F"/>
              </a:solidFill>
              <a:latin typeface="楷体" panose="02010609060101010101" charset="-122"/>
              <a:ea typeface="楷体" panose="02010609060101010101" charset="-122"/>
              <a:cs typeface="楷体" panose="02010609060101010101" charset="-122"/>
              <a:sym typeface="微软雅黑" panose="020B0503020204020204" charset="-122"/>
            </a:endParaRPr>
          </a:p>
          <a:p>
            <a:r>
              <a:rPr lang="zh-CN" altLang="en-US" sz="2800" b="1" dirty="0">
                <a:solidFill>
                  <a:srgbClr val="10243F"/>
                </a:solidFill>
                <a:latin typeface="楷体" panose="02010609060101010101" charset="-122"/>
                <a:ea typeface="楷体" panose="02010609060101010101" charset="-122"/>
                <a:cs typeface="楷体" panose="02010609060101010101" charset="-122"/>
                <a:sym typeface="微软雅黑" panose="020B0503020204020204" charset="-122"/>
              </a:rPr>
              <a:t>对抗</a:t>
            </a:r>
            <a:endParaRPr lang="zh-CN" altLang="en-US" sz="2800" b="1" dirty="0">
              <a:solidFill>
                <a:srgbClr val="10243F"/>
              </a:solidFill>
              <a:latin typeface="楷体" panose="02010609060101010101" charset="-122"/>
              <a:ea typeface="楷体" panose="02010609060101010101" charset="-122"/>
              <a:cs typeface="楷体" panose="02010609060101010101" charset="-122"/>
              <a:sym typeface="微软雅黑" panose="020B0503020204020204" charset="-122"/>
            </a:endParaRPr>
          </a:p>
          <a:p>
            <a:r>
              <a:rPr lang="zh-CN" altLang="en-US" sz="2800" b="1" dirty="0">
                <a:solidFill>
                  <a:srgbClr val="10243F"/>
                </a:solidFill>
                <a:latin typeface="楷体" panose="02010609060101010101" charset="-122"/>
                <a:ea typeface="楷体" panose="02010609060101010101" charset="-122"/>
                <a:cs typeface="楷体" panose="02010609060101010101" charset="-122"/>
                <a:sym typeface="微软雅黑" panose="020B0503020204020204" charset="-122"/>
              </a:rPr>
              <a:t>否认       </a:t>
            </a:r>
            <a:endParaRPr lang="zh-CN" altLang="en-US" sz="2800" b="1" dirty="0">
              <a:solidFill>
                <a:srgbClr val="10243F"/>
              </a:solidFill>
              <a:latin typeface="楷体" panose="02010609060101010101" charset="-122"/>
              <a:ea typeface="楷体" panose="02010609060101010101" charset="-122"/>
              <a:cs typeface="楷体" panose="02010609060101010101" charset="-122"/>
              <a:sym typeface="微软雅黑" panose="020B0503020204020204" charset="-122"/>
            </a:endParaRPr>
          </a:p>
          <a:p>
            <a:r>
              <a:rPr lang="zh-CN" altLang="en-US" sz="2800" b="1" dirty="0">
                <a:solidFill>
                  <a:srgbClr val="10243F"/>
                </a:solidFill>
                <a:latin typeface="楷体" panose="02010609060101010101" charset="-122"/>
                <a:ea typeface="楷体" panose="02010609060101010101" charset="-122"/>
                <a:cs typeface="楷体" panose="02010609060101010101" charset="-122"/>
                <a:sym typeface="微软雅黑" panose="020B0503020204020204" charset="-122"/>
              </a:rPr>
              <a:t>排斥</a:t>
            </a:r>
            <a:endParaRPr lang="zh-CN" altLang="en-US" sz="2800" b="1" dirty="0">
              <a:solidFill>
                <a:srgbClr val="10243F"/>
              </a:solidFill>
              <a:latin typeface="楷体" panose="02010609060101010101" charset="-122"/>
              <a:ea typeface="楷体" panose="02010609060101010101" charset="-122"/>
              <a:cs typeface="楷体" panose="02010609060101010101" charset="-122"/>
              <a:sym typeface="微软雅黑" panose="020B0503020204020204" charset="-122"/>
            </a:endParaRPr>
          </a:p>
          <a:p>
            <a:r>
              <a:rPr lang="zh-CN" altLang="en-US" sz="2800" b="1" dirty="0">
                <a:solidFill>
                  <a:srgbClr val="10243F"/>
                </a:solidFill>
                <a:latin typeface="楷体" panose="02010609060101010101" charset="-122"/>
                <a:ea typeface="楷体" panose="02010609060101010101" charset="-122"/>
                <a:cs typeface="楷体" panose="02010609060101010101" charset="-122"/>
                <a:sym typeface="微软雅黑" panose="020B0503020204020204" charset="-122"/>
              </a:rPr>
              <a:t>消除</a:t>
            </a:r>
            <a:endParaRPr lang="zh-CN" altLang="en-US" sz="2800" b="1" dirty="0">
              <a:solidFill>
                <a:srgbClr val="10243F"/>
              </a:solidFill>
              <a:latin typeface="楷体" panose="02010609060101010101" charset="-122"/>
              <a:ea typeface="楷体" panose="02010609060101010101" charset="-122"/>
              <a:cs typeface="楷体" panose="02010609060101010101" charset="-122"/>
              <a:sym typeface="微软雅黑" panose="020B0503020204020204" charset="-122"/>
            </a:endParaRPr>
          </a:p>
          <a:p>
            <a:r>
              <a:rPr lang="zh-CN" altLang="en-US" sz="2800" b="1" dirty="0">
                <a:solidFill>
                  <a:srgbClr val="10243F"/>
                </a:solidFill>
                <a:latin typeface="楷体" panose="02010609060101010101" charset="-122"/>
                <a:ea typeface="楷体" panose="02010609060101010101" charset="-122"/>
                <a:cs typeface="楷体" panose="02010609060101010101" charset="-122"/>
                <a:sym typeface="微软雅黑" panose="020B0503020204020204" charset="-122"/>
              </a:rPr>
              <a:t>压抑</a:t>
            </a:r>
            <a:endParaRPr lang="zh-CN" altLang="en-US" sz="2800" b="1" dirty="0">
              <a:solidFill>
                <a:srgbClr val="10243F"/>
              </a:solidFill>
              <a:latin typeface="楷体" panose="02010609060101010101" charset="-122"/>
              <a:ea typeface="楷体" panose="02010609060101010101" charset="-122"/>
              <a:cs typeface="楷体" panose="02010609060101010101" charset="-122"/>
              <a:sym typeface="微软雅黑" panose="020B0503020204020204" charset="-122"/>
            </a:endParaRPr>
          </a:p>
          <a:p>
            <a:r>
              <a:rPr lang="zh-CN" altLang="en-US" sz="2800" b="1" dirty="0">
                <a:solidFill>
                  <a:srgbClr val="10243F"/>
                </a:solidFill>
                <a:latin typeface="楷体" panose="02010609060101010101" charset="-122"/>
                <a:ea typeface="楷体" panose="02010609060101010101" charset="-122"/>
                <a:cs typeface="楷体" panose="02010609060101010101" charset="-122"/>
                <a:sym typeface="微软雅黑" panose="020B0503020204020204" charset="-122"/>
              </a:rPr>
              <a:t>控制</a:t>
            </a:r>
            <a:endParaRPr lang="zh-CN" altLang="en-US" sz="2800" b="1" dirty="0">
              <a:solidFill>
                <a:srgbClr val="10243F"/>
              </a:solidFill>
              <a:latin typeface="楷体" panose="02010609060101010101" charset="-122"/>
              <a:ea typeface="楷体" panose="02010609060101010101" charset="-122"/>
              <a:cs typeface="楷体" panose="02010609060101010101" charset="-122"/>
              <a:sym typeface="微软雅黑" panose="020B0503020204020204" charset="-122"/>
            </a:endParaRPr>
          </a:p>
          <a:p>
            <a:r>
              <a:rPr lang="zh-CN" altLang="en-US" sz="2800" b="1" dirty="0">
                <a:solidFill>
                  <a:srgbClr val="10243F"/>
                </a:solidFill>
                <a:latin typeface="楷体" panose="02010609060101010101" charset="-122"/>
                <a:ea typeface="楷体" panose="02010609060101010101" charset="-122"/>
                <a:cs typeface="楷体" panose="02010609060101010101" charset="-122"/>
                <a:sym typeface="微软雅黑" panose="020B0503020204020204" charset="-122"/>
              </a:rPr>
              <a:t>挣扎</a:t>
            </a:r>
            <a:endParaRPr lang="zh-CN" altLang="en-US" sz="2800" b="1" dirty="0">
              <a:solidFill>
                <a:srgbClr val="10243F"/>
              </a:solidFill>
              <a:latin typeface="楷体" panose="02010609060101010101" charset="-122"/>
              <a:ea typeface="楷体" panose="02010609060101010101" charset="-122"/>
              <a:cs typeface="楷体" panose="02010609060101010101" charset="-122"/>
              <a:sym typeface="微软雅黑" panose="020B0503020204020204" charset="-122"/>
            </a:endParaRPr>
          </a:p>
        </p:txBody>
      </p:sp>
      <p:sp>
        <p:nvSpPr>
          <p:cNvPr id="4" name="右箭头 3"/>
          <p:cNvSpPr/>
          <p:nvPr/>
        </p:nvSpPr>
        <p:spPr>
          <a:xfrm>
            <a:off x="3637280" y="3716020"/>
            <a:ext cx="1439545" cy="2876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TextBox 6"/>
          <p:cNvSpPr/>
          <p:nvPr/>
        </p:nvSpPr>
        <p:spPr>
          <a:xfrm>
            <a:off x="6280150" y="2315210"/>
            <a:ext cx="1308100" cy="3107690"/>
          </a:xfrm>
          <a:prstGeom prst="rect">
            <a:avLst/>
          </a:prstGeom>
          <a:noFill/>
          <a:ln w="9525">
            <a:noFill/>
          </a:ln>
        </p:spPr>
        <p:txBody>
          <a:bodyPr wrap="square" anchor="t">
            <a:spAutoFit/>
          </a:bodyPr>
          <a:p>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看见</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接纳       </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联结</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转化</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p:bldP spid="7" grpId="0" bldLvl="0"/>
      <p:bldP spid="5" grpId="0" bldLvl="0"/>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Box 6"/>
          <p:cNvSpPr/>
          <p:nvPr/>
        </p:nvSpPr>
        <p:spPr>
          <a:xfrm>
            <a:off x="1471295" y="492125"/>
            <a:ext cx="6802120" cy="645160"/>
          </a:xfrm>
          <a:prstGeom prst="rect">
            <a:avLst/>
          </a:prstGeom>
          <a:noFill/>
          <a:ln w="9525">
            <a:noFill/>
          </a:ln>
        </p:spPr>
        <p:txBody>
          <a:bodyPr wrap="square" anchor="t">
            <a:spAutoFit/>
          </a:bodyPr>
          <a:p>
            <a:r>
              <a:rPr lang="zh-CN" altLang="en-US" sz="3600" b="1" dirty="0">
                <a:solidFill>
                  <a:srgbClr val="C00000"/>
                </a:solidFill>
                <a:latin typeface="微软雅黑" panose="020B0503020204020204" charset="-122"/>
                <a:ea typeface="微软雅黑" panose="020B0503020204020204" charset="-122"/>
                <a:sym typeface="微软雅黑" panose="020B0503020204020204" charset="-122"/>
              </a:rPr>
              <a:t>什么样的人生，才是幸福的？</a:t>
            </a:r>
            <a:endParaRPr lang="zh-CN" altLang="en-US" sz="3600" b="1" dirty="0">
              <a:solidFill>
                <a:srgbClr val="C00000"/>
              </a:solidFill>
              <a:latin typeface="微软雅黑" panose="020B0503020204020204" charset="-122"/>
              <a:ea typeface="微软雅黑" panose="020B0503020204020204" charset="-122"/>
              <a:sym typeface="微软雅黑" panose="020B0503020204020204" charset="-122"/>
            </a:endParaRPr>
          </a:p>
        </p:txBody>
      </p:sp>
      <p:sp>
        <p:nvSpPr>
          <p:cNvPr id="30721" name="TextBox 6"/>
          <p:cNvSpPr/>
          <p:nvPr/>
        </p:nvSpPr>
        <p:spPr>
          <a:xfrm>
            <a:off x="342265" y="2138680"/>
            <a:ext cx="7339013" cy="3415030"/>
          </a:xfrm>
          <a:prstGeom prst="rect">
            <a:avLst/>
          </a:prstGeom>
          <a:noFill/>
          <a:ln w="9525">
            <a:noFill/>
          </a:ln>
        </p:spPr>
        <p:txBody>
          <a:bodyPr wrap="square" anchor="t">
            <a:spAutoFit/>
          </a:bodyPr>
          <a:p>
            <a:r>
              <a:rPr lang="en-US" altLang="zh-CN" sz="2400" b="1" dirty="0">
                <a:solidFill>
                  <a:schemeClr val="tx1"/>
                </a:solidFill>
                <a:latin typeface="楷体" panose="02010609060101010101" charset="-122"/>
                <a:ea typeface="楷体" panose="02010609060101010101" charset="-122"/>
                <a:sym typeface="微软雅黑" panose="020B0503020204020204" charset="-122"/>
              </a:rPr>
              <a:t>    </a:t>
            </a:r>
            <a:r>
              <a:rPr lang="zh-CN" altLang="en-US" sz="2400" b="1" dirty="0">
                <a:solidFill>
                  <a:schemeClr val="tx1"/>
                </a:solidFill>
                <a:latin typeface="楷体" panose="02010609060101010101" charset="-122"/>
                <a:ea typeface="楷体" panose="02010609060101010101" charset="-122"/>
                <a:sym typeface="微软雅黑" panose="020B0503020204020204" charset="-122"/>
              </a:rPr>
              <a:t>时常能</a:t>
            </a:r>
            <a:r>
              <a:rPr lang="en-US" altLang="zh-CN" sz="2400" b="1" dirty="0">
                <a:solidFill>
                  <a:schemeClr val="tx1"/>
                </a:solidFill>
                <a:latin typeface="楷体" panose="02010609060101010101" charset="-122"/>
                <a:ea typeface="楷体" panose="02010609060101010101" charset="-122"/>
                <a:sym typeface="微软雅黑" panose="020B0503020204020204" charset="-122"/>
              </a:rPr>
              <a:t>“</a:t>
            </a:r>
            <a:r>
              <a:rPr lang="zh-CN" altLang="en-US" sz="2400" b="1" dirty="0">
                <a:solidFill>
                  <a:srgbClr val="FF0000"/>
                </a:solidFill>
                <a:latin typeface="楷体" panose="02010609060101010101" charset="-122"/>
                <a:ea typeface="楷体" panose="02010609060101010101" charset="-122"/>
                <a:sym typeface="微软雅黑" panose="020B0503020204020204" charset="-122"/>
              </a:rPr>
              <a:t>看见</a:t>
            </a:r>
            <a:r>
              <a:rPr lang="en-US" altLang="zh-CN" sz="2400" b="1" dirty="0">
                <a:solidFill>
                  <a:schemeClr val="tx1"/>
                </a:solidFill>
                <a:latin typeface="楷体" panose="02010609060101010101" charset="-122"/>
                <a:ea typeface="楷体" panose="02010609060101010101" charset="-122"/>
                <a:sym typeface="微软雅黑" panose="020B0503020204020204" charset="-122"/>
              </a:rPr>
              <a:t>”</a:t>
            </a:r>
            <a:r>
              <a:rPr lang="zh-CN" altLang="en-US" sz="2400" b="1" dirty="0">
                <a:solidFill>
                  <a:schemeClr val="tx1"/>
                </a:solidFill>
                <a:latin typeface="楷体" panose="02010609060101010101" charset="-122"/>
                <a:ea typeface="楷体" panose="02010609060101010101" charset="-122"/>
                <a:sym typeface="微软雅黑" panose="020B0503020204020204" charset="-122"/>
              </a:rPr>
              <a:t>自己</a:t>
            </a:r>
            <a:endParaRPr lang="zh-CN" altLang="en-US" sz="2400" b="1" dirty="0">
              <a:solidFill>
                <a:schemeClr val="tx1"/>
              </a:solidFill>
              <a:latin typeface="楷体" panose="02010609060101010101" charset="-122"/>
              <a:ea typeface="楷体" panose="02010609060101010101" charset="-122"/>
              <a:sym typeface="微软雅黑" panose="020B0503020204020204" charset="-122"/>
            </a:endParaRPr>
          </a:p>
          <a:p>
            <a:endParaRPr lang="zh-CN" altLang="en-US" sz="2400" b="1" dirty="0">
              <a:solidFill>
                <a:schemeClr val="tx1"/>
              </a:solidFill>
              <a:latin typeface="楷体" panose="02010609060101010101" charset="-122"/>
              <a:ea typeface="楷体" panose="02010609060101010101" charset="-122"/>
              <a:sym typeface="微软雅黑" panose="020B0503020204020204" charset="-122"/>
            </a:endParaRPr>
          </a:p>
          <a:p>
            <a:r>
              <a:rPr lang="zh-CN" altLang="en-US" sz="2400" b="1" dirty="0">
                <a:solidFill>
                  <a:schemeClr val="tx1"/>
                </a:solidFill>
                <a:latin typeface="楷体" panose="02010609060101010101" charset="-122"/>
                <a:ea typeface="楷体" panose="02010609060101010101" charset="-122"/>
                <a:sym typeface="微软雅黑" panose="020B0503020204020204" charset="-122"/>
              </a:rPr>
              <a:t>    </a:t>
            </a:r>
            <a:r>
              <a:rPr lang="zh-CN" altLang="en-US" sz="2400" b="1" dirty="0">
                <a:solidFill>
                  <a:srgbClr val="FF0000"/>
                </a:solidFill>
                <a:latin typeface="楷体" panose="02010609060101010101" charset="-122"/>
                <a:ea typeface="楷体" panose="02010609060101010101" charset="-122"/>
                <a:sym typeface="微软雅黑" panose="020B0503020204020204" charset="-122"/>
              </a:rPr>
              <a:t>接纳</a:t>
            </a:r>
            <a:r>
              <a:rPr lang="zh-CN" altLang="en-US" sz="2400" b="1" dirty="0">
                <a:solidFill>
                  <a:schemeClr val="tx1"/>
                </a:solidFill>
                <a:latin typeface="楷体" panose="02010609060101010101" charset="-122"/>
                <a:ea typeface="楷体" panose="02010609060101010101" charset="-122"/>
                <a:sym typeface="微软雅黑" panose="020B0503020204020204" charset="-122"/>
              </a:rPr>
              <a:t>自身真实的想法、情绪、内在体验</a:t>
            </a:r>
            <a:endParaRPr lang="zh-CN" altLang="en-US" sz="2400" b="1" dirty="0">
              <a:solidFill>
                <a:schemeClr val="tx1"/>
              </a:solidFill>
              <a:latin typeface="楷体" panose="02010609060101010101" charset="-122"/>
              <a:ea typeface="楷体" panose="02010609060101010101" charset="-122"/>
              <a:sym typeface="微软雅黑" panose="020B0503020204020204" charset="-122"/>
            </a:endParaRPr>
          </a:p>
          <a:p>
            <a:endParaRPr lang="zh-CN" altLang="en-US" sz="2400" b="1" dirty="0">
              <a:solidFill>
                <a:schemeClr val="tx1"/>
              </a:solidFill>
              <a:latin typeface="楷体" panose="02010609060101010101" charset="-122"/>
              <a:ea typeface="楷体" panose="02010609060101010101" charset="-122"/>
              <a:sym typeface="微软雅黑" panose="020B0503020204020204" charset="-122"/>
            </a:endParaRPr>
          </a:p>
          <a:p>
            <a:r>
              <a:rPr lang="zh-CN" altLang="en-US" sz="2400" b="1" dirty="0">
                <a:solidFill>
                  <a:schemeClr val="tx1"/>
                </a:solidFill>
                <a:latin typeface="楷体" panose="02010609060101010101" charset="-122"/>
                <a:ea typeface="楷体" panose="02010609060101010101" charset="-122"/>
                <a:sym typeface="微软雅黑" panose="020B0503020204020204" charset="-122"/>
              </a:rPr>
              <a:t>    和当下</a:t>
            </a:r>
            <a:r>
              <a:rPr lang="zh-CN" altLang="en-US" sz="2400" b="1" dirty="0">
                <a:solidFill>
                  <a:srgbClr val="FF0000"/>
                </a:solidFill>
                <a:latin typeface="楷体" panose="02010609060101010101" charset="-122"/>
                <a:ea typeface="楷体" panose="02010609060101010101" charset="-122"/>
                <a:sym typeface="微软雅黑" panose="020B0503020204020204" charset="-122"/>
              </a:rPr>
              <a:t>联结</a:t>
            </a:r>
            <a:r>
              <a:rPr lang="zh-CN" altLang="en-US" sz="2400" b="1" dirty="0">
                <a:solidFill>
                  <a:schemeClr val="tx1"/>
                </a:solidFill>
                <a:latin typeface="楷体" panose="02010609060101010101" charset="-122"/>
                <a:ea typeface="楷体" panose="02010609060101010101" charset="-122"/>
                <a:sym typeface="微软雅黑" panose="020B0503020204020204" charset="-122"/>
              </a:rPr>
              <a:t>，不内耗</a:t>
            </a:r>
            <a:endParaRPr lang="zh-CN" altLang="en-US" sz="2400" b="1" dirty="0">
              <a:solidFill>
                <a:schemeClr val="tx1"/>
              </a:solidFill>
              <a:latin typeface="楷体" panose="02010609060101010101" charset="-122"/>
              <a:ea typeface="楷体" panose="02010609060101010101" charset="-122"/>
              <a:sym typeface="微软雅黑" panose="020B0503020204020204" charset="-122"/>
            </a:endParaRPr>
          </a:p>
          <a:p>
            <a:endParaRPr lang="zh-CN" altLang="en-US" sz="2400" b="1" dirty="0">
              <a:solidFill>
                <a:schemeClr val="tx1"/>
              </a:solidFill>
              <a:latin typeface="楷体" panose="02010609060101010101" charset="-122"/>
              <a:ea typeface="楷体" panose="02010609060101010101" charset="-122"/>
              <a:sym typeface="微软雅黑" panose="020B0503020204020204" charset="-122"/>
            </a:endParaRPr>
          </a:p>
          <a:p>
            <a:r>
              <a:rPr lang="zh-CN" altLang="en-US" sz="2400" b="1" dirty="0">
                <a:solidFill>
                  <a:schemeClr val="tx1"/>
                </a:solidFill>
                <a:latin typeface="楷体" panose="02010609060101010101" charset="-122"/>
                <a:ea typeface="楷体" panose="02010609060101010101" charset="-122"/>
                <a:sym typeface="微软雅黑" panose="020B0503020204020204" charset="-122"/>
              </a:rPr>
              <a:t>    在</a:t>
            </a:r>
            <a:r>
              <a:rPr lang="zh-CN" altLang="en-US" sz="2400" b="1" dirty="0">
                <a:solidFill>
                  <a:srgbClr val="FF0000"/>
                </a:solidFill>
                <a:latin typeface="楷体" panose="02010609060101010101" charset="-122"/>
                <a:ea typeface="楷体" panose="02010609060101010101" charset="-122"/>
                <a:sym typeface="微软雅黑" panose="020B0503020204020204" charset="-122"/>
              </a:rPr>
              <a:t>自我价值</a:t>
            </a:r>
            <a:r>
              <a:rPr lang="zh-CN" altLang="en-US" sz="2400" b="1" dirty="0">
                <a:solidFill>
                  <a:schemeClr val="tx1"/>
                </a:solidFill>
                <a:latin typeface="楷体" panose="02010609060101010101" charset="-122"/>
                <a:ea typeface="楷体" panose="02010609060101010101" charset="-122"/>
                <a:sym typeface="微软雅黑" panose="020B0503020204020204" charset="-122"/>
              </a:rPr>
              <a:t>引领下做有趣有效的事</a:t>
            </a:r>
            <a:endParaRPr lang="zh-CN" altLang="en-US" sz="2400" b="1" dirty="0">
              <a:solidFill>
                <a:schemeClr val="tx1"/>
              </a:solidFill>
              <a:latin typeface="楷体" panose="02010609060101010101" charset="-122"/>
              <a:ea typeface="楷体" panose="02010609060101010101" charset="-122"/>
              <a:sym typeface="微软雅黑" panose="020B0503020204020204" charset="-122"/>
            </a:endParaRPr>
          </a:p>
          <a:p>
            <a:endParaRPr lang="zh-CN" altLang="en-US" sz="2400" b="1" dirty="0">
              <a:solidFill>
                <a:schemeClr val="tx1"/>
              </a:solidFill>
              <a:latin typeface="楷体" panose="02010609060101010101" charset="-122"/>
              <a:ea typeface="楷体" panose="02010609060101010101" charset="-122"/>
              <a:sym typeface="微软雅黑" panose="020B0503020204020204" charset="-122"/>
            </a:endParaRPr>
          </a:p>
          <a:p>
            <a:r>
              <a:rPr lang="zh-CN" altLang="en-US" sz="2400" b="1" dirty="0">
                <a:solidFill>
                  <a:schemeClr val="tx1"/>
                </a:solidFill>
                <a:latin typeface="楷体" panose="02010609060101010101" charset="-122"/>
                <a:ea typeface="楷体" panose="02010609060101010101" charset="-122"/>
                <a:sym typeface="微软雅黑" panose="020B0503020204020204" charset="-122"/>
              </a:rPr>
              <a:t>    </a:t>
            </a:r>
            <a:endParaRPr lang="zh-CN" altLang="en-US" sz="2400" b="1" dirty="0">
              <a:solidFill>
                <a:schemeClr val="tx1"/>
              </a:solidFill>
              <a:latin typeface="楷体" panose="02010609060101010101" charset="-122"/>
              <a:ea typeface="楷体" panose="02010609060101010101" charset="-122"/>
              <a:sym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Box 6"/>
          <p:cNvSpPr/>
          <p:nvPr/>
        </p:nvSpPr>
        <p:spPr>
          <a:xfrm>
            <a:off x="1471295" y="492125"/>
            <a:ext cx="6802120" cy="645160"/>
          </a:xfrm>
          <a:prstGeom prst="rect">
            <a:avLst/>
          </a:prstGeom>
          <a:noFill/>
          <a:ln w="9525">
            <a:noFill/>
          </a:ln>
        </p:spPr>
        <p:txBody>
          <a:bodyPr wrap="square" anchor="t">
            <a:spAutoFit/>
          </a:bodyPr>
          <a:p>
            <a:r>
              <a:rPr lang="zh-CN" altLang="en-US" sz="3600" b="1" dirty="0">
                <a:solidFill>
                  <a:srgbClr val="C00000"/>
                </a:solidFill>
                <a:latin typeface="微软雅黑" panose="020B0503020204020204" charset="-122"/>
                <a:ea typeface="微软雅黑" panose="020B0503020204020204" charset="-122"/>
                <a:sym typeface="微软雅黑" panose="020B0503020204020204" charset="-122"/>
              </a:rPr>
              <a:t>如何提高幸福感？</a:t>
            </a:r>
            <a:endParaRPr lang="zh-CN" altLang="en-US" sz="3600" b="1" dirty="0">
              <a:solidFill>
                <a:srgbClr val="C00000"/>
              </a:solidFill>
              <a:latin typeface="微软雅黑" panose="020B0503020204020204" charset="-122"/>
              <a:ea typeface="微软雅黑" panose="020B0503020204020204" charset="-122"/>
              <a:sym typeface="微软雅黑" panose="020B0503020204020204" charset="-122"/>
            </a:endParaRPr>
          </a:p>
        </p:txBody>
      </p:sp>
      <p:sp>
        <p:nvSpPr>
          <p:cNvPr id="30721" name="TextBox 6"/>
          <p:cNvSpPr/>
          <p:nvPr/>
        </p:nvSpPr>
        <p:spPr>
          <a:xfrm>
            <a:off x="342265" y="2138680"/>
            <a:ext cx="8335645" cy="1753235"/>
          </a:xfrm>
          <a:prstGeom prst="rect">
            <a:avLst/>
          </a:prstGeom>
          <a:noFill/>
          <a:ln w="9525">
            <a:noFill/>
          </a:ln>
        </p:spPr>
        <p:txBody>
          <a:bodyPr wrap="square" anchor="t">
            <a:spAutoFit/>
          </a:bodyPr>
          <a:p>
            <a:r>
              <a:rPr lang="en-US" altLang="zh-CN" sz="2400" b="1" dirty="0">
                <a:solidFill>
                  <a:schemeClr val="tx1"/>
                </a:solidFill>
                <a:latin typeface="楷体" panose="02010609060101010101" charset="-122"/>
                <a:ea typeface="楷体" panose="02010609060101010101" charset="-122"/>
                <a:sym typeface="微软雅黑" panose="020B0503020204020204" charset="-122"/>
              </a:rPr>
              <a:t>       </a:t>
            </a:r>
            <a:r>
              <a:rPr lang="zh-CN" sz="6000" b="1" dirty="0">
                <a:solidFill>
                  <a:schemeClr val="tx1"/>
                </a:solidFill>
                <a:latin typeface="楷体" panose="02010609060101010101" charset="-122"/>
                <a:ea typeface="楷体" panose="02010609060101010101" charset="-122"/>
                <a:sym typeface="微软雅黑" panose="020B0503020204020204" charset="-122"/>
              </a:rPr>
              <a:t>幸福</a:t>
            </a:r>
            <a:r>
              <a:rPr lang="en-US" altLang="zh-CN" sz="6000" b="1" dirty="0">
                <a:solidFill>
                  <a:schemeClr val="tx1"/>
                </a:solidFill>
                <a:latin typeface="楷体" panose="02010609060101010101" charset="-122"/>
                <a:ea typeface="楷体" panose="02010609060101010101" charset="-122"/>
                <a:sym typeface="微软雅黑" panose="020B0503020204020204" charset="-122"/>
              </a:rPr>
              <a:t>=</a:t>
            </a:r>
            <a:r>
              <a:rPr lang="zh-CN" altLang="en-US" sz="6000" b="1" dirty="0">
                <a:solidFill>
                  <a:schemeClr val="tx1"/>
                </a:solidFill>
                <a:latin typeface="楷体" panose="02010609060101010101" charset="-122"/>
                <a:ea typeface="楷体" panose="02010609060101010101" charset="-122"/>
                <a:sym typeface="微软雅黑" panose="020B0503020204020204" charset="-122"/>
              </a:rPr>
              <a:t>成功</a:t>
            </a:r>
            <a:r>
              <a:rPr lang="en-US" altLang="zh-CN" sz="6000" b="1" dirty="0">
                <a:solidFill>
                  <a:schemeClr val="tx1"/>
                </a:solidFill>
                <a:latin typeface="楷体" panose="02010609060101010101" charset="-122"/>
                <a:ea typeface="楷体" panose="02010609060101010101" charset="-122"/>
                <a:sym typeface="微软雅黑" panose="020B0503020204020204" charset="-122"/>
              </a:rPr>
              <a:t>/</a:t>
            </a:r>
            <a:r>
              <a:rPr lang="zh-CN" altLang="en-US" sz="6000" b="1" dirty="0">
                <a:solidFill>
                  <a:schemeClr val="tx1"/>
                </a:solidFill>
                <a:latin typeface="楷体" panose="02010609060101010101" charset="-122"/>
                <a:ea typeface="楷体" panose="02010609060101010101" charset="-122"/>
                <a:sym typeface="微软雅黑" panose="020B0503020204020204" charset="-122"/>
              </a:rPr>
              <a:t>欲望</a:t>
            </a:r>
            <a:endParaRPr lang="zh-CN" altLang="en-US" sz="6000" b="1" dirty="0">
              <a:solidFill>
                <a:schemeClr val="tx1"/>
              </a:solidFill>
              <a:latin typeface="楷体" panose="02010609060101010101" charset="-122"/>
              <a:ea typeface="楷体" panose="02010609060101010101" charset="-122"/>
              <a:sym typeface="微软雅黑" panose="020B0503020204020204" charset="-122"/>
            </a:endParaRPr>
          </a:p>
          <a:p>
            <a:endParaRPr lang="zh-CN" altLang="en-US" sz="2400" b="1" dirty="0">
              <a:solidFill>
                <a:schemeClr val="tx1"/>
              </a:solidFill>
              <a:latin typeface="楷体" panose="02010609060101010101" charset="-122"/>
              <a:ea typeface="楷体" panose="02010609060101010101" charset="-122"/>
              <a:sym typeface="微软雅黑" panose="020B0503020204020204" charset="-122"/>
            </a:endParaRPr>
          </a:p>
          <a:p>
            <a:r>
              <a:rPr lang="zh-CN" altLang="en-US" sz="2400" b="1" dirty="0">
                <a:solidFill>
                  <a:schemeClr val="tx1"/>
                </a:solidFill>
                <a:latin typeface="楷体" panose="02010609060101010101" charset="-122"/>
                <a:ea typeface="楷体" panose="02010609060101010101" charset="-122"/>
                <a:sym typeface="微软雅黑" panose="020B0503020204020204" charset="-122"/>
              </a:rPr>
              <a:t>    </a:t>
            </a:r>
            <a:endParaRPr lang="zh-CN" altLang="en-US" sz="2400" b="1" dirty="0">
              <a:solidFill>
                <a:schemeClr val="tx1"/>
              </a:solidFill>
              <a:latin typeface="楷体" panose="02010609060101010101" charset="-122"/>
              <a:ea typeface="楷体" panose="02010609060101010101" charset="-122"/>
              <a:sym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5963285" y="2640965"/>
            <a:ext cx="3312795" cy="4351655"/>
          </a:xfrm>
        </p:spPr>
        <p:txBody>
          <a:bodyPr>
            <a:normAutofit/>
          </a:bodyPr>
          <a:p>
            <a:pPr marL="0" indent="0">
              <a:buNone/>
            </a:pPr>
            <a:endParaRPr lang="zh-CN" altLang="en-US" sz="3200">
              <a:solidFill>
                <a:srgbClr val="1307B3"/>
              </a:solidFill>
              <a:latin typeface="微软雅黑" panose="020B0503020204020204" charset="-122"/>
              <a:ea typeface="微软雅黑" panose="020B0503020204020204" charset="-122"/>
              <a:sym typeface="+mn-ea"/>
            </a:endParaRPr>
          </a:p>
          <a:p>
            <a:pPr marL="0" indent="0">
              <a:buNone/>
            </a:pPr>
            <a:endParaRPr lang="zh-CN" altLang="en-US" sz="3200">
              <a:solidFill>
                <a:srgbClr val="1307B3"/>
              </a:solidFill>
              <a:latin typeface="微软雅黑" panose="020B0503020204020204" charset="-122"/>
              <a:ea typeface="微软雅黑" panose="020B0503020204020204" charset="-122"/>
              <a:sym typeface="+mn-ea"/>
            </a:endParaRPr>
          </a:p>
          <a:p>
            <a:pPr marL="0" indent="0">
              <a:buNone/>
            </a:pPr>
            <a:endParaRPr lang="zh-CN" altLang="en-US" sz="3200">
              <a:solidFill>
                <a:srgbClr val="1307B3"/>
              </a:solidFill>
              <a:latin typeface="微软雅黑" panose="020B0503020204020204" charset="-122"/>
              <a:ea typeface="微软雅黑" panose="020B0503020204020204" charset="-122"/>
              <a:sym typeface="+mn-ea"/>
            </a:endParaRPr>
          </a:p>
          <a:p>
            <a:pPr marL="0" indent="0">
              <a:buNone/>
            </a:pPr>
            <a:endParaRPr lang="zh-CN" altLang="en-US" sz="3200">
              <a:solidFill>
                <a:srgbClr val="1307B3"/>
              </a:solidFill>
              <a:latin typeface="微软雅黑" panose="020B0503020204020204" charset="-122"/>
              <a:ea typeface="微软雅黑" panose="020B0503020204020204" charset="-122"/>
              <a:sym typeface="+mn-ea"/>
            </a:endParaRPr>
          </a:p>
          <a:p>
            <a:pPr marL="0" indent="0">
              <a:buNone/>
            </a:pPr>
            <a:endParaRPr lang="zh-CN" altLang="en-US" sz="3200">
              <a:solidFill>
                <a:srgbClr val="1307B3"/>
              </a:solidFill>
              <a:latin typeface="微软雅黑" panose="020B0503020204020204" charset="-122"/>
              <a:ea typeface="微软雅黑" panose="020B0503020204020204" charset="-122"/>
              <a:sym typeface="+mn-ea"/>
            </a:endParaRPr>
          </a:p>
          <a:p>
            <a:pPr marL="0" indent="0">
              <a:buNone/>
            </a:pPr>
            <a:endParaRPr lang="zh-CN" altLang="en-US" sz="3200">
              <a:solidFill>
                <a:srgbClr val="1307B3"/>
              </a:solidFill>
              <a:latin typeface="微软雅黑" panose="020B0503020204020204" charset="-122"/>
              <a:ea typeface="微软雅黑" panose="020B0503020204020204" charset="-122"/>
              <a:sym typeface="+mn-ea"/>
            </a:endParaRPr>
          </a:p>
          <a:p>
            <a:pPr marL="0" indent="0">
              <a:buNone/>
            </a:pPr>
            <a:endParaRPr lang="zh-CN" altLang="en-US" sz="3200">
              <a:solidFill>
                <a:srgbClr val="1307B3"/>
              </a:solidFill>
              <a:latin typeface="微软雅黑" panose="020B0503020204020204" charset="-122"/>
              <a:ea typeface="微软雅黑" panose="020B0503020204020204" charset="-122"/>
              <a:sym typeface="+mn-ea"/>
            </a:endParaRPr>
          </a:p>
          <a:p>
            <a:endParaRPr lang="zh-CN" altLang="en-US" sz="3200">
              <a:solidFill>
                <a:srgbClr val="1307B3"/>
              </a:solidFill>
              <a:latin typeface="微软雅黑" panose="020B0503020204020204" charset="-122"/>
              <a:ea typeface="微软雅黑" panose="020B0503020204020204" charset="-122"/>
              <a:sym typeface="+mn-ea"/>
            </a:endParaRPr>
          </a:p>
          <a:p>
            <a:endParaRPr lang="zh-CN" altLang="en-US" sz="3200">
              <a:latin typeface="微软雅黑" panose="020B0503020204020204" charset="-122"/>
              <a:ea typeface="微软雅黑" panose="020B0503020204020204" charset="-122"/>
            </a:endParaRPr>
          </a:p>
        </p:txBody>
      </p:sp>
      <p:sp>
        <p:nvSpPr>
          <p:cNvPr id="11" name="文本框 10"/>
          <p:cNvSpPr txBox="1"/>
          <p:nvPr/>
        </p:nvSpPr>
        <p:spPr>
          <a:xfrm>
            <a:off x="6091555" y="4911725"/>
            <a:ext cx="1808480" cy="583565"/>
          </a:xfrm>
          <a:prstGeom prst="rect">
            <a:avLst/>
          </a:prstGeom>
          <a:noFill/>
        </p:spPr>
        <p:txBody>
          <a:bodyPr wrap="none" rtlCol="0">
            <a:spAutoFit/>
          </a:bodyPr>
          <a:p>
            <a:pPr algn="l"/>
            <a:r>
              <a:rPr lang="zh-CN" altLang="en-US" sz="3200" b="1">
                <a:solidFill>
                  <a:srgbClr val="C00000"/>
                </a:solidFill>
                <a:latin typeface="微软雅黑" panose="020B0503020204020204" charset="-122"/>
                <a:ea typeface="微软雅黑" panose="020B0503020204020204" charset="-122"/>
                <a:sym typeface="+mn-ea"/>
              </a:rPr>
              <a:t>人生赋义</a:t>
            </a:r>
            <a:endParaRPr lang="zh-CN" altLang="en-US" sz="3200" b="1">
              <a:solidFill>
                <a:srgbClr val="C00000"/>
              </a:solidFill>
              <a:latin typeface="微软雅黑" panose="020B0503020204020204" charset="-122"/>
              <a:ea typeface="微软雅黑" panose="020B0503020204020204" charset="-122"/>
              <a:sym typeface="+mn-ea"/>
            </a:endParaRPr>
          </a:p>
        </p:txBody>
      </p:sp>
      <p:pic>
        <p:nvPicPr>
          <p:cNvPr id="16" name="图片 15" descr="8"/>
          <p:cNvPicPr>
            <a:picLocks noChangeAspect="1"/>
          </p:cNvPicPr>
          <p:nvPr/>
        </p:nvPicPr>
        <p:blipFill>
          <a:blip r:embed="rId1"/>
          <a:stretch>
            <a:fillRect/>
          </a:stretch>
        </p:blipFill>
        <p:spPr>
          <a:xfrm>
            <a:off x="1081405" y="1626235"/>
            <a:ext cx="6981825" cy="3174365"/>
          </a:xfrm>
          <a:prstGeom prst="rect">
            <a:avLst/>
          </a:prstGeom>
        </p:spPr>
      </p:pic>
      <p:sp>
        <p:nvSpPr>
          <p:cNvPr id="4" name="文本框 3"/>
          <p:cNvSpPr txBox="1"/>
          <p:nvPr/>
        </p:nvSpPr>
        <p:spPr>
          <a:xfrm>
            <a:off x="1081405" y="4911725"/>
            <a:ext cx="1808480" cy="583565"/>
          </a:xfrm>
          <a:prstGeom prst="rect">
            <a:avLst/>
          </a:prstGeom>
          <a:noFill/>
        </p:spPr>
        <p:txBody>
          <a:bodyPr wrap="none" rtlCol="0">
            <a:spAutoFit/>
          </a:bodyPr>
          <a:p>
            <a:pPr algn="l"/>
            <a:r>
              <a:rPr lang="zh-CN" altLang="en-US" sz="3200" b="1">
                <a:solidFill>
                  <a:srgbClr val="C00000"/>
                </a:solidFill>
                <a:latin typeface="微软雅黑" panose="020B0503020204020204" charset="-122"/>
                <a:ea typeface="微软雅黑" panose="020B0503020204020204" charset="-122"/>
                <a:sym typeface="+mn-ea"/>
              </a:rPr>
              <a:t>身体健康</a:t>
            </a:r>
            <a:endParaRPr lang="zh-CN" altLang="en-US" sz="3200" b="1">
              <a:solidFill>
                <a:srgbClr val="C00000"/>
              </a:solidFill>
              <a:latin typeface="微软雅黑" panose="020B0503020204020204" charset="-122"/>
              <a:ea typeface="微软雅黑" panose="020B0503020204020204" charset="-122"/>
              <a:sym typeface="+mn-ea"/>
            </a:endParaRPr>
          </a:p>
        </p:txBody>
      </p:sp>
      <p:sp>
        <p:nvSpPr>
          <p:cNvPr id="5" name="文本框 4"/>
          <p:cNvSpPr txBox="1"/>
          <p:nvPr/>
        </p:nvSpPr>
        <p:spPr>
          <a:xfrm>
            <a:off x="3554095" y="4911725"/>
            <a:ext cx="1808480" cy="583565"/>
          </a:xfrm>
          <a:prstGeom prst="rect">
            <a:avLst/>
          </a:prstGeom>
          <a:noFill/>
        </p:spPr>
        <p:txBody>
          <a:bodyPr wrap="none" rtlCol="0">
            <a:spAutoFit/>
          </a:bodyPr>
          <a:p>
            <a:pPr algn="l"/>
            <a:r>
              <a:rPr lang="zh-CN" altLang="en-US" sz="3200" b="1">
                <a:solidFill>
                  <a:srgbClr val="C00000"/>
                </a:solidFill>
                <a:latin typeface="微软雅黑" panose="020B0503020204020204" charset="-122"/>
                <a:ea typeface="微软雅黑" panose="020B0503020204020204" charset="-122"/>
                <a:sym typeface="+mn-ea"/>
              </a:rPr>
              <a:t>情绪顺畅</a:t>
            </a:r>
            <a:endParaRPr lang="zh-CN" altLang="en-US" sz="3200" b="1">
              <a:solidFill>
                <a:srgbClr val="C00000"/>
              </a:solidFill>
              <a:latin typeface="微软雅黑" panose="020B0503020204020204" charset="-122"/>
              <a:ea typeface="微软雅黑" panose="020B0503020204020204" charset="-122"/>
              <a:sym typeface="+mn-ea"/>
            </a:endParaRPr>
          </a:p>
        </p:txBody>
      </p:sp>
      <p:pic>
        <p:nvPicPr>
          <p:cNvPr id="6" name="图片 5" descr="12145743_105448509332_2"/>
          <p:cNvPicPr>
            <a:picLocks noChangeAspect="1"/>
          </p:cNvPicPr>
          <p:nvPr/>
        </p:nvPicPr>
        <p:blipFill>
          <a:blip r:embed="rId2"/>
          <a:stretch>
            <a:fillRect/>
          </a:stretch>
        </p:blipFill>
        <p:spPr>
          <a:xfrm>
            <a:off x="840740" y="170180"/>
            <a:ext cx="3187065" cy="1618615"/>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标题 1"/>
          <p:cNvSpPr>
            <a:spLocks noGrp="1"/>
          </p:cNvSpPr>
          <p:nvPr>
            <p:ph type="ctrTitle"/>
          </p:nvPr>
        </p:nvSpPr>
        <p:spPr>
          <a:xfrm>
            <a:off x="-139700" y="1311275"/>
            <a:ext cx="9134475" cy="1974850"/>
          </a:xfrm>
        </p:spPr>
        <p:txBody>
          <a:bodyPr vert="horz" anchor="ctr">
            <a:normAutofit fontScale="90000"/>
          </a:bodyPr>
          <a:p>
            <a:pPr fontAlgn="auto">
              <a:buSzPct val="25000"/>
            </a:pPr>
            <a:r>
              <a:rPr lang="zh-CN" altLang="en-US" sz="4800" strike="noStrike" kern="1200" noProof="1" dirty="0">
                <a:solidFill>
                  <a:srgbClr val="FF0000"/>
                </a:solidFill>
                <a:latin typeface="Arial" panose="020B0604020202020204" pitchFamily="34" charset="0"/>
                <a:ea typeface="微软雅黑" panose="020B0503020204020204" charset="-122"/>
                <a:sym typeface="Arial" panose="020B0604020202020204" pitchFamily="34" charset="0"/>
              </a:rPr>
              <a:t>心育护花</a:t>
            </a:r>
            <a:br>
              <a:rPr lang="zh-CN" altLang="en-US" sz="4800" strike="noStrike" kern="1200" noProof="1" dirty="0">
                <a:solidFill>
                  <a:srgbClr val="FF0000"/>
                </a:solidFill>
                <a:latin typeface="Arial" panose="020B0604020202020204" pitchFamily="34" charset="0"/>
                <a:ea typeface="微软雅黑" panose="020B0503020204020204" charset="-122"/>
                <a:sym typeface="Arial" panose="020B0604020202020204" pitchFamily="34" charset="0"/>
              </a:rPr>
            </a:br>
            <a:br>
              <a:rPr lang="zh-CN" altLang="en-US" sz="4800" strike="noStrike" kern="1200" noProof="1" dirty="0">
                <a:solidFill>
                  <a:srgbClr val="FF0000"/>
                </a:solidFill>
                <a:latin typeface="Arial" panose="020B0604020202020204" pitchFamily="34" charset="0"/>
                <a:ea typeface="微软雅黑" panose="020B0503020204020204" charset="-122"/>
                <a:sym typeface="Arial" panose="020B0604020202020204" pitchFamily="34" charset="0"/>
              </a:rPr>
            </a:br>
            <a:r>
              <a:rPr lang="en-US" altLang="zh-CN" sz="2800" strike="noStrike" kern="1200" noProof="1" dirty="0">
                <a:solidFill>
                  <a:schemeClr val="tx1"/>
                </a:solidFill>
                <a:latin typeface="黑体" panose="02010609060101010101" charset="-122"/>
                <a:ea typeface="黑体" panose="02010609060101010101" charset="-122"/>
                <a:cs typeface="黑体" panose="02010609060101010101" charset="-122"/>
                <a:sym typeface="Arial" panose="020B0604020202020204" pitchFamily="34" charset="0"/>
              </a:rPr>
              <a:t>——</a:t>
            </a:r>
            <a:r>
              <a:rPr lang="zh-CN" altLang="en-US" sz="2800" strike="noStrike" kern="1200" noProof="1" dirty="0">
                <a:solidFill>
                  <a:schemeClr val="tx1"/>
                </a:solidFill>
                <a:latin typeface="黑体" panose="02010609060101010101" charset="-122"/>
                <a:ea typeface="黑体" panose="02010609060101010101" charset="-122"/>
                <a:cs typeface="黑体" panose="02010609060101010101" charset="-122"/>
                <a:sym typeface="Arial" panose="020B0604020202020204" pitchFamily="34" charset="0"/>
              </a:rPr>
              <a:t>学生心理危机识别、预防、干预           </a:t>
            </a:r>
            <a:r>
              <a:rPr lang="zh-CN" altLang="en-US" sz="4800" strike="noStrike" kern="1200" noProof="1" dirty="0">
                <a:solidFill>
                  <a:srgbClr val="FF0000"/>
                </a:solidFill>
                <a:latin typeface="Arial" panose="020B0604020202020204" pitchFamily="34" charset="0"/>
                <a:ea typeface="微软雅黑" panose="020B0503020204020204" charset="-122"/>
                <a:sym typeface="Arial" panose="020B0604020202020204" pitchFamily="34" charset="0"/>
              </a:rPr>
              <a:t>                        </a:t>
            </a:r>
            <a:endParaRPr lang="zh-CN" altLang="en-US" sz="4800" strike="noStrike" kern="1200" noProof="1" dirty="0">
              <a:solidFill>
                <a:srgbClr val="FF0000"/>
              </a:solidFill>
              <a:latin typeface="Arial" panose="020B0604020202020204" pitchFamily="34" charset="0"/>
              <a:ea typeface="微软雅黑" panose="020B0503020204020204" charset="-122"/>
              <a:sym typeface="Arial" panose="020B0604020202020204" pitchFamily="34" charset="0"/>
            </a:endParaRPr>
          </a:p>
        </p:txBody>
      </p:sp>
      <p:sp>
        <p:nvSpPr>
          <p:cNvPr id="9219" name="副标题 2"/>
          <p:cNvSpPr>
            <a:spLocks noGrp="1"/>
          </p:cNvSpPr>
          <p:nvPr>
            <p:ph type="subTitle" idx="1"/>
          </p:nvPr>
        </p:nvSpPr>
        <p:spPr>
          <a:xfrm>
            <a:off x="1371600" y="3804920"/>
            <a:ext cx="6400800" cy="2066925"/>
          </a:xfrm>
        </p:spPr>
        <p:txBody>
          <a:bodyPr anchor="t"/>
          <a:p>
            <a:pPr defTabSz="914400"/>
            <a:endParaRPr lang="zh-CN" altLang="en-US" sz="2400" kern="1200" dirty="0">
              <a:solidFill>
                <a:srgbClr val="10243F"/>
              </a:solidFill>
              <a:latin typeface="+mn-lt"/>
              <a:ea typeface="+mn-ea"/>
              <a:cs typeface="+mn-cs"/>
              <a:sym typeface="Arial" panose="020B0604020202020204" pitchFamily="34" charset="0"/>
            </a:endParaRPr>
          </a:p>
          <a:p>
            <a:pPr defTabSz="914400"/>
            <a:r>
              <a:rPr lang="zh-CN" altLang="en-US" sz="2400" kern="1200" dirty="0">
                <a:solidFill>
                  <a:srgbClr val="10243F"/>
                </a:solidFill>
                <a:latin typeface="+mn-lt"/>
                <a:ea typeface="+mn-ea"/>
                <a:cs typeface="+mn-cs"/>
                <a:sym typeface="Arial" panose="020B0604020202020204" pitchFamily="34" charset="0"/>
              </a:rPr>
              <a:t>衡阳市八中     王梦怡</a:t>
            </a:r>
            <a:endParaRPr lang="zh-CN" altLang="en-US" sz="2400" kern="1200" dirty="0">
              <a:solidFill>
                <a:srgbClr val="10243F"/>
              </a:solidFill>
              <a:latin typeface="+mn-lt"/>
              <a:ea typeface="+mn-ea"/>
              <a:cs typeface="+mn-cs"/>
              <a:sym typeface="Arial" panose="020B0604020202020204" pitchFamily="34" charset="0"/>
            </a:endParaRPr>
          </a:p>
          <a:p>
            <a:pPr defTabSz="914400"/>
            <a:endParaRPr lang="zh-CN" altLang="en-US" sz="2400" kern="1200" dirty="0">
              <a:solidFill>
                <a:srgbClr val="10243F"/>
              </a:solidFill>
              <a:latin typeface="+mn-lt"/>
              <a:ea typeface="+mn-ea"/>
              <a:cs typeface="+mn-cs"/>
              <a:sym typeface="Arial" panose="020B0604020202020204" pitchFamily="34" charset="0"/>
            </a:endParaRPr>
          </a:p>
          <a:p>
            <a:pPr defTabSz="914400"/>
            <a:endParaRPr lang="zh-CN" altLang="en-US" sz="2400" kern="1200" dirty="0">
              <a:solidFill>
                <a:srgbClr val="10243F"/>
              </a:solidFill>
              <a:latin typeface="+mn-lt"/>
              <a:ea typeface="+mn-ea"/>
              <a:cs typeface="+mn-cs"/>
              <a:sym typeface="Arial" panose="020B0604020202020204" pitchFamily="34" charset="0"/>
            </a:endParaRPr>
          </a:p>
          <a:p>
            <a:pPr defTabSz="914400"/>
            <a:r>
              <a:rPr lang="zh-CN" altLang="en-US" sz="2400" kern="1200" dirty="0">
                <a:solidFill>
                  <a:srgbClr val="10243F"/>
                </a:solidFill>
                <a:latin typeface="+mn-lt"/>
                <a:ea typeface="+mn-ea"/>
                <a:cs typeface="+mn-cs"/>
                <a:sym typeface="Arial" panose="020B0604020202020204" pitchFamily="34" charset="0"/>
              </a:rPr>
              <a:t>                                       </a:t>
            </a:r>
            <a:endParaRPr lang="zh-CN" altLang="en-US" sz="2400" kern="1200" dirty="0">
              <a:solidFill>
                <a:srgbClr val="10243F"/>
              </a:solidFill>
              <a:latin typeface="+mn-lt"/>
              <a:ea typeface="+mn-ea"/>
              <a:cs typeface="+mn-cs"/>
              <a:sym typeface="Arial" panose="020B0604020202020204"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pic>
        <p:nvPicPr>
          <p:cNvPr id="4" name="图片 3" descr="13396508_104314451105_2_副本"/>
          <p:cNvPicPr>
            <a:picLocks noChangeAspect="1"/>
          </p:cNvPicPr>
          <p:nvPr/>
        </p:nvPicPr>
        <p:blipFill>
          <a:blip r:embed="rId1"/>
          <a:stretch>
            <a:fillRect/>
          </a:stretch>
        </p:blipFill>
        <p:spPr>
          <a:xfrm>
            <a:off x="-25400" y="-336550"/>
            <a:ext cx="9194800" cy="75311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3446780" y="359410"/>
            <a:ext cx="2468880" cy="645160"/>
          </a:xfrm>
          <a:prstGeom prst="rect">
            <a:avLst/>
          </a:prstGeom>
          <a:noFill/>
          <a:ln>
            <a:noFill/>
          </a:ln>
        </p:spPr>
        <p:txBody>
          <a:bodyPr wrap="none" rtlCol="0" anchor="t">
            <a:spAutoFit/>
          </a:bodyPr>
          <a:p>
            <a:pPr algn="ctr"/>
            <a:r>
              <a:rPr lang="zh-CN" altLang="en-US" sz="3600" i="1">
                <a:ln w="25400">
                  <a:solidFill>
                    <a:srgbClr val="861E1D">
                      <a:alpha val="94000"/>
                    </a:srgbClr>
                  </a:solidFill>
                  <a:prstDash val="solid"/>
                </a:ln>
                <a:gradFill>
                  <a:gsLst>
                    <a:gs pos="0">
                      <a:srgbClr val="FFF9BB"/>
                    </a:gs>
                    <a:gs pos="64000">
                      <a:srgbClr val="FCE95F"/>
                    </a:gs>
                    <a:gs pos="100000">
                      <a:srgbClr val="F8AD1C"/>
                    </a:gs>
                  </a:gsLst>
                  <a:lin ang="5400000" scaled="0"/>
                </a:gradFill>
                <a:effectLst>
                  <a:outerShdw blurRad="38100" dist="38100" dir="2700000" algn="tl">
                    <a:srgbClr val="000000">
                      <a:alpha val="43137"/>
                    </a:srgbClr>
                  </a:outerShdw>
                </a:effectLst>
                <a:latin typeface="华文琥珀" panose="02010800040101010101" charset="-122"/>
                <a:ea typeface="华文琥珀" panose="02010800040101010101" charset="-122"/>
                <a:sym typeface="+mn-ea"/>
              </a:rPr>
              <a:t>阅卷初体验</a:t>
            </a:r>
            <a:endParaRPr lang="zh-CN" altLang="en-US" sz="3600" i="1">
              <a:ln w="25400">
                <a:solidFill>
                  <a:srgbClr val="861E1D">
                    <a:alpha val="94000"/>
                  </a:srgbClr>
                </a:solidFill>
                <a:prstDash val="solid"/>
              </a:ln>
              <a:gradFill>
                <a:gsLst>
                  <a:gs pos="0">
                    <a:srgbClr val="FFF9BB"/>
                  </a:gs>
                  <a:gs pos="64000">
                    <a:srgbClr val="FCE95F"/>
                  </a:gs>
                  <a:gs pos="100000">
                    <a:srgbClr val="F8AD1C"/>
                  </a:gs>
                </a:gsLst>
                <a:lin ang="5400000" scaled="0"/>
              </a:gradFill>
              <a:effectLst>
                <a:outerShdw blurRad="38100" dist="38100" dir="2700000" algn="tl">
                  <a:srgbClr val="000000">
                    <a:alpha val="43137"/>
                  </a:srgbClr>
                </a:outerShdw>
              </a:effectLst>
              <a:latin typeface="华文琥珀" panose="02010800040101010101" charset="-122"/>
              <a:ea typeface="华文琥珀" panose="02010800040101010101" charset="-122"/>
            </a:endParaRPr>
          </a:p>
        </p:txBody>
      </p:sp>
      <p:pic>
        <p:nvPicPr>
          <p:cNvPr id="2" name="图片 1" descr="2"/>
          <p:cNvPicPr>
            <a:picLocks noChangeAspect="1"/>
          </p:cNvPicPr>
          <p:nvPr/>
        </p:nvPicPr>
        <p:blipFill>
          <a:blip r:embed="rId1"/>
          <a:stretch>
            <a:fillRect/>
          </a:stretch>
        </p:blipFill>
        <p:spPr>
          <a:xfrm>
            <a:off x="1962785" y="1231265"/>
            <a:ext cx="5436235" cy="5436235"/>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684530" y="5229225"/>
            <a:ext cx="8077200" cy="787400"/>
          </a:xfrm>
          <a:prstGeom prst="rect">
            <a:avLst/>
          </a:prstGeom>
          <a:solidFill>
            <a:srgbClr val="4B58D2">
              <a:alpha val="50979"/>
            </a:srgbClr>
          </a:solidFill>
        </p:spPr>
        <p:txBody>
          <a:bodyPr vert="horz" wrap="square" lIns="0" tIns="64769" rIns="0" bIns="0" rtlCol="0">
            <a:spAutoFit/>
          </a:bodyPr>
          <a:lstStyle/>
          <a:p>
            <a:pPr marL="91440" marR="306705" algn="just">
              <a:lnSpc>
                <a:spcPct val="98000"/>
              </a:lnSpc>
              <a:spcBef>
                <a:spcPts val="510"/>
              </a:spcBef>
            </a:pPr>
            <a:r>
              <a:rPr sz="2400" b="1" spc="5" dirty="0">
                <a:solidFill>
                  <a:srgbClr val="003366"/>
                </a:solidFill>
                <a:latin typeface="宋体" panose="02010600030101010101" pitchFamily="2" charset="-122"/>
                <a:cs typeface="宋体" panose="02010600030101010101" pitchFamily="2" charset="-122"/>
              </a:rPr>
              <a:t>发展性危机：</a:t>
            </a:r>
            <a:r>
              <a:rPr sz="2400" b="1" dirty="0">
                <a:solidFill>
                  <a:srgbClr val="003366"/>
                </a:solidFill>
                <a:latin typeface="宋体" panose="02010600030101010101" pitchFamily="2" charset="-122"/>
                <a:cs typeface="宋体" panose="02010600030101010101" pitchFamily="2" charset="-122"/>
              </a:rPr>
              <a:t>正常成长和发展过程中，急剧的变化或转变所导致的异常反应</a:t>
            </a:r>
            <a:r>
              <a:rPr lang="zh-CN" sz="2400" b="1" dirty="0">
                <a:solidFill>
                  <a:srgbClr val="003366"/>
                </a:solidFill>
                <a:latin typeface="宋体" panose="02010600030101010101" pitchFamily="2" charset="-122"/>
                <a:cs typeface="宋体" panose="02010600030101010101" pitchFamily="2" charset="-122"/>
              </a:rPr>
              <a:t>。</a:t>
            </a:r>
            <a:r>
              <a:rPr sz="2400" b="1" spc="-10" dirty="0">
                <a:solidFill>
                  <a:srgbClr val="003366"/>
                </a:solidFill>
                <a:latin typeface="宋体" panose="02010600030101010101" pitchFamily="2" charset="-122"/>
                <a:cs typeface="宋体" panose="02010600030101010101" pitchFamily="2" charset="-122"/>
              </a:rPr>
              <a:t>如</a:t>
            </a:r>
            <a:r>
              <a:rPr sz="2400" b="1" spc="5" dirty="0">
                <a:solidFill>
                  <a:srgbClr val="003366"/>
                </a:solidFill>
                <a:latin typeface="宋体" panose="02010600030101010101" pitchFamily="2" charset="-122"/>
                <a:cs typeface="宋体" panose="02010600030101010101" pitchFamily="2" charset="-122"/>
              </a:rPr>
              <a:t>升</a:t>
            </a:r>
            <a:r>
              <a:rPr sz="2400" b="1" spc="-10" dirty="0">
                <a:solidFill>
                  <a:srgbClr val="003366"/>
                </a:solidFill>
                <a:latin typeface="宋体" panose="02010600030101010101" pitchFamily="2" charset="-122"/>
                <a:cs typeface="宋体" panose="02010600030101010101" pitchFamily="2" charset="-122"/>
              </a:rPr>
              <a:t>学</a:t>
            </a:r>
            <a:r>
              <a:rPr sz="2400" b="1" spc="5" dirty="0">
                <a:solidFill>
                  <a:srgbClr val="003366"/>
                </a:solidFill>
                <a:latin typeface="宋体" panose="02010600030101010101" pitchFamily="2" charset="-122"/>
                <a:cs typeface="宋体" panose="02010600030101010101" pitchFamily="2" charset="-122"/>
              </a:rPr>
              <a:t>考</a:t>
            </a:r>
            <a:r>
              <a:rPr sz="2400" b="1" spc="-10" dirty="0">
                <a:solidFill>
                  <a:srgbClr val="003366"/>
                </a:solidFill>
                <a:latin typeface="宋体" panose="02010600030101010101" pitchFamily="2" charset="-122"/>
                <a:cs typeface="宋体" panose="02010600030101010101" pitchFamily="2" charset="-122"/>
              </a:rPr>
              <a:t>试</a:t>
            </a:r>
            <a:r>
              <a:rPr sz="2400" b="1" spc="5" dirty="0">
                <a:solidFill>
                  <a:srgbClr val="003366"/>
                </a:solidFill>
                <a:latin typeface="宋体" panose="02010600030101010101" pitchFamily="2" charset="-122"/>
                <a:cs typeface="宋体" panose="02010600030101010101" pitchFamily="2" charset="-122"/>
              </a:rPr>
              <a:t>受</a:t>
            </a:r>
            <a:r>
              <a:rPr sz="2400" b="1" spc="-10" dirty="0">
                <a:solidFill>
                  <a:srgbClr val="003366"/>
                </a:solidFill>
                <a:latin typeface="宋体" panose="02010600030101010101" pitchFamily="2" charset="-122"/>
                <a:cs typeface="宋体" panose="02010600030101010101" pitchFamily="2" charset="-122"/>
              </a:rPr>
              <a:t>挫</a:t>
            </a:r>
            <a:r>
              <a:rPr sz="2400" b="1" spc="5" dirty="0">
                <a:solidFill>
                  <a:srgbClr val="003366"/>
                </a:solidFill>
                <a:latin typeface="宋体" panose="02010600030101010101" pitchFamily="2" charset="-122"/>
                <a:cs typeface="宋体" panose="02010600030101010101" pitchFamily="2" charset="-122"/>
              </a:rPr>
              <a:t>、发</a:t>
            </a:r>
            <a:r>
              <a:rPr sz="2400" b="1" spc="-10" dirty="0">
                <a:solidFill>
                  <a:srgbClr val="003366"/>
                </a:solidFill>
                <a:latin typeface="宋体" panose="02010600030101010101" pitchFamily="2" charset="-122"/>
                <a:cs typeface="宋体" panose="02010600030101010101" pitchFamily="2" charset="-122"/>
              </a:rPr>
              <a:t>育</a:t>
            </a:r>
            <a:r>
              <a:rPr sz="2400" b="1" spc="5" dirty="0">
                <a:solidFill>
                  <a:srgbClr val="003366"/>
                </a:solidFill>
                <a:latin typeface="宋体" panose="02010600030101010101" pitchFamily="2" charset="-122"/>
                <a:cs typeface="宋体" panose="02010600030101010101" pitchFamily="2" charset="-122"/>
              </a:rPr>
              <a:t>后生理变化等。</a:t>
            </a:r>
            <a:endParaRPr sz="2400">
              <a:latin typeface="宋体" panose="02010600030101010101" pitchFamily="2" charset="-122"/>
              <a:cs typeface="宋体" panose="02010600030101010101" pitchFamily="2" charset="-122"/>
            </a:endParaRPr>
          </a:p>
        </p:txBody>
      </p:sp>
      <p:sp>
        <p:nvSpPr>
          <p:cNvPr id="5" name="object 5"/>
          <p:cNvSpPr txBox="1">
            <a:spLocks noGrp="1"/>
          </p:cNvSpPr>
          <p:nvPr>
            <p:ph type="title"/>
          </p:nvPr>
        </p:nvSpPr>
        <p:spPr>
          <a:xfrm>
            <a:off x="2954655" y="287973"/>
            <a:ext cx="3797935" cy="598170"/>
          </a:xfrm>
          <a:prstGeom prst="rect">
            <a:avLst/>
          </a:prstGeom>
        </p:spPr>
        <p:txBody>
          <a:bodyPr vert="horz" wrap="square" lIns="0" tIns="0" rIns="0" bIns="0" rtlCol="0">
            <a:spAutoFit/>
          </a:bodyPr>
          <a:lstStyle/>
          <a:p>
            <a:pPr marL="12700">
              <a:lnSpc>
                <a:spcPts val="4665"/>
              </a:lnSpc>
            </a:pPr>
            <a:r>
              <a:rPr spc="-10" dirty="0"/>
              <a:t>危</a:t>
            </a:r>
            <a:r>
              <a:rPr spc="0" dirty="0"/>
              <a:t>机</a:t>
            </a:r>
            <a:r>
              <a:rPr spc="-10" dirty="0"/>
              <a:t>事件分类</a:t>
            </a:r>
            <a:endParaRPr spc="-10" dirty="0"/>
          </a:p>
        </p:txBody>
      </p:sp>
      <p:sp>
        <p:nvSpPr>
          <p:cNvPr id="6" name="object 6"/>
          <p:cNvSpPr txBox="1"/>
          <p:nvPr/>
        </p:nvSpPr>
        <p:spPr>
          <a:xfrm>
            <a:off x="460044" y="1409953"/>
            <a:ext cx="6657975" cy="521334"/>
          </a:xfrm>
          <a:prstGeom prst="rect">
            <a:avLst/>
          </a:prstGeom>
        </p:spPr>
        <p:txBody>
          <a:bodyPr vert="horz" wrap="square" lIns="0" tIns="0" rIns="0" bIns="0" rtlCol="0">
            <a:spAutoFit/>
          </a:bodyPr>
          <a:lstStyle/>
          <a:p>
            <a:pPr marL="12700">
              <a:lnSpc>
                <a:spcPct val="100000"/>
              </a:lnSpc>
            </a:pPr>
            <a:r>
              <a:rPr sz="3200" b="0" spc="5" dirty="0">
                <a:solidFill>
                  <a:srgbClr val="FF0000"/>
                </a:solidFill>
                <a:latin typeface="微软雅黑 Light" panose="020B0502040204020203" charset="-122"/>
                <a:cs typeface="微软雅黑 Light" panose="020B0502040204020203" charset="-122"/>
              </a:rPr>
              <a:t>危机：突发事件</a:t>
            </a:r>
            <a:r>
              <a:rPr sz="3200" b="0" spc="-135" dirty="0">
                <a:solidFill>
                  <a:srgbClr val="FF0000"/>
                </a:solidFill>
                <a:latin typeface="微软雅黑 Light" panose="020B0502040204020203" charset="-122"/>
                <a:cs typeface="微软雅黑 Light" panose="020B0502040204020203" charset="-122"/>
              </a:rPr>
              <a:t> </a:t>
            </a:r>
            <a:r>
              <a:rPr sz="3200" b="0" spc="5" dirty="0">
                <a:solidFill>
                  <a:srgbClr val="FF0000"/>
                </a:solidFill>
                <a:latin typeface="微软雅黑 Light" panose="020B0502040204020203" charset="-122"/>
                <a:cs typeface="微软雅黑 Light" panose="020B0502040204020203" charset="-122"/>
              </a:rPr>
              <a:t>，人所处紧急状态。</a:t>
            </a:r>
            <a:endParaRPr sz="3200">
              <a:latin typeface="微软雅黑 Light" panose="020B0502040204020203" charset="-122"/>
              <a:cs typeface="微软雅黑 Light" panose="020B0502040204020203" charset="-122"/>
            </a:endParaRPr>
          </a:p>
        </p:txBody>
      </p:sp>
      <p:pic>
        <p:nvPicPr>
          <p:cNvPr id="7" name="图片 6" descr="1_161024115512_1"/>
          <p:cNvPicPr>
            <a:picLocks noChangeAspect="1"/>
          </p:cNvPicPr>
          <p:nvPr>
            <p:custDataLst>
              <p:tags r:id="rId1"/>
            </p:custDataLst>
          </p:nvPr>
        </p:nvPicPr>
        <p:blipFill>
          <a:blip r:embed="rId2"/>
          <a:stretch>
            <a:fillRect/>
          </a:stretch>
        </p:blipFill>
        <p:spPr>
          <a:xfrm>
            <a:off x="0" y="1931035"/>
            <a:ext cx="4572000" cy="3048000"/>
          </a:xfrm>
          <a:prstGeom prst="rect">
            <a:avLst/>
          </a:prstGeom>
        </p:spPr>
      </p:pic>
      <p:pic>
        <p:nvPicPr>
          <p:cNvPr id="8" name="图片 7" descr="3c52d3befa9242f9b795ec80680eea61"/>
          <p:cNvPicPr>
            <a:picLocks noChangeAspect="1"/>
          </p:cNvPicPr>
          <p:nvPr/>
        </p:nvPicPr>
        <p:blipFill>
          <a:blip r:embed="rId3"/>
          <a:stretch>
            <a:fillRect/>
          </a:stretch>
        </p:blipFill>
        <p:spPr>
          <a:xfrm>
            <a:off x="4340860" y="2280920"/>
            <a:ext cx="4044315" cy="2527935"/>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90600" y="1219200"/>
            <a:ext cx="2576576" cy="3962400"/>
          </a:xfrm>
          <a:prstGeom prst="rect">
            <a:avLst/>
          </a:prstGeom>
          <a:blipFill>
            <a:blip r:embed="rId1" cstate="print"/>
            <a:stretch>
              <a:fillRect/>
            </a:stretch>
          </a:blipFill>
        </p:spPr>
        <p:txBody>
          <a:bodyPr wrap="square" lIns="0" tIns="0" rIns="0" bIns="0" rtlCol="0"/>
          <a:lstStyle/>
          <a:p/>
        </p:txBody>
      </p:sp>
      <p:sp>
        <p:nvSpPr>
          <p:cNvPr id="3" name="object 3"/>
          <p:cNvSpPr txBox="1"/>
          <p:nvPr/>
        </p:nvSpPr>
        <p:spPr>
          <a:xfrm>
            <a:off x="609600" y="5516562"/>
            <a:ext cx="7778750" cy="1141730"/>
          </a:xfrm>
          <a:prstGeom prst="rect">
            <a:avLst/>
          </a:prstGeom>
          <a:solidFill>
            <a:srgbClr val="4B58D2">
              <a:alpha val="54901"/>
            </a:srgbClr>
          </a:solidFill>
        </p:spPr>
        <p:txBody>
          <a:bodyPr vert="horz" wrap="square" lIns="0" tIns="57150" rIns="0" bIns="0" rtlCol="0">
            <a:spAutoFit/>
          </a:bodyPr>
          <a:lstStyle/>
          <a:p>
            <a:pPr marL="91440">
              <a:lnSpc>
                <a:spcPts val="2820"/>
              </a:lnSpc>
              <a:spcBef>
                <a:spcPts val="450"/>
              </a:spcBef>
            </a:pPr>
            <a:r>
              <a:rPr sz="2400" b="1" dirty="0">
                <a:solidFill>
                  <a:srgbClr val="003366"/>
                </a:solidFill>
                <a:latin typeface="宋体" panose="02010600030101010101" pitchFamily="2" charset="-122"/>
                <a:cs typeface="宋体" panose="02010600030101010101" pitchFamily="2" charset="-122"/>
              </a:rPr>
              <a:t>情境性危机：罕见或者超常事件，个人无法预测和控制，如重大自然灾害、重大个人遭遇（交通意外、被欺凌、被绑架、被强奸、突然的疾病等）</a:t>
            </a:r>
            <a:endParaRPr sz="2400" b="1" dirty="0">
              <a:solidFill>
                <a:srgbClr val="003366"/>
              </a:solidFill>
              <a:latin typeface="宋体" panose="02010600030101010101" pitchFamily="2" charset="-122"/>
              <a:cs typeface="宋体" panose="02010600030101010101" pitchFamily="2" charset="-122"/>
            </a:endParaRPr>
          </a:p>
        </p:txBody>
      </p:sp>
      <p:sp>
        <p:nvSpPr>
          <p:cNvPr id="4" name="object 4"/>
          <p:cNvSpPr/>
          <p:nvPr/>
        </p:nvSpPr>
        <p:spPr>
          <a:xfrm>
            <a:off x="4191000" y="1676273"/>
            <a:ext cx="4692650" cy="3205353"/>
          </a:xfrm>
          <a:prstGeom prst="rect">
            <a:avLst/>
          </a:prstGeom>
          <a:blipFill>
            <a:blip r:embed="rId2" cstate="print"/>
            <a:stretch>
              <a:fillRect/>
            </a:stretch>
          </a:blipFill>
        </p:spPr>
        <p:txBody>
          <a:bodyPr wrap="square" lIns="0" tIns="0" rIns="0" bIns="0" rtlCol="0"/>
          <a:lstStyle/>
          <a:p/>
        </p:txBody>
      </p:sp>
      <p:sp>
        <p:nvSpPr>
          <p:cNvPr id="5" name="object 5"/>
          <p:cNvSpPr txBox="1">
            <a:spLocks noGrp="1"/>
          </p:cNvSpPr>
          <p:nvPr>
            <p:ph type="title"/>
          </p:nvPr>
        </p:nvSpPr>
        <p:spPr>
          <a:xfrm>
            <a:off x="2954655" y="287973"/>
            <a:ext cx="3747770" cy="598170"/>
          </a:xfrm>
          <a:prstGeom prst="rect">
            <a:avLst/>
          </a:prstGeom>
        </p:spPr>
        <p:txBody>
          <a:bodyPr vert="horz" wrap="square" lIns="0" tIns="0" rIns="0" bIns="0" rtlCol="0">
            <a:spAutoFit/>
          </a:bodyPr>
          <a:lstStyle/>
          <a:p>
            <a:pPr marL="12700">
              <a:lnSpc>
                <a:spcPts val="4665"/>
              </a:lnSpc>
            </a:pPr>
            <a:r>
              <a:rPr spc="-10" dirty="0"/>
              <a:t>危</a:t>
            </a:r>
            <a:r>
              <a:rPr spc="0" dirty="0"/>
              <a:t>机</a:t>
            </a:r>
            <a:r>
              <a:rPr spc="-10" dirty="0"/>
              <a:t>事件分类</a:t>
            </a:r>
            <a:endParaRPr spc="-1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527047"/>
            <a:ext cx="3581400" cy="3503676"/>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4953000" y="1447800"/>
            <a:ext cx="3732149" cy="3810000"/>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52400" y="5375275"/>
            <a:ext cx="8382000" cy="780415"/>
          </a:xfrm>
          <a:prstGeom prst="rect">
            <a:avLst/>
          </a:prstGeom>
          <a:solidFill>
            <a:srgbClr val="4B58D2">
              <a:alpha val="52940"/>
            </a:srgbClr>
          </a:solidFill>
        </p:spPr>
        <p:txBody>
          <a:bodyPr vert="horz" wrap="square" lIns="0" tIns="41910" rIns="0" bIns="0" rtlCol="0">
            <a:spAutoFit/>
          </a:bodyPr>
          <a:lstStyle/>
          <a:p>
            <a:pPr marL="90805">
              <a:lnSpc>
                <a:spcPct val="100000"/>
              </a:lnSpc>
              <a:spcBef>
                <a:spcPts val="330"/>
              </a:spcBef>
            </a:pPr>
            <a:r>
              <a:rPr sz="2400" b="1" spc="25" dirty="0">
                <a:solidFill>
                  <a:srgbClr val="003366"/>
                </a:solidFill>
                <a:latin typeface="宋体" panose="02010600030101010101" pitchFamily="2" charset="-122"/>
                <a:cs typeface="宋体" panose="02010600030101010101" pitchFamily="2" charset="-122"/>
              </a:rPr>
              <a:t>存在性危机：伴随着重要的人生问题，如关于人生目的、责任、独立性、自由和承诺等出现的内部冲突和焦虑</a:t>
            </a:r>
            <a:r>
              <a:rPr lang="zh-CN" sz="2400" b="1" spc="25" dirty="0">
                <a:solidFill>
                  <a:srgbClr val="003366"/>
                </a:solidFill>
                <a:latin typeface="宋体" panose="02010600030101010101" pitchFamily="2" charset="-122"/>
                <a:cs typeface="宋体" panose="02010600030101010101" pitchFamily="2" charset="-122"/>
              </a:rPr>
              <a:t>。</a:t>
            </a:r>
            <a:endParaRPr lang="zh-CN" sz="2400" b="1" spc="25" dirty="0">
              <a:solidFill>
                <a:srgbClr val="003366"/>
              </a:solidFill>
              <a:latin typeface="宋体" panose="02010600030101010101" pitchFamily="2" charset="-122"/>
              <a:cs typeface="宋体" panose="02010600030101010101" pitchFamily="2" charset="-122"/>
            </a:endParaRPr>
          </a:p>
        </p:txBody>
      </p:sp>
      <p:sp>
        <p:nvSpPr>
          <p:cNvPr id="5" name="object 5"/>
          <p:cNvSpPr txBox="1">
            <a:spLocks noGrp="1"/>
          </p:cNvSpPr>
          <p:nvPr>
            <p:ph type="title"/>
          </p:nvPr>
        </p:nvSpPr>
        <p:spPr>
          <a:xfrm>
            <a:off x="2954655" y="287973"/>
            <a:ext cx="3841115" cy="598170"/>
          </a:xfrm>
          <a:prstGeom prst="rect">
            <a:avLst/>
          </a:prstGeom>
        </p:spPr>
        <p:txBody>
          <a:bodyPr vert="horz" wrap="square" lIns="0" tIns="0" rIns="0" bIns="0" rtlCol="0">
            <a:spAutoFit/>
          </a:bodyPr>
          <a:lstStyle/>
          <a:p>
            <a:pPr marL="12700">
              <a:lnSpc>
                <a:spcPts val="4665"/>
              </a:lnSpc>
            </a:pPr>
            <a:r>
              <a:rPr spc="-10" dirty="0"/>
              <a:t>危</a:t>
            </a:r>
            <a:r>
              <a:rPr spc="0" dirty="0"/>
              <a:t>机</a:t>
            </a:r>
            <a:r>
              <a:rPr spc="-10" dirty="0"/>
              <a:t>事件分类</a:t>
            </a:r>
            <a:endParaRPr spc="-1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4335" y="4876800"/>
            <a:ext cx="8355330" cy="788670"/>
          </a:xfrm>
          <a:prstGeom prst="rect">
            <a:avLst/>
          </a:prstGeom>
          <a:solidFill>
            <a:srgbClr val="4B58D2">
              <a:alpha val="50979"/>
            </a:srgbClr>
          </a:solidFill>
        </p:spPr>
        <p:txBody>
          <a:bodyPr vert="horz" wrap="square" lIns="0" tIns="81280" rIns="0" bIns="0" rtlCol="0">
            <a:spAutoFit/>
          </a:bodyPr>
          <a:lstStyle/>
          <a:p>
            <a:pPr marL="90805" marR="323850">
              <a:lnSpc>
                <a:spcPts val="2760"/>
              </a:lnSpc>
              <a:spcBef>
                <a:spcPts val="640"/>
              </a:spcBef>
            </a:pPr>
            <a:r>
              <a:rPr sz="2400" b="1" dirty="0">
                <a:solidFill>
                  <a:srgbClr val="003366"/>
                </a:solidFill>
                <a:latin typeface="宋体" panose="02010600030101010101" pitchFamily="2" charset="-122"/>
                <a:cs typeface="宋体" panose="02010600030101010101" pitchFamily="2" charset="-122"/>
              </a:rPr>
              <a:t>慢性、长期性的事件：事件不一定非常强烈，但持续时间长，如学习问题、人际关系问题、长期受社会歧视等</a:t>
            </a:r>
            <a:endParaRPr sz="2400" b="1" dirty="0">
              <a:solidFill>
                <a:srgbClr val="003366"/>
              </a:solidFill>
              <a:latin typeface="宋体" panose="02010600030101010101" pitchFamily="2" charset="-122"/>
              <a:cs typeface="宋体" panose="02010600030101010101" pitchFamily="2" charset="-122"/>
            </a:endParaRPr>
          </a:p>
        </p:txBody>
      </p:sp>
      <p:sp>
        <p:nvSpPr>
          <p:cNvPr id="4" name="object 4"/>
          <p:cNvSpPr txBox="1"/>
          <p:nvPr/>
        </p:nvSpPr>
        <p:spPr>
          <a:xfrm>
            <a:off x="2954655" y="290830"/>
            <a:ext cx="3619500" cy="598170"/>
          </a:xfrm>
          <a:prstGeom prst="rect">
            <a:avLst/>
          </a:prstGeom>
        </p:spPr>
        <p:txBody>
          <a:bodyPr vert="horz" wrap="square" lIns="0" tIns="0" rIns="0" bIns="0" rtlCol="0">
            <a:spAutoFit/>
          </a:bodyPr>
          <a:lstStyle/>
          <a:p>
            <a:pPr marL="12700">
              <a:lnSpc>
                <a:spcPts val="4665"/>
              </a:lnSpc>
            </a:pPr>
            <a:r>
              <a:rPr sz="4400" b="1" spc="-10" dirty="0">
                <a:solidFill>
                  <a:srgbClr val="009241"/>
                </a:solidFill>
                <a:latin typeface="+mj-lt"/>
                <a:ea typeface="+mj-ea"/>
                <a:cs typeface="+mj-cs"/>
              </a:rPr>
              <a:t>危机事件分类</a:t>
            </a:r>
            <a:endParaRPr sz="4000">
              <a:latin typeface="黑体" panose="02010609060101010101" charset="-122"/>
              <a:cs typeface="黑体" panose="02010609060101010101" charset="-122"/>
            </a:endParaRPr>
          </a:p>
        </p:txBody>
      </p:sp>
      <p:pic>
        <p:nvPicPr>
          <p:cNvPr id="8" name="图片 7" descr="3133b108570343e29494bc9ea532340f_th"/>
          <p:cNvPicPr>
            <a:picLocks noChangeAspect="1"/>
          </p:cNvPicPr>
          <p:nvPr/>
        </p:nvPicPr>
        <p:blipFill>
          <a:blip r:embed="rId1"/>
          <a:stretch>
            <a:fillRect/>
          </a:stretch>
        </p:blipFill>
        <p:spPr>
          <a:xfrm>
            <a:off x="470535" y="1692275"/>
            <a:ext cx="3943350" cy="2381250"/>
          </a:xfrm>
          <a:prstGeom prst="rect">
            <a:avLst/>
          </a:prstGeom>
        </p:spPr>
      </p:pic>
      <p:pic>
        <p:nvPicPr>
          <p:cNvPr id="9" name="图片 8" descr="25092J52626"/>
          <p:cNvPicPr>
            <a:picLocks noChangeAspect="1"/>
          </p:cNvPicPr>
          <p:nvPr/>
        </p:nvPicPr>
        <p:blipFill>
          <a:blip r:embed="rId2"/>
          <a:stretch>
            <a:fillRect/>
          </a:stretch>
        </p:blipFill>
        <p:spPr>
          <a:xfrm>
            <a:off x="5574030" y="2044065"/>
            <a:ext cx="3124200" cy="2257425"/>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二、学生心理危机的识别</a:t>
            </a:r>
            <a:endParaRPr lang="zh-CN" altLang="en-US"/>
          </a:p>
        </p:txBody>
      </p:sp>
      <p:pic>
        <p:nvPicPr>
          <p:cNvPr id="4" name="内容占位符 3" descr="t015e1201e5525846c0.webp"/>
          <p:cNvPicPr>
            <a:picLocks noChangeAspect="1"/>
          </p:cNvPicPr>
          <p:nvPr>
            <p:ph idx="1"/>
          </p:nvPr>
        </p:nvPicPr>
        <p:blipFill>
          <a:blip r:embed="rId1"/>
          <a:stretch>
            <a:fillRect/>
          </a:stretch>
        </p:blipFill>
        <p:spPr>
          <a:xfrm>
            <a:off x="1697990" y="1600200"/>
            <a:ext cx="5747385" cy="452628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28728" y="428604"/>
            <a:ext cx="2162161" cy="796011"/>
          </a:xfrm>
        </p:spPr>
        <p:txBody>
          <a:bodyPr/>
          <a:lstStyle/>
          <a:p>
            <a:r>
              <a:rPr lang="zh-CN" altLang="en-US" dirty="0" smtClean="0">
                <a:solidFill>
                  <a:srgbClr val="7030A0"/>
                </a:solidFill>
              </a:rPr>
              <a:t>案 例</a:t>
            </a:r>
            <a:r>
              <a:rPr lang="en-US" altLang="zh-CN" dirty="0" smtClean="0">
                <a:solidFill>
                  <a:srgbClr val="7030A0"/>
                </a:solidFill>
              </a:rPr>
              <a:t>1</a:t>
            </a:r>
            <a:endParaRPr lang="en-US" altLang="zh-CN" dirty="0" smtClean="0">
              <a:solidFill>
                <a:srgbClr val="7030A0"/>
              </a:solidFill>
            </a:endParaRPr>
          </a:p>
        </p:txBody>
      </p:sp>
      <p:sp>
        <p:nvSpPr>
          <p:cNvPr id="3" name="内容占位符 2"/>
          <p:cNvSpPr>
            <a:spLocks noGrp="1"/>
          </p:cNvSpPr>
          <p:nvPr>
            <p:ph idx="1"/>
          </p:nvPr>
        </p:nvSpPr>
        <p:spPr>
          <a:xfrm>
            <a:off x="428596" y="1357298"/>
            <a:ext cx="8215844" cy="4214841"/>
          </a:xfrm>
        </p:spPr>
        <p:txBody>
          <a:bodyPr>
            <a:normAutofit fontScale="90000" lnSpcReduction="10000"/>
          </a:bodyPr>
          <a:lstStyle/>
          <a:p>
            <a:r>
              <a:rPr altLang="en-US" b="1" dirty="0" smtClean="0">
                <a:solidFill>
                  <a:srgbClr val="002060"/>
                </a:solidFill>
                <a:latin typeface="楷体" panose="02010609060101010101" charset="-122"/>
                <a:ea typeface="楷体" panose="02010609060101010101" charset="-122"/>
              </a:rPr>
              <a:t>    </a:t>
            </a:r>
            <a:r>
              <a:rPr lang="zh-CN" b="1" dirty="0" smtClean="0">
                <a:solidFill>
                  <a:srgbClr val="002060"/>
                </a:solidFill>
                <a:latin typeface="楷体" panose="02010609060101010101" charset="-122"/>
                <a:ea typeface="楷体" panose="02010609060101010101" charset="-122"/>
              </a:rPr>
              <a:t>某校</a:t>
            </a:r>
            <a:r>
              <a:rPr lang="zh-CN" b="1" dirty="0" smtClean="0">
                <a:solidFill>
                  <a:srgbClr val="002060"/>
                </a:solidFill>
                <a:latin typeface="楷体" panose="02010609060101010101" charset="-122"/>
                <a:ea typeface="楷体" panose="02010609060101010101" charset="-122"/>
              </a:rPr>
              <a:t>初二男</a:t>
            </a:r>
            <a:r>
              <a:rPr altLang="en-US" b="1" dirty="0" smtClean="0">
                <a:solidFill>
                  <a:srgbClr val="002060"/>
                </a:solidFill>
                <a:latin typeface="楷体" panose="02010609060101010101" charset="-122"/>
                <a:ea typeface="楷体" panose="02010609060101010101" charset="-122"/>
              </a:rPr>
              <a:t>生，</a:t>
            </a:r>
            <a:r>
              <a:rPr lang="zh-CN" b="1" dirty="0" smtClean="0">
                <a:solidFill>
                  <a:srgbClr val="002060"/>
                </a:solidFill>
                <a:latin typeface="楷体" panose="02010609060101010101" charset="-122"/>
                <a:ea typeface="楷体" panose="02010609060101010101" charset="-122"/>
              </a:rPr>
              <a:t>性格孤僻，早年父母离异后各自再婚，由爷爷奶奶带大，经济负担重、深感自卑。进入初二以来由于手机使用过度，学习下降很快。平时自杀前与同学交流：从四楼跳下去会不会被摔死。</a:t>
            </a:r>
            <a:r>
              <a:rPr lang="en-US" altLang="zh-CN" b="1" dirty="0" smtClean="0">
                <a:solidFill>
                  <a:srgbClr val="002060"/>
                </a:solidFill>
                <a:latin typeface="楷体" panose="02010609060101010101" charset="-122"/>
                <a:ea typeface="楷体" panose="02010609060101010101" charset="-122"/>
              </a:rPr>
              <a:t>”</a:t>
            </a:r>
            <a:r>
              <a:rPr lang="zh-CN" b="1" dirty="0" smtClean="0">
                <a:solidFill>
                  <a:srgbClr val="002060"/>
                </a:solidFill>
                <a:latin typeface="楷体" panose="02010609060101010101" charset="-122"/>
                <a:ea typeface="楷体" panose="02010609060101010101" charset="-122"/>
              </a:rPr>
              <a:t>一周之后，从四楼跳了下去。事后其它同学反映，他曾经和其它同学说过：</a:t>
            </a:r>
            <a:r>
              <a:rPr lang="en-US" altLang="zh-CN" b="1" dirty="0" smtClean="0">
                <a:solidFill>
                  <a:srgbClr val="002060"/>
                </a:solidFill>
                <a:latin typeface="楷体" panose="02010609060101010101" charset="-122"/>
                <a:ea typeface="楷体" panose="02010609060101010101" charset="-122"/>
              </a:rPr>
              <a:t>“</a:t>
            </a:r>
            <a:r>
              <a:rPr lang="zh-CN" altLang="en-US" dirty="0" smtClean="0">
                <a:solidFill>
                  <a:srgbClr val="002060"/>
                </a:solidFill>
                <a:latin typeface="楷体" panose="02010609060101010101" charset="-122"/>
                <a:ea typeface="楷体" panose="02010609060101010101" charset="-122"/>
                <a:sym typeface="+mn-ea"/>
              </a:rPr>
              <a:t>如有有一天我不在了，谁会坐在这里？</a:t>
            </a:r>
            <a:r>
              <a:rPr lang="en-US" altLang="zh-CN" dirty="0" smtClean="0">
                <a:solidFill>
                  <a:srgbClr val="002060"/>
                </a:solidFill>
                <a:latin typeface="楷体" panose="02010609060101010101" charset="-122"/>
                <a:ea typeface="楷体" panose="02010609060101010101" charset="-122"/>
                <a:sym typeface="+mn-ea"/>
              </a:rPr>
              <a:t>”“</a:t>
            </a:r>
            <a:r>
              <a:rPr lang="zh-CN" altLang="en-US" dirty="0" smtClean="0">
                <a:solidFill>
                  <a:srgbClr val="002060"/>
                </a:solidFill>
                <a:latin typeface="楷体" panose="02010609060101010101" charset="-122"/>
                <a:ea typeface="楷体" panose="02010609060101010101" charset="-122"/>
                <a:sym typeface="+mn-ea"/>
              </a:rPr>
              <a:t>活着真没意思</a:t>
            </a:r>
            <a:r>
              <a:rPr lang="en-US" altLang="zh-CN" dirty="0" smtClean="0">
                <a:solidFill>
                  <a:srgbClr val="002060"/>
                </a:solidFill>
                <a:latin typeface="楷体" panose="02010609060101010101" charset="-122"/>
                <a:ea typeface="楷体" panose="02010609060101010101" charset="-122"/>
                <a:sym typeface="+mn-ea"/>
              </a:rPr>
              <a:t>”</a:t>
            </a:r>
            <a:r>
              <a:rPr lang="zh-CN" altLang="en-US" dirty="0" smtClean="0">
                <a:solidFill>
                  <a:srgbClr val="002060"/>
                </a:solidFill>
                <a:latin typeface="楷体" panose="02010609060101010101" charset="-122"/>
                <a:ea typeface="楷体" panose="02010609060101010101" charset="-122"/>
                <a:sym typeface="+mn-ea"/>
              </a:rPr>
              <a:t>。平时与同学交流不多的他，还把自己心爱的东西都送给了周围同学。</a:t>
            </a:r>
            <a:endParaRPr lang="zh-CN" b="1" dirty="0" smtClean="0">
              <a:solidFill>
                <a:srgbClr val="002060"/>
              </a:solidFill>
              <a:latin typeface="楷体" panose="02010609060101010101" charset="-122"/>
              <a:ea typeface="楷体" panose="02010609060101010101" charset="-122"/>
            </a:endParaRPr>
          </a:p>
          <a:p>
            <a:pPr>
              <a:buNone/>
            </a:pPr>
            <a:endParaRPr lang="zh-CN" altLang="en-US" b="1" dirty="0">
              <a:solidFill>
                <a:srgbClr val="002060"/>
              </a:solidFill>
              <a:latin typeface="楷体" panose="02010609060101010101" charset="-122"/>
              <a:ea typeface="楷体" panose="02010609060101010101" charset="-122"/>
            </a:endParaRPr>
          </a:p>
        </p:txBody>
      </p:sp>
      <p:sp>
        <p:nvSpPr>
          <p:cNvPr id="4" name="灯片编号占位符 3"/>
          <p:cNvSpPr>
            <a:spLocks noGrp="1"/>
          </p:cNvSpPr>
          <p:nvPr>
            <p:ph type="sldNum" sz="quarter" idx="12"/>
          </p:nvPr>
        </p:nvSpPr>
        <p:spPr>
          <a:xfrm>
            <a:off x="6457950" y="6356355"/>
            <a:ext cx="2057400" cy="365125"/>
          </a:xfrm>
        </p:spPr>
        <p:txBody>
          <a:bodyPr/>
          <a:lstStyle/>
          <a:p>
            <a:fld id="{350364BF-51EB-48B1-86E2-106C026825C0}"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pic>
        <p:nvPicPr>
          <p:cNvPr id="4" name="图片 3" descr="工作方案"/>
          <p:cNvPicPr>
            <a:picLocks noChangeAspect="1"/>
          </p:cNvPicPr>
          <p:nvPr/>
        </p:nvPicPr>
        <p:blipFill>
          <a:blip r:embed="rId1"/>
          <a:stretch>
            <a:fillRect/>
          </a:stretch>
        </p:blipFill>
        <p:spPr>
          <a:xfrm>
            <a:off x="1604645" y="-42545"/>
            <a:ext cx="5934075" cy="6943725"/>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1472" y="1142984"/>
            <a:ext cx="8143932" cy="6126480"/>
          </a:xfrm>
          <a:prstGeom prst="rect">
            <a:avLst/>
          </a:prstGeom>
          <a:noFill/>
        </p:spPr>
        <p:txBody>
          <a:bodyPr wrap="square" rtlCol="0">
            <a:spAutoFit/>
          </a:bodyPr>
          <a:lstStyle/>
          <a:p>
            <a:r>
              <a:rPr lang="zh-CN" altLang="en-US" b="1" dirty="0">
                <a:solidFill>
                  <a:srgbClr val="002060"/>
                </a:solidFill>
                <a:latin typeface="楷体" panose="02010609060101010101" charset="-122"/>
                <a:ea typeface="楷体" panose="02010609060101010101" charset="-122"/>
              </a:rPr>
              <a:t>第七条</a:t>
            </a:r>
            <a:r>
              <a:rPr lang="en-US" b="1" dirty="0">
                <a:solidFill>
                  <a:srgbClr val="002060"/>
                </a:solidFill>
                <a:latin typeface="楷体" panose="02010609060101010101" charset="-122"/>
                <a:ea typeface="楷体" panose="02010609060101010101" charset="-122"/>
              </a:rPr>
              <a:t>  </a:t>
            </a:r>
            <a:r>
              <a:rPr lang="zh-CN" altLang="en-US" b="1" dirty="0" smtClean="0">
                <a:solidFill>
                  <a:srgbClr val="002060"/>
                </a:solidFill>
                <a:latin typeface="楷体" panose="02010609060101010101" charset="-122"/>
                <a:ea typeface="楷体" panose="02010609060101010101" charset="-122"/>
              </a:rPr>
              <a:t>对</a:t>
            </a:r>
            <a:r>
              <a:rPr lang="zh-CN" altLang="en-US" b="1" dirty="0">
                <a:solidFill>
                  <a:srgbClr val="002060"/>
                </a:solidFill>
                <a:latin typeface="楷体" panose="02010609060101010101" charset="-122"/>
                <a:ea typeface="楷体" panose="02010609060101010101" charset="-122"/>
              </a:rPr>
              <a:t>存在下列情形之一的学生，应作为心理危机干预的</a:t>
            </a:r>
            <a:r>
              <a:rPr lang="zh-CN" altLang="en-US" b="1" dirty="0">
                <a:solidFill>
                  <a:srgbClr val="C00000"/>
                </a:solidFill>
                <a:latin typeface="楷体" panose="02010609060101010101" charset="-122"/>
                <a:ea typeface="楷体" panose="02010609060101010101" charset="-122"/>
              </a:rPr>
              <a:t>高危个体</a:t>
            </a:r>
            <a:r>
              <a:rPr lang="zh-CN" altLang="en-US" b="1" dirty="0">
                <a:solidFill>
                  <a:srgbClr val="002060"/>
                </a:solidFill>
                <a:latin typeface="楷体" panose="02010609060101010101" charset="-122"/>
                <a:ea typeface="楷体" panose="02010609060101010101" charset="-122"/>
              </a:rPr>
              <a:t>予以特别关注：</a:t>
            </a:r>
            <a:endParaRPr lang="zh-CN" altLang="en-US" b="1" dirty="0">
              <a:solidFill>
                <a:srgbClr val="002060"/>
              </a:solidFill>
              <a:latin typeface="楷体" panose="02010609060101010101" charset="-122"/>
              <a:ea typeface="楷体" panose="02010609060101010101" charset="-122"/>
            </a:endParaRPr>
          </a:p>
          <a:p>
            <a:r>
              <a:rPr lang="en-US" b="1" dirty="0" smtClean="0">
                <a:solidFill>
                  <a:srgbClr val="002060"/>
                </a:solidFill>
                <a:latin typeface="楷体" panose="02010609060101010101" charset="-122"/>
                <a:ea typeface="楷体" panose="02010609060101010101" charset="-122"/>
              </a:rPr>
              <a:t>    1</a:t>
            </a:r>
            <a:r>
              <a:rPr lang="en-US" b="1" dirty="0">
                <a:solidFill>
                  <a:srgbClr val="002060"/>
                </a:solidFill>
                <a:latin typeface="楷体" panose="02010609060101010101" charset="-122"/>
                <a:ea typeface="楷体" panose="02010609060101010101" charset="-122"/>
              </a:rPr>
              <a:t>.</a:t>
            </a:r>
            <a:r>
              <a:rPr lang="zh-CN" altLang="en-US" b="1" dirty="0">
                <a:solidFill>
                  <a:srgbClr val="002060"/>
                </a:solidFill>
                <a:latin typeface="楷体" panose="02010609060101010101" charset="-122"/>
                <a:ea typeface="楷体" panose="02010609060101010101" charset="-122"/>
              </a:rPr>
              <a:t>因遭遇</a:t>
            </a:r>
            <a:r>
              <a:rPr lang="zh-CN" altLang="en-US" b="1" dirty="0">
                <a:solidFill>
                  <a:srgbClr val="FF0000"/>
                </a:solidFill>
                <a:latin typeface="楷体" panose="02010609060101010101" charset="-122"/>
                <a:ea typeface="楷体" panose="02010609060101010101" charset="-122"/>
              </a:rPr>
              <a:t>突发事件</a:t>
            </a:r>
            <a:r>
              <a:rPr lang="zh-CN" altLang="en-US" b="1" dirty="0">
                <a:solidFill>
                  <a:srgbClr val="002060"/>
                </a:solidFill>
                <a:latin typeface="楷体" panose="02010609060101010101" charset="-122"/>
                <a:ea typeface="楷体" panose="02010609060101010101" charset="-122"/>
              </a:rPr>
              <a:t>（如学业失败、躯体疾病、家庭变故、感情受挫、人际冲突等）而出现心理或行为异常的学生。</a:t>
            </a:r>
            <a:endParaRPr lang="zh-CN" altLang="en-US" b="1" dirty="0">
              <a:solidFill>
                <a:srgbClr val="002060"/>
              </a:solidFill>
              <a:latin typeface="楷体" panose="02010609060101010101" charset="-122"/>
              <a:ea typeface="楷体" panose="02010609060101010101" charset="-122"/>
            </a:endParaRPr>
          </a:p>
          <a:p>
            <a:r>
              <a:rPr lang="en-US" b="1" dirty="0" smtClean="0">
                <a:solidFill>
                  <a:srgbClr val="002060"/>
                </a:solidFill>
                <a:latin typeface="楷体" panose="02010609060101010101" charset="-122"/>
                <a:ea typeface="楷体" panose="02010609060101010101" charset="-122"/>
              </a:rPr>
              <a:t>    2</a:t>
            </a:r>
            <a:r>
              <a:rPr lang="en-US" b="1" dirty="0">
                <a:solidFill>
                  <a:srgbClr val="002060"/>
                </a:solidFill>
                <a:latin typeface="楷体" panose="02010609060101010101" charset="-122"/>
                <a:ea typeface="楷体" panose="02010609060101010101" charset="-122"/>
              </a:rPr>
              <a:t>.</a:t>
            </a:r>
            <a:r>
              <a:rPr lang="zh-CN" altLang="en-US" b="1" dirty="0">
                <a:solidFill>
                  <a:srgbClr val="002060"/>
                </a:solidFill>
                <a:latin typeface="楷体" panose="02010609060101010101" charset="-122"/>
                <a:ea typeface="楷体" panose="02010609060101010101" charset="-122"/>
              </a:rPr>
              <a:t>既往有</a:t>
            </a:r>
            <a:r>
              <a:rPr lang="zh-CN" altLang="en-US" b="1" dirty="0">
                <a:solidFill>
                  <a:srgbClr val="FF0000"/>
                </a:solidFill>
                <a:latin typeface="楷体" panose="02010609060101010101" charset="-122"/>
                <a:ea typeface="楷体" panose="02010609060101010101" charset="-122"/>
              </a:rPr>
              <a:t>自杀未遂史</a:t>
            </a:r>
            <a:r>
              <a:rPr lang="zh-CN" altLang="en-US" b="1" dirty="0">
                <a:solidFill>
                  <a:srgbClr val="002060"/>
                </a:solidFill>
                <a:latin typeface="楷体" panose="02010609060101010101" charset="-122"/>
                <a:ea typeface="楷体" panose="02010609060101010101" charset="-122"/>
              </a:rPr>
              <a:t>或家族中有自杀者的学生。</a:t>
            </a:r>
            <a:endParaRPr lang="zh-CN" altLang="en-US" b="1" dirty="0">
              <a:solidFill>
                <a:srgbClr val="002060"/>
              </a:solidFill>
              <a:latin typeface="楷体" panose="02010609060101010101" charset="-122"/>
              <a:ea typeface="楷体" panose="02010609060101010101" charset="-122"/>
            </a:endParaRPr>
          </a:p>
          <a:p>
            <a:r>
              <a:rPr lang="en-US" b="1" dirty="0" smtClean="0">
                <a:solidFill>
                  <a:srgbClr val="002060"/>
                </a:solidFill>
                <a:latin typeface="楷体" panose="02010609060101010101" charset="-122"/>
                <a:ea typeface="楷体" panose="02010609060101010101" charset="-122"/>
              </a:rPr>
              <a:t>    3</a:t>
            </a:r>
            <a:r>
              <a:rPr lang="en-US" b="1" dirty="0">
                <a:solidFill>
                  <a:srgbClr val="002060"/>
                </a:solidFill>
                <a:latin typeface="楷体" panose="02010609060101010101" charset="-122"/>
                <a:ea typeface="楷体" panose="02010609060101010101" charset="-122"/>
              </a:rPr>
              <a:t>.</a:t>
            </a:r>
            <a:r>
              <a:rPr lang="zh-CN" altLang="en-US" b="1" dirty="0">
                <a:solidFill>
                  <a:srgbClr val="002060"/>
                </a:solidFill>
                <a:latin typeface="楷体" panose="02010609060101010101" charset="-122"/>
                <a:ea typeface="楷体" panose="02010609060101010101" charset="-122"/>
              </a:rPr>
              <a:t>既往有</a:t>
            </a:r>
            <a:r>
              <a:rPr lang="zh-CN" altLang="en-US" b="1" dirty="0">
                <a:solidFill>
                  <a:srgbClr val="FF0000"/>
                </a:solidFill>
                <a:latin typeface="楷体" panose="02010609060101010101" charset="-122"/>
                <a:ea typeface="楷体" panose="02010609060101010101" charset="-122"/>
              </a:rPr>
              <a:t>心理疾病史</a:t>
            </a:r>
            <a:r>
              <a:rPr lang="zh-CN" altLang="en-US" sz="1800" b="1" dirty="0">
                <a:solidFill>
                  <a:srgbClr val="002060"/>
                </a:solidFill>
                <a:latin typeface="楷体" panose="02010609060101010101" charset="-122"/>
                <a:ea typeface="楷体" panose="02010609060101010101" charset="-122"/>
              </a:rPr>
              <a:t>（抑郁症、强迫症、焦虑症）</a:t>
            </a:r>
            <a:r>
              <a:rPr lang="zh-CN" altLang="en-US" b="1" dirty="0">
                <a:solidFill>
                  <a:srgbClr val="002060"/>
                </a:solidFill>
                <a:latin typeface="楷体" panose="02010609060101010101" charset="-122"/>
                <a:ea typeface="楷体" panose="02010609060101010101" charset="-122"/>
              </a:rPr>
              <a:t>或家族中有心理疾病、</a:t>
            </a:r>
            <a:r>
              <a:rPr lang="zh-CN" altLang="en-US" b="1" dirty="0">
                <a:solidFill>
                  <a:srgbClr val="FF0000"/>
                </a:solidFill>
                <a:latin typeface="楷体" panose="02010609060101010101" charset="-122"/>
                <a:ea typeface="楷体" panose="02010609060101010101" charset="-122"/>
              </a:rPr>
              <a:t>精神异常</a:t>
            </a:r>
            <a:r>
              <a:rPr lang="zh-CN" altLang="en-US" b="1" dirty="0">
                <a:solidFill>
                  <a:srgbClr val="002060"/>
                </a:solidFill>
                <a:latin typeface="楷体" panose="02010609060101010101" charset="-122"/>
                <a:ea typeface="楷体" panose="02010609060101010101" charset="-122"/>
              </a:rPr>
              <a:t>（幻听、被害妄想）患者的学生。</a:t>
            </a:r>
            <a:endParaRPr lang="zh-CN" altLang="en-US" b="1" dirty="0">
              <a:solidFill>
                <a:srgbClr val="002060"/>
              </a:solidFill>
              <a:latin typeface="楷体" panose="02010609060101010101" charset="-122"/>
              <a:ea typeface="楷体" panose="02010609060101010101" charset="-122"/>
            </a:endParaRPr>
          </a:p>
          <a:p>
            <a:r>
              <a:rPr lang="en-US" b="1" dirty="0" smtClean="0">
                <a:solidFill>
                  <a:srgbClr val="002060"/>
                </a:solidFill>
                <a:latin typeface="楷体" panose="02010609060101010101" charset="-122"/>
                <a:ea typeface="楷体" panose="02010609060101010101" charset="-122"/>
              </a:rPr>
              <a:t>    4</a:t>
            </a:r>
            <a:r>
              <a:rPr lang="en-US" b="1" dirty="0">
                <a:solidFill>
                  <a:srgbClr val="002060"/>
                </a:solidFill>
                <a:latin typeface="楷体" panose="02010609060101010101" charset="-122"/>
                <a:ea typeface="楷体" panose="02010609060101010101" charset="-122"/>
              </a:rPr>
              <a:t>.</a:t>
            </a:r>
            <a:r>
              <a:rPr lang="zh-CN" altLang="en-US" b="1" dirty="0">
                <a:solidFill>
                  <a:srgbClr val="FF0000"/>
                </a:solidFill>
                <a:latin typeface="楷体" panose="02010609060101010101" charset="-122"/>
                <a:ea typeface="楷体" panose="02010609060101010101" charset="-122"/>
              </a:rPr>
              <a:t>性格</a:t>
            </a:r>
            <a:r>
              <a:rPr lang="zh-CN" altLang="en-US" b="1" dirty="0">
                <a:solidFill>
                  <a:srgbClr val="002060"/>
                </a:solidFill>
                <a:latin typeface="楷体" panose="02010609060101010101" charset="-122"/>
                <a:ea typeface="楷体" panose="02010609060101010101" charset="-122"/>
              </a:rPr>
              <a:t>过于内向、孤僻、敏感、多疑、缺乏社会支持；自尊心强、偏执、追求完美的学生。</a:t>
            </a:r>
            <a:endParaRPr lang="zh-CN" altLang="en-US" b="1" dirty="0">
              <a:solidFill>
                <a:srgbClr val="002060"/>
              </a:solidFill>
              <a:latin typeface="楷体" panose="02010609060101010101" charset="-122"/>
              <a:ea typeface="楷体" panose="02010609060101010101" charset="-122"/>
            </a:endParaRPr>
          </a:p>
          <a:p>
            <a:r>
              <a:rPr lang="en-US" b="1" dirty="0" smtClean="0">
                <a:solidFill>
                  <a:srgbClr val="002060"/>
                </a:solidFill>
                <a:latin typeface="楷体" panose="02010609060101010101" charset="-122"/>
                <a:ea typeface="楷体" panose="02010609060101010101" charset="-122"/>
              </a:rPr>
              <a:t>    5.</a:t>
            </a:r>
            <a:r>
              <a:rPr lang="zh-CN" altLang="en-US" b="1" dirty="0">
                <a:solidFill>
                  <a:srgbClr val="FF0000"/>
                </a:solidFill>
                <a:latin typeface="楷体" panose="02010609060101010101" charset="-122"/>
                <a:ea typeface="楷体" panose="02010609060101010101" charset="-122"/>
              </a:rPr>
              <a:t>身体患有严重疾病</a:t>
            </a:r>
            <a:r>
              <a:rPr lang="zh-CN" altLang="en-US" b="1" dirty="0">
                <a:solidFill>
                  <a:srgbClr val="002060"/>
                </a:solidFill>
                <a:latin typeface="楷体" panose="02010609060101010101" charset="-122"/>
                <a:ea typeface="楷体" panose="02010609060101010101" charset="-122"/>
              </a:rPr>
              <a:t>、个人很痛苦、治疗周期长的学生。</a:t>
            </a:r>
            <a:r>
              <a:rPr lang="en-US" b="1" dirty="0">
                <a:solidFill>
                  <a:srgbClr val="002060"/>
                </a:solidFill>
                <a:latin typeface="楷体" panose="02010609060101010101" charset="-122"/>
                <a:ea typeface="楷体" panose="02010609060101010101" charset="-122"/>
              </a:rPr>
              <a:t> </a:t>
            </a:r>
            <a:endParaRPr lang="zh-CN" altLang="en-US" b="1" dirty="0">
              <a:solidFill>
                <a:srgbClr val="002060"/>
              </a:solidFill>
              <a:latin typeface="楷体" panose="02010609060101010101" charset="-122"/>
              <a:ea typeface="楷体" panose="02010609060101010101" charset="-122"/>
            </a:endParaRPr>
          </a:p>
          <a:p>
            <a:r>
              <a:rPr lang="en-US" b="1" dirty="0" smtClean="0">
                <a:solidFill>
                  <a:srgbClr val="002060"/>
                </a:solidFill>
                <a:latin typeface="楷体" panose="02010609060101010101" charset="-122"/>
                <a:ea typeface="楷体" panose="02010609060101010101" charset="-122"/>
              </a:rPr>
              <a:t>    6</a:t>
            </a:r>
            <a:r>
              <a:rPr lang="en-US" b="1" dirty="0">
                <a:solidFill>
                  <a:srgbClr val="002060"/>
                </a:solidFill>
                <a:latin typeface="楷体" panose="02010609060101010101" charset="-122"/>
                <a:ea typeface="楷体" panose="02010609060101010101" charset="-122"/>
              </a:rPr>
              <a:t>.</a:t>
            </a:r>
            <a:r>
              <a:rPr lang="zh-CN" altLang="en-US" b="1" dirty="0">
                <a:solidFill>
                  <a:srgbClr val="FF0000"/>
                </a:solidFill>
                <a:latin typeface="楷体" panose="02010609060101010101" charset="-122"/>
                <a:ea typeface="楷体" panose="02010609060101010101" charset="-122"/>
              </a:rPr>
              <a:t>家境贫困</a:t>
            </a:r>
            <a:r>
              <a:rPr lang="zh-CN" altLang="en-US" b="1" dirty="0">
                <a:solidFill>
                  <a:srgbClr val="002060"/>
                </a:solidFill>
                <a:latin typeface="楷体" panose="02010609060101010101" charset="-122"/>
                <a:ea typeface="楷体" panose="02010609060101010101" charset="-122"/>
              </a:rPr>
              <a:t>、经济负担重、深感自卑的学生。</a:t>
            </a:r>
            <a:r>
              <a:rPr lang="en-US" b="1" dirty="0">
                <a:solidFill>
                  <a:srgbClr val="002060"/>
                </a:solidFill>
                <a:latin typeface="楷体" panose="02010609060101010101" charset="-122"/>
                <a:ea typeface="楷体" panose="02010609060101010101" charset="-122"/>
              </a:rPr>
              <a:t> </a:t>
            </a:r>
            <a:endParaRPr lang="zh-CN" altLang="en-US" b="1" dirty="0">
              <a:solidFill>
                <a:srgbClr val="002060"/>
              </a:solidFill>
              <a:latin typeface="楷体" panose="02010609060101010101" charset="-122"/>
              <a:ea typeface="楷体" panose="02010609060101010101" charset="-122"/>
            </a:endParaRPr>
          </a:p>
          <a:p>
            <a:r>
              <a:rPr lang="en-US" b="1" dirty="0" smtClean="0">
                <a:solidFill>
                  <a:srgbClr val="002060"/>
                </a:solidFill>
                <a:latin typeface="楷体" panose="02010609060101010101" charset="-122"/>
                <a:ea typeface="楷体" panose="02010609060101010101" charset="-122"/>
              </a:rPr>
              <a:t>    7</a:t>
            </a:r>
            <a:r>
              <a:rPr lang="en-US" b="1" dirty="0">
                <a:solidFill>
                  <a:srgbClr val="002060"/>
                </a:solidFill>
                <a:latin typeface="楷体" panose="02010609060101010101" charset="-122"/>
                <a:ea typeface="楷体" panose="02010609060101010101" charset="-122"/>
              </a:rPr>
              <a:t>.</a:t>
            </a:r>
            <a:r>
              <a:rPr lang="zh-CN" altLang="en-US" b="1" dirty="0">
                <a:solidFill>
                  <a:srgbClr val="002060"/>
                </a:solidFill>
                <a:latin typeface="楷体" panose="02010609060101010101" charset="-122"/>
                <a:ea typeface="楷体" panose="02010609060101010101" charset="-122"/>
              </a:rPr>
              <a:t>长期有</a:t>
            </a:r>
            <a:r>
              <a:rPr lang="zh-CN" altLang="en-US" b="1" dirty="0">
                <a:solidFill>
                  <a:srgbClr val="FF0000"/>
                </a:solidFill>
                <a:latin typeface="楷体" panose="02010609060101010101" charset="-122"/>
                <a:ea typeface="楷体" panose="02010609060101010101" charset="-122"/>
              </a:rPr>
              <a:t>睡眠障碍</a:t>
            </a:r>
            <a:r>
              <a:rPr lang="zh-CN" altLang="en-US" b="1" dirty="0">
                <a:solidFill>
                  <a:srgbClr val="002060"/>
                </a:solidFill>
                <a:latin typeface="楷体" panose="02010609060101010101" charset="-122"/>
                <a:ea typeface="楷体" panose="02010609060101010101" charset="-122"/>
              </a:rPr>
              <a:t>的学生。</a:t>
            </a:r>
            <a:endParaRPr lang="zh-CN" altLang="en-US" b="1" dirty="0">
              <a:solidFill>
                <a:srgbClr val="002060"/>
              </a:solidFill>
              <a:latin typeface="楷体" panose="02010609060101010101" charset="-122"/>
              <a:ea typeface="楷体" panose="02010609060101010101" charset="-122"/>
            </a:endParaRPr>
          </a:p>
          <a:p>
            <a:r>
              <a:rPr lang="en-US" b="1" dirty="0" smtClean="0">
                <a:solidFill>
                  <a:srgbClr val="002060"/>
                </a:solidFill>
                <a:latin typeface="楷体" panose="02010609060101010101" charset="-122"/>
                <a:ea typeface="楷体" panose="02010609060101010101" charset="-122"/>
              </a:rPr>
              <a:t>    8</a:t>
            </a:r>
            <a:r>
              <a:rPr lang="en-US" b="1" dirty="0">
                <a:solidFill>
                  <a:srgbClr val="002060"/>
                </a:solidFill>
                <a:latin typeface="楷体" panose="02010609060101010101" charset="-122"/>
                <a:ea typeface="楷体" panose="02010609060101010101" charset="-122"/>
              </a:rPr>
              <a:t>.</a:t>
            </a:r>
            <a:r>
              <a:rPr lang="zh-CN" altLang="en-US" b="1" dirty="0">
                <a:solidFill>
                  <a:srgbClr val="002060"/>
                </a:solidFill>
                <a:latin typeface="楷体" panose="02010609060101010101" charset="-122"/>
                <a:ea typeface="楷体" panose="02010609060101010101" charset="-122"/>
              </a:rPr>
              <a:t>由于身</a:t>
            </a:r>
            <a:r>
              <a:rPr lang="zh-CN" altLang="en-US" b="1" dirty="0">
                <a:solidFill>
                  <a:srgbClr val="FF0000"/>
                </a:solidFill>
                <a:latin typeface="楷体" panose="02010609060101010101" charset="-122"/>
                <a:ea typeface="楷体" panose="02010609060101010101" charset="-122"/>
              </a:rPr>
              <a:t>边的同学出现危机</a:t>
            </a:r>
            <a:r>
              <a:rPr lang="zh-CN" altLang="en-US" b="1" dirty="0">
                <a:solidFill>
                  <a:srgbClr val="002060"/>
                </a:solidFill>
                <a:latin typeface="楷体" panose="02010609060101010101" charset="-122"/>
                <a:ea typeface="楷体" panose="02010609060101010101" charset="-122"/>
              </a:rPr>
              <a:t>状况而受到影响，产生恐慌、担心、焦虑、困扰的学生。</a:t>
            </a:r>
            <a:endParaRPr lang="zh-CN" altLang="en-US" b="1" dirty="0">
              <a:solidFill>
                <a:srgbClr val="002060"/>
              </a:solidFill>
              <a:latin typeface="楷体" panose="02010609060101010101" charset="-122"/>
              <a:ea typeface="楷体" panose="02010609060101010101" charset="-122"/>
            </a:endParaRPr>
          </a:p>
          <a:p>
            <a:r>
              <a:rPr lang="en-US" b="1" dirty="0" smtClean="0">
                <a:solidFill>
                  <a:srgbClr val="002060"/>
                </a:solidFill>
                <a:latin typeface="楷体" panose="02010609060101010101" charset="-122"/>
                <a:ea typeface="楷体" panose="02010609060101010101" charset="-122"/>
              </a:rPr>
              <a:t>    9</a:t>
            </a:r>
            <a:r>
              <a:rPr lang="en-US" b="1" dirty="0">
                <a:solidFill>
                  <a:srgbClr val="002060"/>
                </a:solidFill>
                <a:latin typeface="楷体" panose="02010609060101010101" charset="-122"/>
                <a:ea typeface="楷体" panose="02010609060101010101" charset="-122"/>
              </a:rPr>
              <a:t>.</a:t>
            </a:r>
            <a:r>
              <a:rPr lang="zh-CN" altLang="en-US" b="1" dirty="0">
                <a:solidFill>
                  <a:srgbClr val="002060"/>
                </a:solidFill>
                <a:latin typeface="楷体" panose="02010609060101010101" charset="-122"/>
                <a:ea typeface="楷体" panose="02010609060101010101" charset="-122"/>
              </a:rPr>
              <a:t>存在明显的</a:t>
            </a:r>
            <a:r>
              <a:rPr lang="zh-CN" altLang="en-US" b="1" dirty="0">
                <a:solidFill>
                  <a:srgbClr val="FF0000"/>
                </a:solidFill>
                <a:latin typeface="楷体" panose="02010609060101010101" charset="-122"/>
                <a:ea typeface="楷体" panose="02010609060101010101" charset="-122"/>
              </a:rPr>
              <a:t>攻击性行为</a:t>
            </a:r>
            <a:r>
              <a:rPr lang="zh-CN" altLang="en-US" b="1" dirty="0">
                <a:solidFill>
                  <a:srgbClr val="002060"/>
                </a:solidFill>
                <a:latin typeface="楷体" panose="02010609060101010101" charset="-122"/>
                <a:ea typeface="楷体" panose="02010609060101010101" charset="-122"/>
              </a:rPr>
              <a:t>或暴力倾向，或其它可能对自身、他人、社会造成危害的学生。</a:t>
            </a:r>
            <a:endParaRPr lang="zh-CN" altLang="en-US" b="1" dirty="0">
              <a:solidFill>
                <a:srgbClr val="002060"/>
              </a:solidFill>
              <a:latin typeface="楷体" panose="02010609060101010101" charset="-122"/>
              <a:ea typeface="楷体" panose="02010609060101010101" charset="-122"/>
            </a:endParaRPr>
          </a:p>
          <a:p>
            <a:r>
              <a:rPr lang="en-US" b="1" dirty="0" smtClean="0">
                <a:solidFill>
                  <a:srgbClr val="002060"/>
                </a:solidFill>
                <a:latin typeface="楷体" panose="02010609060101010101" charset="-122"/>
                <a:ea typeface="楷体" panose="02010609060101010101" charset="-122"/>
              </a:rPr>
              <a:t>    10</a:t>
            </a:r>
            <a:r>
              <a:rPr lang="en-US" b="1" dirty="0">
                <a:solidFill>
                  <a:srgbClr val="002060"/>
                </a:solidFill>
                <a:latin typeface="楷体" panose="02010609060101010101" charset="-122"/>
                <a:ea typeface="楷体" panose="02010609060101010101" charset="-122"/>
              </a:rPr>
              <a:t>.</a:t>
            </a:r>
            <a:r>
              <a:rPr lang="zh-CN" altLang="en-US" b="1" dirty="0">
                <a:solidFill>
                  <a:srgbClr val="002060"/>
                </a:solidFill>
                <a:latin typeface="楷体" panose="02010609060101010101" charset="-122"/>
                <a:ea typeface="楷体" panose="02010609060101010101" charset="-122"/>
              </a:rPr>
              <a:t>其他有明显</a:t>
            </a:r>
            <a:r>
              <a:rPr lang="zh-CN" altLang="en-US" b="1" dirty="0">
                <a:solidFill>
                  <a:srgbClr val="FF0000"/>
                </a:solidFill>
                <a:latin typeface="楷体" panose="02010609060101010101" charset="-122"/>
                <a:ea typeface="楷体" panose="02010609060101010101" charset="-122"/>
              </a:rPr>
              <a:t>情绪困扰、行为异常</a:t>
            </a:r>
            <a:r>
              <a:rPr lang="zh-CN" altLang="en-US" b="1" dirty="0">
                <a:solidFill>
                  <a:srgbClr val="002060"/>
                </a:solidFill>
                <a:latin typeface="楷体" panose="02010609060101010101" charset="-122"/>
                <a:ea typeface="楷体" panose="02010609060101010101" charset="-122"/>
              </a:rPr>
              <a:t>的学生。</a:t>
            </a:r>
            <a:endParaRPr lang="zh-CN" altLang="en-US" b="1" dirty="0">
              <a:solidFill>
                <a:srgbClr val="002060"/>
              </a:solidFill>
              <a:latin typeface="楷体" panose="02010609060101010101" charset="-122"/>
              <a:ea typeface="楷体" panose="02010609060101010101" charset="-122"/>
            </a:endParaRPr>
          </a:p>
          <a:p>
            <a:r>
              <a:rPr lang="zh-CN" altLang="en-US" b="1" dirty="0" smtClean="0">
                <a:solidFill>
                  <a:srgbClr val="002060"/>
                </a:solidFill>
                <a:latin typeface="楷体" panose="02010609060101010101" charset="-122"/>
                <a:ea typeface="楷体" panose="02010609060101010101" charset="-122"/>
              </a:rPr>
              <a:t>    </a:t>
            </a:r>
            <a:endParaRPr lang="en-US" altLang="zh-CN" b="1" dirty="0" smtClean="0">
              <a:solidFill>
                <a:srgbClr val="002060"/>
              </a:solidFill>
              <a:latin typeface="楷体" panose="02010609060101010101" charset="-122"/>
              <a:ea typeface="楷体" panose="02010609060101010101" charset="-122"/>
            </a:endParaRPr>
          </a:p>
          <a:p>
            <a:r>
              <a:rPr lang="en-US" altLang="zh-CN" b="1" dirty="0">
                <a:solidFill>
                  <a:srgbClr val="002060"/>
                </a:solidFill>
                <a:latin typeface="楷体" panose="02010609060101010101" charset="-122"/>
                <a:ea typeface="楷体" panose="02010609060101010101" charset="-122"/>
              </a:rPr>
              <a:t> </a:t>
            </a:r>
            <a:r>
              <a:rPr lang="en-US" altLang="zh-CN" b="1" dirty="0" smtClean="0">
                <a:solidFill>
                  <a:srgbClr val="002060"/>
                </a:solidFill>
                <a:latin typeface="楷体" panose="02010609060101010101" charset="-122"/>
                <a:ea typeface="楷体" panose="02010609060101010101" charset="-122"/>
              </a:rPr>
              <a:t>   </a:t>
            </a:r>
            <a:r>
              <a:rPr lang="zh-CN" altLang="en-US" b="1" dirty="0" smtClean="0">
                <a:solidFill>
                  <a:srgbClr val="002060"/>
                </a:solidFill>
                <a:latin typeface="楷体" panose="02010609060101010101" charset="-122"/>
                <a:ea typeface="楷体" panose="02010609060101010101" charset="-122"/>
              </a:rPr>
              <a:t>尤其</a:t>
            </a:r>
            <a:r>
              <a:rPr lang="zh-CN" altLang="en-US" b="1" dirty="0">
                <a:solidFill>
                  <a:srgbClr val="002060"/>
                </a:solidFill>
                <a:latin typeface="楷体" panose="02010609060101010101" charset="-122"/>
                <a:ea typeface="楷体" panose="02010609060101010101" charset="-122"/>
              </a:rPr>
              <a:t>要关注上述</a:t>
            </a:r>
            <a:r>
              <a:rPr lang="zh-CN" altLang="en-US" b="1" dirty="0">
                <a:solidFill>
                  <a:srgbClr val="C00000"/>
                </a:solidFill>
                <a:latin typeface="楷体" panose="02010609060101010101" charset="-122"/>
                <a:ea typeface="楷体" panose="02010609060101010101" charset="-122"/>
              </a:rPr>
              <a:t>多种特征并存的学生</a:t>
            </a:r>
            <a:r>
              <a:rPr lang="zh-CN" altLang="en-US" b="1" dirty="0">
                <a:solidFill>
                  <a:srgbClr val="002060"/>
                </a:solidFill>
                <a:latin typeface="楷体" panose="02010609060101010101" charset="-122"/>
                <a:ea typeface="楷体" panose="02010609060101010101" charset="-122"/>
              </a:rPr>
              <a:t>，其危险程度更大，应成为</a:t>
            </a:r>
            <a:r>
              <a:rPr lang="zh-CN" altLang="en-US" b="1" dirty="0">
                <a:solidFill>
                  <a:srgbClr val="C00000"/>
                </a:solidFill>
                <a:latin typeface="楷体" panose="02010609060101010101" charset="-122"/>
                <a:ea typeface="楷体" panose="02010609060101010101" charset="-122"/>
              </a:rPr>
              <a:t>重点干预</a:t>
            </a:r>
            <a:r>
              <a:rPr lang="zh-CN" altLang="en-US" b="1" dirty="0">
                <a:solidFill>
                  <a:srgbClr val="002060"/>
                </a:solidFill>
                <a:latin typeface="楷体" panose="02010609060101010101" charset="-122"/>
                <a:ea typeface="楷体" panose="02010609060101010101" charset="-122"/>
              </a:rPr>
              <a:t>的对象。</a:t>
            </a:r>
            <a:endParaRPr lang="zh-CN" altLang="en-US" b="1" dirty="0">
              <a:solidFill>
                <a:srgbClr val="002060"/>
              </a:solidFill>
              <a:latin typeface="楷体" panose="02010609060101010101" charset="-122"/>
              <a:ea typeface="楷体" panose="02010609060101010101" charset="-122"/>
            </a:endParaRPr>
          </a:p>
          <a:p>
            <a:r>
              <a:rPr lang="en-US" sz="1400" dirty="0"/>
              <a:t> </a:t>
            </a:r>
            <a:endParaRPr lang="zh-CN" altLang="en-US" sz="1400" dirty="0"/>
          </a:p>
          <a:p>
            <a:pPr>
              <a:lnSpc>
                <a:spcPct val="130000"/>
              </a:lnSpc>
            </a:pPr>
            <a:endParaRPr lang="zh-CN" altLang="en-US" sz="1400" dirty="0" smtClean="0">
              <a:latin typeface="Arial" panose="020B0604020202020204" pitchFamily="34" charset="0"/>
              <a:ea typeface="微软雅黑" panose="020B0503020204020204" charset="-122"/>
            </a:endParaRPr>
          </a:p>
        </p:txBody>
      </p:sp>
      <p:sp>
        <p:nvSpPr>
          <p:cNvPr id="4" name="灯片编号占位符 3"/>
          <p:cNvSpPr>
            <a:spLocks noGrp="1"/>
          </p:cNvSpPr>
          <p:nvPr>
            <p:ph type="sldNum" sz="quarter" idx="12"/>
          </p:nvPr>
        </p:nvSpPr>
        <p:spPr>
          <a:xfrm>
            <a:off x="6457950" y="6356355"/>
            <a:ext cx="2057400" cy="365125"/>
          </a:xfrm>
        </p:spPr>
        <p:txBody>
          <a:bodyPr/>
          <a:lstStyle/>
          <a:p>
            <a:fld id="{350364BF-51EB-48B1-86E2-106C026825C0}"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1472" y="954389"/>
            <a:ext cx="7786742" cy="6268085"/>
          </a:xfrm>
          <a:prstGeom prst="rect">
            <a:avLst/>
          </a:prstGeom>
          <a:noFill/>
        </p:spPr>
        <p:txBody>
          <a:bodyPr wrap="square" rtlCol="0">
            <a:spAutoFit/>
          </a:bodyPr>
          <a:lstStyle/>
          <a:p>
            <a:r>
              <a:rPr lang="zh-CN" altLang="en-US" sz="2000" b="1" dirty="0">
                <a:solidFill>
                  <a:srgbClr val="002060"/>
                </a:solidFill>
                <a:latin typeface="楷体" panose="02010609060101010101" charset="-122"/>
                <a:ea typeface="楷体" panose="02010609060101010101" charset="-122"/>
              </a:rPr>
              <a:t>第八条</a:t>
            </a:r>
            <a:r>
              <a:rPr lang="en-US" sz="2000" b="1" dirty="0">
                <a:solidFill>
                  <a:srgbClr val="002060"/>
                </a:solidFill>
                <a:latin typeface="楷体" panose="02010609060101010101" charset="-122"/>
                <a:ea typeface="楷体" panose="02010609060101010101" charset="-122"/>
              </a:rPr>
              <a:t>  </a:t>
            </a:r>
            <a:r>
              <a:rPr lang="en-US" sz="2000" b="1" dirty="0" smtClean="0">
                <a:solidFill>
                  <a:srgbClr val="002060"/>
                </a:solidFill>
                <a:latin typeface="楷体" panose="02010609060101010101" charset="-122"/>
                <a:ea typeface="楷体" panose="02010609060101010101" charset="-122"/>
              </a:rPr>
              <a:t>  </a:t>
            </a:r>
            <a:r>
              <a:rPr lang="zh-CN" altLang="en-US" sz="2000" b="1" dirty="0" smtClean="0">
                <a:solidFill>
                  <a:srgbClr val="002060"/>
                </a:solidFill>
                <a:latin typeface="楷体" panose="02010609060101010101" charset="-122"/>
                <a:ea typeface="楷体" panose="02010609060101010101" charset="-122"/>
              </a:rPr>
              <a:t>对</a:t>
            </a:r>
            <a:r>
              <a:rPr lang="zh-CN" altLang="en-US" sz="2000" b="1" dirty="0">
                <a:solidFill>
                  <a:srgbClr val="002060"/>
                </a:solidFill>
                <a:latin typeface="楷体" panose="02010609060101010101" charset="-122"/>
                <a:ea typeface="楷体" panose="02010609060101010101" charset="-122"/>
              </a:rPr>
              <a:t>近期发出下列警示讯号的学生，应作为心理危机的重点干预对象及时进行干预</a:t>
            </a:r>
            <a:r>
              <a:rPr lang="zh-CN" altLang="en-US" sz="2000" b="1" dirty="0" smtClean="0">
                <a:solidFill>
                  <a:srgbClr val="002060"/>
                </a:solidFill>
                <a:latin typeface="楷体" panose="02010609060101010101" charset="-122"/>
                <a:ea typeface="楷体" panose="02010609060101010101" charset="-122"/>
              </a:rPr>
              <a:t>：</a:t>
            </a:r>
            <a:endParaRPr lang="en-US" altLang="zh-CN" sz="2000" b="1" dirty="0" smtClean="0">
              <a:solidFill>
                <a:srgbClr val="002060"/>
              </a:solidFill>
              <a:latin typeface="楷体" panose="02010609060101010101" charset="-122"/>
              <a:ea typeface="楷体" panose="02010609060101010101" charset="-122"/>
            </a:endParaRPr>
          </a:p>
          <a:p>
            <a:endParaRPr lang="zh-CN" altLang="en-US" sz="2000" b="1" dirty="0">
              <a:solidFill>
                <a:srgbClr val="002060"/>
              </a:solidFill>
              <a:latin typeface="楷体" panose="02010609060101010101" charset="-122"/>
              <a:ea typeface="楷体" panose="02010609060101010101" charset="-122"/>
            </a:endParaRPr>
          </a:p>
          <a:p>
            <a:r>
              <a:rPr lang="en-US" sz="2000" b="1" dirty="0">
                <a:solidFill>
                  <a:srgbClr val="002060"/>
                </a:solidFill>
                <a:latin typeface="楷体" panose="02010609060101010101" charset="-122"/>
                <a:ea typeface="楷体" panose="02010609060101010101" charset="-122"/>
              </a:rPr>
              <a:t>    1.</a:t>
            </a:r>
            <a:r>
              <a:rPr lang="zh-CN" altLang="en-US" sz="2000" b="1" dirty="0">
                <a:solidFill>
                  <a:srgbClr val="FF0000"/>
                </a:solidFill>
                <a:latin typeface="楷体" panose="02010609060101010101" charset="-122"/>
                <a:ea typeface="楷体" panose="02010609060101010101" charset="-122"/>
              </a:rPr>
              <a:t>讨论</a:t>
            </a:r>
            <a:r>
              <a:rPr lang="zh-CN" altLang="en-US" sz="2000" b="1" dirty="0">
                <a:solidFill>
                  <a:srgbClr val="002060"/>
                </a:solidFill>
                <a:latin typeface="楷体" panose="02010609060101010101" charset="-122"/>
                <a:ea typeface="楷体" panose="02010609060101010101" charset="-122"/>
              </a:rPr>
              <a:t>过自杀并考虑过自杀方法</a:t>
            </a:r>
            <a:r>
              <a:rPr lang="zh-CN" altLang="en-US" sz="2000" b="1" dirty="0">
                <a:solidFill>
                  <a:srgbClr val="002060"/>
                </a:solidFill>
                <a:latin typeface="楷体" panose="02010609060101010101" charset="-122"/>
                <a:ea typeface="楷体" panose="02010609060101010101" charset="-122"/>
              </a:rPr>
              <a:t>，包括在信件、日记、图画或乱涂乱画的只言片语中流露死亡的念头者</a:t>
            </a:r>
            <a:r>
              <a:rPr lang="zh-CN" altLang="en-US" sz="2000" b="1" dirty="0" smtClean="0">
                <a:solidFill>
                  <a:srgbClr val="002060"/>
                </a:solidFill>
                <a:latin typeface="楷体" panose="02010609060101010101" charset="-122"/>
                <a:ea typeface="楷体" panose="02010609060101010101" charset="-122"/>
              </a:rPr>
              <a:t>；（我希望我已经死了；再也不想活了。</a:t>
            </a:r>
            <a:r>
              <a:rPr lang="en-US" altLang="zh-CN" sz="2000" b="1" dirty="0" smtClean="0">
                <a:solidFill>
                  <a:srgbClr val="002060"/>
                </a:solidFill>
                <a:latin typeface="楷体" panose="02010609060101010101" charset="-122"/>
                <a:ea typeface="楷体" panose="02010609060101010101" charset="-122"/>
              </a:rPr>
              <a:t>我所有的问题马上就要结束了，现在没人能帮得了我；没有我，别人会生活得更好；我的生活一点意义也没有。)</a:t>
            </a:r>
            <a:endParaRPr lang="en-US" altLang="zh-CN" sz="2000" b="1" dirty="0" smtClean="0">
              <a:solidFill>
                <a:srgbClr val="002060"/>
              </a:solidFill>
              <a:latin typeface="楷体" panose="02010609060101010101" charset="-122"/>
              <a:ea typeface="楷体" panose="02010609060101010101" charset="-122"/>
            </a:endParaRPr>
          </a:p>
          <a:p>
            <a:endParaRPr lang="zh-CN" altLang="en-US" sz="2000" b="1" dirty="0">
              <a:solidFill>
                <a:srgbClr val="002060"/>
              </a:solidFill>
              <a:latin typeface="楷体" panose="02010609060101010101" charset="-122"/>
              <a:ea typeface="楷体" panose="02010609060101010101" charset="-122"/>
            </a:endParaRPr>
          </a:p>
          <a:p>
            <a:r>
              <a:rPr lang="en-US" sz="2000" b="1" dirty="0" smtClean="0">
                <a:solidFill>
                  <a:srgbClr val="002060"/>
                </a:solidFill>
                <a:latin typeface="楷体" panose="02010609060101010101" charset="-122"/>
                <a:ea typeface="楷体" panose="02010609060101010101" charset="-122"/>
              </a:rPr>
              <a:t>    2</a:t>
            </a:r>
            <a:r>
              <a:rPr lang="en-US" sz="2000" b="1" dirty="0">
                <a:solidFill>
                  <a:srgbClr val="002060"/>
                </a:solidFill>
                <a:latin typeface="楷体" panose="02010609060101010101" charset="-122"/>
                <a:ea typeface="楷体" panose="02010609060101010101" charset="-122"/>
              </a:rPr>
              <a:t>.</a:t>
            </a:r>
            <a:r>
              <a:rPr lang="zh-CN" altLang="en-US" sz="2000" b="1" dirty="0">
                <a:solidFill>
                  <a:srgbClr val="002060"/>
                </a:solidFill>
                <a:latin typeface="楷体" panose="02010609060101010101" charset="-122"/>
                <a:ea typeface="楷体" panose="02010609060101010101" charset="-122"/>
              </a:rPr>
              <a:t>不明原因突然给同学、朋友或家人送礼物、请客、赔礼道歉、述说告别的话等</a:t>
            </a:r>
            <a:r>
              <a:rPr lang="zh-CN" altLang="en-US" sz="2000" b="1" dirty="0">
                <a:solidFill>
                  <a:srgbClr val="FF0000"/>
                </a:solidFill>
                <a:latin typeface="楷体" panose="02010609060101010101" charset="-122"/>
                <a:ea typeface="楷体" panose="02010609060101010101" charset="-122"/>
              </a:rPr>
              <a:t>行为</a:t>
            </a:r>
            <a:r>
              <a:rPr lang="zh-CN" altLang="en-US" sz="2000" b="1" dirty="0">
                <a:solidFill>
                  <a:srgbClr val="002060"/>
                </a:solidFill>
                <a:latin typeface="楷体" panose="02010609060101010101" charset="-122"/>
                <a:ea typeface="楷体" panose="02010609060101010101" charset="-122"/>
              </a:rPr>
              <a:t>明显改变者</a:t>
            </a:r>
            <a:r>
              <a:rPr lang="zh-CN" altLang="en-US" sz="2000" b="1" dirty="0" smtClean="0">
                <a:solidFill>
                  <a:srgbClr val="002060"/>
                </a:solidFill>
                <a:latin typeface="楷体" panose="02010609060101010101" charset="-122"/>
                <a:ea typeface="楷体" panose="02010609060101010101" charset="-122"/>
              </a:rPr>
              <a:t>；</a:t>
            </a:r>
            <a:r>
              <a:rPr lang="en-US" altLang="zh-CN" sz="2000" b="1" dirty="0" smtClean="0">
                <a:solidFill>
                  <a:srgbClr val="002060"/>
                </a:solidFill>
                <a:latin typeface="楷体" panose="02010609060101010101" charset="-122"/>
                <a:ea typeface="楷体" panose="02010609060101010101" charset="-122"/>
              </a:rPr>
              <a:t>(</a:t>
            </a:r>
            <a:r>
              <a:rPr lang="zh-CN" altLang="en-US" sz="2000" b="1" dirty="0" smtClean="0">
                <a:solidFill>
                  <a:srgbClr val="002060"/>
                </a:solidFill>
                <a:latin typeface="楷体" panose="02010609060101010101" charset="-122"/>
                <a:ea typeface="楷体" panose="02010609060101010101" charset="-122"/>
              </a:rPr>
              <a:t>孤僻、交往明显减少、无故生气或敌对</a:t>
            </a:r>
            <a:r>
              <a:rPr lang="en-US" altLang="zh-CN" sz="2000" b="1" dirty="0" smtClean="0">
                <a:solidFill>
                  <a:srgbClr val="002060"/>
                </a:solidFill>
                <a:latin typeface="楷体" panose="02010609060101010101" charset="-122"/>
                <a:ea typeface="楷体" panose="02010609060101010101" charset="-122"/>
              </a:rPr>
              <a:t>)</a:t>
            </a:r>
            <a:endParaRPr lang="zh-CN" altLang="en-US" sz="2000" b="1" dirty="0">
              <a:solidFill>
                <a:srgbClr val="002060"/>
              </a:solidFill>
              <a:latin typeface="楷体" panose="02010609060101010101" charset="-122"/>
              <a:ea typeface="楷体" panose="02010609060101010101" charset="-122"/>
            </a:endParaRPr>
          </a:p>
          <a:p>
            <a:r>
              <a:rPr lang="en-US" sz="2000" b="1" dirty="0" smtClean="0">
                <a:solidFill>
                  <a:srgbClr val="002060"/>
                </a:solidFill>
                <a:latin typeface="楷体" panose="02010609060101010101" charset="-122"/>
                <a:ea typeface="楷体" panose="02010609060101010101" charset="-122"/>
              </a:rPr>
              <a:t>    3</a:t>
            </a:r>
            <a:r>
              <a:rPr lang="en-US" sz="2000" b="1" dirty="0">
                <a:solidFill>
                  <a:srgbClr val="002060"/>
                </a:solidFill>
                <a:latin typeface="楷体" panose="02010609060101010101" charset="-122"/>
                <a:ea typeface="楷体" panose="02010609060101010101" charset="-122"/>
              </a:rPr>
              <a:t>.</a:t>
            </a:r>
            <a:r>
              <a:rPr lang="zh-CN" altLang="en-US" sz="2000" b="1" dirty="0">
                <a:solidFill>
                  <a:srgbClr val="FF0000"/>
                </a:solidFill>
                <a:latin typeface="楷体" panose="02010609060101010101" charset="-122"/>
                <a:ea typeface="楷体" panose="02010609060101010101" charset="-122"/>
              </a:rPr>
              <a:t>情绪</a:t>
            </a:r>
            <a:r>
              <a:rPr lang="zh-CN" altLang="en-US" sz="2000" b="1" dirty="0">
                <a:solidFill>
                  <a:srgbClr val="002060"/>
                </a:solidFill>
                <a:latin typeface="楷体" panose="02010609060101010101" charset="-122"/>
                <a:ea typeface="楷体" panose="02010609060101010101" charset="-122"/>
              </a:rPr>
              <a:t>突然明显异常者，如特别烦躁，高度焦虑、恐惧，易感情冲动，或情绪异常低落，或情绪突然从低落变为平静，或饮食、睡眠受到严重影响等</a:t>
            </a:r>
            <a:r>
              <a:rPr lang="zh-CN" altLang="en-US" sz="2000" b="1" dirty="0" smtClean="0">
                <a:solidFill>
                  <a:srgbClr val="002060"/>
                </a:solidFill>
                <a:latin typeface="楷体" panose="02010609060101010101" charset="-122"/>
                <a:ea typeface="楷体" panose="02010609060101010101" charset="-122"/>
              </a:rPr>
              <a:t>；</a:t>
            </a:r>
            <a:endParaRPr lang="en-US" altLang="zh-CN" sz="2000" b="1" dirty="0" smtClean="0">
              <a:solidFill>
                <a:srgbClr val="002060"/>
              </a:solidFill>
              <a:latin typeface="楷体" panose="02010609060101010101" charset="-122"/>
              <a:ea typeface="楷体" panose="02010609060101010101" charset="-122"/>
            </a:endParaRPr>
          </a:p>
          <a:p>
            <a:endParaRPr lang="zh-CN" altLang="en-US" sz="2000" b="1" dirty="0">
              <a:solidFill>
                <a:srgbClr val="002060"/>
              </a:solidFill>
              <a:latin typeface="楷体" panose="02010609060101010101" charset="-122"/>
              <a:ea typeface="楷体" panose="02010609060101010101" charset="-122"/>
            </a:endParaRPr>
          </a:p>
          <a:p>
            <a:r>
              <a:rPr lang="en-US" sz="2000" b="1" dirty="0" smtClean="0">
                <a:solidFill>
                  <a:srgbClr val="002060"/>
                </a:solidFill>
                <a:latin typeface="楷体" panose="02010609060101010101" charset="-122"/>
                <a:ea typeface="楷体" panose="02010609060101010101" charset="-122"/>
              </a:rPr>
              <a:t>    4</a:t>
            </a:r>
            <a:r>
              <a:rPr lang="en-US" sz="2000" b="1" dirty="0">
                <a:solidFill>
                  <a:srgbClr val="002060"/>
                </a:solidFill>
                <a:latin typeface="楷体" panose="02010609060101010101" charset="-122"/>
                <a:ea typeface="楷体" panose="02010609060101010101" charset="-122"/>
              </a:rPr>
              <a:t>.</a:t>
            </a:r>
            <a:r>
              <a:rPr lang="zh-CN" altLang="en-US" sz="2000" b="1" dirty="0">
                <a:solidFill>
                  <a:srgbClr val="002060"/>
                </a:solidFill>
                <a:latin typeface="楷体" panose="02010609060101010101" charset="-122"/>
                <a:ea typeface="楷体" panose="02010609060101010101" charset="-122"/>
              </a:rPr>
              <a:t>情绪表面看起来平静，但上课</a:t>
            </a:r>
            <a:r>
              <a:rPr lang="zh-CN" altLang="en-US" sz="2000" b="1" dirty="0">
                <a:solidFill>
                  <a:srgbClr val="FF0000"/>
                </a:solidFill>
                <a:latin typeface="楷体" panose="02010609060101010101" charset="-122"/>
                <a:ea typeface="楷体" panose="02010609060101010101" charset="-122"/>
              </a:rPr>
              <a:t>反应</a:t>
            </a:r>
            <a:r>
              <a:rPr lang="zh-CN" altLang="en-US" sz="2000" b="1" dirty="0">
                <a:solidFill>
                  <a:srgbClr val="002060"/>
                </a:solidFill>
                <a:latin typeface="楷体" panose="02010609060101010101" charset="-122"/>
                <a:ea typeface="楷体" panose="02010609060101010101" charset="-122"/>
              </a:rPr>
              <a:t>、作业情况、课余活动等与以往表现迥异</a:t>
            </a:r>
            <a:r>
              <a:rPr lang="en-US" altLang="zh-CN" sz="2000" b="1" dirty="0">
                <a:solidFill>
                  <a:srgbClr val="002060"/>
                </a:solidFill>
                <a:latin typeface="楷体" panose="02010609060101010101" charset="-122"/>
                <a:ea typeface="楷体" panose="02010609060101010101" charset="-122"/>
              </a:rPr>
              <a:t>(注意不集中、成绩下降、经常缺勤)</a:t>
            </a:r>
            <a:r>
              <a:rPr lang="zh-CN" altLang="en-US" sz="2000" b="1" dirty="0">
                <a:solidFill>
                  <a:srgbClr val="002060"/>
                </a:solidFill>
                <a:latin typeface="楷体" panose="02010609060101010101" charset="-122"/>
                <a:ea typeface="楷体" panose="02010609060101010101" charset="-122"/>
              </a:rPr>
              <a:t>，谈话时出现明显抵抗、言语表达混乱者。</a:t>
            </a:r>
            <a:endParaRPr lang="zh-CN" altLang="en-US" sz="2000" b="1" dirty="0">
              <a:solidFill>
                <a:srgbClr val="002060"/>
              </a:solidFill>
              <a:latin typeface="楷体" panose="02010609060101010101" charset="-122"/>
              <a:ea typeface="楷体" panose="02010609060101010101" charset="-122"/>
            </a:endParaRPr>
          </a:p>
          <a:p>
            <a:endParaRPr lang="zh-CN" altLang="en-US" b="1" dirty="0">
              <a:solidFill>
                <a:srgbClr val="002060"/>
              </a:solidFill>
              <a:latin typeface="楷体" panose="02010609060101010101" charset="-122"/>
              <a:ea typeface="楷体" panose="02010609060101010101" charset="-122"/>
            </a:endParaRPr>
          </a:p>
          <a:p>
            <a:pPr>
              <a:lnSpc>
                <a:spcPct val="130000"/>
              </a:lnSpc>
            </a:pPr>
            <a:endParaRPr lang="zh-CN" altLang="en-US" b="1" dirty="0" smtClean="0">
              <a:solidFill>
                <a:srgbClr val="002060"/>
              </a:solidFill>
              <a:latin typeface="楷体" panose="02010609060101010101" charset="-122"/>
              <a:ea typeface="楷体" panose="02010609060101010101" charset="-122"/>
            </a:endParaRPr>
          </a:p>
        </p:txBody>
      </p:sp>
      <p:sp>
        <p:nvSpPr>
          <p:cNvPr id="4" name="灯片编号占位符 3"/>
          <p:cNvSpPr>
            <a:spLocks noGrp="1"/>
          </p:cNvSpPr>
          <p:nvPr>
            <p:ph type="sldNum" sz="quarter" idx="12"/>
          </p:nvPr>
        </p:nvSpPr>
        <p:spPr>
          <a:xfrm>
            <a:off x="6457950" y="6356355"/>
            <a:ext cx="2057400" cy="365125"/>
          </a:xfrm>
        </p:spPr>
        <p:txBody>
          <a:bodyPr/>
          <a:lstStyle/>
          <a:p>
            <a:fld id="{350364BF-51EB-48B1-86E2-106C026825C0}"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5" name="Line 6"/>
          <p:cNvSpPr>
            <a:spLocks noChangeShapeType="1"/>
          </p:cNvSpPr>
          <p:nvPr/>
        </p:nvSpPr>
        <p:spPr bwMode="auto">
          <a:xfrm>
            <a:off x="0" y="865188"/>
            <a:ext cx="9144000" cy="0"/>
          </a:xfrm>
          <a:prstGeom prst="line">
            <a:avLst/>
          </a:prstGeom>
          <a:noFill/>
          <a:ln w="9525">
            <a:noFill/>
            <a:round/>
          </a:ln>
        </p:spPr>
        <p:txBody>
          <a:bodyPr/>
          <a:lstStyle/>
          <a:p>
            <a:endParaRPr lang="zh-CN" altLang="en-US"/>
          </a:p>
        </p:txBody>
      </p:sp>
      <p:sp>
        <p:nvSpPr>
          <p:cNvPr id="6147" name="Rectangle 3"/>
          <p:cNvSpPr>
            <a:spLocks noGrp="1" noChangeArrowheads="1"/>
          </p:cNvSpPr>
          <p:nvPr/>
        </p:nvSpPr>
        <p:spPr bwMode="auto">
          <a:xfrm>
            <a:off x="857224" y="357166"/>
            <a:ext cx="7005637" cy="928694"/>
          </a:xfrm>
          <a:prstGeom prst="rect">
            <a:avLst/>
          </a:prstGeom>
          <a:noFill/>
          <a:ln w="9525">
            <a:noFill/>
            <a:miter lim="800000"/>
          </a:ln>
        </p:spPr>
        <p:txBody>
          <a:bodyPr lIns="90170" tIns="46990" rIns="90170" bIns="46990"/>
          <a:lstStyle/>
          <a:p>
            <a:pPr marL="342900" indent="-342900">
              <a:spcBef>
                <a:spcPct val="20000"/>
              </a:spcBef>
              <a:buFontTx/>
              <a:buNone/>
            </a:pPr>
            <a:r>
              <a:rPr lang="zh-CN" altLang="en-US" sz="900" b="1" dirty="0">
                <a:solidFill>
                  <a:srgbClr val="C00000"/>
                </a:solidFill>
                <a:latin typeface="楷体" panose="02010609060101010101" charset="-122"/>
                <a:ea typeface="楷体" panose="02010609060101010101" charset="-122"/>
              </a:rPr>
              <a:t>    </a:t>
            </a:r>
            <a:endParaRPr lang="zh-CN" altLang="en-US" sz="3200" b="1" dirty="0">
              <a:solidFill>
                <a:srgbClr val="C00000"/>
              </a:solidFill>
              <a:latin typeface="黑体" panose="02010609060101010101" charset="-122"/>
              <a:ea typeface="黑体" panose="02010609060101010101" charset="-122"/>
            </a:endParaRPr>
          </a:p>
          <a:p>
            <a:pPr marL="342900" indent="-342900" algn="ctr">
              <a:spcBef>
                <a:spcPct val="20000"/>
              </a:spcBef>
              <a:buFontTx/>
              <a:buNone/>
            </a:pPr>
            <a:endParaRPr lang="zh-CN" altLang="en-US" sz="3200" b="1" dirty="0">
              <a:solidFill>
                <a:srgbClr val="800000"/>
              </a:solidFill>
              <a:latin typeface="黑体" panose="02010609060101010101" charset="-122"/>
              <a:ea typeface="黑体" panose="02010609060101010101" charset="-122"/>
            </a:endParaRPr>
          </a:p>
          <a:p>
            <a:pPr marL="342900" indent="-342900">
              <a:spcBef>
                <a:spcPct val="20000"/>
              </a:spcBef>
              <a:buFontTx/>
              <a:buNone/>
            </a:pPr>
            <a:r>
              <a:rPr lang="zh-CN" altLang="en-US" sz="100" b="1" dirty="0">
                <a:solidFill>
                  <a:srgbClr val="CC0000"/>
                </a:solidFill>
              </a:rPr>
              <a:t> </a:t>
            </a:r>
            <a:endParaRPr lang="zh-CN" altLang="en-US" sz="100" b="1" dirty="0">
              <a:solidFill>
                <a:srgbClr val="002060"/>
              </a:solidFill>
            </a:endParaRPr>
          </a:p>
          <a:p>
            <a:pPr marL="342900" indent="-342900">
              <a:spcBef>
                <a:spcPct val="20000"/>
              </a:spcBef>
              <a:buFontTx/>
              <a:buNone/>
            </a:pPr>
            <a:r>
              <a:rPr lang="zh-CN" altLang="en-US" sz="300" dirty="0">
                <a:solidFill>
                  <a:srgbClr val="CC0000"/>
                </a:solidFill>
              </a:rPr>
              <a:t>      </a:t>
            </a:r>
            <a:endParaRPr lang="zh-CN" altLang="en-US" sz="300" dirty="0">
              <a:solidFill>
                <a:srgbClr val="CC0000"/>
              </a:solidFill>
            </a:endParaRPr>
          </a:p>
        </p:txBody>
      </p:sp>
      <p:pic>
        <p:nvPicPr>
          <p:cNvPr id="6148" name="Picture 6" descr="DSC_0532副本"/>
          <p:cNvPicPr>
            <a:picLocks noChangeAspect="1" noChangeArrowheads="1"/>
          </p:cNvPicPr>
          <p:nvPr/>
        </p:nvPicPr>
        <p:blipFill>
          <a:blip r:embed="rId1"/>
          <a:srcRect/>
          <a:stretch>
            <a:fillRect/>
          </a:stretch>
        </p:blipFill>
        <p:spPr bwMode="auto">
          <a:xfrm>
            <a:off x="7019925" y="5518150"/>
            <a:ext cx="1843088" cy="1223963"/>
          </a:xfrm>
          <a:prstGeom prst="rect">
            <a:avLst/>
          </a:prstGeom>
          <a:noFill/>
          <a:ln w="9525">
            <a:noFill/>
            <a:miter lim="800000"/>
            <a:headEnd/>
            <a:tailEnd/>
          </a:ln>
        </p:spPr>
      </p:pic>
      <p:sp>
        <p:nvSpPr>
          <p:cNvPr id="6149" name="AutoShape 7"/>
          <p:cNvSpPr>
            <a:spLocks noChangeArrowheads="1"/>
          </p:cNvSpPr>
          <p:nvPr/>
        </p:nvSpPr>
        <p:spPr bwMode="auto">
          <a:xfrm>
            <a:off x="4068763" y="3573463"/>
            <a:ext cx="463550" cy="1660525"/>
          </a:xfrm>
          <a:prstGeom prst="flowChartAlternateProcess">
            <a:avLst/>
          </a:prstGeom>
          <a:noFill/>
          <a:ln w="25400">
            <a:solidFill>
              <a:srgbClr val="000080"/>
            </a:solidFill>
            <a:miter lim="800000"/>
          </a:ln>
        </p:spPr>
        <p:txBody>
          <a:bodyPr wrap="none" lIns="90170" tIns="46990" rIns="90170" bIns="46990" anchor="ctr"/>
          <a:lstStyle/>
          <a:p>
            <a:pPr algn="ctr"/>
            <a:r>
              <a:rPr lang="zh-CN" altLang="en-US" sz="2400" b="1" dirty="0">
                <a:solidFill>
                  <a:srgbClr val="002060"/>
                </a:solidFill>
                <a:latin typeface="楷体" panose="02010609060101010101" charset="-122"/>
                <a:ea typeface="楷体" panose="02010609060101010101" charset="-122"/>
                <a:sym typeface="Arial" panose="020B0604020202020204" pitchFamily="34" charset="0"/>
              </a:rPr>
              <a:t>心</a:t>
            </a:r>
            <a:endParaRPr lang="zh-CN" altLang="en-US" sz="2400" b="1" dirty="0">
              <a:solidFill>
                <a:srgbClr val="002060"/>
              </a:solidFill>
              <a:latin typeface="楷体" panose="02010609060101010101" charset="-122"/>
              <a:ea typeface="楷体" panose="02010609060101010101" charset="-122"/>
              <a:sym typeface="Arial" panose="020B0604020202020204" pitchFamily="34" charset="0"/>
            </a:endParaRPr>
          </a:p>
          <a:p>
            <a:pPr algn="ctr"/>
            <a:r>
              <a:rPr lang="zh-CN" altLang="en-US" sz="2400" b="1" dirty="0">
                <a:solidFill>
                  <a:srgbClr val="002060"/>
                </a:solidFill>
                <a:latin typeface="楷体" panose="02010609060101010101" charset="-122"/>
                <a:ea typeface="楷体" panose="02010609060101010101" charset="-122"/>
                <a:sym typeface="Arial" panose="020B0604020202020204" pitchFamily="34" charset="0"/>
              </a:rPr>
              <a:t>理</a:t>
            </a:r>
            <a:endParaRPr lang="zh-CN" altLang="en-US" sz="2400" b="1" dirty="0">
              <a:solidFill>
                <a:srgbClr val="002060"/>
              </a:solidFill>
              <a:latin typeface="楷体" panose="02010609060101010101" charset="-122"/>
              <a:ea typeface="楷体" panose="02010609060101010101" charset="-122"/>
              <a:sym typeface="Arial" panose="020B0604020202020204" pitchFamily="34" charset="0"/>
            </a:endParaRPr>
          </a:p>
          <a:p>
            <a:pPr algn="ctr"/>
            <a:r>
              <a:rPr lang="zh-CN" altLang="en-US" sz="2400" b="1" dirty="0">
                <a:solidFill>
                  <a:srgbClr val="002060"/>
                </a:solidFill>
                <a:latin typeface="楷体" panose="02010609060101010101" charset="-122"/>
                <a:ea typeface="楷体" panose="02010609060101010101" charset="-122"/>
                <a:sym typeface="Arial" panose="020B0604020202020204" pitchFamily="34" charset="0"/>
              </a:rPr>
              <a:t>中</a:t>
            </a:r>
            <a:endParaRPr lang="zh-CN" altLang="en-US" sz="2400" b="1" dirty="0">
              <a:solidFill>
                <a:srgbClr val="002060"/>
              </a:solidFill>
              <a:latin typeface="楷体" panose="02010609060101010101" charset="-122"/>
              <a:ea typeface="楷体" panose="02010609060101010101" charset="-122"/>
              <a:sym typeface="Arial" panose="020B0604020202020204" pitchFamily="34" charset="0"/>
            </a:endParaRPr>
          </a:p>
          <a:p>
            <a:pPr algn="ctr"/>
            <a:r>
              <a:rPr lang="zh-CN" altLang="en-US" sz="2400" b="1" dirty="0">
                <a:solidFill>
                  <a:srgbClr val="002060"/>
                </a:solidFill>
                <a:latin typeface="楷体" panose="02010609060101010101" charset="-122"/>
                <a:ea typeface="楷体" panose="02010609060101010101" charset="-122"/>
                <a:sym typeface="Arial" panose="020B0604020202020204" pitchFamily="34" charset="0"/>
              </a:rPr>
              <a:t>心</a:t>
            </a:r>
            <a:endParaRPr lang="zh-CN" altLang="en-US" sz="2400" b="1" dirty="0">
              <a:solidFill>
                <a:srgbClr val="002060"/>
              </a:solidFill>
              <a:latin typeface="楷体" panose="02010609060101010101" charset="-122"/>
              <a:ea typeface="楷体" panose="02010609060101010101" charset="-122"/>
              <a:sym typeface="Arial" panose="020B0604020202020204" pitchFamily="34" charset="0"/>
            </a:endParaRPr>
          </a:p>
        </p:txBody>
      </p:sp>
      <p:sp>
        <p:nvSpPr>
          <p:cNvPr id="6150" name="AutoShape 8"/>
          <p:cNvSpPr>
            <a:spLocks noChangeArrowheads="1"/>
          </p:cNvSpPr>
          <p:nvPr/>
        </p:nvSpPr>
        <p:spPr bwMode="auto">
          <a:xfrm>
            <a:off x="2987675" y="3573463"/>
            <a:ext cx="568325" cy="1927239"/>
          </a:xfrm>
          <a:prstGeom prst="flowChartAlternateProcess">
            <a:avLst/>
          </a:prstGeom>
          <a:noFill/>
          <a:ln w="25400">
            <a:solidFill>
              <a:srgbClr val="000080"/>
            </a:solidFill>
            <a:miter lim="800000"/>
          </a:ln>
        </p:spPr>
        <p:txBody>
          <a:bodyPr wrap="none" lIns="90170" tIns="46990" rIns="90170" bIns="46990" anchor="ctr"/>
          <a:lstStyle/>
          <a:p>
            <a:pPr algn="ctr"/>
            <a:r>
              <a:rPr lang="zh-CN" altLang="en-US" sz="1600" b="1" dirty="0">
                <a:solidFill>
                  <a:srgbClr val="002060"/>
                </a:solidFill>
                <a:latin typeface="楷体" panose="02010609060101010101" charset="-122"/>
                <a:ea typeface="楷体" panose="02010609060101010101" charset="-122"/>
                <a:sym typeface="Arial" panose="020B0604020202020204" pitchFamily="34" charset="0"/>
              </a:rPr>
              <a:t>年</a:t>
            </a:r>
            <a:endParaRPr lang="zh-CN" altLang="en-US" sz="1600" b="1" dirty="0">
              <a:solidFill>
                <a:srgbClr val="002060"/>
              </a:solidFill>
              <a:latin typeface="楷体" panose="02010609060101010101" charset="-122"/>
              <a:ea typeface="楷体" panose="02010609060101010101" charset="-122"/>
              <a:sym typeface="Arial" panose="020B0604020202020204" pitchFamily="34" charset="0"/>
            </a:endParaRPr>
          </a:p>
          <a:p>
            <a:pPr algn="ctr"/>
            <a:r>
              <a:rPr lang="zh-CN" altLang="en-US" sz="1600" b="1" dirty="0">
                <a:solidFill>
                  <a:srgbClr val="002060"/>
                </a:solidFill>
                <a:latin typeface="楷体" panose="02010609060101010101" charset="-122"/>
                <a:ea typeface="楷体" panose="02010609060101010101" charset="-122"/>
                <a:sym typeface="Arial" panose="020B0604020202020204" pitchFamily="34" charset="0"/>
              </a:rPr>
              <a:t>级</a:t>
            </a:r>
            <a:endParaRPr lang="zh-CN" altLang="en-US" sz="1600" b="1" dirty="0">
              <a:solidFill>
                <a:srgbClr val="002060"/>
              </a:solidFill>
              <a:latin typeface="楷体" panose="02010609060101010101" charset="-122"/>
              <a:ea typeface="楷体" panose="02010609060101010101" charset="-122"/>
              <a:sym typeface="Arial" panose="020B0604020202020204" pitchFamily="34" charset="0"/>
            </a:endParaRPr>
          </a:p>
          <a:p>
            <a:pPr algn="ctr"/>
            <a:r>
              <a:rPr lang="zh-CN" altLang="en-US" sz="1600" b="1" dirty="0" smtClean="0">
                <a:solidFill>
                  <a:srgbClr val="002060"/>
                </a:solidFill>
                <a:latin typeface="楷体" panose="02010609060101010101" charset="-122"/>
                <a:ea typeface="楷体" panose="02010609060101010101" charset="-122"/>
                <a:sym typeface="Arial" panose="020B0604020202020204" pitchFamily="34" charset="0"/>
              </a:rPr>
              <a:t>组</a:t>
            </a:r>
            <a:endParaRPr lang="en-US" altLang="zh-CN" sz="1600" b="1" dirty="0" smtClean="0">
              <a:solidFill>
                <a:srgbClr val="002060"/>
              </a:solidFill>
              <a:latin typeface="楷体" panose="02010609060101010101" charset="-122"/>
              <a:ea typeface="楷体" panose="02010609060101010101" charset="-122"/>
              <a:sym typeface="Arial" panose="020B0604020202020204" pitchFamily="34" charset="0"/>
            </a:endParaRPr>
          </a:p>
          <a:p>
            <a:pPr algn="ctr"/>
            <a:r>
              <a:rPr lang="zh-CN" altLang="en-US" sz="1600" b="1" dirty="0" smtClean="0">
                <a:solidFill>
                  <a:srgbClr val="002060"/>
                </a:solidFill>
                <a:latin typeface="楷体" panose="02010609060101010101" charset="-122"/>
                <a:ea typeface="楷体" panose="02010609060101010101" charset="-122"/>
                <a:sym typeface="Arial" panose="020B0604020202020204" pitchFamily="34" charset="0"/>
              </a:rPr>
              <a:t>、</a:t>
            </a:r>
            <a:endParaRPr lang="en-US" altLang="zh-CN" sz="1600" b="1" dirty="0" smtClean="0">
              <a:solidFill>
                <a:srgbClr val="002060"/>
              </a:solidFill>
              <a:latin typeface="楷体" panose="02010609060101010101" charset="-122"/>
              <a:ea typeface="楷体" panose="02010609060101010101" charset="-122"/>
              <a:sym typeface="Arial" panose="020B0604020202020204" pitchFamily="34" charset="0"/>
            </a:endParaRPr>
          </a:p>
          <a:p>
            <a:pPr algn="ctr"/>
            <a:r>
              <a:rPr lang="zh-CN" altLang="en-US" sz="1600" b="1" dirty="0" smtClean="0">
                <a:solidFill>
                  <a:srgbClr val="002060"/>
                </a:solidFill>
                <a:latin typeface="楷体" panose="02010609060101010101" charset="-122"/>
                <a:ea typeface="楷体" panose="02010609060101010101" charset="-122"/>
                <a:sym typeface="Arial" panose="020B0604020202020204" pitchFamily="34" charset="0"/>
              </a:rPr>
              <a:t>班</a:t>
            </a:r>
            <a:endParaRPr lang="en-US" altLang="zh-CN" sz="1600" b="1" dirty="0" smtClean="0">
              <a:solidFill>
                <a:srgbClr val="002060"/>
              </a:solidFill>
              <a:latin typeface="楷体" panose="02010609060101010101" charset="-122"/>
              <a:ea typeface="楷体" panose="02010609060101010101" charset="-122"/>
              <a:sym typeface="Arial" panose="020B0604020202020204" pitchFamily="34" charset="0"/>
            </a:endParaRPr>
          </a:p>
          <a:p>
            <a:pPr algn="ctr"/>
            <a:r>
              <a:rPr lang="zh-CN" altLang="en-US" sz="1600" b="1" dirty="0" smtClean="0">
                <a:solidFill>
                  <a:srgbClr val="002060"/>
                </a:solidFill>
                <a:latin typeface="楷体" panose="02010609060101010101" charset="-122"/>
                <a:ea typeface="楷体" panose="02010609060101010101" charset="-122"/>
                <a:sym typeface="Arial" panose="020B0604020202020204" pitchFamily="34" charset="0"/>
              </a:rPr>
              <a:t>主</a:t>
            </a:r>
            <a:endParaRPr lang="en-US" altLang="zh-CN" sz="1600" b="1" dirty="0" smtClean="0">
              <a:solidFill>
                <a:srgbClr val="002060"/>
              </a:solidFill>
              <a:latin typeface="楷体" panose="02010609060101010101" charset="-122"/>
              <a:ea typeface="楷体" panose="02010609060101010101" charset="-122"/>
              <a:sym typeface="Arial" panose="020B0604020202020204" pitchFamily="34" charset="0"/>
            </a:endParaRPr>
          </a:p>
          <a:p>
            <a:pPr algn="ctr"/>
            <a:r>
              <a:rPr lang="zh-CN" altLang="en-US" sz="1600" b="1" dirty="0" smtClean="0">
                <a:solidFill>
                  <a:srgbClr val="002060"/>
                </a:solidFill>
                <a:latin typeface="楷体" panose="02010609060101010101" charset="-122"/>
                <a:ea typeface="楷体" panose="02010609060101010101" charset="-122"/>
                <a:sym typeface="Arial" panose="020B0604020202020204" pitchFamily="34" charset="0"/>
              </a:rPr>
              <a:t>任</a:t>
            </a:r>
            <a:endParaRPr lang="zh-CN" altLang="en-US" sz="1600" b="1" dirty="0">
              <a:solidFill>
                <a:srgbClr val="002060"/>
              </a:solidFill>
              <a:latin typeface="楷体" panose="02010609060101010101" charset="-122"/>
              <a:ea typeface="楷体" panose="02010609060101010101" charset="-122"/>
              <a:sym typeface="Arial" panose="020B0604020202020204" pitchFamily="34" charset="0"/>
            </a:endParaRPr>
          </a:p>
        </p:txBody>
      </p:sp>
      <p:sp>
        <p:nvSpPr>
          <p:cNvPr id="6151" name="AutoShape 9"/>
          <p:cNvSpPr>
            <a:spLocks noChangeArrowheads="1"/>
          </p:cNvSpPr>
          <p:nvPr/>
        </p:nvSpPr>
        <p:spPr bwMode="auto">
          <a:xfrm>
            <a:off x="4932363" y="3573463"/>
            <a:ext cx="534987" cy="1855801"/>
          </a:xfrm>
          <a:prstGeom prst="flowChartAlternateProcess">
            <a:avLst/>
          </a:prstGeom>
          <a:noFill/>
          <a:ln w="25400">
            <a:solidFill>
              <a:srgbClr val="000080"/>
            </a:solidFill>
            <a:miter lim="800000"/>
          </a:ln>
        </p:spPr>
        <p:txBody>
          <a:bodyPr wrap="none" lIns="90170" tIns="46990" rIns="90170" bIns="46990" anchor="ctr"/>
          <a:lstStyle/>
          <a:p>
            <a:pPr algn="ctr"/>
            <a:r>
              <a:rPr lang="zh-CN" altLang="en-US" sz="1600" b="1" dirty="0" smtClean="0">
                <a:solidFill>
                  <a:srgbClr val="002060"/>
                </a:solidFill>
                <a:latin typeface="楷体" panose="02010609060101010101" charset="-122"/>
                <a:ea typeface="楷体" panose="02010609060101010101" charset="-122"/>
                <a:sym typeface="Arial" panose="020B0604020202020204" pitchFamily="34" charset="0"/>
              </a:rPr>
              <a:t>心</a:t>
            </a:r>
            <a:endParaRPr lang="en-US" altLang="zh-CN" sz="1600" b="1" dirty="0" smtClean="0">
              <a:solidFill>
                <a:srgbClr val="002060"/>
              </a:solidFill>
              <a:latin typeface="楷体" panose="02010609060101010101" charset="-122"/>
              <a:ea typeface="楷体" panose="02010609060101010101" charset="-122"/>
              <a:sym typeface="Arial" panose="020B0604020202020204" pitchFamily="34" charset="0"/>
            </a:endParaRPr>
          </a:p>
          <a:p>
            <a:pPr algn="ctr"/>
            <a:r>
              <a:rPr lang="zh-CN" altLang="en-US" sz="1600" b="1" dirty="0" smtClean="0">
                <a:solidFill>
                  <a:srgbClr val="002060"/>
                </a:solidFill>
                <a:latin typeface="楷体" panose="02010609060101010101" charset="-122"/>
                <a:ea typeface="楷体" panose="02010609060101010101" charset="-122"/>
                <a:sym typeface="Arial" panose="020B0604020202020204" pitchFamily="34" charset="0"/>
              </a:rPr>
              <a:t>理</a:t>
            </a:r>
            <a:endParaRPr lang="en-US" altLang="zh-CN" sz="1600" b="1" dirty="0" smtClean="0">
              <a:solidFill>
                <a:srgbClr val="002060"/>
              </a:solidFill>
              <a:latin typeface="楷体" panose="02010609060101010101" charset="-122"/>
              <a:ea typeface="楷体" panose="02010609060101010101" charset="-122"/>
              <a:sym typeface="Arial" panose="020B0604020202020204" pitchFamily="34" charset="0"/>
            </a:endParaRPr>
          </a:p>
          <a:p>
            <a:pPr algn="ctr"/>
            <a:r>
              <a:rPr lang="zh-CN" altLang="en-US" sz="1600" b="1" dirty="0">
                <a:solidFill>
                  <a:srgbClr val="002060"/>
                </a:solidFill>
                <a:latin typeface="楷体" panose="02010609060101010101" charset="-122"/>
                <a:ea typeface="楷体" panose="02010609060101010101" charset="-122"/>
                <a:sym typeface="Arial" panose="020B0604020202020204" pitchFamily="34" charset="0"/>
              </a:rPr>
              <a:t>学</a:t>
            </a:r>
            <a:endParaRPr lang="zh-CN" altLang="en-US" sz="1600" b="1" dirty="0">
              <a:solidFill>
                <a:srgbClr val="002060"/>
              </a:solidFill>
              <a:latin typeface="楷体" panose="02010609060101010101" charset="-122"/>
              <a:ea typeface="楷体" panose="02010609060101010101" charset="-122"/>
              <a:sym typeface="Arial" panose="020B0604020202020204" pitchFamily="34" charset="0"/>
            </a:endParaRPr>
          </a:p>
          <a:p>
            <a:pPr algn="ctr"/>
            <a:r>
              <a:rPr lang="zh-CN" altLang="en-US" sz="1600" b="1" dirty="0">
                <a:solidFill>
                  <a:srgbClr val="002060"/>
                </a:solidFill>
                <a:latin typeface="楷体" panose="02010609060101010101" charset="-122"/>
                <a:ea typeface="楷体" panose="02010609060101010101" charset="-122"/>
                <a:sym typeface="Arial" panose="020B0604020202020204" pitchFamily="34" charset="0"/>
              </a:rPr>
              <a:t> 社、</a:t>
            </a:r>
            <a:endParaRPr lang="zh-CN" altLang="en-US" sz="1600" b="1" dirty="0">
              <a:solidFill>
                <a:srgbClr val="002060"/>
              </a:solidFill>
              <a:latin typeface="楷体" panose="02010609060101010101" charset="-122"/>
              <a:ea typeface="楷体" panose="02010609060101010101" charset="-122"/>
              <a:sym typeface="Arial" panose="020B0604020202020204" pitchFamily="34" charset="0"/>
            </a:endParaRPr>
          </a:p>
          <a:p>
            <a:pPr algn="ctr"/>
            <a:r>
              <a:rPr lang="zh-CN" altLang="en-US" sz="1600" b="1" dirty="0">
                <a:solidFill>
                  <a:srgbClr val="002060"/>
                </a:solidFill>
                <a:latin typeface="楷体" panose="02010609060101010101" charset="-122"/>
                <a:ea typeface="楷体" panose="02010609060101010101" charset="-122"/>
                <a:sym typeface="Arial" panose="020B0604020202020204" pitchFamily="34" charset="0"/>
              </a:rPr>
              <a:t>心</a:t>
            </a:r>
            <a:endParaRPr lang="zh-CN" altLang="en-US" sz="1600" b="1" dirty="0">
              <a:solidFill>
                <a:srgbClr val="002060"/>
              </a:solidFill>
              <a:latin typeface="楷体" panose="02010609060101010101" charset="-122"/>
              <a:ea typeface="楷体" panose="02010609060101010101" charset="-122"/>
              <a:sym typeface="Arial" panose="020B0604020202020204" pitchFamily="34" charset="0"/>
            </a:endParaRPr>
          </a:p>
          <a:p>
            <a:pPr algn="ctr"/>
            <a:r>
              <a:rPr lang="zh-CN" altLang="en-US" sz="1600" b="1" dirty="0">
                <a:solidFill>
                  <a:srgbClr val="002060"/>
                </a:solidFill>
                <a:latin typeface="楷体" panose="02010609060101010101" charset="-122"/>
                <a:ea typeface="楷体" panose="02010609060101010101" charset="-122"/>
                <a:sym typeface="Arial" panose="020B0604020202020204" pitchFamily="34" charset="0"/>
              </a:rPr>
              <a:t>理</a:t>
            </a:r>
            <a:endParaRPr lang="zh-CN" altLang="en-US" sz="1600" b="1" dirty="0">
              <a:solidFill>
                <a:srgbClr val="002060"/>
              </a:solidFill>
              <a:latin typeface="楷体" panose="02010609060101010101" charset="-122"/>
              <a:ea typeface="楷体" panose="02010609060101010101" charset="-122"/>
              <a:sym typeface="Arial" panose="020B0604020202020204" pitchFamily="34" charset="0"/>
            </a:endParaRPr>
          </a:p>
          <a:p>
            <a:pPr algn="ctr"/>
            <a:r>
              <a:rPr lang="zh-CN" altLang="en-US" sz="1600" b="1" dirty="0">
                <a:solidFill>
                  <a:srgbClr val="002060"/>
                </a:solidFill>
                <a:latin typeface="楷体" panose="02010609060101010101" charset="-122"/>
                <a:ea typeface="楷体" panose="02010609060101010101" charset="-122"/>
                <a:sym typeface="Arial" panose="020B0604020202020204" pitchFamily="34" charset="0"/>
              </a:rPr>
              <a:t>委</a:t>
            </a:r>
            <a:endParaRPr lang="zh-CN" altLang="en-US" sz="1600" b="1" dirty="0">
              <a:solidFill>
                <a:srgbClr val="002060"/>
              </a:solidFill>
              <a:latin typeface="楷体" panose="02010609060101010101" charset="-122"/>
              <a:ea typeface="楷体" panose="02010609060101010101" charset="-122"/>
              <a:sym typeface="Arial" panose="020B0604020202020204" pitchFamily="34" charset="0"/>
            </a:endParaRPr>
          </a:p>
          <a:p>
            <a:pPr algn="ctr"/>
            <a:r>
              <a:rPr lang="zh-CN" altLang="en-US" sz="1600" b="1" dirty="0">
                <a:solidFill>
                  <a:srgbClr val="002060"/>
                </a:solidFill>
                <a:latin typeface="楷体" panose="02010609060101010101" charset="-122"/>
                <a:ea typeface="楷体" panose="02010609060101010101" charset="-122"/>
                <a:sym typeface="Arial" panose="020B0604020202020204" pitchFamily="34" charset="0"/>
              </a:rPr>
              <a:t>员</a:t>
            </a:r>
            <a:endParaRPr lang="zh-CN" altLang="en-US" sz="1600" b="1" dirty="0">
              <a:solidFill>
                <a:srgbClr val="002060"/>
              </a:solidFill>
              <a:latin typeface="楷体" panose="02010609060101010101" charset="-122"/>
              <a:ea typeface="楷体" panose="02010609060101010101" charset="-122"/>
              <a:sym typeface="Arial" panose="020B0604020202020204" pitchFamily="34" charset="0"/>
            </a:endParaRPr>
          </a:p>
        </p:txBody>
      </p:sp>
      <p:sp>
        <p:nvSpPr>
          <p:cNvPr id="6152" name="Line 10"/>
          <p:cNvSpPr>
            <a:spLocks noChangeShapeType="1"/>
          </p:cNvSpPr>
          <p:nvPr/>
        </p:nvSpPr>
        <p:spPr bwMode="auto">
          <a:xfrm>
            <a:off x="2655888" y="1846263"/>
            <a:ext cx="863600" cy="0"/>
          </a:xfrm>
          <a:prstGeom prst="line">
            <a:avLst/>
          </a:prstGeom>
          <a:noFill/>
          <a:ln w="25400">
            <a:solidFill>
              <a:srgbClr val="000080"/>
            </a:solidFill>
            <a:prstDash val="lgDash"/>
            <a:round/>
          </a:ln>
        </p:spPr>
        <p:txBody>
          <a:bodyPr/>
          <a:lstStyle/>
          <a:p>
            <a:endParaRPr lang="zh-CN" altLang="en-US"/>
          </a:p>
        </p:txBody>
      </p:sp>
      <p:sp>
        <p:nvSpPr>
          <p:cNvPr id="6153" name="Line 11"/>
          <p:cNvSpPr>
            <a:spLocks noChangeShapeType="1"/>
          </p:cNvSpPr>
          <p:nvPr/>
        </p:nvSpPr>
        <p:spPr bwMode="auto">
          <a:xfrm>
            <a:off x="4960938" y="1846263"/>
            <a:ext cx="1223962" cy="0"/>
          </a:xfrm>
          <a:prstGeom prst="line">
            <a:avLst/>
          </a:prstGeom>
          <a:noFill/>
          <a:ln w="25400">
            <a:solidFill>
              <a:srgbClr val="000080"/>
            </a:solidFill>
            <a:prstDash val="lgDash"/>
            <a:round/>
          </a:ln>
        </p:spPr>
        <p:txBody>
          <a:bodyPr/>
          <a:lstStyle/>
          <a:p>
            <a:endParaRPr lang="zh-CN" altLang="en-US"/>
          </a:p>
        </p:txBody>
      </p:sp>
      <p:sp>
        <p:nvSpPr>
          <p:cNvPr id="6154" name="AutoShape 12"/>
          <p:cNvSpPr>
            <a:spLocks noChangeArrowheads="1"/>
          </p:cNvSpPr>
          <p:nvPr/>
        </p:nvSpPr>
        <p:spPr bwMode="auto">
          <a:xfrm>
            <a:off x="6227763" y="1630363"/>
            <a:ext cx="1444625" cy="554037"/>
          </a:xfrm>
          <a:prstGeom prst="flowChartAlternateProcess">
            <a:avLst/>
          </a:prstGeom>
          <a:noFill/>
          <a:ln w="25400">
            <a:solidFill>
              <a:srgbClr val="000080"/>
            </a:solidFill>
            <a:miter lim="800000"/>
          </a:ln>
        </p:spPr>
        <p:txBody>
          <a:bodyPr wrap="none" lIns="90170" tIns="46990" rIns="90170" bIns="46990" anchor="ctr"/>
          <a:lstStyle/>
          <a:p>
            <a:pPr algn="ctr"/>
            <a:r>
              <a:rPr lang="zh-CN" altLang="en-US" sz="2400" b="1" dirty="0">
                <a:solidFill>
                  <a:srgbClr val="002060"/>
                </a:solidFill>
                <a:latin typeface="楷体_GB2312" pitchFamily="49" charset="-122"/>
                <a:ea typeface="楷体_GB2312" pitchFamily="49" charset="-122"/>
                <a:sym typeface="Arial" panose="020B0604020202020204" pitchFamily="34" charset="0"/>
              </a:rPr>
              <a:t>社 会</a:t>
            </a:r>
            <a:endParaRPr lang="zh-CN" altLang="en-US" sz="2400" b="1" dirty="0">
              <a:solidFill>
                <a:srgbClr val="002060"/>
              </a:solidFill>
              <a:latin typeface="楷体_GB2312" pitchFamily="49" charset="-122"/>
              <a:ea typeface="楷体_GB2312" pitchFamily="49" charset="-122"/>
              <a:sym typeface="Arial" panose="020B0604020202020204" pitchFamily="34" charset="0"/>
            </a:endParaRPr>
          </a:p>
        </p:txBody>
      </p:sp>
      <p:sp>
        <p:nvSpPr>
          <p:cNvPr id="6155" name="AutoShape 13"/>
          <p:cNvSpPr>
            <a:spLocks noChangeArrowheads="1"/>
          </p:cNvSpPr>
          <p:nvPr/>
        </p:nvSpPr>
        <p:spPr bwMode="auto">
          <a:xfrm>
            <a:off x="3525838" y="1630363"/>
            <a:ext cx="1443037" cy="554037"/>
          </a:xfrm>
          <a:prstGeom prst="flowChartAlternateProcess">
            <a:avLst/>
          </a:prstGeom>
          <a:noFill/>
          <a:ln w="25400">
            <a:solidFill>
              <a:srgbClr val="000080"/>
            </a:solidFill>
            <a:miter lim="800000"/>
          </a:ln>
        </p:spPr>
        <p:txBody>
          <a:bodyPr wrap="none" lIns="90170" tIns="46990" rIns="90170" bIns="46990" anchor="ctr"/>
          <a:lstStyle/>
          <a:p>
            <a:pPr algn="ctr"/>
            <a:r>
              <a:rPr lang="zh-CN" altLang="en-US" sz="2400" b="1" dirty="0">
                <a:solidFill>
                  <a:srgbClr val="002060"/>
                </a:solidFill>
                <a:latin typeface="楷体_GB2312" pitchFamily="49" charset="-122"/>
                <a:ea typeface="楷体_GB2312" pitchFamily="49" charset="-122"/>
                <a:sym typeface="Arial" panose="020B0604020202020204" pitchFamily="34" charset="0"/>
              </a:rPr>
              <a:t>学 校</a:t>
            </a:r>
            <a:endParaRPr lang="zh-CN" altLang="en-US" sz="2400" b="1" dirty="0">
              <a:solidFill>
                <a:srgbClr val="002060"/>
              </a:solidFill>
              <a:latin typeface="楷体_GB2312" pitchFamily="49" charset="-122"/>
              <a:ea typeface="楷体_GB2312" pitchFamily="49" charset="-122"/>
              <a:sym typeface="Arial" panose="020B0604020202020204" pitchFamily="34" charset="0"/>
            </a:endParaRPr>
          </a:p>
        </p:txBody>
      </p:sp>
      <p:sp>
        <p:nvSpPr>
          <p:cNvPr id="6156" name="AutoShape 14"/>
          <p:cNvSpPr>
            <a:spLocks noChangeArrowheads="1"/>
          </p:cNvSpPr>
          <p:nvPr/>
        </p:nvSpPr>
        <p:spPr bwMode="auto">
          <a:xfrm>
            <a:off x="1216025" y="1628775"/>
            <a:ext cx="1443038" cy="554038"/>
          </a:xfrm>
          <a:prstGeom prst="flowChartAlternateProcess">
            <a:avLst/>
          </a:prstGeom>
          <a:noFill/>
          <a:ln w="25400">
            <a:solidFill>
              <a:srgbClr val="000080"/>
            </a:solidFill>
            <a:miter lim="800000"/>
          </a:ln>
        </p:spPr>
        <p:txBody>
          <a:bodyPr wrap="none" lIns="90170" tIns="46990" rIns="90170" bIns="46990" anchor="ctr"/>
          <a:lstStyle/>
          <a:p>
            <a:pPr algn="ctr"/>
            <a:r>
              <a:rPr lang="zh-CN" altLang="en-US" sz="2400" b="1" dirty="0">
                <a:solidFill>
                  <a:srgbClr val="002060"/>
                </a:solidFill>
                <a:latin typeface="楷体_GB2312" pitchFamily="49" charset="-122"/>
                <a:ea typeface="楷体_GB2312" pitchFamily="49" charset="-122"/>
                <a:sym typeface="Arial" panose="020B0604020202020204" pitchFamily="34" charset="0"/>
              </a:rPr>
              <a:t>家 庭</a:t>
            </a:r>
            <a:endParaRPr lang="zh-CN" altLang="en-US" sz="2400" b="1" dirty="0">
              <a:solidFill>
                <a:srgbClr val="002060"/>
              </a:solidFill>
              <a:latin typeface="楷体_GB2312" pitchFamily="49" charset="-122"/>
              <a:ea typeface="楷体_GB2312" pitchFamily="49" charset="-122"/>
              <a:sym typeface="Arial" panose="020B0604020202020204" pitchFamily="34" charset="0"/>
            </a:endParaRPr>
          </a:p>
        </p:txBody>
      </p:sp>
      <p:sp>
        <p:nvSpPr>
          <p:cNvPr id="6157" name="AutoShape 15"/>
          <p:cNvSpPr>
            <a:spLocks noChangeArrowheads="1"/>
          </p:cNvSpPr>
          <p:nvPr/>
        </p:nvSpPr>
        <p:spPr bwMode="auto">
          <a:xfrm>
            <a:off x="1187450" y="3373438"/>
            <a:ext cx="534988" cy="1898650"/>
          </a:xfrm>
          <a:prstGeom prst="flowChartAlternateProcess">
            <a:avLst/>
          </a:prstGeom>
          <a:noFill/>
          <a:ln w="25400">
            <a:solidFill>
              <a:srgbClr val="000080"/>
            </a:solidFill>
            <a:miter lim="800000"/>
          </a:ln>
        </p:spPr>
        <p:txBody>
          <a:bodyPr wrap="none" lIns="90170" tIns="46990" rIns="90170" bIns="46990" anchor="ctr"/>
          <a:lstStyle/>
          <a:p>
            <a:pPr algn="ctr"/>
            <a:r>
              <a:rPr lang="zh-CN" altLang="en-US" sz="2400" b="1" dirty="0">
                <a:solidFill>
                  <a:srgbClr val="002060"/>
                </a:solidFill>
                <a:latin typeface="楷体" panose="02010609060101010101" charset="-122"/>
                <a:ea typeface="楷体" panose="02010609060101010101" charset="-122"/>
                <a:sym typeface="Arial" panose="020B0604020202020204" pitchFamily="34" charset="0"/>
              </a:rPr>
              <a:t>家</a:t>
            </a:r>
            <a:endParaRPr lang="zh-CN" altLang="en-US" sz="2400" b="1" dirty="0">
              <a:solidFill>
                <a:srgbClr val="002060"/>
              </a:solidFill>
              <a:latin typeface="楷体" panose="02010609060101010101" charset="-122"/>
              <a:ea typeface="楷体" panose="02010609060101010101" charset="-122"/>
              <a:sym typeface="Arial" panose="020B0604020202020204" pitchFamily="34" charset="0"/>
            </a:endParaRPr>
          </a:p>
          <a:p>
            <a:pPr algn="ctr"/>
            <a:r>
              <a:rPr lang="zh-CN" altLang="en-US" sz="2400" b="1" dirty="0">
                <a:solidFill>
                  <a:srgbClr val="002060"/>
                </a:solidFill>
                <a:latin typeface="楷体" panose="02010609060101010101" charset="-122"/>
                <a:ea typeface="楷体" panose="02010609060101010101" charset="-122"/>
                <a:sym typeface="Arial" panose="020B0604020202020204" pitchFamily="34" charset="0"/>
              </a:rPr>
              <a:t>长</a:t>
            </a:r>
            <a:endParaRPr lang="zh-CN" altLang="en-US" sz="2400" b="1" dirty="0">
              <a:solidFill>
                <a:srgbClr val="002060"/>
              </a:solidFill>
              <a:latin typeface="楷体" panose="02010609060101010101" charset="-122"/>
              <a:ea typeface="楷体" panose="02010609060101010101" charset="-122"/>
              <a:sym typeface="Arial" panose="020B0604020202020204" pitchFamily="34" charset="0"/>
            </a:endParaRPr>
          </a:p>
          <a:p>
            <a:pPr algn="ctr"/>
            <a:r>
              <a:rPr lang="zh-CN" altLang="en-US" sz="2400" b="1" dirty="0">
                <a:solidFill>
                  <a:srgbClr val="002060"/>
                </a:solidFill>
                <a:latin typeface="楷体" panose="02010609060101010101" charset="-122"/>
                <a:ea typeface="楷体" panose="02010609060101010101" charset="-122"/>
                <a:sym typeface="Arial" panose="020B0604020202020204" pitchFamily="34" charset="0"/>
              </a:rPr>
              <a:t>学</a:t>
            </a:r>
            <a:endParaRPr lang="zh-CN" altLang="en-US" sz="2400" b="1" dirty="0">
              <a:solidFill>
                <a:srgbClr val="002060"/>
              </a:solidFill>
              <a:latin typeface="楷体" panose="02010609060101010101" charset="-122"/>
              <a:ea typeface="楷体" panose="02010609060101010101" charset="-122"/>
              <a:sym typeface="Arial" panose="020B0604020202020204" pitchFamily="34" charset="0"/>
            </a:endParaRPr>
          </a:p>
          <a:p>
            <a:pPr algn="ctr"/>
            <a:r>
              <a:rPr lang="zh-CN" altLang="en-US" sz="2400" b="1" dirty="0">
                <a:solidFill>
                  <a:srgbClr val="002060"/>
                </a:solidFill>
                <a:latin typeface="楷体" panose="02010609060101010101" charset="-122"/>
                <a:ea typeface="楷体" panose="02010609060101010101" charset="-122"/>
                <a:sym typeface="Arial" panose="020B0604020202020204" pitchFamily="34" charset="0"/>
              </a:rPr>
              <a:t>校</a:t>
            </a:r>
            <a:endParaRPr lang="zh-CN" altLang="en-US" sz="2400" b="1" dirty="0">
              <a:solidFill>
                <a:srgbClr val="002060"/>
              </a:solidFill>
              <a:latin typeface="楷体" panose="02010609060101010101" charset="-122"/>
              <a:ea typeface="楷体" panose="02010609060101010101" charset="-122"/>
              <a:sym typeface="Arial" panose="020B0604020202020204" pitchFamily="34" charset="0"/>
            </a:endParaRPr>
          </a:p>
        </p:txBody>
      </p:sp>
      <p:sp>
        <p:nvSpPr>
          <p:cNvPr id="6158" name="AutoShape 16"/>
          <p:cNvSpPr>
            <a:spLocks noChangeArrowheads="1"/>
          </p:cNvSpPr>
          <p:nvPr/>
        </p:nvSpPr>
        <p:spPr bwMode="auto">
          <a:xfrm>
            <a:off x="6724650" y="3321050"/>
            <a:ext cx="568325" cy="1949450"/>
          </a:xfrm>
          <a:prstGeom prst="flowChartAlternateProcess">
            <a:avLst/>
          </a:prstGeom>
          <a:noFill/>
          <a:ln w="25400">
            <a:solidFill>
              <a:srgbClr val="000080"/>
            </a:solidFill>
            <a:miter lim="800000"/>
          </a:ln>
        </p:spPr>
        <p:txBody>
          <a:bodyPr wrap="none" lIns="90170" tIns="46990" rIns="90170" bIns="46990" anchor="ctr"/>
          <a:lstStyle/>
          <a:p>
            <a:pPr algn="ctr"/>
            <a:r>
              <a:rPr lang="zh-CN" altLang="en-US" sz="2400" b="1" dirty="0">
                <a:solidFill>
                  <a:srgbClr val="002060"/>
                </a:solidFill>
                <a:latin typeface="楷体" panose="02010609060101010101" charset="-122"/>
                <a:ea typeface="楷体" panose="02010609060101010101" charset="-122"/>
                <a:sym typeface="Arial" panose="020B0604020202020204" pitchFamily="34" charset="0"/>
              </a:rPr>
              <a:t>共</a:t>
            </a:r>
            <a:endParaRPr lang="zh-CN" altLang="en-US" sz="2400" b="1" dirty="0">
              <a:solidFill>
                <a:srgbClr val="002060"/>
              </a:solidFill>
              <a:latin typeface="楷体" panose="02010609060101010101" charset="-122"/>
              <a:ea typeface="楷体" panose="02010609060101010101" charset="-122"/>
              <a:sym typeface="Arial" panose="020B0604020202020204" pitchFamily="34" charset="0"/>
            </a:endParaRPr>
          </a:p>
          <a:p>
            <a:pPr algn="ctr"/>
            <a:r>
              <a:rPr lang="zh-CN" altLang="en-US" sz="2400" b="1" dirty="0">
                <a:solidFill>
                  <a:srgbClr val="002060"/>
                </a:solidFill>
                <a:latin typeface="楷体" panose="02010609060101010101" charset="-122"/>
                <a:ea typeface="楷体" panose="02010609060101010101" charset="-122"/>
                <a:sym typeface="Arial" panose="020B0604020202020204" pitchFamily="34" charset="0"/>
              </a:rPr>
              <a:t>建</a:t>
            </a:r>
            <a:endParaRPr lang="zh-CN" altLang="en-US" sz="2400" b="1" dirty="0">
              <a:solidFill>
                <a:srgbClr val="002060"/>
              </a:solidFill>
              <a:latin typeface="楷体" panose="02010609060101010101" charset="-122"/>
              <a:ea typeface="楷体" panose="02010609060101010101" charset="-122"/>
              <a:sym typeface="Arial" panose="020B0604020202020204" pitchFamily="34" charset="0"/>
            </a:endParaRPr>
          </a:p>
          <a:p>
            <a:pPr algn="ctr"/>
            <a:r>
              <a:rPr lang="zh-CN" altLang="en-US" sz="2400" b="1" dirty="0">
                <a:solidFill>
                  <a:srgbClr val="002060"/>
                </a:solidFill>
                <a:latin typeface="楷体" panose="02010609060101010101" charset="-122"/>
                <a:ea typeface="楷体" panose="02010609060101010101" charset="-122"/>
                <a:sym typeface="Arial" panose="020B0604020202020204" pitchFamily="34" charset="0"/>
              </a:rPr>
              <a:t>单</a:t>
            </a:r>
            <a:endParaRPr lang="zh-CN" altLang="en-US" sz="2400" b="1" dirty="0">
              <a:solidFill>
                <a:srgbClr val="002060"/>
              </a:solidFill>
              <a:latin typeface="楷体" panose="02010609060101010101" charset="-122"/>
              <a:ea typeface="楷体" panose="02010609060101010101" charset="-122"/>
              <a:sym typeface="Arial" panose="020B0604020202020204" pitchFamily="34" charset="0"/>
            </a:endParaRPr>
          </a:p>
          <a:p>
            <a:pPr algn="ctr"/>
            <a:r>
              <a:rPr lang="zh-CN" altLang="en-US" sz="2400" b="1" dirty="0">
                <a:solidFill>
                  <a:srgbClr val="002060"/>
                </a:solidFill>
                <a:latin typeface="楷体" panose="02010609060101010101" charset="-122"/>
                <a:ea typeface="楷体" panose="02010609060101010101" charset="-122"/>
                <a:sym typeface="Arial" panose="020B0604020202020204" pitchFamily="34" charset="0"/>
              </a:rPr>
              <a:t>位</a:t>
            </a:r>
            <a:endParaRPr lang="zh-CN" altLang="en-US" sz="2400" b="1" dirty="0">
              <a:solidFill>
                <a:srgbClr val="002060"/>
              </a:solidFill>
              <a:latin typeface="楷体" panose="02010609060101010101" charset="-122"/>
              <a:ea typeface="楷体" panose="02010609060101010101" charset="-122"/>
              <a:sym typeface="Arial" panose="020B0604020202020204" pitchFamily="34" charset="0"/>
            </a:endParaRPr>
          </a:p>
        </p:txBody>
      </p:sp>
      <p:sp>
        <p:nvSpPr>
          <p:cNvPr id="6159" name="AutoShape 17"/>
          <p:cNvSpPr>
            <a:spLocks noChangeArrowheads="1"/>
          </p:cNvSpPr>
          <p:nvPr/>
        </p:nvSpPr>
        <p:spPr bwMode="auto">
          <a:xfrm>
            <a:off x="7672388" y="3319463"/>
            <a:ext cx="508000" cy="1951037"/>
          </a:xfrm>
          <a:prstGeom prst="flowChartAlternateProcess">
            <a:avLst/>
          </a:prstGeom>
          <a:noFill/>
          <a:ln w="25400">
            <a:solidFill>
              <a:srgbClr val="000080"/>
            </a:solidFill>
            <a:miter lim="800000"/>
          </a:ln>
        </p:spPr>
        <p:txBody>
          <a:bodyPr wrap="none" lIns="90170" tIns="46990" rIns="90170" bIns="46990" anchor="ctr"/>
          <a:lstStyle/>
          <a:p>
            <a:pPr algn="ctr"/>
            <a:r>
              <a:rPr lang="zh-CN" altLang="en-US" sz="2400" b="1" dirty="0" smtClean="0">
                <a:solidFill>
                  <a:srgbClr val="002060"/>
                </a:solidFill>
                <a:latin typeface="楷体" panose="02010609060101010101" charset="-122"/>
                <a:ea typeface="楷体" panose="02010609060101010101" charset="-122"/>
                <a:sym typeface="Arial" panose="020B0604020202020204" pitchFamily="34" charset="0"/>
              </a:rPr>
              <a:t>专</a:t>
            </a:r>
            <a:endParaRPr lang="en-US" altLang="zh-CN" sz="2400" b="1" dirty="0" smtClean="0">
              <a:solidFill>
                <a:srgbClr val="002060"/>
              </a:solidFill>
              <a:latin typeface="楷体" panose="02010609060101010101" charset="-122"/>
              <a:ea typeface="楷体" panose="02010609060101010101" charset="-122"/>
              <a:sym typeface="Arial" panose="020B0604020202020204" pitchFamily="34" charset="0"/>
            </a:endParaRPr>
          </a:p>
          <a:p>
            <a:pPr algn="ctr"/>
            <a:r>
              <a:rPr lang="zh-CN" altLang="en-US" sz="2400" b="1" dirty="0" smtClean="0">
                <a:solidFill>
                  <a:srgbClr val="002060"/>
                </a:solidFill>
                <a:latin typeface="楷体" panose="02010609060101010101" charset="-122"/>
                <a:ea typeface="楷体" panose="02010609060101010101" charset="-122"/>
                <a:sym typeface="Arial" panose="020B0604020202020204" pitchFamily="34" charset="0"/>
              </a:rPr>
              <a:t>业</a:t>
            </a:r>
            <a:endParaRPr lang="en-US" altLang="zh-CN" sz="2400" b="1" dirty="0" smtClean="0">
              <a:solidFill>
                <a:srgbClr val="002060"/>
              </a:solidFill>
              <a:latin typeface="楷体" panose="02010609060101010101" charset="-122"/>
              <a:ea typeface="楷体" panose="02010609060101010101" charset="-122"/>
              <a:sym typeface="Arial" panose="020B0604020202020204" pitchFamily="34" charset="0"/>
            </a:endParaRPr>
          </a:p>
          <a:p>
            <a:pPr algn="ctr"/>
            <a:r>
              <a:rPr lang="zh-CN" altLang="en-US" sz="2400" b="1" dirty="0" smtClean="0">
                <a:solidFill>
                  <a:srgbClr val="002060"/>
                </a:solidFill>
                <a:latin typeface="楷体" panose="02010609060101010101" charset="-122"/>
                <a:ea typeface="楷体" panose="02010609060101010101" charset="-122"/>
                <a:sym typeface="Arial" panose="020B0604020202020204" pitchFamily="34" charset="0"/>
              </a:rPr>
              <a:t>医</a:t>
            </a:r>
            <a:endParaRPr lang="zh-CN" altLang="en-US" sz="2400" b="1" dirty="0">
              <a:solidFill>
                <a:srgbClr val="002060"/>
              </a:solidFill>
              <a:latin typeface="楷体" panose="02010609060101010101" charset="-122"/>
              <a:ea typeface="楷体" panose="02010609060101010101" charset="-122"/>
              <a:sym typeface="Arial" panose="020B0604020202020204" pitchFamily="34" charset="0"/>
            </a:endParaRPr>
          </a:p>
          <a:p>
            <a:pPr algn="ctr"/>
            <a:r>
              <a:rPr lang="zh-CN" altLang="en-US" sz="2400" b="1" dirty="0">
                <a:solidFill>
                  <a:srgbClr val="002060"/>
                </a:solidFill>
                <a:latin typeface="楷体" panose="02010609060101010101" charset="-122"/>
                <a:ea typeface="楷体" panose="02010609060101010101" charset="-122"/>
                <a:sym typeface="Arial" panose="020B0604020202020204" pitchFamily="34" charset="0"/>
              </a:rPr>
              <a:t>院</a:t>
            </a:r>
            <a:endParaRPr lang="zh-CN" altLang="en-US" sz="2400" b="1" dirty="0">
              <a:solidFill>
                <a:srgbClr val="002060"/>
              </a:solidFill>
              <a:latin typeface="楷体" panose="02010609060101010101" charset="-122"/>
              <a:ea typeface="楷体" panose="02010609060101010101" charset="-122"/>
              <a:sym typeface="Arial" panose="020B0604020202020204" pitchFamily="34" charset="0"/>
            </a:endParaRPr>
          </a:p>
        </p:txBody>
      </p:sp>
      <p:sp>
        <p:nvSpPr>
          <p:cNvPr id="6160" name="AutoShape 18"/>
          <p:cNvSpPr>
            <a:spLocks noChangeArrowheads="1"/>
          </p:cNvSpPr>
          <p:nvPr/>
        </p:nvSpPr>
        <p:spPr bwMode="auto">
          <a:xfrm>
            <a:off x="5745163" y="3319463"/>
            <a:ext cx="482600" cy="1951037"/>
          </a:xfrm>
          <a:prstGeom prst="flowChartAlternateProcess">
            <a:avLst/>
          </a:prstGeom>
          <a:noFill/>
          <a:ln w="25400">
            <a:solidFill>
              <a:srgbClr val="000080"/>
            </a:solidFill>
            <a:miter lim="800000"/>
          </a:ln>
        </p:spPr>
        <p:txBody>
          <a:bodyPr wrap="none" lIns="90170" tIns="46990" rIns="90170" bIns="46990" anchor="ctr"/>
          <a:lstStyle/>
          <a:p>
            <a:pPr algn="ctr"/>
            <a:r>
              <a:rPr lang="zh-CN" altLang="en-US" sz="2400" b="1" dirty="0">
                <a:solidFill>
                  <a:srgbClr val="002060"/>
                </a:solidFill>
                <a:latin typeface="楷体" panose="02010609060101010101" charset="-122"/>
                <a:ea typeface="楷体" panose="02010609060101010101" charset="-122"/>
                <a:sym typeface="Arial" panose="020B0604020202020204" pitchFamily="34" charset="0"/>
              </a:rPr>
              <a:t>社</a:t>
            </a:r>
            <a:endParaRPr lang="zh-CN" altLang="en-US" sz="2400" b="1" dirty="0">
              <a:solidFill>
                <a:srgbClr val="002060"/>
              </a:solidFill>
              <a:latin typeface="楷体" panose="02010609060101010101" charset="-122"/>
              <a:ea typeface="楷体" panose="02010609060101010101" charset="-122"/>
              <a:sym typeface="Arial" panose="020B0604020202020204" pitchFamily="34" charset="0"/>
            </a:endParaRPr>
          </a:p>
          <a:p>
            <a:pPr algn="ctr"/>
            <a:r>
              <a:rPr lang="zh-CN" altLang="en-US" sz="2400" b="1" dirty="0">
                <a:solidFill>
                  <a:srgbClr val="002060"/>
                </a:solidFill>
                <a:latin typeface="楷体" panose="02010609060101010101" charset="-122"/>
                <a:ea typeface="楷体" panose="02010609060101010101" charset="-122"/>
                <a:sym typeface="Arial" panose="020B0604020202020204" pitchFamily="34" charset="0"/>
              </a:rPr>
              <a:t>会</a:t>
            </a:r>
            <a:endParaRPr lang="zh-CN" altLang="en-US" sz="2400" b="1" dirty="0">
              <a:solidFill>
                <a:srgbClr val="002060"/>
              </a:solidFill>
              <a:latin typeface="楷体" panose="02010609060101010101" charset="-122"/>
              <a:ea typeface="楷体" panose="02010609060101010101" charset="-122"/>
              <a:sym typeface="Arial" panose="020B0604020202020204" pitchFamily="34" charset="0"/>
            </a:endParaRPr>
          </a:p>
          <a:p>
            <a:pPr algn="ctr"/>
            <a:r>
              <a:rPr lang="zh-CN" altLang="en-US" sz="2400" b="1" dirty="0">
                <a:solidFill>
                  <a:srgbClr val="002060"/>
                </a:solidFill>
                <a:latin typeface="楷体" panose="02010609060101010101" charset="-122"/>
                <a:ea typeface="楷体" panose="02010609060101010101" charset="-122"/>
                <a:sym typeface="Arial" panose="020B0604020202020204" pitchFamily="34" charset="0"/>
              </a:rPr>
              <a:t>机</a:t>
            </a:r>
            <a:endParaRPr lang="zh-CN" altLang="en-US" sz="2400" b="1" dirty="0">
              <a:solidFill>
                <a:srgbClr val="002060"/>
              </a:solidFill>
              <a:latin typeface="楷体" panose="02010609060101010101" charset="-122"/>
              <a:ea typeface="楷体" panose="02010609060101010101" charset="-122"/>
              <a:sym typeface="Arial" panose="020B0604020202020204" pitchFamily="34" charset="0"/>
            </a:endParaRPr>
          </a:p>
          <a:p>
            <a:pPr algn="ctr"/>
            <a:r>
              <a:rPr lang="zh-CN" altLang="en-US" sz="2400" b="1" dirty="0">
                <a:solidFill>
                  <a:srgbClr val="002060"/>
                </a:solidFill>
                <a:latin typeface="楷体" panose="02010609060101010101" charset="-122"/>
                <a:ea typeface="楷体" panose="02010609060101010101" charset="-122"/>
                <a:sym typeface="Arial" panose="020B0604020202020204" pitchFamily="34" charset="0"/>
              </a:rPr>
              <a:t>构</a:t>
            </a:r>
            <a:endParaRPr lang="zh-CN" altLang="en-US" sz="2400" b="1" dirty="0">
              <a:solidFill>
                <a:srgbClr val="002060"/>
              </a:solidFill>
              <a:latin typeface="楷体" panose="02010609060101010101" charset="-122"/>
              <a:ea typeface="楷体" panose="02010609060101010101" charset="-122"/>
              <a:sym typeface="Arial" panose="020B0604020202020204" pitchFamily="34" charset="0"/>
            </a:endParaRPr>
          </a:p>
        </p:txBody>
      </p:sp>
      <p:sp>
        <p:nvSpPr>
          <p:cNvPr id="6161" name="AutoShape 19"/>
          <p:cNvSpPr>
            <a:spLocks noChangeArrowheads="1"/>
          </p:cNvSpPr>
          <p:nvPr/>
        </p:nvSpPr>
        <p:spPr bwMode="auto">
          <a:xfrm>
            <a:off x="2976563" y="2630488"/>
            <a:ext cx="2528887" cy="500062"/>
          </a:xfrm>
          <a:prstGeom prst="flowChartAlternateProcess">
            <a:avLst/>
          </a:prstGeom>
          <a:noFill/>
          <a:ln w="25400">
            <a:solidFill>
              <a:srgbClr val="000080"/>
            </a:solidFill>
            <a:miter lim="800000"/>
          </a:ln>
        </p:spPr>
        <p:txBody>
          <a:bodyPr wrap="none" lIns="90170" tIns="46990" rIns="90170" bIns="46990" anchor="ctr"/>
          <a:lstStyle/>
          <a:p>
            <a:pPr algn="ctr"/>
            <a:r>
              <a:rPr lang="zh-CN" altLang="en-US" sz="2800" b="1" dirty="0">
                <a:solidFill>
                  <a:srgbClr val="002060"/>
                </a:solidFill>
                <a:latin typeface="楷体" panose="02010609060101010101" charset="-122"/>
                <a:ea typeface="楷体" panose="02010609060101010101" charset="-122"/>
                <a:sym typeface="Arial" panose="020B0604020202020204" pitchFamily="34" charset="0"/>
              </a:rPr>
              <a:t>学生处、教研处</a:t>
            </a:r>
            <a:endParaRPr lang="zh-CN" altLang="en-US" sz="2800" b="1" dirty="0">
              <a:solidFill>
                <a:srgbClr val="002060"/>
              </a:solidFill>
              <a:latin typeface="楷体" panose="02010609060101010101" charset="-122"/>
              <a:ea typeface="楷体" panose="02010609060101010101" charset="-122"/>
              <a:sym typeface="Arial" panose="020B0604020202020204" pitchFamily="34" charset="0"/>
            </a:endParaRPr>
          </a:p>
        </p:txBody>
      </p:sp>
      <p:sp>
        <p:nvSpPr>
          <p:cNvPr id="6162" name="AutoShape 20"/>
          <p:cNvSpPr>
            <a:spLocks noChangeArrowheads="1"/>
          </p:cNvSpPr>
          <p:nvPr/>
        </p:nvSpPr>
        <p:spPr bwMode="auto">
          <a:xfrm>
            <a:off x="2095500" y="3373438"/>
            <a:ext cx="534988" cy="1897062"/>
          </a:xfrm>
          <a:prstGeom prst="flowChartAlternateProcess">
            <a:avLst/>
          </a:prstGeom>
          <a:noFill/>
          <a:ln w="25400">
            <a:solidFill>
              <a:srgbClr val="000080"/>
            </a:solidFill>
            <a:miter lim="800000"/>
          </a:ln>
        </p:spPr>
        <p:txBody>
          <a:bodyPr wrap="none" lIns="90170" tIns="46990" rIns="90170" bIns="46990" anchor="ctr"/>
          <a:lstStyle/>
          <a:p>
            <a:pPr algn="ctr"/>
            <a:r>
              <a:rPr lang="zh-CN" altLang="en-US" sz="2400" b="1" dirty="0">
                <a:solidFill>
                  <a:srgbClr val="002060"/>
                </a:solidFill>
                <a:latin typeface="楷体" panose="02010609060101010101" charset="-122"/>
                <a:ea typeface="楷体" panose="02010609060101010101" charset="-122"/>
                <a:sym typeface="Arial" panose="020B0604020202020204" pitchFamily="34" charset="0"/>
              </a:rPr>
              <a:t>家</a:t>
            </a:r>
            <a:endParaRPr lang="zh-CN" altLang="en-US" sz="2400" b="1" dirty="0">
              <a:solidFill>
                <a:srgbClr val="002060"/>
              </a:solidFill>
              <a:latin typeface="楷体" panose="02010609060101010101" charset="-122"/>
              <a:ea typeface="楷体" panose="02010609060101010101" charset="-122"/>
              <a:sym typeface="Arial" panose="020B0604020202020204" pitchFamily="34" charset="0"/>
            </a:endParaRPr>
          </a:p>
          <a:p>
            <a:pPr algn="ctr"/>
            <a:r>
              <a:rPr lang="zh-CN" altLang="en-US" sz="2400" b="1" dirty="0">
                <a:solidFill>
                  <a:srgbClr val="002060"/>
                </a:solidFill>
                <a:latin typeface="楷体" panose="02010609060101010101" charset="-122"/>
                <a:ea typeface="楷体" panose="02010609060101010101" charset="-122"/>
                <a:sym typeface="Arial" panose="020B0604020202020204" pitchFamily="34" charset="0"/>
              </a:rPr>
              <a:t>长</a:t>
            </a:r>
            <a:endParaRPr lang="zh-CN" altLang="en-US" sz="2400" b="1" dirty="0">
              <a:solidFill>
                <a:srgbClr val="002060"/>
              </a:solidFill>
              <a:latin typeface="楷体" panose="02010609060101010101" charset="-122"/>
              <a:ea typeface="楷体" panose="02010609060101010101" charset="-122"/>
              <a:sym typeface="Arial" panose="020B0604020202020204" pitchFamily="34" charset="0"/>
            </a:endParaRPr>
          </a:p>
          <a:p>
            <a:pPr algn="ctr"/>
            <a:r>
              <a:rPr lang="zh-CN" altLang="en-US" sz="2400" b="1" dirty="0">
                <a:solidFill>
                  <a:srgbClr val="002060"/>
                </a:solidFill>
                <a:latin typeface="楷体" panose="02010609060101010101" charset="-122"/>
                <a:ea typeface="楷体" panose="02010609060101010101" charset="-122"/>
                <a:sym typeface="Arial" panose="020B0604020202020204" pitchFamily="34" charset="0"/>
              </a:rPr>
              <a:t>委</a:t>
            </a:r>
            <a:endParaRPr lang="zh-CN" altLang="en-US" sz="2400" b="1" dirty="0">
              <a:solidFill>
                <a:srgbClr val="002060"/>
              </a:solidFill>
              <a:latin typeface="楷体" panose="02010609060101010101" charset="-122"/>
              <a:ea typeface="楷体" panose="02010609060101010101" charset="-122"/>
              <a:sym typeface="Arial" panose="020B0604020202020204" pitchFamily="34" charset="0"/>
            </a:endParaRPr>
          </a:p>
          <a:p>
            <a:pPr algn="ctr"/>
            <a:r>
              <a:rPr lang="zh-CN" altLang="en-US" sz="2400" b="1" dirty="0">
                <a:solidFill>
                  <a:srgbClr val="002060"/>
                </a:solidFill>
                <a:latin typeface="楷体" panose="02010609060101010101" charset="-122"/>
                <a:ea typeface="楷体" panose="02010609060101010101" charset="-122"/>
                <a:sym typeface="Arial" panose="020B0604020202020204" pitchFamily="34" charset="0"/>
              </a:rPr>
              <a:t>员</a:t>
            </a:r>
            <a:endParaRPr lang="zh-CN" altLang="en-US" sz="2400" b="1" dirty="0">
              <a:solidFill>
                <a:srgbClr val="002060"/>
              </a:solidFill>
              <a:latin typeface="楷体" panose="02010609060101010101" charset="-122"/>
              <a:ea typeface="楷体" panose="02010609060101010101" charset="-122"/>
              <a:sym typeface="Arial" panose="020B0604020202020204" pitchFamily="34" charset="0"/>
            </a:endParaRPr>
          </a:p>
          <a:p>
            <a:pPr algn="ctr"/>
            <a:r>
              <a:rPr lang="zh-CN" altLang="en-US" sz="2400" b="1" dirty="0">
                <a:solidFill>
                  <a:srgbClr val="002060"/>
                </a:solidFill>
                <a:latin typeface="楷体" panose="02010609060101010101" charset="-122"/>
                <a:ea typeface="楷体" panose="02010609060101010101" charset="-122"/>
                <a:sym typeface="Arial" panose="020B0604020202020204" pitchFamily="34" charset="0"/>
              </a:rPr>
              <a:t>会</a:t>
            </a:r>
            <a:endParaRPr lang="zh-CN" altLang="en-US" sz="2400" b="1" dirty="0">
              <a:solidFill>
                <a:srgbClr val="002060"/>
              </a:solidFill>
              <a:latin typeface="楷体" panose="02010609060101010101" charset="-122"/>
              <a:ea typeface="楷体" panose="02010609060101010101" charset="-122"/>
              <a:sym typeface="Arial" panose="020B0604020202020204" pitchFamily="34" charset="0"/>
            </a:endParaRPr>
          </a:p>
        </p:txBody>
      </p:sp>
      <p:sp>
        <p:nvSpPr>
          <p:cNvPr id="6163" name="Line 21"/>
          <p:cNvSpPr>
            <a:spLocks noChangeShapeType="1"/>
          </p:cNvSpPr>
          <p:nvPr/>
        </p:nvSpPr>
        <p:spPr bwMode="auto">
          <a:xfrm flipH="1">
            <a:off x="4259263" y="2184400"/>
            <a:ext cx="0" cy="446088"/>
          </a:xfrm>
          <a:prstGeom prst="line">
            <a:avLst/>
          </a:prstGeom>
          <a:noFill/>
          <a:ln w="25400">
            <a:solidFill>
              <a:srgbClr val="000080"/>
            </a:solidFill>
            <a:prstDash val="lgDash"/>
            <a:round/>
          </a:ln>
        </p:spPr>
        <p:txBody>
          <a:bodyPr/>
          <a:lstStyle/>
          <a:p>
            <a:endParaRPr lang="zh-CN" altLang="en-US"/>
          </a:p>
        </p:txBody>
      </p:sp>
      <p:sp>
        <p:nvSpPr>
          <p:cNvPr id="6164" name="Line 22"/>
          <p:cNvSpPr>
            <a:spLocks noChangeShapeType="1"/>
          </p:cNvSpPr>
          <p:nvPr/>
        </p:nvSpPr>
        <p:spPr bwMode="auto">
          <a:xfrm flipH="1">
            <a:off x="1882775" y="2185988"/>
            <a:ext cx="7938" cy="498475"/>
          </a:xfrm>
          <a:prstGeom prst="line">
            <a:avLst/>
          </a:prstGeom>
          <a:noFill/>
          <a:ln w="25400">
            <a:solidFill>
              <a:srgbClr val="000080"/>
            </a:solidFill>
            <a:prstDash val="lgDash"/>
            <a:round/>
          </a:ln>
        </p:spPr>
        <p:txBody>
          <a:bodyPr/>
          <a:lstStyle/>
          <a:p>
            <a:endParaRPr lang="zh-CN" altLang="en-US"/>
          </a:p>
        </p:txBody>
      </p:sp>
      <p:sp>
        <p:nvSpPr>
          <p:cNvPr id="6165" name="Line 23"/>
          <p:cNvSpPr>
            <a:spLocks noChangeShapeType="1"/>
          </p:cNvSpPr>
          <p:nvPr/>
        </p:nvSpPr>
        <p:spPr bwMode="auto">
          <a:xfrm>
            <a:off x="6992938" y="2185988"/>
            <a:ext cx="6350" cy="444500"/>
          </a:xfrm>
          <a:prstGeom prst="line">
            <a:avLst/>
          </a:prstGeom>
          <a:noFill/>
          <a:ln w="25400">
            <a:solidFill>
              <a:srgbClr val="000080"/>
            </a:solidFill>
            <a:prstDash val="lgDash"/>
            <a:round/>
          </a:ln>
        </p:spPr>
        <p:txBody>
          <a:bodyPr/>
          <a:lstStyle/>
          <a:p>
            <a:endParaRPr lang="zh-CN" altLang="en-US"/>
          </a:p>
        </p:txBody>
      </p:sp>
      <p:sp>
        <p:nvSpPr>
          <p:cNvPr id="6166" name="Line 24"/>
          <p:cNvSpPr>
            <a:spLocks noChangeShapeType="1"/>
          </p:cNvSpPr>
          <p:nvPr/>
        </p:nvSpPr>
        <p:spPr bwMode="auto">
          <a:xfrm>
            <a:off x="4259263" y="3371850"/>
            <a:ext cx="6350" cy="188913"/>
          </a:xfrm>
          <a:prstGeom prst="line">
            <a:avLst/>
          </a:prstGeom>
          <a:noFill/>
          <a:ln w="25400">
            <a:solidFill>
              <a:srgbClr val="000080"/>
            </a:solidFill>
            <a:prstDash val="lgDash"/>
            <a:round/>
          </a:ln>
        </p:spPr>
        <p:txBody>
          <a:bodyPr/>
          <a:lstStyle/>
          <a:p>
            <a:endParaRPr lang="zh-CN" altLang="en-US"/>
          </a:p>
        </p:txBody>
      </p:sp>
      <p:sp>
        <p:nvSpPr>
          <p:cNvPr id="6167" name="Line 25"/>
          <p:cNvSpPr>
            <a:spLocks noChangeShapeType="1"/>
          </p:cNvSpPr>
          <p:nvPr/>
        </p:nvSpPr>
        <p:spPr bwMode="auto">
          <a:xfrm>
            <a:off x="5994400" y="2630488"/>
            <a:ext cx="1588" cy="688975"/>
          </a:xfrm>
          <a:prstGeom prst="line">
            <a:avLst/>
          </a:prstGeom>
          <a:noFill/>
          <a:ln w="25400">
            <a:solidFill>
              <a:srgbClr val="000080"/>
            </a:solidFill>
            <a:prstDash val="lgDash"/>
            <a:round/>
          </a:ln>
        </p:spPr>
        <p:txBody>
          <a:bodyPr/>
          <a:lstStyle/>
          <a:p>
            <a:endParaRPr lang="zh-CN" altLang="en-US"/>
          </a:p>
        </p:txBody>
      </p:sp>
      <p:sp>
        <p:nvSpPr>
          <p:cNvPr id="6168" name="Line 26"/>
          <p:cNvSpPr>
            <a:spLocks noChangeShapeType="1"/>
          </p:cNvSpPr>
          <p:nvPr/>
        </p:nvSpPr>
        <p:spPr bwMode="auto">
          <a:xfrm>
            <a:off x="6999288" y="2630488"/>
            <a:ext cx="0" cy="688975"/>
          </a:xfrm>
          <a:prstGeom prst="line">
            <a:avLst/>
          </a:prstGeom>
          <a:noFill/>
          <a:ln w="25400">
            <a:solidFill>
              <a:srgbClr val="000080"/>
            </a:solidFill>
            <a:prstDash val="lgDash"/>
            <a:round/>
          </a:ln>
        </p:spPr>
        <p:txBody>
          <a:bodyPr/>
          <a:lstStyle/>
          <a:p>
            <a:endParaRPr lang="zh-CN" altLang="en-US"/>
          </a:p>
        </p:txBody>
      </p:sp>
      <p:sp>
        <p:nvSpPr>
          <p:cNvPr id="6169" name="Line 27"/>
          <p:cNvSpPr>
            <a:spLocks noChangeShapeType="1"/>
          </p:cNvSpPr>
          <p:nvPr/>
        </p:nvSpPr>
        <p:spPr bwMode="auto">
          <a:xfrm>
            <a:off x="7926388" y="2630488"/>
            <a:ext cx="1587" cy="688975"/>
          </a:xfrm>
          <a:prstGeom prst="line">
            <a:avLst/>
          </a:prstGeom>
          <a:noFill/>
          <a:ln w="25400">
            <a:solidFill>
              <a:srgbClr val="000080"/>
            </a:solidFill>
            <a:prstDash val="lgDash"/>
            <a:round/>
          </a:ln>
        </p:spPr>
        <p:txBody>
          <a:bodyPr/>
          <a:lstStyle/>
          <a:p>
            <a:endParaRPr lang="zh-CN" altLang="en-US"/>
          </a:p>
        </p:txBody>
      </p:sp>
      <p:sp>
        <p:nvSpPr>
          <p:cNvPr id="6170" name="Line 28"/>
          <p:cNvSpPr>
            <a:spLocks noChangeShapeType="1"/>
          </p:cNvSpPr>
          <p:nvPr/>
        </p:nvSpPr>
        <p:spPr bwMode="auto">
          <a:xfrm>
            <a:off x="2419350" y="2684463"/>
            <a:ext cx="1588" cy="687387"/>
          </a:xfrm>
          <a:prstGeom prst="line">
            <a:avLst/>
          </a:prstGeom>
          <a:noFill/>
          <a:ln w="25400">
            <a:solidFill>
              <a:srgbClr val="000080"/>
            </a:solidFill>
            <a:prstDash val="lgDash"/>
            <a:round/>
          </a:ln>
        </p:spPr>
        <p:txBody>
          <a:bodyPr/>
          <a:lstStyle/>
          <a:p>
            <a:endParaRPr lang="zh-CN" altLang="en-US"/>
          </a:p>
        </p:txBody>
      </p:sp>
      <p:sp>
        <p:nvSpPr>
          <p:cNvPr id="6171" name="Line 29"/>
          <p:cNvSpPr>
            <a:spLocks noChangeShapeType="1"/>
          </p:cNvSpPr>
          <p:nvPr/>
        </p:nvSpPr>
        <p:spPr bwMode="auto">
          <a:xfrm>
            <a:off x="1471613" y="2684463"/>
            <a:ext cx="0" cy="687387"/>
          </a:xfrm>
          <a:prstGeom prst="line">
            <a:avLst/>
          </a:prstGeom>
          <a:noFill/>
          <a:ln w="25400">
            <a:solidFill>
              <a:srgbClr val="000080"/>
            </a:solidFill>
            <a:prstDash val="lgDash"/>
            <a:round/>
          </a:ln>
        </p:spPr>
        <p:txBody>
          <a:bodyPr/>
          <a:lstStyle/>
          <a:p>
            <a:endParaRPr lang="zh-CN" altLang="en-US"/>
          </a:p>
        </p:txBody>
      </p:sp>
      <p:sp>
        <p:nvSpPr>
          <p:cNvPr id="6172" name="Line 30"/>
          <p:cNvSpPr>
            <a:spLocks noChangeShapeType="1"/>
          </p:cNvSpPr>
          <p:nvPr/>
        </p:nvSpPr>
        <p:spPr bwMode="auto">
          <a:xfrm flipH="1">
            <a:off x="5292725" y="3357563"/>
            <a:ext cx="0" cy="252412"/>
          </a:xfrm>
          <a:prstGeom prst="line">
            <a:avLst/>
          </a:prstGeom>
          <a:noFill/>
          <a:ln w="25400">
            <a:solidFill>
              <a:srgbClr val="000080"/>
            </a:solidFill>
            <a:prstDash val="lgDash"/>
            <a:round/>
          </a:ln>
        </p:spPr>
        <p:txBody>
          <a:bodyPr/>
          <a:lstStyle/>
          <a:p>
            <a:endParaRPr lang="zh-CN" altLang="en-US"/>
          </a:p>
        </p:txBody>
      </p:sp>
      <p:sp>
        <p:nvSpPr>
          <p:cNvPr id="6173" name="Line 31"/>
          <p:cNvSpPr>
            <a:spLocks noChangeShapeType="1"/>
          </p:cNvSpPr>
          <p:nvPr/>
        </p:nvSpPr>
        <p:spPr bwMode="auto">
          <a:xfrm>
            <a:off x="4260850" y="3354388"/>
            <a:ext cx="23813" cy="219075"/>
          </a:xfrm>
          <a:prstGeom prst="line">
            <a:avLst/>
          </a:prstGeom>
          <a:noFill/>
          <a:ln w="25400">
            <a:solidFill>
              <a:srgbClr val="000080"/>
            </a:solidFill>
            <a:prstDash val="lgDash"/>
            <a:round/>
          </a:ln>
        </p:spPr>
        <p:txBody>
          <a:bodyPr/>
          <a:lstStyle/>
          <a:p>
            <a:endParaRPr lang="zh-CN" altLang="en-US"/>
          </a:p>
        </p:txBody>
      </p:sp>
      <p:sp>
        <p:nvSpPr>
          <p:cNvPr id="6174" name="Line 32"/>
          <p:cNvSpPr>
            <a:spLocks noChangeShapeType="1"/>
          </p:cNvSpPr>
          <p:nvPr/>
        </p:nvSpPr>
        <p:spPr bwMode="auto">
          <a:xfrm flipH="1">
            <a:off x="3276600" y="3321050"/>
            <a:ext cx="1588" cy="325438"/>
          </a:xfrm>
          <a:prstGeom prst="line">
            <a:avLst/>
          </a:prstGeom>
          <a:noFill/>
          <a:ln w="25400">
            <a:solidFill>
              <a:srgbClr val="000080"/>
            </a:solidFill>
            <a:prstDash val="lgDash"/>
            <a:round/>
          </a:ln>
        </p:spPr>
        <p:txBody>
          <a:bodyPr/>
          <a:lstStyle/>
          <a:p>
            <a:endParaRPr lang="zh-CN" altLang="en-US"/>
          </a:p>
        </p:txBody>
      </p:sp>
      <p:sp>
        <p:nvSpPr>
          <p:cNvPr id="6175" name="Line 33"/>
          <p:cNvSpPr>
            <a:spLocks noChangeShapeType="1"/>
          </p:cNvSpPr>
          <p:nvPr/>
        </p:nvSpPr>
        <p:spPr bwMode="auto">
          <a:xfrm>
            <a:off x="4265613" y="3130550"/>
            <a:ext cx="0" cy="242888"/>
          </a:xfrm>
          <a:prstGeom prst="line">
            <a:avLst/>
          </a:prstGeom>
          <a:noFill/>
          <a:ln w="25400">
            <a:solidFill>
              <a:srgbClr val="000080"/>
            </a:solidFill>
            <a:prstDash val="lgDash"/>
            <a:round/>
          </a:ln>
        </p:spPr>
        <p:txBody>
          <a:bodyPr/>
          <a:lstStyle/>
          <a:p>
            <a:endParaRPr lang="zh-CN" altLang="en-US"/>
          </a:p>
        </p:txBody>
      </p:sp>
      <p:sp>
        <p:nvSpPr>
          <p:cNvPr id="6176" name="Line 34"/>
          <p:cNvSpPr>
            <a:spLocks noChangeShapeType="1"/>
          </p:cNvSpPr>
          <p:nvPr/>
        </p:nvSpPr>
        <p:spPr bwMode="auto">
          <a:xfrm>
            <a:off x="1471613" y="2684463"/>
            <a:ext cx="947737" cy="0"/>
          </a:xfrm>
          <a:prstGeom prst="line">
            <a:avLst/>
          </a:prstGeom>
          <a:noFill/>
          <a:ln w="25400">
            <a:solidFill>
              <a:srgbClr val="000080"/>
            </a:solidFill>
            <a:prstDash val="lgDash"/>
            <a:round/>
          </a:ln>
        </p:spPr>
        <p:txBody>
          <a:bodyPr/>
          <a:lstStyle/>
          <a:p>
            <a:endParaRPr lang="zh-CN" altLang="en-US"/>
          </a:p>
        </p:txBody>
      </p:sp>
      <p:sp>
        <p:nvSpPr>
          <p:cNvPr id="6177" name="Line 35"/>
          <p:cNvSpPr>
            <a:spLocks noChangeShapeType="1"/>
          </p:cNvSpPr>
          <p:nvPr/>
        </p:nvSpPr>
        <p:spPr bwMode="auto">
          <a:xfrm>
            <a:off x="5995988" y="2630488"/>
            <a:ext cx="1931987" cy="0"/>
          </a:xfrm>
          <a:prstGeom prst="line">
            <a:avLst/>
          </a:prstGeom>
          <a:noFill/>
          <a:ln w="25400">
            <a:solidFill>
              <a:srgbClr val="000080"/>
            </a:solidFill>
            <a:prstDash val="lgDash"/>
            <a:round/>
          </a:ln>
        </p:spPr>
        <p:txBody>
          <a:bodyPr/>
          <a:lstStyle/>
          <a:p>
            <a:endParaRPr lang="zh-CN" altLang="en-US"/>
          </a:p>
        </p:txBody>
      </p:sp>
      <p:sp>
        <p:nvSpPr>
          <p:cNvPr id="6178" name="Line 36"/>
          <p:cNvSpPr>
            <a:spLocks noChangeShapeType="1"/>
          </p:cNvSpPr>
          <p:nvPr/>
        </p:nvSpPr>
        <p:spPr bwMode="auto">
          <a:xfrm flipV="1">
            <a:off x="3276600" y="3352800"/>
            <a:ext cx="1982788" cy="1588"/>
          </a:xfrm>
          <a:prstGeom prst="line">
            <a:avLst/>
          </a:prstGeom>
          <a:noFill/>
          <a:ln w="25400">
            <a:solidFill>
              <a:srgbClr val="000080"/>
            </a:solidFill>
            <a:prstDash val="lgDash"/>
            <a:round/>
          </a:ln>
        </p:spPr>
        <p:txBody>
          <a:bodyPr/>
          <a:lstStyle/>
          <a:p>
            <a:endParaRPr lang="zh-CN" altLang="en-US"/>
          </a:p>
        </p:txBody>
      </p:sp>
      <p:sp>
        <p:nvSpPr>
          <p:cNvPr id="6180" name="Text Box 40"/>
          <p:cNvSpPr txBox="1">
            <a:spLocks noChangeArrowheads="1"/>
          </p:cNvSpPr>
          <p:nvPr/>
        </p:nvSpPr>
        <p:spPr bwMode="auto">
          <a:xfrm>
            <a:off x="857542" y="865484"/>
            <a:ext cx="6011862" cy="524510"/>
          </a:xfrm>
          <a:prstGeom prst="rect">
            <a:avLst/>
          </a:prstGeom>
          <a:noFill/>
          <a:ln w="9525">
            <a:noFill/>
            <a:miter lim="800000"/>
          </a:ln>
        </p:spPr>
        <p:txBody>
          <a:bodyPr wrap="square" lIns="90170" tIns="46990" rIns="90170" bIns="46990">
            <a:spAutoFit/>
          </a:bodyPr>
          <a:lstStyle/>
          <a:p>
            <a:pPr algn="ctr"/>
            <a:r>
              <a:rPr lang="zh-CN" altLang="en-US" sz="2800" b="1" noProof="0" dirty="0" smtClean="0">
                <a:ln>
                  <a:noFill/>
                </a:ln>
                <a:solidFill>
                  <a:srgbClr val="002060"/>
                </a:solidFill>
                <a:effectLst/>
                <a:uLnTx/>
                <a:uFillTx/>
                <a:latin typeface="楷体" panose="02010609060101010101" charset="-122"/>
                <a:ea typeface="楷体" panose="02010609060101010101" charset="-122"/>
              </a:rPr>
              <a:t>（一）健全学校心理健康网络</a:t>
            </a:r>
            <a:endParaRPr lang="zh-CN" altLang="en-US" sz="3600" b="1" dirty="0">
              <a:solidFill>
                <a:srgbClr val="7030A0"/>
              </a:solidFill>
              <a:latin typeface="华文新魏" pitchFamily="2" charset="-122"/>
              <a:ea typeface="华文新魏" pitchFamily="2" charset="-122"/>
            </a:endParaRPr>
          </a:p>
        </p:txBody>
      </p:sp>
      <p:sp>
        <p:nvSpPr>
          <p:cNvPr id="6181" name="AutoShape 41"/>
          <p:cNvSpPr/>
          <p:nvPr/>
        </p:nvSpPr>
        <p:spPr bwMode="auto">
          <a:xfrm rot="-5460000">
            <a:off x="4468813" y="2236787"/>
            <a:ext cx="419100" cy="6835775"/>
          </a:xfrm>
          <a:prstGeom prst="leftBrace">
            <a:avLst>
              <a:gd name="adj1" fmla="val 135922"/>
              <a:gd name="adj2" fmla="val 50000"/>
            </a:avLst>
          </a:prstGeom>
          <a:noFill/>
          <a:ln w="25400">
            <a:solidFill>
              <a:srgbClr val="0000CC"/>
            </a:solidFill>
            <a:round/>
          </a:ln>
        </p:spPr>
        <p:txBody>
          <a:bodyPr anchor="ctr"/>
          <a:lstStyle/>
          <a:p>
            <a:endParaRPr lang="zh-CN" altLang="en-US"/>
          </a:p>
        </p:txBody>
      </p:sp>
      <p:sp>
        <p:nvSpPr>
          <p:cNvPr id="6182" name="AutoShape 42"/>
          <p:cNvSpPr>
            <a:spLocks noChangeArrowheads="1"/>
          </p:cNvSpPr>
          <p:nvPr/>
        </p:nvSpPr>
        <p:spPr bwMode="auto">
          <a:xfrm>
            <a:off x="3851275" y="6021388"/>
            <a:ext cx="1444625" cy="554037"/>
          </a:xfrm>
          <a:prstGeom prst="flowChartAlternateProcess">
            <a:avLst/>
          </a:prstGeom>
          <a:noFill/>
          <a:ln w="25400">
            <a:solidFill>
              <a:srgbClr val="000080"/>
            </a:solidFill>
            <a:miter lim="800000"/>
          </a:ln>
        </p:spPr>
        <p:txBody>
          <a:bodyPr wrap="none" lIns="90170" tIns="46990" rIns="90170" bIns="46990" anchor="ctr"/>
          <a:lstStyle/>
          <a:p>
            <a:pPr algn="ctr"/>
            <a:r>
              <a:rPr lang="zh-CN" altLang="en-US" sz="2400" b="1" dirty="0">
                <a:solidFill>
                  <a:srgbClr val="002060"/>
                </a:solidFill>
                <a:latin typeface="楷体_GB2312" pitchFamily="49" charset="-122"/>
                <a:ea typeface="楷体_GB2312" pitchFamily="49" charset="-122"/>
                <a:sym typeface="Arial" panose="020B0604020202020204" pitchFamily="34" charset="0"/>
              </a:rPr>
              <a:t>学 生</a:t>
            </a:r>
            <a:endParaRPr lang="zh-CN" altLang="en-US" sz="2400" b="1" dirty="0">
              <a:solidFill>
                <a:srgbClr val="002060"/>
              </a:solidFill>
              <a:latin typeface="楷体_GB2312" pitchFamily="49" charset="-122"/>
              <a:ea typeface="楷体_GB2312" pitchFamily="49" charset="-122"/>
              <a:sym typeface="Arial" panose="020B0604020202020204" pitchFamily="34" charset="0"/>
            </a:endParaRPr>
          </a:p>
        </p:txBody>
      </p:sp>
      <p:sp>
        <p:nvSpPr>
          <p:cNvPr id="43" name="灯片编号占位符 42"/>
          <p:cNvSpPr>
            <a:spLocks noGrp="1"/>
          </p:cNvSpPr>
          <p:nvPr>
            <p:ph type="sldNum" sz="quarter" idx="12"/>
          </p:nvPr>
        </p:nvSpPr>
        <p:spPr>
          <a:xfrm>
            <a:off x="6457950" y="6356355"/>
            <a:ext cx="2057400" cy="365125"/>
          </a:xfrm>
        </p:spPr>
        <p:txBody>
          <a:bodyPr/>
          <a:lstStyle/>
          <a:p>
            <a:fld id="{350364BF-51EB-48B1-86E2-106C026825C0}" type="slidenum">
              <a:rPr lang="zh-CN" altLang="en-US" smtClean="0"/>
            </a:fld>
            <a:endParaRPr lang="zh-CN" altLang="en-US"/>
          </a:p>
        </p:txBody>
      </p:sp>
      <p:sp>
        <p:nvSpPr>
          <p:cNvPr id="9" name="标题 1"/>
          <p:cNvSpPr>
            <a:spLocks noGrp="1"/>
          </p:cNvSpPr>
          <p:nvPr/>
        </p:nvSpPr>
        <p:spPr>
          <a:xfrm>
            <a:off x="857250" y="133985"/>
            <a:ext cx="6474460" cy="796290"/>
          </a:xfrm>
          <a:prstGeom prst="rect">
            <a:avLst/>
          </a:prstGeom>
          <a:noFill/>
          <a:ln w="9525">
            <a:noFill/>
          </a:ln>
        </p:spPr>
        <p:txBody>
          <a:bodyPr anchor="ctr">
            <a:normAutofit fontScale="90000"/>
          </a:bodyPr>
          <a:lstStyle>
            <a:lvl1pPr marL="914400" lvl="0" indent="-914400" algn="ctr" eaLnBrk="1" latinLnBrk="0" hangingPunct="1">
              <a:lnSpc>
                <a:spcPct val="100000"/>
              </a:lnSpc>
              <a:spcBef>
                <a:spcPct val="0"/>
              </a:spcBef>
              <a:buNone/>
              <a:defRPr sz="4400" b="1" kern="1200">
                <a:solidFill>
                  <a:srgbClr val="009241"/>
                </a:solidFill>
                <a:latin typeface="+mj-lt"/>
                <a:ea typeface="+mj-ea"/>
                <a:cs typeface="+mj-cs"/>
                <a:sym typeface="Arial" panose="020B0604020202020204" pitchFamily="34" charset="0"/>
              </a:defRPr>
            </a:lvl1pPr>
          </a:lstStyle>
          <a:p>
            <a:r>
              <a:rPr lang="zh-CN" altLang="en-US" sz="4400"/>
              <a:t>三、心理危机的预防</a:t>
            </a:r>
            <a:endParaRPr lang="zh-CN" altLang="en-US" sz="4400"/>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3446780" y="359410"/>
            <a:ext cx="2468880" cy="645160"/>
          </a:xfrm>
          <a:prstGeom prst="rect">
            <a:avLst/>
          </a:prstGeom>
          <a:noFill/>
          <a:ln>
            <a:noFill/>
          </a:ln>
        </p:spPr>
        <p:txBody>
          <a:bodyPr wrap="none" rtlCol="0" anchor="t">
            <a:spAutoFit/>
          </a:bodyPr>
          <a:p>
            <a:pPr algn="ctr"/>
            <a:r>
              <a:rPr lang="zh-CN" altLang="en-US" sz="3600" i="1">
                <a:ln w="25400">
                  <a:solidFill>
                    <a:srgbClr val="861E1D">
                      <a:alpha val="94000"/>
                    </a:srgbClr>
                  </a:solidFill>
                  <a:prstDash val="solid"/>
                </a:ln>
                <a:gradFill>
                  <a:gsLst>
                    <a:gs pos="0">
                      <a:srgbClr val="FFF9BB"/>
                    </a:gs>
                    <a:gs pos="64000">
                      <a:srgbClr val="FCE95F"/>
                    </a:gs>
                    <a:gs pos="100000">
                      <a:srgbClr val="F8AD1C"/>
                    </a:gs>
                  </a:gsLst>
                  <a:lin ang="5400000" scaled="0"/>
                </a:gradFill>
                <a:effectLst>
                  <a:outerShdw blurRad="38100" dist="38100" dir="2700000" algn="tl">
                    <a:srgbClr val="000000">
                      <a:alpha val="43137"/>
                    </a:srgbClr>
                  </a:outerShdw>
                </a:effectLst>
                <a:latin typeface="华文琥珀" panose="02010800040101010101" charset="-122"/>
                <a:ea typeface="华文琥珀" panose="02010800040101010101" charset="-122"/>
                <a:sym typeface="+mn-ea"/>
              </a:rPr>
              <a:t>阅卷再体验</a:t>
            </a:r>
            <a:endParaRPr lang="zh-CN" altLang="en-US" sz="3600" i="1">
              <a:ln w="25400">
                <a:solidFill>
                  <a:srgbClr val="861E1D">
                    <a:alpha val="94000"/>
                  </a:srgbClr>
                </a:solidFill>
                <a:prstDash val="solid"/>
              </a:ln>
              <a:gradFill>
                <a:gsLst>
                  <a:gs pos="0">
                    <a:srgbClr val="FFF9BB"/>
                  </a:gs>
                  <a:gs pos="64000">
                    <a:srgbClr val="FCE95F"/>
                  </a:gs>
                  <a:gs pos="100000">
                    <a:srgbClr val="F8AD1C"/>
                  </a:gs>
                </a:gsLst>
                <a:lin ang="5400000" scaled="0"/>
              </a:gradFill>
              <a:effectLst>
                <a:outerShdw blurRad="38100" dist="38100" dir="2700000" algn="tl">
                  <a:srgbClr val="000000">
                    <a:alpha val="43137"/>
                  </a:srgbClr>
                </a:outerShdw>
              </a:effectLst>
              <a:latin typeface="华文琥珀" panose="02010800040101010101" charset="-122"/>
              <a:ea typeface="华文琥珀" panose="02010800040101010101" charset="-122"/>
            </a:endParaRPr>
          </a:p>
        </p:txBody>
      </p:sp>
      <p:pic>
        <p:nvPicPr>
          <p:cNvPr id="3" name="图片 2" descr="4"/>
          <p:cNvPicPr>
            <a:picLocks noChangeAspect="1"/>
          </p:cNvPicPr>
          <p:nvPr/>
        </p:nvPicPr>
        <p:blipFill>
          <a:blip r:embed="rId1"/>
          <a:stretch>
            <a:fillRect/>
          </a:stretch>
        </p:blipFill>
        <p:spPr>
          <a:xfrm>
            <a:off x="1962785" y="1231265"/>
            <a:ext cx="5436235" cy="5420360"/>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5" name="TextBox 2"/>
          <p:cNvSpPr txBox="1"/>
          <p:nvPr/>
        </p:nvSpPr>
        <p:spPr>
          <a:xfrm>
            <a:off x="2458085" y="1364615"/>
            <a:ext cx="5640070" cy="783590"/>
          </a:xfrm>
          <a:prstGeom prst="rect">
            <a:avLst/>
          </a:prstGeom>
          <a:noFill/>
          <a:ln w="9525">
            <a:noFill/>
          </a:ln>
        </p:spPr>
        <p:txBody>
          <a:bodyPr wrap="square">
            <a:spAutoFit/>
          </a:bodyPr>
          <a:p>
            <a:endParaRPr lang="en-US" altLang="zh-CN" sz="2100" b="1" dirty="0">
              <a:latin typeface="Calibri" panose="020F0502020204030204" charset="0"/>
            </a:endParaRPr>
          </a:p>
          <a:p>
            <a:r>
              <a:rPr lang="zh-CN" altLang="en-US" sz="2400" b="1" dirty="0">
                <a:latin typeface="Calibri" panose="020F0502020204030204" charset="0"/>
              </a:rPr>
              <a:t>学校心理危机干预工作小组职责</a:t>
            </a:r>
            <a:endParaRPr lang="zh-CN" altLang="en-US" sz="2400" b="1" dirty="0">
              <a:latin typeface="Calibri" panose="020F0502020204030204" charset="0"/>
            </a:endParaRPr>
          </a:p>
        </p:txBody>
      </p:sp>
      <p:sp>
        <p:nvSpPr>
          <p:cNvPr id="14340" name="TextBox 5"/>
          <p:cNvSpPr txBox="1">
            <a:spLocks noChangeArrowheads="1"/>
          </p:cNvSpPr>
          <p:nvPr/>
        </p:nvSpPr>
        <p:spPr bwMode="auto">
          <a:xfrm>
            <a:off x="526256" y="2264569"/>
            <a:ext cx="7979569" cy="2999740"/>
          </a:xfrm>
          <a:prstGeom prst="rect">
            <a:avLst/>
          </a:prstGeom>
          <a:noFill/>
          <a:ln w="9525">
            <a:noFill/>
            <a:miter lim="800000"/>
          </a:ln>
        </p:spPr>
        <p:txBody>
          <a:bodyPr>
            <a:spAutoFit/>
          </a:bodyPr>
          <a:lstStyle/>
          <a:p>
            <a:pPr marR="0" defTabSz="914400">
              <a:lnSpc>
                <a:spcPct val="150000"/>
              </a:lnSpc>
              <a:buClrTx/>
              <a:buSzTx/>
              <a:defRPr/>
            </a:pPr>
            <a:r>
              <a:rPr kumimoji="0" lang="en-US" altLang="zh-CN" sz="2100" kern="1200" cap="none" spc="0" normalizeH="0" baseline="0" noProof="0" dirty="0">
                <a:latin typeface="+mn-ea"/>
                <a:ea typeface="+mn-ea"/>
                <a:cs typeface="+mn-cs"/>
              </a:rPr>
              <a:t>1</a:t>
            </a:r>
            <a:r>
              <a:rPr kumimoji="0" lang="zh-CN" altLang="en-US" sz="2100" kern="1200" cap="none" spc="0" normalizeH="0" baseline="0" noProof="0" dirty="0">
                <a:latin typeface="+mn-ea"/>
                <a:ea typeface="+mn-ea"/>
                <a:cs typeface="+mn-cs"/>
              </a:rPr>
              <a:t>、构建危机干预与预防模式</a:t>
            </a:r>
            <a:endParaRPr kumimoji="0" lang="en-US" altLang="zh-CN" sz="2100" kern="1200" cap="none" spc="0" normalizeH="0" baseline="0" noProof="0" dirty="0">
              <a:latin typeface="+mn-ea"/>
              <a:ea typeface="+mn-ea"/>
              <a:cs typeface="+mn-cs"/>
            </a:endParaRPr>
          </a:p>
          <a:p>
            <a:pPr marR="0" defTabSz="914400">
              <a:lnSpc>
                <a:spcPct val="150000"/>
              </a:lnSpc>
              <a:buClrTx/>
              <a:buSzTx/>
              <a:defRPr/>
            </a:pPr>
            <a:r>
              <a:rPr kumimoji="0" lang="en-US" altLang="zh-CN" sz="2100" kern="1200" cap="none" spc="0" normalizeH="0" baseline="0" noProof="0" dirty="0">
                <a:latin typeface="+mn-ea"/>
                <a:ea typeface="+mn-ea"/>
                <a:cs typeface="+mn-cs"/>
              </a:rPr>
              <a:t>2</a:t>
            </a:r>
            <a:r>
              <a:rPr kumimoji="0" lang="zh-CN" altLang="en-US" sz="2100" kern="1200" cap="none" spc="0" normalizeH="0" baseline="0" noProof="0" dirty="0">
                <a:latin typeface="+mn-ea"/>
                <a:ea typeface="+mn-ea"/>
                <a:cs typeface="+mn-cs"/>
              </a:rPr>
              <a:t>、成立危机工作小组</a:t>
            </a:r>
            <a:endParaRPr kumimoji="0" lang="en-US" altLang="zh-CN" sz="2100" kern="1200" cap="none" spc="0" normalizeH="0" baseline="0" noProof="0" dirty="0">
              <a:latin typeface="+mn-ea"/>
              <a:ea typeface="+mn-ea"/>
              <a:cs typeface="+mn-cs"/>
            </a:endParaRPr>
          </a:p>
          <a:p>
            <a:pPr marR="0" defTabSz="914400">
              <a:lnSpc>
                <a:spcPct val="150000"/>
              </a:lnSpc>
              <a:buClrTx/>
              <a:buSzTx/>
              <a:defRPr/>
            </a:pPr>
            <a:r>
              <a:rPr kumimoji="0" lang="en-US" altLang="zh-CN" sz="2100" kern="1200" cap="none" spc="0" normalizeH="0" baseline="0" noProof="0" dirty="0">
                <a:latin typeface="+mn-ea"/>
                <a:ea typeface="+mn-ea"/>
                <a:cs typeface="+mn-cs"/>
              </a:rPr>
              <a:t>3</a:t>
            </a:r>
            <a:r>
              <a:rPr kumimoji="0" lang="zh-CN" altLang="en-US" sz="2100" kern="1200" cap="none" spc="0" normalizeH="0" baseline="0" noProof="0" dirty="0">
                <a:latin typeface="+mn-ea"/>
                <a:ea typeface="+mn-ea"/>
                <a:cs typeface="+mn-cs"/>
              </a:rPr>
              <a:t>、制定危机处理流程</a:t>
            </a:r>
            <a:endParaRPr kumimoji="0" lang="en-US" altLang="zh-CN" sz="2100" kern="1200" cap="none" spc="0" normalizeH="0" baseline="0" noProof="0" dirty="0">
              <a:latin typeface="+mn-ea"/>
              <a:ea typeface="+mn-ea"/>
              <a:cs typeface="+mn-cs"/>
            </a:endParaRPr>
          </a:p>
          <a:p>
            <a:pPr marR="0" defTabSz="914400">
              <a:lnSpc>
                <a:spcPct val="150000"/>
              </a:lnSpc>
              <a:buClrTx/>
              <a:buSzTx/>
              <a:defRPr/>
            </a:pPr>
            <a:r>
              <a:rPr kumimoji="0" lang="en-US" altLang="zh-CN" sz="2100" kern="1200" cap="none" spc="0" normalizeH="0" baseline="0" noProof="0" dirty="0">
                <a:latin typeface="+mn-ea"/>
                <a:ea typeface="+mn-ea"/>
                <a:cs typeface="+mn-cs"/>
              </a:rPr>
              <a:t>4</a:t>
            </a:r>
            <a:r>
              <a:rPr kumimoji="0" lang="zh-CN" altLang="en-US" sz="2100" kern="1200" cap="none" spc="0" normalizeH="0" baseline="0" noProof="0" dirty="0">
                <a:latin typeface="+mn-ea"/>
                <a:ea typeface="+mn-ea"/>
                <a:cs typeface="+mn-cs"/>
              </a:rPr>
              <a:t>、明确危机处置岗位职责</a:t>
            </a:r>
            <a:endParaRPr kumimoji="0" lang="en-US" altLang="zh-CN" sz="2100" kern="1200" cap="none" spc="0" normalizeH="0" baseline="0" noProof="0" dirty="0">
              <a:latin typeface="+mn-ea"/>
              <a:ea typeface="+mn-ea"/>
              <a:cs typeface="+mn-cs"/>
            </a:endParaRPr>
          </a:p>
          <a:p>
            <a:pPr marR="0" defTabSz="914400">
              <a:lnSpc>
                <a:spcPct val="150000"/>
              </a:lnSpc>
              <a:buClrTx/>
              <a:buSzTx/>
              <a:defRPr/>
            </a:pPr>
            <a:r>
              <a:rPr kumimoji="0" lang="en-US" altLang="zh-CN" sz="2100" kern="1200" cap="none" spc="0" normalizeH="0" baseline="0" noProof="0" dirty="0">
                <a:latin typeface="+mn-ea"/>
                <a:ea typeface="+mn-ea"/>
                <a:cs typeface="+mn-cs"/>
              </a:rPr>
              <a:t>5</a:t>
            </a:r>
            <a:r>
              <a:rPr kumimoji="0" lang="zh-CN" altLang="en-US" sz="2100" kern="1200" cap="none" spc="0" normalizeH="0" baseline="0" noProof="0" dirty="0">
                <a:latin typeface="+mn-ea"/>
                <a:ea typeface="+mn-ea"/>
                <a:cs typeface="+mn-cs"/>
              </a:rPr>
              <a:t>、</a:t>
            </a:r>
            <a:r>
              <a:rPr kumimoji="0" lang="zh-CN" altLang="en-US" sz="2100" kern="1200" cap="none" spc="0" normalizeH="0" baseline="0" noProof="0" dirty="0">
                <a:latin typeface="+mn-ea"/>
                <a:ea typeface="+mn-ea"/>
                <a:cs typeface="+mn-cs"/>
              </a:rPr>
              <a:t>建设危机解除后的支持系统：随访、转介、有限责任、评估、适切的教育环境</a:t>
            </a:r>
            <a:endParaRPr kumimoji="0" lang="en-US" altLang="zh-CN" sz="2100" kern="1200" cap="none" spc="0" normalizeH="0" baseline="0" noProof="0" dirty="0">
              <a:latin typeface="+mn-ea"/>
              <a:ea typeface="+mn-ea"/>
              <a:cs typeface="+mn-cs"/>
            </a:endParaRPr>
          </a:p>
        </p:txBody>
      </p:sp>
      <p:sp>
        <p:nvSpPr>
          <p:cNvPr id="44038" name="直角三角形 106"/>
          <p:cNvSpPr/>
          <p:nvPr/>
        </p:nvSpPr>
        <p:spPr>
          <a:xfrm rot="5400000">
            <a:off x="78581" y="946547"/>
            <a:ext cx="205979" cy="204788"/>
          </a:xfrm>
          <a:prstGeom prst="rtTriangle">
            <a:avLst/>
          </a:prstGeom>
          <a:solidFill>
            <a:srgbClr val="0176AB"/>
          </a:solidFill>
          <a:ln w="9525">
            <a:noFill/>
          </a:ln>
        </p:spPr>
        <p:txBody>
          <a:bodyPr anchor="ctr"/>
          <a:p>
            <a:pPr algn="ctr"/>
            <a:endParaRPr lang="zh-CN" altLang="en-US" sz="100" dirty="0">
              <a:solidFill>
                <a:srgbClr val="FFFFFF"/>
              </a:solidFill>
              <a:latin typeface="Calibri" panose="020F0502020204030204" charset="0"/>
            </a:endParaRPr>
          </a:p>
        </p:txBody>
      </p:sp>
    </p:spTree>
  </p:cSld>
  <p:clrMapOvr>
    <a:masterClrMapping/>
  </p:clrMapOvr>
  <p:transition spd="slow">
    <p:pull dir="ru"/>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9" name="TextBox 2"/>
          <p:cNvSpPr txBox="1"/>
          <p:nvPr/>
        </p:nvSpPr>
        <p:spPr>
          <a:xfrm>
            <a:off x="3693319" y="819389"/>
            <a:ext cx="1737122" cy="460375"/>
          </a:xfrm>
          <a:prstGeom prst="rect">
            <a:avLst/>
          </a:prstGeom>
          <a:noFill/>
          <a:ln w="9525">
            <a:noFill/>
          </a:ln>
        </p:spPr>
        <p:txBody>
          <a:bodyPr>
            <a:spAutoFit/>
          </a:bodyPr>
          <a:p>
            <a:r>
              <a:rPr lang="zh-CN" altLang="en-US" sz="2400" b="1" dirty="0">
                <a:latin typeface="Calibri" panose="020F0502020204030204" charset="0"/>
              </a:rPr>
              <a:t>教师职责</a:t>
            </a:r>
            <a:endParaRPr lang="zh-CN" altLang="en-US" sz="2400" b="1" dirty="0">
              <a:latin typeface="Calibri" panose="020F0502020204030204" charset="0"/>
            </a:endParaRPr>
          </a:p>
        </p:txBody>
      </p:sp>
      <p:sp>
        <p:nvSpPr>
          <p:cNvPr id="45061" name="直角三角形 106"/>
          <p:cNvSpPr/>
          <p:nvPr/>
        </p:nvSpPr>
        <p:spPr>
          <a:xfrm rot="5400000">
            <a:off x="78581" y="946547"/>
            <a:ext cx="205979" cy="204788"/>
          </a:xfrm>
          <a:prstGeom prst="rtTriangle">
            <a:avLst/>
          </a:prstGeom>
          <a:solidFill>
            <a:srgbClr val="0176AB"/>
          </a:solidFill>
          <a:ln w="9525">
            <a:noFill/>
          </a:ln>
        </p:spPr>
        <p:txBody>
          <a:bodyPr anchor="ctr"/>
          <a:p>
            <a:pPr algn="ctr"/>
            <a:endParaRPr lang="zh-CN" altLang="en-US" sz="100" dirty="0">
              <a:solidFill>
                <a:srgbClr val="FFFFFF"/>
              </a:solidFill>
              <a:latin typeface="Calibri" panose="020F0502020204030204" charset="0"/>
            </a:endParaRPr>
          </a:p>
        </p:txBody>
      </p:sp>
      <p:sp>
        <p:nvSpPr>
          <p:cNvPr id="2" name="文本框 1"/>
          <p:cNvSpPr txBox="1"/>
          <p:nvPr/>
        </p:nvSpPr>
        <p:spPr>
          <a:xfrm>
            <a:off x="210185" y="1346835"/>
            <a:ext cx="8632825" cy="4354195"/>
          </a:xfrm>
          <a:prstGeom prst="rect">
            <a:avLst/>
          </a:prstGeom>
          <a:noFill/>
        </p:spPr>
        <p:txBody>
          <a:bodyPr wrap="square" rtlCol="0">
            <a:spAutoFit/>
          </a:bodyPr>
          <a:p>
            <a:pPr indent="262255" eaLnBrk="0" hangingPunct="0"/>
            <a:r>
              <a:rPr lang="zh-CN" altLang="en-US" b="1" dirty="0">
                <a:latin typeface="黑体" panose="02010609060101010101" charset="-122"/>
                <a:ea typeface="黑体" panose="02010609060101010101" charset="-122"/>
                <a:sym typeface="+mn-ea"/>
              </a:rPr>
              <a:t>心理老师需要做的：</a:t>
            </a:r>
            <a:endParaRPr lang="zh-CN" altLang="en-US" b="1" dirty="0">
              <a:latin typeface="黑体" panose="02010609060101010101" charset="-122"/>
              <a:ea typeface="黑体" panose="02010609060101010101" charset="-122"/>
              <a:sym typeface="+mn-ea"/>
            </a:endParaRPr>
          </a:p>
          <a:p>
            <a:pPr indent="262255" eaLnBrk="0" hangingPunct="0"/>
            <a:r>
              <a:rPr lang="en-US" altLang="zh-CN" sz="1400" dirty="0">
                <a:latin typeface="Calibri" panose="020F0502020204030204" charset="0"/>
                <a:ea typeface="黑体" panose="02010609060101010101" charset="-122"/>
                <a:sym typeface="+mn-ea"/>
              </a:rPr>
              <a:t>1</a:t>
            </a:r>
            <a:r>
              <a:rPr lang="zh-CN" altLang="en-US" sz="1400" dirty="0">
                <a:latin typeface="Calibri" panose="020F0502020204030204" charset="0"/>
                <a:ea typeface="黑体" panose="02010609060101010101" charset="-122"/>
                <a:sym typeface="+mn-ea"/>
              </a:rPr>
              <a:t>、进行面谈评估该学生的风险性，填写评估表格，记录咨询内容。自杀风险评估参照危机评估表格。</a:t>
            </a:r>
            <a:endParaRPr lang="zh-CN" altLang="en-US" sz="1400" dirty="0">
              <a:latin typeface="Calibri" panose="020F0502020204030204" charset="0"/>
              <a:ea typeface="黑体" panose="02010609060101010101" charset="-122"/>
            </a:endParaRPr>
          </a:p>
          <a:p>
            <a:pPr indent="262255" eaLnBrk="0" hangingPunct="0">
              <a:lnSpc>
                <a:spcPct val="150000"/>
              </a:lnSpc>
              <a:buFontTx/>
            </a:pPr>
            <a:r>
              <a:rPr lang="en-US" altLang="zh-CN" sz="1400" dirty="0">
                <a:latin typeface="Calibri" panose="020F0502020204030204" charset="0"/>
                <a:ea typeface="黑体" panose="02010609060101010101" charset="-122"/>
                <a:sym typeface="+mn-ea"/>
              </a:rPr>
              <a:t>2</a:t>
            </a:r>
            <a:r>
              <a:rPr lang="zh-CN" altLang="en-US" sz="1400" dirty="0">
                <a:latin typeface="Calibri" panose="020F0502020204030204" charset="0"/>
                <a:ea typeface="黑体" panose="02010609060101010101" charset="-122"/>
                <a:sym typeface="+mn-ea"/>
              </a:rPr>
              <a:t>、如学生出现有伤害自己或者他人的想法，应告知学生保密例外原则。</a:t>
            </a:r>
            <a:endParaRPr lang="zh-CN" altLang="en-US" sz="1400" dirty="0">
              <a:latin typeface="Calibri" panose="020F0502020204030204" charset="0"/>
              <a:ea typeface="黑体" panose="02010609060101010101" charset="-122"/>
            </a:endParaRPr>
          </a:p>
          <a:p>
            <a:pPr indent="262255" eaLnBrk="0" hangingPunct="0">
              <a:lnSpc>
                <a:spcPct val="150000"/>
              </a:lnSpc>
              <a:buFontTx/>
            </a:pPr>
            <a:r>
              <a:rPr lang="en-US" altLang="zh-CN" sz="1400" dirty="0">
                <a:latin typeface="Calibri" panose="020F0502020204030204" charset="0"/>
                <a:ea typeface="黑体" panose="02010609060101010101" charset="-122"/>
                <a:sym typeface="+mn-ea"/>
              </a:rPr>
              <a:t>3</a:t>
            </a:r>
            <a:r>
              <a:rPr lang="zh-CN" altLang="en-US" sz="1400" dirty="0">
                <a:latin typeface="Calibri" panose="020F0502020204030204" charset="0"/>
                <a:ea typeface="黑体" panose="02010609060101010101" charset="-122"/>
                <a:sym typeface="+mn-ea"/>
              </a:rPr>
              <a:t>、联系班主任，告知该学生状况，并获取更多该生的信息，并为班主任在班级层面的防护工作提供必要的建议。</a:t>
            </a:r>
            <a:endParaRPr lang="zh-CN" altLang="en-US" sz="1400" dirty="0">
              <a:latin typeface="Calibri" panose="020F0502020204030204" charset="0"/>
              <a:ea typeface="黑体" panose="02010609060101010101" charset="-122"/>
            </a:endParaRPr>
          </a:p>
          <a:p>
            <a:pPr indent="262255" eaLnBrk="0" hangingPunct="0">
              <a:lnSpc>
                <a:spcPct val="150000"/>
              </a:lnSpc>
              <a:buFontTx/>
            </a:pPr>
            <a:r>
              <a:rPr lang="en-US" altLang="zh-CN" sz="1400" dirty="0">
                <a:latin typeface="Calibri" panose="020F0502020204030204" charset="0"/>
                <a:ea typeface="黑体" panose="02010609060101010101" charset="-122"/>
                <a:sym typeface="+mn-ea"/>
              </a:rPr>
              <a:t>4</a:t>
            </a:r>
            <a:r>
              <a:rPr lang="zh-CN" altLang="en-US" sz="1400" dirty="0">
                <a:latin typeface="Calibri" panose="020F0502020204030204" charset="0"/>
                <a:ea typeface="黑体" panose="02010609060101010101" charset="-122"/>
                <a:sym typeface="+mn-ea"/>
              </a:rPr>
              <a:t>、联系家长，告知该学生状况，并获得更多孩子的信息，家长需要做好监护工作，如果出现有国际疾病分类</a:t>
            </a:r>
            <a:r>
              <a:rPr lang="en-US" altLang="zh-CN" sz="1400" dirty="0">
                <a:latin typeface="Calibri" panose="020F0502020204030204" charset="0"/>
                <a:ea typeface="黑体" panose="02010609060101010101" charset="-122"/>
                <a:sym typeface="+mn-ea"/>
              </a:rPr>
              <a:t>ICD-10</a:t>
            </a:r>
            <a:r>
              <a:rPr lang="zh-CN" altLang="en-US" sz="1400" dirty="0">
                <a:latin typeface="Calibri" panose="020F0502020204030204" charset="0"/>
                <a:ea typeface="黑体" panose="02010609060101010101" charset="-122"/>
                <a:sym typeface="+mn-ea"/>
              </a:rPr>
              <a:t>所属的精神和行为障碍的十一类状况，需要让家长带其到专科医院就医，并提供就医记录和诊断报告。</a:t>
            </a:r>
            <a:endParaRPr lang="zh-CN" altLang="en-US" sz="1400" dirty="0">
              <a:latin typeface="Calibri" panose="020F0502020204030204" charset="0"/>
              <a:ea typeface="黑体" panose="02010609060101010101" charset="-122"/>
            </a:endParaRPr>
          </a:p>
          <a:p>
            <a:pPr indent="262255" eaLnBrk="0" hangingPunct="0">
              <a:lnSpc>
                <a:spcPct val="150000"/>
              </a:lnSpc>
              <a:buFontTx/>
            </a:pPr>
            <a:r>
              <a:rPr lang="en-US" altLang="zh-CN" sz="1400" dirty="0">
                <a:latin typeface="Calibri" panose="020F0502020204030204" charset="0"/>
                <a:ea typeface="黑体" panose="02010609060101010101" charset="-122"/>
                <a:sym typeface="+mn-ea"/>
              </a:rPr>
              <a:t>5</a:t>
            </a:r>
            <a:r>
              <a:rPr lang="zh-CN" altLang="en-US" sz="1400" dirty="0">
                <a:latin typeface="Calibri" panose="020F0502020204030204" charset="0"/>
                <a:ea typeface="黑体" panose="02010609060101010101" charset="-122"/>
                <a:sym typeface="+mn-ea"/>
              </a:rPr>
              <a:t>、心理老师需要将评估和咨询记录总结报告给学生处主任、学校安全主任及主管学生工作的副校长。</a:t>
            </a:r>
            <a:endParaRPr lang="zh-CN" altLang="en-US" sz="1400" dirty="0">
              <a:latin typeface="Calibri" panose="020F0502020204030204" charset="0"/>
              <a:ea typeface="黑体" panose="02010609060101010101" charset="-122"/>
            </a:endParaRPr>
          </a:p>
          <a:p>
            <a:pPr indent="262255" eaLnBrk="0" hangingPunct="0">
              <a:lnSpc>
                <a:spcPct val="150000"/>
              </a:lnSpc>
              <a:buFontTx/>
            </a:pPr>
            <a:r>
              <a:rPr lang="zh-CN" altLang="en-US" sz="1400" dirty="0">
                <a:solidFill>
                  <a:srgbClr val="7030A0"/>
                </a:solidFill>
                <a:latin typeface="Calibri" panose="020F0502020204030204" charset="0"/>
                <a:ea typeface="黑体" panose="02010609060101010101" charset="-122"/>
                <a:sym typeface="+mn-ea"/>
              </a:rPr>
              <a:t>注：上述</a:t>
            </a:r>
            <a:r>
              <a:rPr lang="en-US" altLang="zh-CN" sz="1400" dirty="0">
                <a:solidFill>
                  <a:srgbClr val="7030A0"/>
                </a:solidFill>
                <a:latin typeface="Calibri" panose="020F0502020204030204" charset="0"/>
                <a:ea typeface="黑体" panose="02010609060101010101" charset="-122"/>
                <a:sym typeface="+mn-ea"/>
              </a:rPr>
              <a:t>1</a:t>
            </a:r>
            <a:r>
              <a:rPr lang="zh-CN" altLang="en-US" sz="1400" dirty="0">
                <a:solidFill>
                  <a:srgbClr val="7030A0"/>
                </a:solidFill>
                <a:latin typeface="Calibri" panose="020F0502020204030204" charset="0"/>
                <a:ea typeface="黑体" panose="02010609060101010101" charset="-122"/>
                <a:sym typeface="+mn-ea"/>
              </a:rPr>
              <a:t>、</a:t>
            </a:r>
            <a:r>
              <a:rPr lang="en-US" altLang="zh-CN" sz="1400" dirty="0">
                <a:solidFill>
                  <a:srgbClr val="7030A0"/>
                </a:solidFill>
                <a:latin typeface="Calibri" panose="020F0502020204030204" charset="0"/>
                <a:ea typeface="黑体" panose="02010609060101010101" charset="-122"/>
                <a:sym typeface="+mn-ea"/>
              </a:rPr>
              <a:t>2</a:t>
            </a:r>
            <a:r>
              <a:rPr lang="zh-CN" altLang="en-US" sz="1400" dirty="0">
                <a:solidFill>
                  <a:srgbClr val="7030A0"/>
                </a:solidFill>
                <a:latin typeface="Calibri" panose="020F0502020204030204" charset="0"/>
                <a:ea typeface="黑体" panose="02010609060101010101" charset="-122"/>
                <a:sym typeface="+mn-ea"/>
              </a:rPr>
              <a:t>、</a:t>
            </a:r>
            <a:r>
              <a:rPr lang="en-US" altLang="zh-CN" sz="1400" dirty="0">
                <a:solidFill>
                  <a:srgbClr val="7030A0"/>
                </a:solidFill>
                <a:latin typeface="Calibri" panose="020F0502020204030204" charset="0"/>
                <a:ea typeface="黑体" panose="02010609060101010101" charset="-122"/>
                <a:sym typeface="+mn-ea"/>
              </a:rPr>
              <a:t>3</a:t>
            </a:r>
            <a:r>
              <a:rPr lang="zh-CN" altLang="en-US" sz="1400" dirty="0">
                <a:solidFill>
                  <a:srgbClr val="7030A0"/>
                </a:solidFill>
                <a:latin typeface="Calibri" panose="020F0502020204030204" charset="0"/>
                <a:ea typeface="黑体" panose="02010609060101010101" charset="-122"/>
                <a:sym typeface="+mn-ea"/>
              </a:rPr>
              <a:t>、</a:t>
            </a:r>
            <a:r>
              <a:rPr lang="en-US" altLang="zh-CN" sz="1400" dirty="0">
                <a:solidFill>
                  <a:srgbClr val="7030A0"/>
                </a:solidFill>
                <a:latin typeface="Calibri" panose="020F0502020204030204" charset="0"/>
                <a:ea typeface="黑体" panose="02010609060101010101" charset="-122"/>
                <a:sym typeface="+mn-ea"/>
              </a:rPr>
              <a:t>4</a:t>
            </a:r>
            <a:r>
              <a:rPr lang="zh-CN" altLang="en-US" sz="1400" dirty="0">
                <a:solidFill>
                  <a:srgbClr val="7030A0"/>
                </a:solidFill>
                <a:latin typeface="Calibri" panose="020F0502020204030204" charset="0"/>
                <a:ea typeface="黑体" panose="02010609060101010101" charset="-122"/>
                <a:sym typeface="+mn-ea"/>
              </a:rPr>
              <a:t>、</a:t>
            </a:r>
            <a:r>
              <a:rPr lang="en-US" altLang="zh-CN" sz="1400" dirty="0">
                <a:solidFill>
                  <a:srgbClr val="7030A0"/>
                </a:solidFill>
                <a:latin typeface="Calibri" panose="020F0502020204030204" charset="0"/>
                <a:ea typeface="黑体" panose="02010609060101010101" charset="-122"/>
                <a:sym typeface="+mn-ea"/>
              </a:rPr>
              <a:t>5</a:t>
            </a:r>
            <a:r>
              <a:rPr lang="zh-CN" altLang="en-US" sz="1400" dirty="0">
                <a:solidFill>
                  <a:srgbClr val="7030A0"/>
                </a:solidFill>
                <a:latin typeface="Calibri" panose="020F0502020204030204" charset="0"/>
                <a:ea typeface="黑体" panose="02010609060101010101" charset="-122"/>
                <a:sym typeface="+mn-ea"/>
              </a:rPr>
              <a:t>需要在发现学生出现该状况的</a:t>
            </a:r>
            <a:r>
              <a:rPr lang="en-US" altLang="zh-CN" sz="1400" dirty="0">
                <a:solidFill>
                  <a:srgbClr val="7030A0"/>
                </a:solidFill>
                <a:latin typeface="Calibri" panose="020F0502020204030204" charset="0"/>
                <a:ea typeface="黑体" panose="02010609060101010101" charset="-122"/>
                <a:sym typeface="+mn-ea"/>
              </a:rPr>
              <a:t>24</a:t>
            </a:r>
            <a:r>
              <a:rPr lang="zh-CN" altLang="en-US" sz="1400" dirty="0">
                <a:solidFill>
                  <a:srgbClr val="7030A0"/>
                </a:solidFill>
                <a:latin typeface="Calibri" panose="020F0502020204030204" charset="0"/>
                <a:ea typeface="黑体" panose="02010609060101010101" charset="-122"/>
                <a:sym typeface="+mn-ea"/>
              </a:rPr>
              <a:t>小时内完成。</a:t>
            </a:r>
            <a:endParaRPr lang="zh-CN" altLang="en-US" sz="1400" dirty="0">
              <a:solidFill>
                <a:srgbClr val="7030A0"/>
              </a:solidFill>
              <a:latin typeface="Calibri" panose="020F0502020204030204" charset="0"/>
              <a:ea typeface="黑体" panose="02010609060101010101" charset="-122"/>
            </a:endParaRPr>
          </a:p>
          <a:p>
            <a:pPr indent="262255" eaLnBrk="0" hangingPunct="0">
              <a:lnSpc>
                <a:spcPct val="150000"/>
              </a:lnSpc>
              <a:buFontTx/>
            </a:pPr>
            <a:r>
              <a:rPr lang="en-US" altLang="zh-CN" sz="1400" dirty="0">
                <a:latin typeface="Calibri" panose="020F0502020204030204" charset="0"/>
                <a:ea typeface="黑体" panose="02010609060101010101" charset="-122"/>
                <a:sym typeface="+mn-ea"/>
              </a:rPr>
              <a:t>6</a:t>
            </a:r>
            <a:r>
              <a:rPr lang="zh-CN" altLang="en-US" sz="1400" dirty="0">
                <a:latin typeface="Calibri" panose="020F0502020204030204" charset="0"/>
                <a:ea typeface="黑体" panose="02010609060101010101" charset="-122"/>
                <a:sym typeface="+mn-ea"/>
              </a:rPr>
              <a:t>、需要在学生就诊后获取该生的就诊情况记录。</a:t>
            </a:r>
            <a:r>
              <a:rPr lang="en-US" altLang="zh-CN" sz="1400" dirty="0">
                <a:latin typeface="Calibri" panose="020F0502020204030204" charset="0"/>
                <a:ea typeface="黑体" panose="02010609060101010101" charset="-122"/>
                <a:sym typeface="+mn-ea"/>
              </a:rPr>
              <a:t>4-6</a:t>
            </a:r>
            <a:r>
              <a:rPr lang="zh-CN" altLang="en-US" sz="1400" dirty="0">
                <a:latin typeface="Calibri" panose="020F0502020204030204" charset="0"/>
                <a:ea typeface="黑体" panose="02010609060101010101" charset="-122"/>
                <a:sym typeface="+mn-ea"/>
              </a:rPr>
              <a:t>周内对家长或学生进行随访。</a:t>
            </a:r>
            <a:endParaRPr lang="zh-CN" altLang="en-US" sz="1400" dirty="0">
              <a:latin typeface="Calibri" panose="020F0502020204030204" charset="0"/>
              <a:ea typeface="黑体" panose="02010609060101010101" charset="-122"/>
            </a:endParaRPr>
          </a:p>
          <a:p>
            <a:pPr indent="262255" eaLnBrk="0" hangingPunct="0">
              <a:lnSpc>
                <a:spcPct val="150000"/>
              </a:lnSpc>
              <a:buFontTx/>
            </a:pPr>
            <a:r>
              <a:rPr lang="en-US" altLang="zh-CN" sz="1400" dirty="0">
                <a:latin typeface="Calibri" panose="020F0502020204030204" charset="0"/>
                <a:ea typeface="黑体" panose="02010609060101010101" charset="-122"/>
                <a:sym typeface="+mn-ea"/>
              </a:rPr>
              <a:t>7</a:t>
            </a:r>
            <a:r>
              <a:rPr lang="zh-CN" altLang="en-US" sz="1400" dirty="0">
                <a:latin typeface="Calibri" panose="020F0502020204030204" charset="0"/>
                <a:ea typeface="黑体" panose="02010609060101010101" charset="-122"/>
                <a:sym typeface="+mn-ea"/>
              </a:rPr>
              <a:t>、学生转介就医或咨询，心理老师可向专业医院及转介机构提供学生基本情况资料。学生在校期间或者复学后，心理老师根据需要可向合作的专业医院医师或者咨询机构咨询师了解治疗及咨询情况。</a:t>
            </a:r>
            <a:endParaRPr lang="zh-CN" altLang="en-US" sz="1400" dirty="0">
              <a:latin typeface="Calibri" panose="020F0502020204030204" charset="0"/>
              <a:ea typeface="黑体" panose="02010609060101010101" charset="-122"/>
            </a:endParaRPr>
          </a:p>
          <a:p>
            <a:endParaRPr lang="zh-CN" altLang="en-US" sz="1400"/>
          </a:p>
        </p:txBody>
      </p:sp>
    </p:spTree>
  </p:cSld>
  <p:clrMapOvr>
    <a:masterClrMapping/>
  </p:clrMapOvr>
  <p:transition spd="slow">
    <p:pull dir="ru"/>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9" name="TextBox 2"/>
          <p:cNvSpPr txBox="1"/>
          <p:nvPr/>
        </p:nvSpPr>
        <p:spPr>
          <a:xfrm>
            <a:off x="3693319" y="819389"/>
            <a:ext cx="1737122" cy="460375"/>
          </a:xfrm>
          <a:prstGeom prst="rect">
            <a:avLst/>
          </a:prstGeom>
          <a:noFill/>
          <a:ln w="9525">
            <a:noFill/>
          </a:ln>
        </p:spPr>
        <p:txBody>
          <a:bodyPr>
            <a:spAutoFit/>
          </a:bodyPr>
          <a:p>
            <a:r>
              <a:rPr lang="zh-CN" altLang="en-US" sz="2400" b="1" dirty="0">
                <a:latin typeface="Calibri" panose="020F0502020204030204" charset="0"/>
              </a:rPr>
              <a:t>教师职责</a:t>
            </a:r>
            <a:endParaRPr lang="zh-CN" altLang="en-US" sz="2400" b="1" dirty="0">
              <a:latin typeface="Calibri" panose="020F0502020204030204" charset="0"/>
            </a:endParaRPr>
          </a:p>
        </p:txBody>
      </p:sp>
      <p:sp>
        <p:nvSpPr>
          <p:cNvPr id="45061" name="直角三角形 106"/>
          <p:cNvSpPr/>
          <p:nvPr/>
        </p:nvSpPr>
        <p:spPr>
          <a:xfrm rot="5400000">
            <a:off x="78581" y="946547"/>
            <a:ext cx="205979" cy="204788"/>
          </a:xfrm>
          <a:prstGeom prst="rtTriangle">
            <a:avLst/>
          </a:prstGeom>
          <a:solidFill>
            <a:srgbClr val="0176AB"/>
          </a:solidFill>
          <a:ln w="9525">
            <a:noFill/>
          </a:ln>
        </p:spPr>
        <p:txBody>
          <a:bodyPr anchor="ctr"/>
          <a:p>
            <a:pPr algn="ctr"/>
            <a:endParaRPr lang="zh-CN" altLang="en-US" sz="100" dirty="0">
              <a:solidFill>
                <a:srgbClr val="FFFFFF"/>
              </a:solidFill>
              <a:latin typeface="Calibri" panose="020F0502020204030204" charset="0"/>
            </a:endParaRPr>
          </a:p>
        </p:txBody>
      </p:sp>
      <p:sp>
        <p:nvSpPr>
          <p:cNvPr id="2" name="文本框 1"/>
          <p:cNvSpPr txBox="1"/>
          <p:nvPr/>
        </p:nvSpPr>
        <p:spPr>
          <a:xfrm>
            <a:off x="493395" y="1346835"/>
            <a:ext cx="8349615" cy="2953385"/>
          </a:xfrm>
          <a:prstGeom prst="rect">
            <a:avLst/>
          </a:prstGeom>
          <a:noFill/>
        </p:spPr>
        <p:txBody>
          <a:bodyPr wrap="square" rtlCol="0">
            <a:spAutoFit/>
          </a:bodyPr>
          <a:p>
            <a:pPr indent="262255" eaLnBrk="0" hangingPunct="0"/>
            <a:r>
              <a:rPr lang="zh-CN" altLang="en-US" b="1" dirty="0">
                <a:latin typeface="黑体" panose="02010609060101010101" charset="-122"/>
                <a:ea typeface="黑体" panose="02010609060101010101" charset="-122"/>
                <a:sym typeface="+mn-ea"/>
              </a:rPr>
              <a:t>班主任需要做的：</a:t>
            </a:r>
            <a:endParaRPr lang="en-US" altLang="zh-CN" b="1" dirty="0">
              <a:latin typeface="黑体" panose="02010609060101010101" charset="-122"/>
              <a:ea typeface="黑体" panose="02010609060101010101" charset="-122"/>
            </a:endParaRPr>
          </a:p>
          <a:p>
            <a:pPr indent="262255" eaLnBrk="0" hangingPunct="0">
              <a:lnSpc>
                <a:spcPct val="150000"/>
              </a:lnSpc>
              <a:buFontTx/>
            </a:pPr>
            <a:r>
              <a:rPr lang="en-US" altLang="zh-CN" sz="1400" dirty="0">
                <a:latin typeface="宋体" panose="02010600030101010101" pitchFamily="2" charset="-122"/>
                <a:ea typeface="黑体" panose="02010609060101010101" charset="-122"/>
                <a:sym typeface="+mn-ea"/>
              </a:rPr>
              <a:t>1</a:t>
            </a:r>
            <a:r>
              <a:rPr lang="zh-CN" altLang="en-US" sz="1400" dirty="0">
                <a:latin typeface="宋体" panose="02010600030101010101" pitchFamily="2" charset="-122"/>
                <a:ea typeface="黑体" panose="02010609060101010101" charset="-122"/>
                <a:sym typeface="+mn-ea"/>
              </a:rPr>
              <a:t>、报告危机。如果发现了学生</a:t>
            </a:r>
            <a:r>
              <a:rPr lang="en-US" altLang="zh-CN" sz="1400" dirty="0">
                <a:latin typeface="宋体" panose="02010600030101010101" pitchFamily="2" charset="-122"/>
                <a:ea typeface="黑体" panose="02010609060101010101" charset="-122"/>
                <a:sym typeface="+mn-ea"/>
              </a:rPr>
              <a:t>/</a:t>
            </a:r>
            <a:r>
              <a:rPr lang="zh-CN" altLang="en-US" sz="1400" dirty="0">
                <a:latin typeface="宋体" panose="02010600030101010101" pitchFamily="2" charset="-122"/>
                <a:ea typeface="黑体" panose="02010609060101010101" charset="-122"/>
                <a:sym typeface="+mn-ea"/>
              </a:rPr>
              <a:t>相关他人报告主诉有以下情况：有自杀想法；情绪异常低落或高涨、思维异于常规；感到自己要崩溃；其它可疑情况，应马上联系学校上级领导（年级部主任、体系负责人等），并联系学生辅导中心负责该班级的心理教师。</a:t>
            </a:r>
            <a:endParaRPr lang="zh-CN" altLang="en-US" sz="1400" dirty="0">
              <a:latin typeface="宋体" panose="02010600030101010101" pitchFamily="2" charset="-122"/>
              <a:ea typeface="黑体" panose="02010609060101010101" charset="-122"/>
            </a:endParaRPr>
          </a:p>
          <a:p>
            <a:pPr indent="262255" eaLnBrk="0" hangingPunct="0">
              <a:lnSpc>
                <a:spcPct val="150000"/>
              </a:lnSpc>
              <a:buFontTx/>
            </a:pPr>
            <a:r>
              <a:rPr lang="en-US" altLang="zh-CN" sz="1400" dirty="0">
                <a:latin typeface="宋体" panose="02010600030101010101" pitchFamily="2" charset="-122"/>
                <a:ea typeface="黑体" panose="02010609060101010101" charset="-122"/>
                <a:sym typeface="+mn-ea"/>
              </a:rPr>
              <a:t>2</a:t>
            </a:r>
            <a:r>
              <a:rPr lang="zh-CN" altLang="en-US" sz="1400" dirty="0">
                <a:latin typeface="宋体" panose="02010600030101010101" pitchFamily="2" charset="-122"/>
                <a:ea typeface="黑体" panose="02010609060101010101" charset="-122"/>
                <a:sym typeface="+mn-ea"/>
              </a:rPr>
              <a:t>、班主任自己或安排其他教师与危机风险中的学生在一起，务必提供陪伴，直至监护人到场或者学校做出其它陪护安排。</a:t>
            </a:r>
            <a:endParaRPr lang="zh-CN" altLang="en-US" sz="1400" dirty="0">
              <a:latin typeface="宋体" panose="02010600030101010101" pitchFamily="2" charset="-122"/>
              <a:ea typeface="黑体" panose="02010609060101010101" charset="-122"/>
            </a:endParaRPr>
          </a:p>
          <a:p>
            <a:pPr indent="262255" eaLnBrk="0" hangingPunct="0">
              <a:lnSpc>
                <a:spcPct val="150000"/>
              </a:lnSpc>
              <a:buFontTx/>
            </a:pPr>
            <a:r>
              <a:rPr lang="en-US" altLang="zh-CN" sz="1400" dirty="0">
                <a:latin typeface="宋体" panose="02010600030101010101" pitchFamily="2" charset="-122"/>
                <a:ea typeface="黑体" panose="02010609060101010101" charset="-122"/>
                <a:sym typeface="+mn-ea"/>
              </a:rPr>
              <a:t>3</a:t>
            </a:r>
            <a:r>
              <a:rPr lang="zh-CN" altLang="en-US" sz="1400" dirty="0">
                <a:latin typeface="宋体" panose="02010600030101010101" pitchFamily="2" charset="-122"/>
                <a:ea typeface="黑体" panose="02010609060101010101" charset="-122"/>
                <a:sym typeface="+mn-ea"/>
              </a:rPr>
              <a:t>、提供观察和收集到的信息，以利于心理教师更准确地评估学生危机风险等级。</a:t>
            </a:r>
            <a:endParaRPr lang="zh-CN" altLang="en-US" sz="1400" dirty="0">
              <a:latin typeface="宋体" panose="02010600030101010101" pitchFamily="2" charset="-122"/>
              <a:ea typeface="黑体" panose="02010609060101010101" charset="-122"/>
            </a:endParaRPr>
          </a:p>
          <a:p>
            <a:pPr indent="262255" eaLnBrk="0" hangingPunct="0">
              <a:lnSpc>
                <a:spcPct val="150000"/>
              </a:lnSpc>
              <a:buFontTx/>
            </a:pPr>
            <a:r>
              <a:rPr lang="en-US" altLang="zh-CN" sz="1400" dirty="0">
                <a:latin typeface="宋体" panose="02010600030101010101" pitchFamily="2" charset="-122"/>
                <a:ea typeface="黑体" panose="02010609060101010101" charset="-122"/>
                <a:sym typeface="+mn-ea"/>
              </a:rPr>
              <a:t>4</a:t>
            </a:r>
            <a:r>
              <a:rPr lang="zh-CN" altLang="en-US" sz="1400" dirty="0">
                <a:latin typeface="宋体" panose="02010600030101010101" pitchFamily="2" charset="-122"/>
                <a:ea typeface="黑体" panose="02010609060101010101" charset="-122"/>
                <a:sym typeface="+mn-ea"/>
              </a:rPr>
              <a:t>、日常教育管理过程中，尽到安全管理责任，如严格考勤；关注学生的情绪状况，组织周围同学提供帮助，给予学生一定的情感支持。   </a:t>
            </a:r>
            <a:endParaRPr lang="zh-CN" altLang="en-US" sz="1400"/>
          </a:p>
        </p:txBody>
      </p:sp>
    </p:spTree>
  </p:cSld>
  <p:clrMapOvr>
    <a:masterClrMapping/>
  </p:clrMapOvr>
  <p:transition spd="slow">
    <p:pull dir="ru"/>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9" name="TextBox 2"/>
          <p:cNvSpPr txBox="1"/>
          <p:nvPr/>
        </p:nvSpPr>
        <p:spPr>
          <a:xfrm>
            <a:off x="3693319" y="819389"/>
            <a:ext cx="1737122" cy="460375"/>
          </a:xfrm>
          <a:prstGeom prst="rect">
            <a:avLst/>
          </a:prstGeom>
          <a:noFill/>
          <a:ln w="9525">
            <a:noFill/>
          </a:ln>
        </p:spPr>
        <p:txBody>
          <a:bodyPr>
            <a:spAutoFit/>
          </a:bodyPr>
          <a:p>
            <a:r>
              <a:rPr lang="zh-CN" altLang="en-US" sz="2400" b="1" dirty="0">
                <a:latin typeface="Calibri" panose="020F0502020204030204" charset="0"/>
              </a:rPr>
              <a:t>教师职责</a:t>
            </a:r>
            <a:endParaRPr lang="zh-CN" altLang="en-US" sz="2400" b="1" dirty="0">
              <a:latin typeface="Calibri" panose="020F0502020204030204" charset="0"/>
            </a:endParaRPr>
          </a:p>
        </p:txBody>
      </p:sp>
      <p:sp>
        <p:nvSpPr>
          <p:cNvPr id="45061" name="直角三角形 106"/>
          <p:cNvSpPr/>
          <p:nvPr/>
        </p:nvSpPr>
        <p:spPr>
          <a:xfrm rot="5400000">
            <a:off x="78581" y="946547"/>
            <a:ext cx="205979" cy="204788"/>
          </a:xfrm>
          <a:prstGeom prst="rtTriangle">
            <a:avLst/>
          </a:prstGeom>
          <a:solidFill>
            <a:srgbClr val="0176AB"/>
          </a:solidFill>
          <a:ln w="9525">
            <a:noFill/>
          </a:ln>
        </p:spPr>
        <p:txBody>
          <a:bodyPr anchor="ctr"/>
          <a:p>
            <a:pPr algn="ctr"/>
            <a:endParaRPr lang="zh-CN" altLang="en-US" sz="100" dirty="0">
              <a:solidFill>
                <a:srgbClr val="FFFFFF"/>
              </a:solidFill>
              <a:latin typeface="Calibri" panose="020F0502020204030204" charset="0"/>
            </a:endParaRPr>
          </a:p>
        </p:txBody>
      </p:sp>
      <p:sp>
        <p:nvSpPr>
          <p:cNvPr id="2" name="文本框 1"/>
          <p:cNvSpPr txBox="1"/>
          <p:nvPr/>
        </p:nvSpPr>
        <p:spPr>
          <a:xfrm>
            <a:off x="493395" y="1346835"/>
            <a:ext cx="8349615" cy="4799965"/>
          </a:xfrm>
          <a:prstGeom prst="rect">
            <a:avLst/>
          </a:prstGeom>
          <a:noFill/>
        </p:spPr>
        <p:txBody>
          <a:bodyPr wrap="square" rtlCol="0">
            <a:spAutoFit/>
          </a:bodyPr>
          <a:p>
            <a:pPr indent="262255" eaLnBrk="0" hangingPunct="0"/>
            <a:r>
              <a:rPr lang="zh-CN" altLang="en-US" b="1" dirty="0">
                <a:latin typeface="黑体" panose="02010609060101010101" charset="-122"/>
                <a:ea typeface="黑体" panose="02010609060101010101" charset="-122"/>
                <a:sym typeface="+mn-ea"/>
              </a:rPr>
              <a:t>学校其他人员需要做的：</a:t>
            </a:r>
            <a:endParaRPr lang="en-US" altLang="zh-CN" b="1" dirty="0">
              <a:latin typeface="黑体" panose="02010609060101010101" charset="-122"/>
              <a:ea typeface="黑体" panose="02010609060101010101" charset="-122"/>
            </a:endParaRPr>
          </a:p>
          <a:p>
            <a:pPr>
              <a:lnSpc>
                <a:spcPct val="150000"/>
              </a:lnSpc>
            </a:pPr>
            <a:r>
              <a:rPr lang="en-US" altLang="zh-CN" sz="1600" dirty="0">
                <a:latin typeface="黑体" panose="02010609060101010101" charset="-122"/>
                <a:ea typeface="黑体" panose="02010609060101010101" charset="-122"/>
                <a:sym typeface="+mn-ea"/>
              </a:rPr>
              <a:t>1</a:t>
            </a:r>
            <a:r>
              <a:rPr lang="zh-CN" altLang="en-US" sz="1600" dirty="0">
                <a:latin typeface="黑体" panose="02010609060101010101" charset="-122"/>
                <a:ea typeface="黑体" panose="02010609060101010101" charset="-122"/>
                <a:sym typeface="+mn-ea"/>
              </a:rPr>
              <a:t>、在接收到报告</a:t>
            </a:r>
            <a:r>
              <a:rPr lang="en-US" altLang="zh-CN" sz="1600" dirty="0">
                <a:latin typeface="黑体" panose="02010609060101010101" charset="-122"/>
                <a:ea typeface="黑体" panose="02010609060101010101" charset="-122"/>
                <a:sym typeface="+mn-ea"/>
              </a:rPr>
              <a:t>24-48</a:t>
            </a:r>
            <a:r>
              <a:rPr lang="zh-CN" altLang="en-US" sz="1600" dirty="0">
                <a:latin typeface="黑体" panose="02010609060101010101" charset="-122"/>
                <a:ea typeface="黑体" panose="02010609060101010101" charset="-122"/>
                <a:sym typeface="+mn-ea"/>
              </a:rPr>
              <a:t>小时内，学生处需要组织主管副校长、班主任、级长或体系负责人、家长、辅导中心负责人、辅导中心老师等相关人员进行会谈，由学校安全主任出具该学生状况的告知通知书，家长签字确认。</a:t>
            </a:r>
            <a:endParaRPr lang="zh-CN" altLang="en-US" sz="1600" dirty="0">
              <a:latin typeface="黑体" panose="02010609060101010101" charset="-122"/>
              <a:ea typeface="黑体" panose="02010609060101010101" charset="-122"/>
            </a:endParaRPr>
          </a:p>
          <a:p>
            <a:pPr>
              <a:lnSpc>
                <a:spcPct val="150000"/>
              </a:lnSpc>
            </a:pPr>
            <a:r>
              <a:rPr lang="en-US" altLang="zh-CN" sz="1600" dirty="0">
                <a:latin typeface="黑体" panose="02010609060101010101" charset="-122"/>
                <a:ea typeface="黑体" panose="02010609060101010101" charset="-122"/>
                <a:sym typeface="+mn-ea"/>
              </a:rPr>
              <a:t>2</a:t>
            </a:r>
            <a:r>
              <a:rPr lang="zh-CN" altLang="en-US" sz="1600" dirty="0">
                <a:latin typeface="黑体" panose="02010609060101010101" charset="-122"/>
                <a:ea typeface="黑体" panose="02010609060101010101" charset="-122"/>
                <a:sym typeface="+mn-ea"/>
              </a:rPr>
              <a:t>、若学生有国际疾病分类</a:t>
            </a:r>
            <a:r>
              <a:rPr lang="en-US" altLang="zh-CN" sz="1600" dirty="0">
                <a:latin typeface="黑体" panose="02010609060101010101" charset="-122"/>
                <a:ea typeface="黑体" panose="02010609060101010101" charset="-122"/>
                <a:sym typeface="+mn-ea"/>
              </a:rPr>
              <a:t>ICD-10</a:t>
            </a:r>
            <a:r>
              <a:rPr lang="zh-CN" altLang="en-US" sz="1600" dirty="0">
                <a:latin typeface="黑体" panose="02010609060101010101" charset="-122"/>
                <a:ea typeface="黑体" panose="02010609060101010101" charset="-122"/>
                <a:sym typeface="+mn-ea"/>
              </a:rPr>
              <a:t>所属的精神和行为障碍的十一类状况状况，学校安全主任需在联席会议中建议家长在</a:t>
            </a:r>
            <a:r>
              <a:rPr lang="en-US" altLang="zh-CN" sz="1600" dirty="0">
                <a:latin typeface="黑体" panose="02010609060101010101" charset="-122"/>
                <a:ea typeface="黑体" panose="02010609060101010101" charset="-122"/>
                <a:sym typeface="+mn-ea"/>
              </a:rPr>
              <a:t>1-3</a:t>
            </a:r>
            <a:r>
              <a:rPr lang="zh-CN" altLang="en-US" sz="1600" dirty="0">
                <a:latin typeface="黑体" panose="02010609060101010101" charset="-122"/>
                <a:ea typeface="黑体" panose="02010609060101010101" charset="-122"/>
                <a:sym typeface="+mn-ea"/>
              </a:rPr>
              <a:t>个工作日带学生到专科医院就医，并将就医记录和诊断情况复印两份到学校备案，其中一份转至学生辅导中心，以便学校做好进一步的协助工作。</a:t>
            </a:r>
            <a:endParaRPr lang="zh-CN" altLang="en-US" sz="1600" dirty="0">
              <a:latin typeface="黑体" panose="02010609060101010101" charset="-122"/>
              <a:ea typeface="黑体" panose="02010609060101010101" charset="-122"/>
            </a:endParaRPr>
          </a:p>
          <a:p>
            <a:pPr>
              <a:lnSpc>
                <a:spcPct val="150000"/>
              </a:lnSpc>
            </a:pPr>
            <a:r>
              <a:rPr lang="en-US" altLang="zh-CN" sz="1600" dirty="0">
                <a:latin typeface="黑体" panose="02010609060101010101" charset="-122"/>
                <a:ea typeface="黑体" panose="02010609060101010101" charset="-122"/>
                <a:sym typeface="+mn-ea"/>
              </a:rPr>
              <a:t>3</a:t>
            </a:r>
            <a:r>
              <a:rPr lang="zh-CN" altLang="en-US" sz="1600" dirty="0">
                <a:latin typeface="黑体" panose="02010609060101010101" charset="-122"/>
                <a:ea typeface="黑体" panose="02010609060101010101" charset="-122"/>
                <a:sym typeface="+mn-ea"/>
              </a:rPr>
              <a:t>、若</a:t>
            </a:r>
            <a:r>
              <a:rPr lang="en-US" altLang="zh-CN" sz="1600" dirty="0">
                <a:latin typeface="黑体" panose="02010609060101010101" charset="-122"/>
                <a:ea typeface="黑体" panose="02010609060101010101" charset="-122"/>
                <a:sym typeface="+mn-ea"/>
              </a:rPr>
              <a:t>3</a:t>
            </a:r>
            <a:r>
              <a:rPr lang="zh-CN" altLang="en-US" sz="1600" dirty="0">
                <a:latin typeface="黑体" panose="02010609060101010101" charset="-122"/>
                <a:ea typeface="黑体" panose="02010609060101010101" charset="-122"/>
                <a:sym typeface="+mn-ea"/>
              </a:rPr>
              <a:t>个工作日仍未就医，主管学生工作的副校长需要继续约谈家长。</a:t>
            </a:r>
            <a:endParaRPr lang="zh-CN" altLang="en-US" sz="1600" dirty="0">
              <a:latin typeface="黑体" panose="02010609060101010101" charset="-122"/>
              <a:ea typeface="黑体" panose="02010609060101010101" charset="-122"/>
            </a:endParaRPr>
          </a:p>
          <a:p>
            <a:pPr>
              <a:lnSpc>
                <a:spcPct val="150000"/>
              </a:lnSpc>
            </a:pPr>
            <a:r>
              <a:rPr lang="en-US" altLang="zh-CN" sz="1600" dirty="0">
                <a:latin typeface="黑体" panose="02010609060101010101" charset="-122"/>
                <a:ea typeface="黑体" panose="02010609060101010101" charset="-122"/>
                <a:sym typeface="+mn-ea"/>
              </a:rPr>
              <a:t>4</a:t>
            </a:r>
            <a:r>
              <a:rPr lang="zh-CN" altLang="en-US" sz="1600" dirty="0">
                <a:latin typeface="黑体" panose="02010609060101010101" charset="-122"/>
                <a:ea typeface="黑体" panose="02010609060101010101" charset="-122"/>
                <a:sym typeface="+mn-ea"/>
              </a:rPr>
              <a:t>、若上一层面的约谈后仍未就医，主管学校安全工作的副校长、直至校长，需要继续约谈家长，直至就医。</a:t>
            </a:r>
            <a:endParaRPr lang="zh-CN" altLang="en-US" sz="1600" dirty="0">
              <a:latin typeface="黑体" panose="02010609060101010101" charset="-122"/>
              <a:ea typeface="黑体" panose="02010609060101010101" charset="-122"/>
            </a:endParaRPr>
          </a:p>
          <a:p>
            <a:pPr>
              <a:lnSpc>
                <a:spcPct val="150000"/>
              </a:lnSpc>
            </a:pPr>
            <a:r>
              <a:rPr lang="en-US" altLang="zh-CN" sz="1600" dirty="0">
                <a:latin typeface="黑体" panose="02010609060101010101" charset="-122"/>
                <a:ea typeface="黑体" panose="02010609060101010101" charset="-122"/>
                <a:sym typeface="+mn-ea"/>
              </a:rPr>
              <a:t>5</a:t>
            </a:r>
            <a:r>
              <a:rPr lang="zh-CN" altLang="en-US" sz="1600" dirty="0">
                <a:latin typeface="黑体" panose="02010609060101010101" charset="-122"/>
                <a:ea typeface="黑体" panose="02010609060101010101" charset="-122"/>
                <a:sym typeface="+mn-ea"/>
              </a:rPr>
              <a:t>、经几次约谈后，如果家长依然没有就医或者是就医后，专业医院出具了暂时不适合继续学业等诊断，而家长坚持让学生上学，危机工作小组需要召开专题会议，讨论该生后续的学业继续情况并作出相关决定。</a:t>
            </a:r>
            <a:endParaRPr lang="zh-CN" altLang="en-US" sz="1600"/>
          </a:p>
        </p:txBody>
      </p:sp>
    </p:spTree>
  </p:cSld>
  <p:clrMapOvr>
    <a:masterClrMapping/>
  </p:clrMapOvr>
  <p:transition spd="slow">
    <p:pull dir="ru"/>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28662" y="1285860"/>
            <a:ext cx="7358114" cy="642942"/>
          </a:xfrm>
        </p:spPr>
        <p:txBody>
          <a:bodyPr/>
          <a:lstStyle/>
          <a:p>
            <a:pPr>
              <a:buNone/>
            </a:pPr>
            <a:r>
              <a:rPr lang="zh-CN" b="1" dirty="0" smtClean="0">
                <a:solidFill>
                  <a:srgbClr val="002060"/>
                </a:solidFill>
                <a:latin typeface="楷体" panose="02010609060101010101" charset="-122"/>
                <a:ea typeface="楷体" panose="02010609060101010101" charset="-122"/>
              </a:rPr>
              <a:t>（二）</a:t>
            </a:r>
            <a:r>
              <a:rPr altLang="en-US" b="1" dirty="0" smtClean="0">
                <a:solidFill>
                  <a:srgbClr val="002060"/>
                </a:solidFill>
                <a:latin typeface="楷体" panose="02010609060101010101" charset="-122"/>
                <a:ea typeface="楷体" panose="02010609060101010101" charset="-122"/>
              </a:rPr>
              <a:t>加强心理素质培养</a:t>
            </a:r>
            <a:endParaRPr lang="en-US" altLang="en-US" b="1" dirty="0" smtClean="0">
              <a:solidFill>
                <a:srgbClr val="002060"/>
              </a:solidFill>
              <a:latin typeface="楷体" panose="02010609060101010101" charset="-122"/>
              <a:ea typeface="楷体" panose="02010609060101010101" charset="-122"/>
            </a:endParaRPr>
          </a:p>
        </p:txBody>
      </p:sp>
      <p:sp>
        <p:nvSpPr>
          <p:cNvPr id="4" name="内容占位符 2"/>
          <p:cNvSpPr txBox="1"/>
          <p:nvPr/>
        </p:nvSpPr>
        <p:spPr>
          <a:xfrm>
            <a:off x="1000125" y="2071370"/>
            <a:ext cx="7740650" cy="4142105"/>
          </a:xfrm>
          <a:prstGeom prst="rect">
            <a:avLst/>
          </a:prstGeom>
        </p:spPr>
        <p:txBody>
          <a:bodyPr vert="horz" lIns="91440" tIns="45720" rIns="91440" bIns="45720" rtlCol="0">
            <a:normAutofit/>
          </a:bodyPr>
          <a:lstStyle/>
          <a:p>
            <a:pPr marL="514350" marR="0" lvl="0" indent="-514350" algn="just" defTabSz="685800" rtl="0" eaLnBrk="1" latinLnBrk="0" hangingPunct="1">
              <a:lnSpc>
                <a:spcPct val="110000"/>
              </a:lnSpc>
              <a:spcBef>
                <a:spcPts val="1200"/>
              </a:spcBef>
              <a:spcAft>
                <a:spcPts val="0"/>
              </a:spcAft>
              <a:buClr>
                <a:schemeClr val="accent1"/>
              </a:buClr>
              <a:buSzPct val="50000"/>
              <a:defRPr/>
            </a:pPr>
            <a:r>
              <a:rPr kumimoji="0" lang="zh-CN" altLang="en-US" sz="2800" b="1" i="0" u="none" strike="noStrike" kern="1200" cap="none" spc="0" normalizeH="0" baseline="0" noProof="0" dirty="0" smtClean="0">
                <a:ln>
                  <a:noFill/>
                </a:ln>
                <a:solidFill>
                  <a:srgbClr val="002060"/>
                </a:solidFill>
                <a:effectLst/>
                <a:uLnTx/>
                <a:uFillTx/>
                <a:latin typeface="楷体" panose="02010609060101010101" charset="-122"/>
                <a:ea typeface="楷体" panose="02010609060101010101" charset="-122"/>
                <a:cs typeface="+mn-cs"/>
              </a:rPr>
              <a:t>   开设心理健康教育课程、生涯规划教育课程</a:t>
            </a:r>
            <a:endParaRPr kumimoji="0" lang="en-US" altLang="zh-CN" sz="2800" b="1" i="0" u="none" strike="noStrike" kern="1200" cap="none" spc="0" normalizeH="0" baseline="0" noProof="0" dirty="0" smtClean="0">
              <a:ln>
                <a:noFill/>
              </a:ln>
              <a:solidFill>
                <a:srgbClr val="002060"/>
              </a:solidFill>
              <a:effectLst/>
              <a:uLnTx/>
              <a:uFillTx/>
              <a:latin typeface="楷体" panose="02010609060101010101" charset="-122"/>
              <a:ea typeface="楷体" panose="02010609060101010101" charset="-122"/>
              <a:cs typeface="+mn-cs"/>
            </a:endParaRPr>
          </a:p>
          <a:p>
            <a:pPr marL="514350" marR="0" lvl="0" indent="-514350" algn="just" defTabSz="685800" rtl="0" eaLnBrk="1" latinLnBrk="0" hangingPunct="1">
              <a:lnSpc>
                <a:spcPct val="110000"/>
              </a:lnSpc>
              <a:spcBef>
                <a:spcPts val="1200"/>
              </a:spcBef>
              <a:spcAft>
                <a:spcPts val="0"/>
              </a:spcAft>
              <a:buClr>
                <a:schemeClr val="accent1"/>
              </a:buClr>
              <a:buSzPct val="50000"/>
              <a:defRPr/>
            </a:pPr>
            <a:r>
              <a:rPr lang="zh-CN" altLang="en-US" sz="2800" b="1" dirty="0" smtClean="0">
                <a:solidFill>
                  <a:srgbClr val="002060"/>
                </a:solidFill>
                <a:latin typeface="楷体" panose="02010609060101010101" charset="-122"/>
                <a:ea typeface="楷体" panose="02010609060101010101" charset="-122"/>
              </a:rPr>
              <a:t>   开展心理咨询辅导与主题活动</a:t>
            </a:r>
            <a:endParaRPr lang="en-US" altLang="zh-CN" sz="2800" b="1" dirty="0" smtClean="0">
              <a:solidFill>
                <a:srgbClr val="002060"/>
              </a:solidFill>
              <a:latin typeface="楷体" panose="02010609060101010101" charset="-122"/>
              <a:ea typeface="楷体" panose="02010609060101010101" charset="-122"/>
            </a:endParaRPr>
          </a:p>
          <a:p>
            <a:pPr marL="514350" marR="0" lvl="0" indent="-514350" algn="just" defTabSz="685800" rtl="0" eaLnBrk="1" latinLnBrk="0" hangingPunct="1">
              <a:lnSpc>
                <a:spcPct val="110000"/>
              </a:lnSpc>
              <a:spcBef>
                <a:spcPts val="1200"/>
              </a:spcBef>
              <a:spcAft>
                <a:spcPts val="0"/>
              </a:spcAft>
              <a:buClr>
                <a:schemeClr val="accent1"/>
              </a:buClr>
              <a:buSzPct val="50000"/>
              <a:defRPr/>
            </a:pPr>
            <a:r>
              <a:rPr kumimoji="0" lang="zh-CN" altLang="en-US" sz="2800" b="1" i="0" u="none" strike="noStrike" kern="1200" cap="none" spc="0" normalizeH="0" baseline="0" noProof="0" dirty="0" smtClean="0">
                <a:ln>
                  <a:noFill/>
                </a:ln>
                <a:solidFill>
                  <a:srgbClr val="002060"/>
                </a:solidFill>
                <a:effectLst/>
                <a:uLnTx/>
                <a:uFillTx/>
                <a:latin typeface="楷体" panose="02010609060101010101" charset="-122"/>
                <a:ea typeface="楷体" panose="02010609060101010101" charset="-122"/>
                <a:cs typeface="+mn-cs"/>
              </a:rPr>
              <a:t>   注重学科教学中</a:t>
            </a:r>
            <a:r>
              <a:rPr lang="zh-CN" altLang="en-US" sz="2800" b="1" dirty="0" smtClean="0">
                <a:solidFill>
                  <a:srgbClr val="002060"/>
                </a:solidFill>
                <a:latin typeface="楷体" panose="02010609060101010101" charset="-122"/>
                <a:ea typeface="楷体" panose="02010609060101010101" charset="-122"/>
              </a:rPr>
              <a:t>的心育</a:t>
            </a:r>
            <a:r>
              <a:rPr kumimoji="0" lang="zh-CN" altLang="en-US" sz="2800" b="1" i="0" u="none" strike="noStrike" kern="1200" cap="none" spc="0" normalizeH="0" baseline="0" noProof="0" dirty="0" smtClean="0">
                <a:ln>
                  <a:noFill/>
                </a:ln>
                <a:solidFill>
                  <a:srgbClr val="002060"/>
                </a:solidFill>
                <a:effectLst/>
                <a:uLnTx/>
                <a:uFillTx/>
                <a:latin typeface="楷体" panose="02010609060101010101" charset="-122"/>
                <a:ea typeface="楷体" panose="02010609060101010101" charset="-122"/>
                <a:cs typeface="+mn-cs"/>
              </a:rPr>
              <a:t>渗透</a:t>
            </a:r>
            <a:endParaRPr kumimoji="0" lang="en-US" altLang="zh-CN" sz="2800" b="1" i="0" u="none" strike="noStrike" kern="1200" cap="none" spc="0" normalizeH="0" baseline="0" noProof="0" dirty="0" smtClean="0">
              <a:ln>
                <a:noFill/>
              </a:ln>
              <a:solidFill>
                <a:srgbClr val="002060"/>
              </a:solidFill>
              <a:effectLst/>
              <a:uLnTx/>
              <a:uFillTx/>
              <a:latin typeface="楷体" panose="02010609060101010101" charset="-122"/>
              <a:ea typeface="楷体" panose="02010609060101010101" charset="-122"/>
              <a:cs typeface="+mn-cs"/>
            </a:endParaRPr>
          </a:p>
          <a:p>
            <a:pPr marL="514350" marR="0" lvl="0" indent="-514350" algn="just" defTabSz="685800" rtl="0" eaLnBrk="1" latinLnBrk="0" hangingPunct="1">
              <a:lnSpc>
                <a:spcPct val="110000"/>
              </a:lnSpc>
              <a:spcBef>
                <a:spcPts val="1200"/>
              </a:spcBef>
              <a:spcAft>
                <a:spcPts val="0"/>
              </a:spcAft>
              <a:buClr>
                <a:schemeClr val="accent1"/>
              </a:buClr>
              <a:buSzPct val="50000"/>
              <a:defRPr/>
            </a:pPr>
            <a:r>
              <a:rPr lang="en-US" altLang="zh-CN" sz="2800" b="1" dirty="0">
                <a:solidFill>
                  <a:srgbClr val="002060"/>
                </a:solidFill>
                <a:latin typeface="楷体" panose="02010609060101010101" charset="-122"/>
                <a:ea typeface="楷体" panose="02010609060101010101" charset="-122"/>
              </a:rPr>
              <a:t> </a:t>
            </a:r>
            <a:r>
              <a:rPr lang="en-US" altLang="zh-CN" sz="2800" b="1" dirty="0" smtClean="0">
                <a:solidFill>
                  <a:srgbClr val="002060"/>
                </a:solidFill>
                <a:latin typeface="楷体" panose="02010609060101010101" charset="-122"/>
                <a:ea typeface="楷体" panose="02010609060101010101" charset="-122"/>
              </a:rPr>
              <a:t>  </a:t>
            </a:r>
            <a:r>
              <a:rPr lang="zh-CN" altLang="en-US" sz="2800" b="1" dirty="0" smtClean="0">
                <a:solidFill>
                  <a:srgbClr val="002060"/>
                </a:solidFill>
                <a:latin typeface="楷体" panose="02010609060101010101" charset="-122"/>
                <a:ea typeface="楷体" panose="02010609060101010101" charset="-122"/>
              </a:rPr>
              <a:t>支持学生心理社团发展</a:t>
            </a:r>
            <a:r>
              <a:rPr kumimoji="0" lang="en-US" altLang="zh-CN" sz="2800" b="1" i="0" u="none" strike="noStrike" kern="1200" cap="none" spc="0" normalizeH="0" baseline="0" noProof="0" dirty="0" smtClean="0">
                <a:ln>
                  <a:noFill/>
                </a:ln>
                <a:solidFill>
                  <a:srgbClr val="002060"/>
                </a:solidFill>
                <a:effectLst/>
                <a:uLnTx/>
                <a:uFillTx/>
                <a:latin typeface="楷体" panose="02010609060101010101" charset="-122"/>
                <a:ea typeface="楷体" panose="02010609060101010101" charset="-122"/>
                <a:cs typeface="+mn-cs"/>
              </a:rPr>
              <a:t>   </a:t>
            </a:r>
            <a:endParaRPr kumimoji="0" lang="en-US" altLang="zh-CN" sz="2800" b="1" i="0" u="none" strike="noStrike" kern="1200" cap="none" spc="0" normalizeH="0" baseline="0" noProof="0" dirty="0" smtClean="0">
              <a:ln>
                <a:noFill/>
              </a:ln>
              <a:solidFill>
                <a:srgbClr val="002060"/>
              </a:solidFill>
              <a:effectLst/>
              <a:uLnTx/>
              <a:uFillTx/>
              <a:latin typeface="楷体" panose="02010609060101010101" charset="-122"/>
              <a:ea typeface="楷体" panose="02010609060101010101" charset="-122"/>
              <a:cs typeface="+mn-cs"/>
            </a:endParaRPr>
          </a:p>
          <a:p>
            <a:pPr marL="514350" marR="0" lvl="0" indent="-514350" algn="just" defTabSz="685800" rtl="0" eaLnBrk="1" latinLnBrk="0" hangingPunct="1">
              <a:lnSpc>
                <a:spcPct val="110000"/>
              </a:lnSpc>
              <a:spcBef>
                <a:spcPts val="1200"/>
              </a:spcBef>
              <a:spcAft>
                <a:spcPts val="0"/>
              </a:spcAft>
              <a:buClr>
                <a:schemeClr val="accent1"/>
              </a:buClr>
              <a:buSzPct val="50000"/>
              <a:defRPr/>
            </a:pPr>
            <a:r>
              <a:rPr kumimoji="0" lang="zh-CN" altLang="en-US" sz="2800" b="1" i="0" u="none" strike="noStrike" kern="1200" cap="none" spc="0" normalizeH="0" baseline="0" noProof="0" dirty="0" smtClean="0">
                <a:ln>
                  <a:noFill/>
                </a:ln>
                <a:solidFill>
                  <a:srgbClr val="002060"/>
                </a:solidFill>
                <a:effectLst/>
                <a:uLnTx/>
                <a:uFillTx/>
                <a:latin typeface="楷体" panose="02010609060101010101" charset="-122"/>
                <a:ea typeface="楷体" panose="02010609060101010101" charset="-122"/>
                <a:cs typeface="+mn-cs"/>
              </a:rPr>
              <a:t>   </a:t>
            </a:r>
            <a:endParaRPr kumimoji="0" lang="en-US" altLang="en-US" sz="2800" b="1" i="0" u="none" strike="noStrike" kern="1200" cap="none" spc="0" normalizeH="0" baseline="0" noProof="0" dirty="0" smtClean="0">
              <a:ln>
                <a:noFill/>
              </a:ln>
              <a:solidFill>
                <a:srgbClr val="002060"/>
              </a:solidFill>
              <a:effectLst/>
              <a:uLnTx/>
              <a:uFillTx/>
              <a:latin typeface="楷体" panose="02010609060101010101" charset="-122"/>
              <a:ea typeface="楷体" panose="02010609060101010101" charset="-122"/>
              <a:cs typeface="+mn-cs"/>
            </a:endParaRPr>
          </a:p>
        </p:txBody>
      </p:sp>
      <p:sp>
        <p:nvSpPr>
          <p:cNvPr id="5" name="灯片编号占位符 4"/>
          <p:cNvSpPr>
            <a:spLocks noGrp="1"/>
          </p:cNvSpPr>
          <p:nvPr>
            <p:ph type="sldNum" sz="quarter" idx="12"/>
          </p:nvPr>
        </p:nvSpPr>
        <p:spPr>
          <a:xfrm>
            <a:off x="6457950" y="6356355"/>
            <a:ext cx="2057400" cy="365125"/>
          </a:xfrm>
        </p:spPr>
        <p:txBody>
          <a:bodyPr/>
          <a:lstStyle/>
          <a:p>
            <a:fld id="{350364BF-51EB-48B1-86E2-106C026825C0}" type="slidenum">
              <a:rPr lang="zh-CN" altLang="en-US" smtClean="0"/>
            </a:fld>
            <a:endParaRPr lang="zh-CN" altLang="en-US"/>
          </a:p>
        </p:txBody>
      </p:sp>
      <p:sp>
        <p:nvSpPr>
          <p:cNvPr id="7" name="标题 1"/>
          <p:cNvSpPr>
            <a:spLocks noGrp="1"/>
          </p:cNvSpPr>
          <p:nvPr/>
        </p:nvSpPr>
        <p:spPr>
          <a:xfrm>
            <a:off x="1123315" y="489585"/>
            <a:ext cx="6474460" cy="796290"/>
          </a:xfrm>
          <a:prstGeom prst="rect">
            <a:avLst/>
          </a:prstGeom>
          <a:noFill/>
          <a:ln w="9525">
            <a:noFill/>
          </a:ln>
        </p:spPr>
        <p:txBody>
          <a:bodyPr anchor="ctr">
            <a:normAutofit fontScale="90000"/>
          </a:bodyPr>
          <a:lstStyle>
            <a:lvl1pPr marL="914400" lvl="0" indent="-914400" algn="ctr" eaLnBrk="1" latinLnBrk="0" hangingPunct="1">
              <a:lnSpc>
                <a:spcPct val="100000"/>
              </a:lnSpc>
              <a:spcBef>
                <a:spcPct val="0"/>
              </a:spcBef>
              <a:buNone/>
              <a:defRPr sz="4400" b="1" kern="1200">
                <a:solidFill>
                  <a:srgbClr val="009241"/>
                </a:solidFill>
                <a:latin typeface="+mj-lt"/>
                <a:ea typeface="+mj-ea"/>
                <a:cs typeface="+mj-cs"/>
                <a:sym typeface="Arial" panose="020B0604020202020204" pitchFamily="34" charset="0"/>
              </a:defRPr>
            </a:lvl1pPr>
          </a:lstStyle>
          <a:p>
            <a:r>
              <a:rPr lang="zh-CN" altLang="en-US" sz="4400"/>
              <a:t>三、心理危机的预防</a:t>
            </a:r>
            <a:endParaRPr lang="zh-CN" altLang="en-US" sz="4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28662" y="1214422"/>
            <a:ext cx="7358114" cy="1500198"/>
          </a:xfrm>
        </p:spPr>
        <p:txBody>
          <a:bodyPr>
            <a:normAutofit/>
          </a:bodyPr>
          <a:lstStyle/>
          <a:p>
            <a:pPr>
              <a:buNone/>
            </a:pPr>
            <a:endParaRPr lang="en-US" b="1" dirty="0" smtClean="0">
              <a:solidFill>
                <a:srgbClr val="002060"/>
              </a:solidFill>
              <a:latin typeface="楷体" panose="02010609060101010101" charset="-122"/>
              <a:ea typeface="楷体" panose="02010609060101010101" charset="-122"/>
            </a:endParaRPr>
          </a:p>
          <a:p>
            <a:pPr>
              <a:buNone/>
            </a:pPr>
            <a:endParaRPr lang="en-US" altLang="en-US" b="1" dirty="0" smtClean="0">
              <a:solidFill>
                <a:srgbClr val="002060"/>
              </a:solidFill>
              <a:latin typeface="楷体" panose="02010609060101010101" charset="-122"/>
              <a:ea typeface="楷体" panose="02010609060101010101" charset="-122"/>
            </a:endParaRPr>
          </a:p>
        </p:txBody>
      </p:sp>
      <p:sp>
        <p:nvSpPr>
          <p:cNvPr id="4" name="内容占位符 2"/>
          <p:cNvSpPr txBox="1"/>
          <p:nvPr/>
        </p:nvSpPr>
        <p:spPr>
          <a:xfrm>
            <a:off x="928662" y="1305237"/>
            <a:ext cx="7358114" cy="928694"/>
          </a:xfrm>
          <a:prstGeom prst="rect">
            <a:avLst/>
          </a:prstGeom>
        </p:spPr>
        <p:txBody>
          <a:bodyPr vert="horz" lIns="91440" tIns="45720" rIns="91440" bIns="45720" rtlCol="0">
            <a:normAutofit/>
          </a:bodyPr>
          <a:lstStyle/>
          <a:p>
            <a:pPr marL="361950" marR="0" lvl="0" indent="-361950" algn="just" defTabSz="685800" rtl="0" eaLnBrk="1" latinLnBrk="0" hangingPunct="1">
              <a:lnSpc>
                <a:spcPct val="110000"/>
              </a:lnSpc>
              <a:spcBef>
                <a:spcPts val="1200"/>
              </a:spcBef>
              <a:spcAft>
                <a:spcPts val="0"/>
              </a:spcAft>
              <a:buClr>
                <a:schemeClr val="accent1"/>
              </a:buClr>
              <a:buSzPct val="50000"/>
              <a:buFont typeface="Wingdings 2" panose="05020102010507070707" pitchFamily="18" charset="2"/>
              <a:buNone/>
              <a:defRPr/>
            </a:pPr>
            <a:r>
              <a:rPr kumimoji="0" lang="zh-CN" altLang="en-US" sz="2800" b="1" i="0" u="none" strike="noStrike" kern="1200" cap="none" spc="0" normalizeH="0" baseline="0" noProof="0" dirty="0" smtClean="0">
                <a:ln>
                  <a:noFill/>
                </a:ln>
                <a:solidFill>
                  <a:srgbClr val="002060"/>
                </a:solidFill>
                <a:effectLst/>
                <a:uLnTx/>
                <a:uFillTx/>
                <a:latin typeface="楷体" panose="02010609060101010101" charset="-122"/>
                <a:ea typeface="楷体" panose="02010609060101010101" charset="-122"/>
                <a:cs typeface="+mn-cs"/>
              </a:rPr>
              <a:t>（三）完善筛查制度和心理健康档案</a:t>
            </a:r>
            <a:endParaRPr kumimoji="0" lang="en-US" altLang="en-US" sz="2800" b="1" i="0" u="none" strike="noStrike" kern="1200" cap="none" spc="0" normalizeH="0" baseline="0" noProof="0" dirty="0" smtClean="0">
              <a:ln>
                <a:noFill/>
              </a:ln>
              <a:solidFill>
                <a:srgbClr val="002060"/>
              </a:solidFill>
              <a:effectLst/>
              <a:uLnTx/>
              <a:uFillTx/>
              <a:latin typeface="楷体" panose="02010609060101010101" charset="-122"/>
              <a:ea typeface="楷体" panose="02010609060101010101" charset="-122"/>
              <a:cs typeface="+mn-cs"/>
            </a:endParaRPr>
          </a:p>
        </p:txBody>
      </p:sp>
      <p:sp>
        <p:nvSpPr>
          <p:cNvPr id="6" name="灯片编号占位符 5"/>
          <p:cNvSpPr>
            <a:spLocks noGrp="1"/>
          </p:cNvSpPr>
          <p:nvPr>
            <p:ph type="sldNum" sz="quarter" idx="12"/>
          </p:nvPr>
        </p:nvSpPr>
        <p:spPr>
          <a:xfrm>
            <a:off x="6457950" y="6356355"/>
            <a:ext cx="2057400" cy="365125"/>
          </a:xfrm>
        </p:spPr>
        <p:txBody>
          <a:bodyPr/>
          <a:lstStyle/>
          <a:p>
            <a:fld id="{350364BF-51EB-48B1-86E2-106C026825C0}" type="slidenum">
              <a:rPr lang="zh-CN" altLang="en-US" smtClean="0"/>
            </a:fld>
            <a:endParaRPr lang="zh-CN" altLang="en-US"/>
          </a:p>
        </p:txBody>
      </p:sp>
      <p:pic>
        <p:nvPicPr>
          <p:cNvPr id="5" name="图片 4" descr="QQ图片20200808160515"/>
          <p:cNvPicPr>
            <a:picLocks noChangeAspect="1"/>
          </p:cNvPicPr>
          <p:nvPr/>
        </p:nvPicPr>
        <p:blipFill>
          <a:blip r:embed="rId1"/>
          <a:stretch>
            <a:fillRect/>
          </a:stretch>
        </p:blipFill>
        <p:spPr>
          <a:xfrm>
            <a:off x="111760" y="2076450"/>
            <a:ext cx="4747895" cy="3978910"/>
          </a:xfrm>
          <a:prstGeom prst="rect">
            <a:avLst/>
          </a:prstGeom>
        </p:spPr>
      </p:pic>
      <p:sp>
        <p:nvSpPr>
          <p:cNvPr id="9" name="标题 1"/>
          <p:cNvSpPr>
            <a:spLocks noGrp="1"/>
          </p:cNvSpPr>
          <p:nvPr/>
        </p:nvSpPr>
        <p:spPr>
          <a:xfrm>
            <a:off x="1123315" y="489585"/>
            <a:ext cx="6474460" cy="796290"/>
          </a:xfrm>
          <a:prstGeom prst="rect">
            <a:avLst/>
          </a:prstGeom>
          <a:noFill/>
          <a:ln w="9525">
            <a:noFill/>
          </a:ln>
        </p:spPr>
        <p:txBody>
          <a:bodyPr anchor="ctr">
            <a:normAutofit fontScale="90000"/>
          </a:bodyPr>
          <a:lstStyle>
            <a:lvl1pPr marL="914400" lvl="0" indent="-914400" algn="ctr" eaLnBrk="1" latinLnBrk="0" hangingPunct="1">
              <a:lnSpc>
                <a:spcPct val="100000"/>
              </a:lnSpc>
              <a:spcBef>
                <a:spcPct val="0"/>
              </a:spcBef>
              <a:buNone/>
              <a:defRPr sz="4400" b="1" kern="1200">
                <a:solidFill>
                  <a:srgbClr val="009241"/>
                </a:solidFill>
                <a:latin typeface="+mj-lt"/>
                <a:ea typeface="+mj-ea"/>
                <a:cs typeface="+mj-cs"/>
                <a:sym typeface="Arial" panose="020B0604020202020204" pitchFamily="34" charset="0"/>
              </a:defRPr>
            </a:lvl1pPr>
          </a:lstStyle>
          <a:p>
            <a:r>
              <a:rPr lang="zh-CN" altLang="en-US" sz="4400"/>
              <a:t>三、心理危机的预防</a:t>
            </a:r>
            <a:endParaRPr lang="zh-CN" altLang="en-US" sz="4400"/>
          </a:p>
        </p:txBody>
      </p:sp>
      <p:pic>
        <p:nvPicPr>
          <p:cNvPr id="10" name="图片 9" descr="5aaa2708558d7"/>
          <p:cNvPicPr>
            <a:picLocks noChangeAspect="1"/>
          </p:cNvPicPr>
          <p:nvPr/>
        </p:nvPicPr>
        <p:blipFill>
          <a:blip r:embed="rId2"/>
          <a:stretch>
            <a:fillRect/>
          </a:stretch>
        </p:blipFill>
        <p:spPr>
          <a:xfrm>
            <a:off x="5209540" y="2233930"/>
            <a:ext cx="3772535" cy="2202815"/>
          </a:xfrm>
          <a:prstGeom prst="rect">
            <a:avLst/>
          </a:prstGeo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5" name="内容占位符 2"/>
          <p:cNvSpPr>
            <a:spLocks noGrp="1"/>
          </p:cNvSpPr>
          <p:nvPr>
            <p:ph idx="1"/>
          </p:nvPr>
        </p:nvSpPr>
        <p:spPr>
          <a:xfrm>
            <a:off x="914400" y="1484313"/>
            <a:ext cx="7772400" cy="4897437"/>
          </a:xfrm>
        </p:spPr>
        <p:txBody>
          <a:bodyPr vert="horz" wrap="square" lIns="91440" tIns="45720" rIns="91440" bIns="45720" anchor="t"/>
          <a:p>
            <a:pPr marL="0" indent="0" eaLnBrk="1" hangingPunct="1">
              <a:buNone/>
            </a:pPr>
            <a:r>
              <a:rPr lang="zh-CN" altLang="en-US" sz="2800" noProof="0" dirty="0" smtClean="0">
                <a:ln>
                  <a:noFill/>
                </a:ln>
                <a:solidFill>
                  <a:srgbClr val="002060"/>
                </a:solidFill>
                <a:effectLst/>
                <a:uLnTx/>
                <a:uFillTx/>
                <a:latin typeface="楷体" panose="02010609060101010101" charset="-122"/>
                <a:ea typeface="楷体" panose="02010609060101010101" charset="-122"/>
              </a:rPr>
              <a:t>（四）获得学生家长的理解与合作</a:t>
            </a:r>
            <a:endParaRPr lang="en-US" altLang="zh-CN" dirty="0">
              <a:solidFill>
                <a:schemeClr val="tx2"/>
              </a:solidFill>
              <a:latin typeface="华文楷体" pitchFamily="2" charset="-122"/>
              <a:ea typeface="华文楷体" pitchFamily="2" charset="-122"/>
            </a:endParaRPr>
          </a:p>
          <a:p>
            <a:pPr lvl="1" eaLnBrk="1" hangingPunct="1"/>
            <a:endParaRPr lang="en-US" altLang="zh-CN" dirty="0">
              <a:solidFill>
                <a:srgbClr val="0D0D0D"/>
              </a:solidFill>
              <a:latin typeface="宋体" panose="02010600030101010101" pitchFamily="2" charset="-122"/>
            </a:endParaRPr>
          </a:p>
          <a:p>
            <a:pPr lvl="1" eaLnBrk="1" hangingPunct="1"/>
            <a:r>
              <a:rPr lang="zh-CN" altLang="en-US" dirty="0">
                <a:solidFill>
                  <a:srgbClr val="0D0D0D"/>
                </a:solidFill>
                <a:latin typeface="宋体" panose="02010600030101010101" pitchFamily="2" charset="-122"/>
              </a:rPr>
              <a:t>主动、及时地与学生家长沟通</a:t>
            </a:r>
            <a:endParaRPr lang="en-US" altLang="zh-CN" dirty="0">
              <a:solidFill>
                <a:srgbClr val="0D0D0D"/>
              </a:solidFill>
              <a:latin typeface="宋体" panose="02010600030101010101" pitchFamily="2" charset="-122"/>
            </a:endParaRPr>
          </a:p>
          <a:p>
            <a:pPr lvl="1" eaLnBrk="1" hangingPunct="1"/>
            <a:r>
              <a:rPr lang="zh-CN" altLang="en-US" dirty="0">
                <a:solidFill>
                  <a:srgbClr val="0D0D0D"/>
                </a:solidFill>
                <a:latin typeface="宋体" panose="02010600030101010101" pitchFamily="2" charset="-122"/>
              </a:rPr>
              <a:t>认真、细致地向家长介绍学生的问题</a:t>
            </a:r>
            <a:endParaRPr lang="en-US" altLang="zh-CN" dirty="0">
              <a:solidFill>
                <a:srgbClr val="0D0D0D"/>
              </a:solidFill>
              <a:latin typeface="宋体" panose="02010600030101010101" pitchFamily="2" charset="-122"/>
            </a:endParaRPr>
          </a:p>
          <a:p>
            <a:pPr lvl="1" eaLnBrk="1" hangingPunct="1"/>
            <a:r>
              <a:rPr lang="zh-CN" altLang="en-US" dirty="0">
                <a:solidFill>
                  <a:srgbClr val="0D0D0D"/>
                </a:solidFill>
                <a:latin typeface="宋体" panose="02010600030101010101" pitchFamily="2" charset="-122"/>
              </a:rPr>
              <a:t>从家长那里了解学生的情况</a:t>
            </a:r>
            <a:endParaRPr lang="en-US" altLang="zh-CN" dirty="0">
              <a:solidFill>
                <a:srgbClr val="0D0D0D"/>
              </a:solidFill>
              <a:latin typeface="宋体" panose="02010600030101010101" pitchFamily="2" charset="-122"/>
            </a:endParaRPr>
          </a:p>
          <a:p>
            <a:pPr lvl="1" eaLnBrk="1" hangingPunct="1"/>
            <a:r>
              <a:rPr lang="zh-CN" altLang="en-US" dirty="0">
                <a:solidFill>
                  <a:srgbClr val="0D0D0D"/>
                </a:solidFill>
                <a:latin typeface="宋体" panose="02010600030101010101" pitchFamily="2" charset="-122"/>
              </a:rPr>
              <a:t>要求学生家长合作，采取主动、积极的自杀预防措施</a:t>
            </a:r>
            <a:endParaRPr lang="en-US" altLang="zh-CN" dirty="0">
              <a:solidFill>
                <a:srgbClr val="0D0D0D"/>
              </a:solidFill>
              <a:latin typeface="宋体" panose="02010600030101010101" pitchFamily="2" charset="-122"/>
            </a:endParaRPr>
          </a:p>
        </p:txBody>
      </p:sp>
      <p:sp>
        <p:nvSpPr>
          <p:cNvPr id="7" name="标题 1"/>
          <p:cNvSpPr>
            <a:spLocks noGrp="1"/>
          </p:cNvSpPr>
          <p:nvPr/>
        </p:nvSpPr>
        <p:spPr>
          <a:xfrm>
            <a:off x="1123315" y="489585"/>
            <a:ext cx="6474460" cy="796290"/>
          </a:xfrm>
          <a:prstGeom prst="rect">
            <a:avLst/>
          </a:prstGeom>
          <a:noFill/>
          <a:ln w="9525">
            <a:noFill/>
          </a:ln>
        </p:spPr>
        <p:txBody>
          <a:bodyPr anchor="ctr">
            <a:normAutofit fontScale="90000"/>
          </a:bodyPr>
          <a:lstStyle>
            <a:lvl1pPr marL="914400" lvl="0" indent="-914400" algn="ctr" eaLnBrk="1" latinLnBrk="0" hangingPunct="1">
              <a:lnSpc>
                <a:spcPct val="100000"/>
              </a:lnSpc>
              <a:spcBef>
                <a:spcPct val="0"/>
              </a:spcBef>
              <a:buNone/>
              <a:defRPr sz="4400" b="1" kern="1200">
                <a:solidFill>
                  <a:srgbClr val="009241"/>
                </a:solidFill>
                <a:latin typeface="+mj-lt"/>
                <a:ea typeface="+mj-ea"/>
                <a:cs typeface="+mj-cs"/>
                <a:sym typeface="Arial" panose="020B0604020202020204" pitchFamily="34" charset="0"/>
              </a:defRPr>
            </a:lvl1pPr>
          </a:lstStyle>
          <a:p>
            <a:r>
              <a:rPr lang="zh-CN" altLang="en-US" sz="4400"/>
              <a:t>三、心理危机的预防</a:t>
            </a:r>
            <a:endParaRPr lang="zh-CN" altLang="en-US" sz="440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a:spLocks noGrp="1"/>
          </p:cNvSpPr>
          <p:nvPr>
            <p:ph idx="1"/>
          </p:nvPr>
        </p:nvSpPr>
        <p:spPr>
          <a:xfrm>
            <a:off x="-635" y="1499870"/>
            <a:ext cx="9057640" cy="4205605"/>
          </a:xfrm>
        </p:spPr>
        <p:txBody>
          <a:bodyPr>
            <a:normAutofit lnSpcReduction="10000"/>
          </a:bodyPr>
          <a:lstStyle/>
          <a:p>
            <a:pPr marL="457200" lvl="1" indent="0" eaLnBrk="1" hangingPunct="1">
              <a:buNone/>
            </a:pPr>
            <a:r>
              <a:rPr altLang="en-US" dirty="0" smtClean="0">
                <a:solidFill>
                  <a:srgbClr val="002060"/>
                </a:solidFill>
                <a:latin typeface="楷体" panose="02010609060101010101" charset="-122"/>
                <a:sym typeface="+mn-ea"/>
              </a:rPr>
              <a:t>（</a:t>
            </a:r>
            <a:r>
              <a:rPr lang="zh-CN" dirty="0" smtClean="0">
                <a:solidFill>
                  <a:srgbClr val="002060"/>
                </a:solidFill>
                <a:latin typeface="楷体" panose="02010609060101010101" charset="-122"/>
                <a:sym typeface="+mn-ea"/>
              </a:rPr>
              <a:t>五</a:t>
            </a:r>
            <a:r>
              <a:rPr altLang="en-US" dirty="0" smtClean="0">
                <a:solidFill>
                  <a:srgbClr val="002060"/>
                </a:solidFill>
                <a:latin typeface="楷体" panose="02010609060101010101" charset="-122"/>
                <a:sym typeface="+mn-ea"/>
              </a:rPr>
              <a:t>）尽可能减少学生自杀的机会</a:t>
            </a:r>
            <a:endParaRPr altLang="en-US" b="1" dirty="0" smtClean="0">
              <a:solidFill>
                <a:srgbClr val="002060"/>
              </a:solidFill>
              <a:latin typeface="楷体" panose="02010609060101010101" charset="-122"/>
              <a:ea typeface="楷体" panose="02010609060101010101" charset="-122"/>
            </a:endParaRPr>
          </a:p>
          <a:p>
            <a:pPr marL="457200" lvl="1" indent="0" eaLnBrk="1" hangingPunct="1">
              <a:buNone/>
            </a:pPr>
            <a:endParaRPr lang="en-US" dirty="0" smtClean="0">
              <a:solidFill>
                <a:srgbClr val="0D0D0D"/>
              </a:solidFill>
              <a:latin typeface="宋体" panose="02010600030101010101" pitchFamily="2" charset="-122"/>
            </a:endParaRPr>
          </a:p>
          <a:p>
            <a:pPr lvl="1" eaLnBrk="1" hangingPunct="1">
              <a:buNone/>
            </a:pPr>
            <a:r>
              <a:rPr lang="en-US" altLang="zh-CN" sz="2400" b="1" dirty="0" smtClean="0">
                <a:solidFill>
                  <a:srgbClr val="002060"/>
                </a:solidFill>
                <a:latin typeface="楷体" panose="02010609060101010101" charset="-122"/>
                <a:ea typeface="楷体" panose="02010609060101010101" charset="-122"/>
              </a:rPr>
              <a:t>  1. </a:t>
            </a:r>
            <a:r>
              <a:rPr lang="zh-CN" altLang="en-US" sz="2400" b="1" dirty="0" smtClean="0">
                <a:solidFill>
                  <a:srgbClr val="002060"/>
                </a:solidFill>
                <a:latin typeface="楷体" panose="02010609060101010101" charset="-122"/>
                <a:ea typeface="楷体" panose="02010609060101010101" charset="-122"/>
              </a:rPr>
              <a:t>学校的任何高楼屋顶均应关闭；</a:t>
            </a:r>
            <a:endParaRPr lang="en-US" sz="2400" b="1" dirty="0" smtClean="0">
              <a:solidFill>
                <a:srgbClr val="002060"/>
              </a:solidFill>
              <a:latin typeface="楷体" panose="02010609060101010101" charset="-122"/>
              <a:ea typeface="楷体" panose="02010609060101010101" charset="-122"/>
            </a:endParaRPr>
          </a:p>
          <a:p>
            <a:pPr marL="457200" lvl="1" indent="0" eaLnBrk="1" hangingPunct="1">
              <a:buNone/>
            </a:pPr>
            <a:r>
              <a:rPr lang="en-US" altLang="zh-CN" sz="2400" b="1" dirty="0" smtClean="0">
                <a:solidFill>
                  <a:srgbClr val="002060"/>
                </a:solidFill>
                <a:latin typeface="楷体" panose="02010609060101010101" charset="-122"/>
                <a:ea typeface="楷体" panose="02010609060101010101" charset="-122"/>
              </a:rPr>
              <a:t>  2. </a:t>
            </a:r>
            <a:r>
              <a:rPr lang="zh-CN" altLang="en-US" sz="2400" b="1" dirty="0" smtClean="0">
                <a:solidFill>
                  <a:srgbClr val="002060"/>
                </a:solidFill>
                <a:latin typeface="楷体" panose="02010609060101010101" charset="-122"/>
                <a:ea typeface="楷体" panose="02010609060101010101" charset="-122"/>
              </a:rPr>
              <a:t>覆盖全校的监控系统，能及时发现异常情况；</a:t>
            </a:r>
            <a:endParaRPr lang="en-US" altLang="zh-CN" sz="2400" b="1" dirty="0" smtClean="0">
              <a:solidFill>
                <a:srgbClr val="002060"/>
              </a:solidFill>
              <a:latin typeface="楷体" panose="02010609060101010101" charset="-122"/>
              <a:ea typeface="楷体" panose="02010609060101010101" charset="-122"/>
            </a:endParaRPr>
          </a:p>
          <a:p>
            <a:pPr marL="457200" lvl="1" indent="0" eaLnBrk="1" hangingPunct="1">
              <a:buNone/>
            </a:pPr>
            <a:r>
              <a:rPr lang="en-US" altLang="zh-CN" sz="2400" b="1" dirty="0" smtClean="0">
                <a:solidFill>
                  <a:srgbClr val="002060"/>
                </a:solidFill>
                <a:latin typeface="楷体" panose="02010609060101010101" charset="-122"/>
                <a:ea typeface="楷体" panose="02010609060101010101" charset="-122"/>
              </a:rPr>
              <a:t>  3. </a:t>
            </a:r>
            <a:r>
              <a:rPr lang="zh-CN" altLang="en-US" sz="2400" b="1" dirty="0" smtClean="0">
                <a:solidFill>
                  <a:srgbClr val="002060"/>
                </a:solidFill>
                <a:latin typeface="楷体" panose="02010609060101010101" charset="-122"/>
                <a:ea typeface="楷体" panose="02010609060101010101" charset="-122"/>
              </a:rPr>
              <a:t>学校内湖泊、水池等应有人</a:t>
            </a:r>
            <a:r>
              <a:rPr lang="en-US" altLang="zh-CN" sz="2400" b="1" dirty="0" smtClean="0">
                <a:solidFill>
                  <a:srgbClr val="002060"/>
                </a:solidFill>
                <a:latin typeface="楷体" panose="02010609060101010101" charset="-122"/>
                <a:ea typeface="楷体" panose="02010609060101010101" charset="-122"/>
              </a:rPr>
              <a:t>24</a:t>
            </a:r>
            <a:r>
              <a:rPr lang="zh-CN" altLang="en-US" sz="2400" b="1" dirty="0" smtClean="0">
                <a:solidFill>
                  <a:srgbClr val="002060"/>
                </a:solidFill>
                <a:latin typeface="楷体" panose="02010609060101010101" charset="-122"/>
                <a:ea typeface="楷体" panose="02010609060101010101" charset="-122"/>
              </a:rPr>
              <a:t>小时巡逻（或有监控）；</a:t>
            </a:r>
            <a:endParaRPr lang="en-US" sz="2400" b="1" dirty="0" smtClean="0">
              <a:solidFill>
                <a:srgbClr val="002060"/>
              </a:solidFill>
              <a:latin typeface="楷体" panose="02010609060101010101" charset="-122"/>
              <a:ea typeface="楷体" panose="02010609060101010101" charset="-122"/>
            </a:endParaRPr>
          </a:p>
          <a:p>
            <a:pPr marL="457200" lvl="1" indent="0" eaLnBrk="1" hangingPunct="1">
              <a:buNone/>
            </a:pPr>
            <a:r>
              <a:rPr lang="en-US" altLang="zh-CN" sz="2400" b="1" dirty="0" smtClean="0">
                <a:solidFill>
                  <a:srgbClr val="002060"/>
                </a:solidFill>
                <a:latin typeface="楷体" panose="02010609060101010101" charset="-122"/>
                <a:ea typeface="楷体" panose="02010609060101010101" charset="-122"/>
              </a:rPr>
              <a:t>  4. </a:t>
            </a:r>
            <a:r>
              <a:rPr lang="zh-CN" altLang="en-US" sz="2400" b="1" dirty="0" smtClean="0">
                <a:solidFill>
                  <a:srgbClr val="002060"/>
                </a:solidFill>
                <a:latin typeface="楷体" panose="02010609060101010101" charset="-122"/>
                <a:ea typeface="楷体" panose="02010609060101010101" charset="-122"/>
              </a:rPr>
              <a:t>协调学校附近的药店不向学生出售可能用于自杀的药物；</a:t>
            </a:r>
            <a:endParaRPr lang="en-US" sz="2400" b="1" dirty="0" smtClean="0">
              <a:solidFill>
                <a:srgbClr val="002060"/>
              </a:solidFill>
              <a:latin typeface="楷体" panose="02010609060101010101" charset="-122"/>
              <a:ea typeface="楷体" panose="02010609060101010101" charset="-122"/>
            </a:endParaRPr>
          </a:p>
          <a:p>
            <a:pPr marL="457200" lvl="1" indent="0" eaLnBrk="1" hangingPunct="1">
              <a:buNone/>
            </a:pPr>
            <a:r>
              <a:rPr lang="en-US" altLang="zh-CN" sz="2400" b="1" dirty="0" smtClean="0">
                <a:solidFill>
                  <a:srgbClr val="002060"/>
                </a:solidFill>
                <a:latin typeface="楷体" panose="02010609060101010101" charset="-122"/>
                <a:ea typeface="楷体" panose="02010609060101010101" charset="-122"/>
              </a:rPr>
              <a:t> </a:t>
            </a:r>
            <a:endParaRPr lang="en-US" dirty="0" smtClean="0">
              <a:solidFill>
                <a:srgbClr val="0D0D0D"/>
              </a:solidFill>
              <a:latin typeface="宋体" panose="02010600030101010101" pitchFamily="2" charset="-122"/>
            </a:endParaRPr>
          </a:p>
        </p:txBody>
      </p:sp>
      <p:sp>
        <p:nvSpPr>
          <p:cNvPr id="5" name="灯片编号占位符 4"/>
          <p:cNvSpPr>
            <a:spLocks noGrp="1"/>
          </p:cNvSpPr>
          <p:nvPr>
            <p:ph type="sldNum" sz="quarter" idx="12"/>
          </p:nvPr>
        </p:nvSpPr>
        <p:spPr>
          <a:xfrm>
            <a:off x="6457950" y="6356355"/>
            <a:ext cx="2057400" cy="365125"/>
          </a:xfrm>
        </p:spPr>
        <p:txBody>
          <a:bodyPr/>
          <a:lstStyle/>
          <a:p>
            <a:fld id="{350364BF-51EB-48B1-86E2-106C026825C0}" type="slidenum">
              <a:rPr lang="zh-CN" altLang="en-US" smtClean="0"/>
            </a:fld>
            <a:endParaRPr lang="zh-CN" altLang="en-US"/>
          </a:p>
        </p:txBody>
      </p:sp>
      <p:sp>
        <p:nvSpPr>
          <p:cNvPr id="9" name="标题 1"/>
          <p:cNvSpPr>
            <a:spLocks noGrp="1"/>
          </p:cNvSpPr>
          <p:nvPr/>
        </p:nvSpPr>
        <p:spPr>
          <a:xfrm>
            <a:off x="857250" y="133985"/>
            <a:ext cx="6474460" cy="796290"/>
          </a:xfrm>
          <a:prstGeom prst="rect">
            <a:avLst/>
          </a:prstGeom>
          <a:noFill/>
          <a:ln w="9525">
            <a:noFill/>
          </a:ln>
        </p:spPr>
        <p:txBody>
          <a:bodyPr anchor="ctr">
            <a:normAutofit fontScale="90000"/>
          </a:bodyPr>
          <a:lstStyle>
            <a:lvl1pPr marL="914400" lvl="0" indent="-914400" algn="ctr" eaLnBrk="1" latinLnBrk="0" hangingPunct="1">
              <a:lnSpc>
                <a:spcPct val="100000"/>
              </a:lnSpc>
              <a:spcBef>
                <a:spcPct val="0"/>
              </a:spcBef>
              <a:buNone/>
              <a:defRPr sz="4400" b="1" kern="1200">
                <a:solidFill>
                  <a:srgbClr val="009241"/>
                </a:solidFill>
                <a:latin typeface="+mj-lt"/>
                <a:ea typeface="+mj-ea"/>
                <a:cs typeface="+mj-cs"/>
                <a:sym typeface="Arial" panose="020B0604020202020204" pitchFamily="34" charset="0"/>
              </a:defRPr>
            </a:lvl1pPr>
          </a:lstStyle>
          <a:p>
            <a:r>
              <a:rPr lang="zh-CN" altLang="en-US" sz="4400"/>
              <a:t>三、心理危机的预防</a:t>
            </a:r>
            <a:endParaRPr lang="zh-CN" altLang="en-US" sz="440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28728" y="428604"/>
            <a:ext cx="2162161" cy="796011"/>
          </a:xfrm>
        </p:spPr>
        <p:txBody>
          <a:bodyPr/>
          <a:lstStyle/>
          <a:p>
            <a:r>
              <a:rPr lang="zh-CN" altLang="en-US" dirty="0" smtClean="0">
                <a:solidFill>
                  <a:srgbClr val="7030A0"/>
                </a:solidFill>
              </a:rPr>
              <a:t>案 例</a:t>
            </a:r>
            <a:endParaRPr lang="zh-CN" altLang="en-US" dirty="0">
              <a:solidFill>
                <a:srgbClr val="7030A0"/>
              </a:solidFill>
            </a:endParaRPr>
          </a:p>
        </p:txBody>
      </p:sp>
      <p:sp>
        <p:nvSpPr>
          <p:cNvPr id="3" name="内容占位符 2"/>
          <p:cNvSpPr>
            <a:spLocks noGrp="1"/>
          </p:cNvSpPr>
          <p:nvPr>
            <p:ph idx="1"/>
          </p:nvPr>
        </p:nvSpPr>
        <p:spPr>
          <a:xfrm>
            <a:off x="428596" y="1357298"/>
            <a:ext cx="8215844" cy="4214841"/>
          </a:xfrm>
        </p:spPr>
        <p:txBody>
          <a:bodyPr>
            <a:normAutofit lnSpcReduction="20000"/>
          </a:bodyPr>
          <a:lstStyle/>
          <a:p>
            <a:r>
              <a:rPr altLang="en-US" b="1" dirty="0" smtClean="0">
                <a:solidFill>
                  <a:srgbClr val="002060"/>
                </a:solidFill>
                <a:latin typeface="楷体" panose="02010609060101010101" charset="-122"/>
                <a:ea typeface="楷体" panose="02010609060101010101" charset="-122"/>
              </a:rPr>
              <a:t>    高三女生，小学至初中成绩优秀，顺利考上名校高中。父亲经商，母亲为学校职员。进入高中后父母感情出现裂痕，父亲长期不归家，母亲患绝症。该生成绩逐渐下降，性格内向，爱哭。常会突然离开教室，或到办公室找班主任，或在校园僻静地方独处。</a:t>
            </a:r>
            <a:endParaRPr lang="en-US" altLang="en-US" b="1" dirty="0" smtClean="0">
              <a:solidFill>
                <a:srgbClr val="002060"/>
              </a:solidFill>
              <a:latin typeface="楷体" panose="02010609060101010101" charset="-122"/>
              <a:ea typeface="楷体" panose="02010609060101010101" charset="-122"/>
            </a:endParaRPr>
          </a:p>
          <a:p>
            <a:pPr>
              <a:buNone/>
            </a:pPr>
            <a:r>
              <a:rPr altLang="en-US" b="1" dirty="0" smtClean="0">
                <a:solidFill>
                  <a:srgbClr val="002060"/>
                </a:solidFill>
                <a:latin typeface="楷体" panose="02010609060101010101" charset="-122"/>
                <a:ea typeface="楷体" panose="02010609060101010101" charset="-122"/>
              </a:rPr>
              <a:t>      有一天，出现危机事件</a:t>
            </a:r>
            <a:r>
              <a:rPr lang="en-US" altLang="zh-CN" b="1" dirty="0" smtClean="0">
                <a:solidFill>
                  <a:srgbClr val="002060"/>
                </a:solidFill>
                <a:latin typeface="楷体" panose="02010609060101010101" charset="-122"/>
                <a:ea typeface="楷体" panose="02010609060101010101" charset="-122"/>
              </a:rPr>
              <a:t>……</a:t>
            </a:r>
            <a:endParaRPr lang="en-US" altLang="en-US" b="1" dirty="0" smtClean="0">
              <a:solidFill>
                <a:srgbClr val="002060"/>
              </a:solidFill>
              <a:latin typeface="楷体" panose="02010609060101010101" charset="-122"/>
              <a:ea typeface="楷体" panose="02010609060101010101" charset="-122"/>
            </a:endParaRPr>
          </a:p>
          <a:p>
            <a:pPr>
              <a:buNone/>
            </a:pPr>
            <a:endParaRPr lang="zh-CN" altLang="en-US" b="1" dirty="0">
              <a:solidFill>
                <a:srgbClr val="002060"/>
              </a:solidFill>
              <a:latin typeface="楷体" panose="02010609060101010101" charset="-122"/>
              <a:ea typeface="楷体" panose="02010609060101010101" charset="-122"/>
            </a:endParaRPr>
          </a:p>
        </p:txBody>
      </p:sp>
      <p:sp>
        <p:nvSpPr>
          <p:cNvPr id="4" name="灯片编号占位符 3"/>
          <p:cNvSpPr>
            <a:spLocks noGrp="1"/>
          </p:cNvSpPr>
          <p:nvPr>
            <p:ph type="sldNum" sz="quarter" idx="12"/>
          </p:nvPr>
        </p:nvSpPr>
        <p:spPr>
          <a:xfrm>
            <a:off x="6457950" y="6356355"/>
            <a:ext cx="2057400" cy="365125"/>
          </a:xfrm>
        </p:spPr>
        <p:txBody>
          <a:bodyPr/>
          <a:lstStyle/>
          <a:p>
            <a:fld id="{350364BF-51EB-48B1-86E2-106C026825C0}"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85875" y="571500"/>
            <a:ext cx="7339965" cy="796290"/>
          </a:xfrm>
        </p:spPr>
        <p:txBody>
          <a:bodyPr>
            <a:normAutofit fontScale="90000"/>
          </a:bodyPr>
          <a:lstStyle/>
          <a:p>
            <a:r>
              <a:rPr lang="zh-CN" altLang="en-US" dirty="0" smtClean="0">
                <a:solidFill>
                  <a:srgbClr val="7030A0"/>
                </a:solidFill>
                <a:latin typeface="方正姚体" pitchFamily="2" charset="-122"/>
                <a:ea typeface="方正姚体" pitchFamily="2" charset="-122"/>
              </a:rPr>
              <a:t>发现：可供识别的自杀危险信号</a:t>
            </a:r>
            <a:endParaRPr lang="zh-CN" altLang="en-US" dirty="0">
              <a:solidFill>
                <a:srgbClr val="7030A0"/>
              </a:solidFill>
              <a:latin typeface="方正姚体" pitchFamily="2" charset="-122"/>
              <a:ea typeface="方正姚体" pitchFamily="2" charset="-122"/>
            </a:endParaRPr>
          </a:p>
        </p:txBody>
      </p:sp>
      <p:sp>
        <p:nvSpPr>
          <p:cNvPr id="3" name="内容占位符 2"/>
          <p:cNvSpPr>
            <a:spLocks noGrp="1"/>
          </p:cNvSpPr>
          <p:nvPr>
            <p:ph idx="1"/>
          </p:nvPr>
        </p:nvSpPr>
        <p:spPr>
          <a:xfrm>
            <a:off x="714348" y="1785926"/>
            <a:ext cx="8215844" cy="3429024"/>
          </a:xfrm>
        </p:spPr>
        <p:txBody>
          <a:bodyPr>
            <a:normAutofit fontScale="92500" lnSpcReduction="10000"/>
          </a:bodyPr>
          <a:lstStyle/>
          <a:p>
            <a:r>
              <a:rPr altLang="en-US" b="1" dirty="0" smtClean="0">
                <a:solidFill>
                  <a:srgbClr val="002060"/>
                </a:solidFill>
                <a:latin typeface="楷体" panose="02010609060101010101" charset="-122"/>
                <a:ea typeface="楷体" panose="02010609060101010101" charset="-122"/>
              </a:rPr>
              <a:t> </a:t>
            </a:r>
            <a:r>
              <a:rPr lang="en-US" altLang="zh-CN" b="1" dirty="0" smtClean="0">
                <a:solidFill>
                  <a:srgbClr val="002060"/>
                </a:solidFill>
                <a:latin typeface="楷体" panose="02010609060101010101" charset="-122"/>
                <a:ea typeface="楷体" panose="02010609060101010101" charset="-122"/>
              </a:rPr>
              <a:t>1. </a:t>
            </a:r>
            <a:r>
              <a:rPr b="1" dirty="0" smtClean="0">
                <a:solidFill>
                  <a:srgbClr val="002060"/>
                </a:solidFill>
                <a:latin typeface="楷体" panose="02010609060101010101" charset="-122"/>
                <a:ea typeface="楷体" panose="02010609060101010101" charset="-122"/>
              </a:rPr>
              <a:t>长期的情绪低落，抑郁心境等</a:t>
            </a:r>
            <a:endParaRPr lang="en-US" altLang="zh-CN" b="1" dirty="0" smtClean="0">
              <a:solidFill>
                <a:srgbClr val="002060"/>
              </a:solidFill>
              <a:latin typeface="楷体" panose="02010609060101010101" charset="-122"/>
              <a:ea typeface="楷体" panose="02010609060101010101" charset="-122"/>
            </a:endParaRPr>
          </a:p>
          <a:p>
            <a:r>
              <a:rPr lang="en-US" altLang="zh-CN" b="1" dirty="0" smtClean="0">
                <a:solidFill>
                  <a:srgbClr val="002060"/>
                </a:solidFill>
                <a:latin typeface="楷体" panose="02010609060101010101" charset="-122"/>
                <a:ea typeface="楷体" panose="02010609060101010101" charset="-122"/>
              </a:rPr>
              <a:t> 2. </a:t>
            </a:r>
            <a:r>
              <a:rPr b="1" dirty="0" smtClean="0">
                <a:solidFill>
                  <a:srgbClr val="002060"/>
                </a:solidFill>
                <a:latin typeface="楷体" panose="02010609060101010101" charset="-122"/>
                <a:ea typeface="楷体" panose="02010609060101010101" charset="-122"/>
              </a:rPr>
              <a:t>现实困境：家庭破裂、母亲重病、未来无望</a:t>
            </a:r>
            <a:endParaRPr lang="en-US" altLang="zh-CN" b="1" dirty="0" smtClean="0">
              <a:solidFill>
                <a:srgbClr val="002060"/>
              </a:solidFill>
              <a:latin typeface="楷体" panose="02010609060101010101" charset="-122"/>
              <a:ea typeface="楷体" panose="02010609060101010101" charset="-122"/>
            </a:endParaRPr>
          </a:p>
          <a:p>
            <a:r>
              <a:rPr b="1" dirty="0" smtClean="0">
                <a:solidFill>
                  <a:srgbClr val="002060"/>
                </a:solidFill>
                <a:latin typeface="楷体" panose="02010609060101010101" charset="-122"/>
                <a:ea typeface="楷体" panose="02010609060101010101" charset="-122"/>
              </a:rPr>
              <a:t> </a:t>
            </a:r>
            <a:r>
              <a:rPr lang="en-US" b="1" dirty="0" smtClean="0">
                <a:solidFill>
                  <a:srgbClr val="002060"/>
                </a:solidFill>
                <a:latin typeface="楷体" panose="02010609060101010101" charset="-122"/>
                <a:ea typeface="楷体" panose="02010609060101010101" charset="-122"/>
              </a:rPr>
              <a:t>3. </a:t>
            </a:r>
            <a:r>
              <a:rPr b="1" dirty="0" smtClean="0">
                <a:solidFill>
                  <a:srgbClr val="002060"/>
                </a:solidFill>
                <a:latin typeface="楷体" panose="02010609060101010101" charset="-122"/>
                <a:ea typeface="楷体" panose="02010609060101010101" charset="-122"/>
              </a:rPr>
              <a:t>有自杀意念</a:t>
            </a:r>
            <a:endParaRPr lang="en-US" b="1" dirty="0" smtClean="0">
              <a:solidFill>
                <a:srgbClr val="002060"/>
              </a:solidFill>
              <a:latin typeface="楷体" panose="02010609060101010101" charset="-122"/>
              <a:ea typeface="楷体" panose="02010609060101010101" charset="-122"/>
            </a:endParaRPr>
          </a:p>
          <a:p>
            <a:r>
              <a:rPr lang="en-US" b="1" dirty="0" smtClean="0">
                <a:solidFill>
                  <a:srgbClr val="002060"/>
                </a:solidFill>
                <a:latin typeface="楷体" panose="02010609060101010101" charset="-122"/>
                <a:ea typeface="楷体" panose="02010609060101010101" charset="-122"/>
              </a:rPr>
              <a:t> </a:t>
            </a:r>
            <a:r>
              <a:rPr lang="en-US" altLang="zh-CN" b="1" dirty="0" smtClean="0">
                <a:solidFill>
                  <a:srgbClr val="002060"/>
                </a:solidFill>
                <a:latin typeface="楷体" panose="02010609060101010101" charset="-122"/>
                <a:ea typeface="楷体" panose="02010609060101010101" charset="-122"/>
              </a:rPr>
              <a:t>4. </a:t>
            </a:r>
            <a:r>
              <a:rPr b="1" dirty="0" smtClean="0">
                <a:solidFill>
                  <a:srgbClr val="002060"/>
                </a:solidFill>
                <a:latin typeface="楷体" panose="02010609060101010101" charset="-122"/>
                <a:ea typeface="楷体" panose="02010609060101010101" charset="-122"/>
              </a:rPr>
              <a:t>做相关准备（托同学购买自杀物品）</a:t>
            </a:r>
            <a:endParaRPr lang="en-US" b="1" dirty="0" smtClean="0">
              <a:solidFill>
                <a:srgbClr val="002060"/>
              </a:solidFill>
              <a:latin typeface="楷体" panose="02010609060101010101" charset="-122"/>
              <a:ea typeface="楷体" panose="02010609060101010101" charset="-122"/>
            </a:endParaRPr>
          </a:p>
          <a:p>
            <a:r>
              <a:rPr lang="en-US" b="1" dirty="0" smtClean="0">
                <a:solidFill>
                  <a:srgbClr val="002060"/>
                </a:solidFill>
                <a:latin typeface="楷体" panose="02010609060101010101" charset="-122"/>
                <a:ea typeface="楷体" panose="02010609060101010101" charset="-122"/>
              </a:rPr>
              <a:t> </a:t>
            </a:r>
            <a:r>
              <a:rPr lang="en-US" altLang="zh-CN" b="1" dirty="0" smtClean="0">
                <a:solidFill>
                  <a:srgbClr val="002060"/>
                </a:solidFill>
                <a:latin typeface="楷体" panose="02010609060101010101" charset="-122"/>
                <a:ea typeface="楷体" panose="02010609060101010101" charset="-122"/>
              </a:rPr>
              <a:t>5. </a:t>
            </a:r>
            <a:r>
              <a:rPr b="1" dirty="0" smtClean="0">
                <a:solidFill>
                  <a:srgbClr val="002060"/>
                </a:solidFill>
                <a:latin typeface="楷体" panose="02010609060101010101" charset="-122"/>
                <a:ea typeface="楷体" panose="02010609060101010101" charset="-122"/>
              </a:rPr>
              <a:t>突然失踪，不接电话</a:t>
            </a:r>
            <a:endParaRPr lang="en-US" b="1" dirty="0" smtClean="0">
              <a:solidFill>
                <a:srgbClr val="002060"/>
              </a:solidFill>
              <a:latin typeface="楷体" panose="02010609060101010101" charset="-122"/>
              <a:ea typeface="楷体" panose="02010609060101010101" charset="-122"/>
            </a:endParaRPr>
          </a:p>
          <a:p>
            <a:r>
              <a:rPr lang="en-US" b="1" dirty="0" smtClean="0">
                <a:solidFill>
                  <a:srgbClr val="002060"/>
                </a:solidFill>
                <a:latin typeface="楷体" panose="02010609060101010101" charset="-122"/>
                <a:ea typeface="楷体" panose="02010609060101010101" charset="-122"/>
              </a:rPr>
              <a:t> </a:t>
            </a:r>
            <a:r>
              <a:rPr lang="en-US" altLang="zh-CN" b="1" dirty="0" smtClean="0">
                <a:solidFill>
                  <a:srgbClr val="002060"/>
                </a:solidFill>
                <a:latin typeface="楷体" panose="02010609060101010101" charset="-122"/>
                <a:ea typeface="楷体" panose="02010609060101010101" charset="-122"/>
              </a:rPr>
              <a:t>6. </a:t>
            </a:r>
            <a:r>
              <a:rPr b="1" dirty="0" smtClean="0">
                <a:solidFill>
                  <a:srgbClr val="002060"/>
                </a:solidFill>
                <a:latin typeface="楷体" panose="02010609060101010101" charset="-122"/>
                <a:ea typeface="楷体" panose="02010609060101010101" charset="-122"/>
              </a:rPr>
              <a:t>留下给老师的道歉信</a:t>
            </a:r>
            <a:endParaRPr lang="en-US" b="1" dirty="0" smtClean="0">
              <a:solidFill>
                <a:srgbClr val="002060"/>
              </a:solidFill>
              <a:latin typeface="楷体" panose="02010609060101010101" charset="-122"/>
              <a:ea typeface="楷体" panose="02010609060101010101" charset="-122"/>
            </a:endParaRPr>
          </a:p>
          <a:p>
            <a:endParaRPr lang="zh-CN" altLang="en-US" b="1" dirty="0">
              <a:solidFill>
                <a:srgbClr val="002060"/>
              </a:solidFill>
              <a:latin typeface="楷体" panose="02010609060101010101" charset="-122"/>
              <a:ea typeface="楷体" panose="02010609060101010101" charset="-122"/>
            </a:endParaRPr>
          </a:p>
        </p:txBody>
      </p:sp>
      <p:sp>
        <p:nvSpPr>
          <p:cNvPr id="5" name="灯片编号占位符 4"/>
          <p:cNvSpPr>
            <a:spLocks noGrp="1"/>
          </p:cNvSpPr>
          <p:nvPr>
            <p:ph type="sldNum" sz="quarter" idx="12"/>
          </p:nvPr>
        </p:nvSpPr>
        <p:spPr>
          <a:xfrm>
            <a:off x="6457950" y="6356355"/>
            <a:ext cx="2057400" cy="365125"/>
          </a:xfrm>
        </p:spPr>
        <p:txBody>
          <a:bodyPr/>
          <a:lstStyle/>
          <a:p>
            <a:fld id="{350364BF-51EB-48B1-86E2-106C026825C0}"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lide(fromBottom)">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3446780" y="359410"/>
            <a:ext cx="2468880" cy="645160"/>
          </a:xfrm>
          <a:prstGeom prst="rect">
            <a:avLst/>
          </a:prstGeom>
          <a:noFill/>
          <a:ln>
            <a:noFill/>
          </a:ln>
        </p:spPr>
        <p:txBody>
          <a:bodyPr wrap="none" rtlCol="0" anchor="t">
            <a:spAutoFit/>
          </a:bodyPr>
          <a:p>
            <a:pPr algn="ctr"/>
            <a:r>
              <a:rPr lang="zh-CN" altLang="en-US" sz="3600" i="1">
                <a:ln w="25400">
                  <a:solidFill>
                    <a:srgbClr val="861E1D">
                      <a:alpha val="94000"/>
                    </a:srgbClr>
                  </a:solidFill>
                  <a:prstDash val="solid"/>
                </a:ln>
                <a:gradFill>
                  <a:gsLst>
                    <a:gs pos="0">
                      <a:srgbClr val="FFF9BB"/>
                    </a:gs>
                    <a:gs pos="64000">
                      <a:srgbClr val="FCE95F"/>
                    </a:gs>
                    <a:gs pos="100000">
                      <a:srgbClr val="F8AD1C"/>
                    </a:gs>
                  </a:gsLst>
                  <a:lin ang="5400000" scaled="0"/>
                </a:gradFill>
                <a:effectLst>
                  <a:outerShdw blurRad="38100" dist="38100" dir="2700000" algn="tl">
                    <a:srgbClr val="000000">
                      <a:alpha val="43137"/>
                    </a:srgbClr>
                  </a:outerShdw>
                </a:effectLst>
                <a:latin typeface="华文琥珀" panose="02010800040101010101" charset="-122"/>
                <a:ea typeface="华文琥珀" panose="02010800040101010101" charset="-122"/>
              </a:rPr>
              <a:t>阅卷后遗症</a:t>
            </a:r>
            <a:endParaRPr lang="zh-CN" altLang="en-US" sz="3600" i="1">
              <a:ln w="25400">
                <a:solidFill>
                  <a:srgbClr val="861E1D">
                    <a:alpha val="94000"/>
                  </a:srgbClr>
                </a:solidFill>
                <a:prstDash val="solid"/>
              </a:ln>
              <a:gradFill>
                <a:gsLst>
                  <a:gs pos="0">
                    <a:srgbClr val="FFF9BB"/>
                  </a:gs>
                  <a:gs pos="64000">
                    <a:srgbClr val="FCE95F"/>
                  </a:gs>
                  <a:gs pos="100000">
                    <a:srgbClr val="F8AD1C"/>
                  </a:gs>
                </a:gsLst>
                <a:lin ang="5400000" scaled="0"/>
              </a:gradFill>
              <a:effectLst>
                <a:outerShdw blurRad="38100" dist="38100" dir="2700000" algn="tl">
                  <a:srgbClr val="000000">
                    <a:alpha val="43137"/>
                  </a:srgbClr>
                </a:outerShdw>
              </a:effectLst>
              <a:latin typeface="华文琥珀" panose="02010800040101010101" charset="-122"/>
              <a:ea typeface="华文琥珀" panose="02010800040101010101" charset="-122"/>
            </a:endParaRPr>
          </a:p>
        </p:txBody>
      </p:sp>
      <p:pic>
        <p:nvPicPr>
          <p:cNvPr id="3" name="图片 2" descr="6"/>
          <p:cNvPicPr>
            <a:picLocks noChangeAspect="1"/>
          </p:cNvPicPr>
          <p:nvPr/>
        </p:nvPicPr>
        <p:blipFill>
          <a:blip r:embed="rId1"/>
          <a:stretch>
            <a:fillRect/>
          </a:stretch>
        </p:blipFill>
        <p:spPr>
          <a:xfrm>
            <a:off x="1962785" y="1231265"/>
            <a:ext cx="5436870" cy="5445125"/>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56995" y="356870"/>
            <a:ext cx="6969125" cy="796290"/>
          </a:xfrm>
        </p:spPr>
        <p:txBody>
          <a:bodyPr>
            <a:normAutofit fontScale="90000"/>
          </a:bodyPr>
          <a:lstStyle/>
          <a:p>
            <a:pPr algn="ctr" defTabSz="914400" fontAlgn="base">
              <a:buClrTx/>
              <a:buSzTx/>
              <a:buFont typeface="Arial" panose="020B0604020202020204" pitchFamily="34" charset="0"/>
            </a:pPr>
            <a:r>
              <a:rPr lang="zh-CN" altLang="en-US" sz="4400"/>
              <a:t>四、学生心理危机的干预</a:t>
            </a:r>
            <a:endParaRPr lang="zh-CN" altLang="en-US" sz="4400"/>
          </a:p>
        </p:txBody>
      </p:sp>
      <p:sp>
        <p:nvSpPr>
          <p:cNvPr id="3" name="内容占位符 2"/>
          <p:cNvSpPr>
            <a:spLocks noGrp="1"/>
          </p:cNvSpPr>
          <p:nvPr>
            <p:ph idx="1"/>
          </p:nvPr>
        </p:nvSpPr>
        <p:spPr>
          <a:xfrm>
            <a:off x="1356995" y="1354455"/>
            <a:ext cx="6356985" cy="5203825"/>
          </a:xfrm>
        </p:spPr>
        <p:txBody>
          <a:bodyPr>
            <a:normAutofit fontScale="75000" lnSpcReduction="20000"/>
          </a:bodyPr>
          <a:lstStyle/>
          <a:p>
            <a:pPr>
              <a:buNone/>
            </a:pPr>
            <a:r>
              <a:rPr lang="en-US" altLang="zh-CN" b="1" dirty="0" smtClean="0">
                <a:solidFill>
                  <a:srgbClr val="002060"/>
                </a:solidFill>
                <a:latin typeface="楷体" panose="02010609060101010101" charset="-122"/>
                <a:ea typeface="楷体" panose="02010609060101010101" charset="-122"/>
              </a:rPr>
              <a:t>                 </a:t>
            </a:r>
            <a:r>
              <a:rPr lang="zh-CN" b="1" dirty="0" smtClean="0">
                <a:solidFill>
                  <a:srgbClr val="002060"/>
                </a:solidFill>
                <a:latin typeface="楷体" panose="02010609060101010101" charset="-122"/>
                <a:ea typeface="楷体" panose="02010609060101010101" charset="-122"/>
              </a:rPr>
              <a:t>干预步骤</a:t>
            </a:r>
            <a:endParaRPr altLang="en-US" b="1" dirty="0" smtClean="0">
              <a:solidFill>
                <a:srgbClr val="002060"/>
              </a:solidFill>
              <a:latin typeface="楷体" panose="02010609060101010101" charset="-122"/>
              <a:ea typeface="楷体" panose="02010609060101010101" charset="-122"/>
            </a:endParaRPr>
          </a:p>
          <a:p>
            <a:pPr>
              <a:buNone/>
            </a:pPr>
            <a:r>
              <a:rPr lang="en-US" b="1" dirty="0" smtClean="0">
                <a:solidFill>
                  <a:srgbClr val="002060"/>
                </a:solidFill>
                <a:latin typeface="楷体" panose="02010609060101010101" charset="-122"/>
                <a:ea typeface="楷体" panose="02010609060101010101" charset="-122"/>
              </a:rPr>
              <a:t>1</a:t>
            </a:r>
            <a:r>
              <a:rPr lang="zh-CN" altLang="en-US" b="1" dirty="0" smtClean="0">
                <a:solidFill>
                  <a:srgbClr val="002060"/>
                </a:solidFill>
                <a:latin typeface="楷体" panose="02010609060101010101" charset="-122"/>
                <a:ea typeface="楷体" panose="02010609060101010101" charset="-122"/>
              </a:rPr>
              <a:t>、</a:t>
            </a:r>
            <a:r>
              <a:rPr altLang="en-US" b="1" dirty="0" smtClean="0">
                <a:solidFill>
                  <a:srgbClr val="002060"/>
                </a:solidFill>
                <a:latin typeface="楷体" panose="02010609060101010101" charset="-122"/>
                <a:ea typeface="楷体" panose="02010609060101010101" charset="-122"/>
              </a:rPr>
              <a:t>及时报告</a:t>
            </a:r>
            <a:endParaRPr lang="en-US" altLang="en-US" b="1" dirty="0" smtClean="0">
              <a:solidFill>
                <a:srgbClr val="002060"/>
              </a:solidFill>
              <a:latin typeface="楷体" panose="02010609060101010101" charset="-122"/>
              <a:ea typeface="楷体" panose="02010609060101010101" charset="-122"/>
            </a:endParaRPr>
          </a:p>
          <a:p>
            <a:pPr>
              <a:buNone/>
            </a:pPr>
            <a:r>
              <a:rPr altLang="en-US" b="1" dirty="0" smtClean="0">
                <a:solidFill>
                  <a:srgbClr val="002060"/>
                </a:solidFill>
                <a:latin typeface="楷体" panose="02010609060101010101" charset="-122"/>
                <a:ea typeface="楷体" panose="02010609060101010101" charset="-122"/>
              </a:rPr>
              <a:t>   学生</a:t>
            </a:r>
            <a:r>
              <a:rPr lang="en-US" altLang="zh-CN" b="1" dirty="0" smtClean="0">
                <a:solidFill>
                  <a:srgbClr val="002060"/>
                </a:solidFill>
                <a:latin typeface="楷体" panose="02010609060101010101" charset="-122"/>
                <a:ea typeface="楷体" panose="02010609060101010101" charset="-122"/>
              </a:rPr>
              <a:t>—</a:t>
            </a:r>
            <a:r>
              <a:rPr b="1" dirty="0" smtClean="0">
                <a:solidFill>
                  <a:srgbClr val="002060"/>
                </a:solidFill>
                <a:latin typeface="楷体" panose="02010609060101010101" charset="-122"/>
                <a:ea typeface="楷体" panose="02010609060101010101" charset="-122"/>
              </a:rPr>
              <a:t>班主任</a:t>
            </a:r>
            <a:r>
              <a:rPr lang="en-US" altLang="zh-CN" b="1" dirty="0" smtClean="0">
                <a:solidFill>
                  <a:srgbClr val="002060"/>
                </a:solidFill>
                <a:latin typeface="楷体" panose="02010609060101010101" charset="-122"/>
                <a:ea typeface="楷体" panose="02010609060101010101" charset="-122"/>
              </a:rPr>
              <a:t>—</a:t>
            </a:r>
            <a:r>
              <a:rPr b="1" dirty="0" smtClean="0">
                <a:solidFill>
                  <a:srgbClr val="002060"/>
                </a:solidFill>
                <a:latin typeface="楷体" panose="02010609060101010101" charset="-122"/>
                <a:ea typeface="楷体" panose="02010609060101010101" charset="-122"/>
              </a:rPr>
              <a:t>年级组</a:t>
            </a:r>
            <a:r>
              <a:rPr lang="en-US" altLang="zh-CN" b="1" dirty="0" smtClean="0">
                <a:solidFill>
                  <a:srgbClr val="002060"/>
                </a:solidFill>
                <a:latin typeface="楷体" panose="02010609060101010101" charset="-122"/>
                <a:ea typeface="楷体" panose="02010609060101010101" charset="-122"/>
              </a:rPr>
              <a:t>—</a:t>
            </a:r>
            <a:r>
              <a:rPr b="1" dirty="0" smtClean="0">
                <a:solidFill>
                  <a:srgbClr val="002060"/>
                </a:solidFill>
                <a:latin typeface="楷体" panose="02010609060101010101" charset="-122"/>
                <a:ea typeface="楷体" panose="02010609060101010101" charset="-122"/>
              </a:rPr>
              <a:t>学生处</a:t>
            </a:r>
            <a:r>
              <a:rPr lang="en-US" altLang="zh-CN" b="1" dirty="0" smtClean="0">
                <a:solidFill>
                  <a:srgbClr val="002060"/>
                </a:solidFill>
                <a:latin typeface="楷体" panose="02010609060101010101" charset="-122"/>
                <a:ea typeface="楷体" panose="02010609060101010101" charset="-122"/>
              </a:rPr>
              <a:t>——</a:t>
            </a:r>
            <a:r>
              <a:rPr b="1" dirty="0" smtClean="0">
                <a:solidFill>
                  <a:srgbClr val="002060"/>
                </a:solidFill>
                <a:latin typeface="楷体" panose="02010609060101010101" charset="-122"/>
                <a:ea typeface="楷体" panose="02010609060101010101" charset="-122"/>
              </a:rPr>
              <a:t>校长</a:t>
            </a:r>
            <a:endParaRPr lang="en-US" altLang="en-US" b="1" dirty="0" smtClean="0">
              <a:solidFill>
                <a:srgbClr val="002060"/>
              </a:solidFill>
              <a:latin typeface="楷体" panose="02010609060101010101" charset="-122"/>
              <a:ea typeface="楷体" panose="02010609060101010101" charset="-122"/>
            </a:endParaRPr>
          </a:p>
          <a:p>
            <a:pPr>
              <a:buNone/>
            </a:pPr>
            <a:r>
              <a:rPr lang="en-US" b="1" dirty="0" smtClean="0">
                <a:solidFill>
                  <a:srgbClr val="002060"/>
                </a:solidFill>
                <a:latin typeface="楷体" panose="02010609060101010101" charset="-122"/>
                <a:ea typeface="楷体" panose="02010609060101010101" charset="-122"/>
              </a:rPr>
              <a:t>2</a:t>
            </a:r>
            <a:r>
              <a:rPr lang="zh-CN" altLang="en-US" b="1" dirty="0" smtClean="0">
                <a:solidFill>
                  <a:srgbClr val="002060"/>
                </a:solidFill>
                <a:latin typeface="楷体" panose="02010609060101010101" charset="-122"/>
                <a:ea typeface="楷体" panose="02010609060101010101" charset="-122"/>
              </a:rPr>
              <a:t>、</a:t>
            </a:r>
            <a:r>
              <a:rPr altLang="en-US" b="1" dirty="0" smtClean="0">
                <a:solidFill>
                  <a:srgbClr val="002060"/>
                </a:solidFill>
                <a:latin typeface="楷体" panose="02010609060101010101" charset="-122"/>
                <a:ea typeface="楷体" panose="02010609060101010101" charset="-122"/>
              </a:rPr>
              <a:t>尽全力阻止</a:t>
            </a:r>
            <a:endParaRPr lang="en-US" altLang="en-US" b="1" dirty="0" smtClean="0">
              <a:solidFill>
                <a:srgbClr val="002060"/>
              </a:solidFill>
              <a:latin typeface="楷体" panose="02010609060101010101" charset="-122"/>
              <a:ea typeface="楷体" panose="02010609060101010101" charset="-122"/>
            </a:endParaRPr>
          </a:p>
          <a:p>
            <a:pPr>
              <a:buNone/>
            </a:pPr>
            <a:r>
              <a:rPr lang="en-US" altLang="en-US" b="1" dirty="0" smtClean="0">
                <a:solidFill>
                  <a:srgbClr val="002060"/>
                </a:solidFill>
                <a:latin typeface="楷体" panose="02010609060101010101" charset="-122"/>
                <a:ea typeface="楷体" panose="02010609060101010101" charset="-122"/>
              </a:rPr>
              <a:t>   </a:t>
            </a:r>
            <a:r>
              <a:rPr lang="zh-CN" altLang="en-US" b="1" dirty="0" smtClean="0">
                <a:solidFill>
                  <a:srgbClr val="002060"/>
                </a:solidFill>
                <a:latin typeface="楷体" panose="02010609060101010101" charset="-122"/>
                <a:ea typeface="楷体" panose="02010609060101010101" charset="-122"/>
              </a:rPr>
              <a:t>（</a:t>
            </a:r>
            <a:r>
              <a:rPr lang="en-US" altLang="zh-CN" b="1" dirty="0" smtClean="0">
                <a:solidFill>
                  <a:srgbClr val="002060"/>
                </a:solidFill>
                <a:latin typeface="楷体" panose="02010609060101010101" charset="-122"/>
                <a:ea typeface="楷体" panose="02010609060101010101" charset="-122"/>
              </a:rPr>
              <a:t>1</a:t>
            </a:r>
            <a:r>
              <a:rPr lang="zh-CN" altLang="en-US" b="1" dirty="0" smtClean="0">
                <a:solidFill>
                  <a:srgbClr val="002060"/>
                </a:solidFill>
                <a:latin typeface="楷体" panose="02010609060101010101" charset="-122"/>
                <a:ea typeface="楷体" panose="02010609060101010101" charset="-122"/>
              </a:rPr>
              <a:t>）</a:t>
            </a:r>
            <a:r>
              <a:rPr b="1" dirty="0" smtClean="0">
                <a:solidFill>
                  <a:srgbClr val="002060"/>
                </a:solidFill>
                <a:latin typeface="楷体" panose="02010609060101010101" charset="-122"/>
                <a:ea typeface="楷体" panose="02010609060101010101" charset="-122"/>
              </a:rPr>
              <a:t>多部门行动，校内地毯式搜寻；</a:t>
            </a:r>
            <a:endParaRPr lang="en-US" b="1" dirty="0" smtClean="0">
              <a:solidFill>
                <a:srgbClr val="002060"/>
              </a:solidFill>
              <a:latin typeface="楷体" panose="02010609060101010101" charset="-122"/>
              <a:ea typeface="楷体" panose="02010609060101010101" charset="-122"/>
            </a:endParaRPr>
          </a:p>
          <a:p>
            <a:pPr>
              <a:buNone/>
            </a:pPr>
            <a:r>
              <a:rPr lang="en-US" altLang="en-US" b="1" dirty="0" smtClean="0">
                <a:solidFill>
                  <a:srgbClr val="002060"/>
                </a:solidFill>
                <a:latin typeface="楷体" panose="02010609060101010101" charset="-122"/>
                <a:ea typeface="楷体" panose="02010609060101010101" charset="-122"/>
              </a:rPr>
              <a:t>   </a:t>
            </a:r>
            <a:r>
              <a:rPr lang="zh-CN" altLang="en-US" b="1" dirty="0" smtClean="0">
                <a:solidFill>
                  <a:srgbClr val="002060"/>
                </a:solidFill>
                <a:latin typeface="楷体" panose="02010609060101010101" charset="-122"/>
                <a:ea typeface="楷体" panose="02010609060101010101" charset="-122"/>
              </a:rPr>
              <a:t>（</a:t>
            </a:r>
            <a:r>
              <a:rPr lang="en-US" altLang="zh-CN" b="1" dirty="0" smtClean="0">
                <a:solidFill>
                  <a:srgbClr val="002060"/>
                </a:solidFill>
                <a:latin typeface="楷体" panose="02010609060101010101" charset="-122"/>
                <a:ea typeface="楷体" panose="02010609060101010101" charset="-122"/>
              </a:rPr>
              <a:t>2</a:t>
            </a:r>
            <a:r>
              <a:rPr lang="zh-CN" altLang="en-US" b="1" dirty="0" smtClean="0">
                <a:solidFill>
                  <a:srgbClr val="002060"/>
                </a:solidFill>
                <a:latin typeface="楷体" panose="02010609060101010101" charset="-122"/>
                <a:ea typeface="楷体" panose="02010609060101010101" charset="-122"/>
              </a:rPr>
              <a:t>）</a:t>
            </a:r>
            <a:r>
              <a:rPr b="1" dirty="0" smtClean="0">
                <a:solidFill>
                  <a:srgbClr val="002060"/>
                </a:solidFill>
                <a:latin typeface="楷体" panose="02010609060101010101" charset="-122"/>
                <a:ea typeface="楷体" panose="02010609060101010101" charset="-122"/>
              </a:rPr>
              <a:t>持续不断的与学生进行电话联系；</a:t>
            </a:r>
            <a:endParaRPr lang="en-US" b="1" dirty="0" smtClean="0">
              <a:solidFill>
                <a:srgbClr val="002060"/>
              </a:solidFill>
              <a:latin typeface="楷体" panose="02010609060101010101" charset="-122"/>
              <a:ea typeface="楷体" panose="02010609060101010101" charset="-122"/>
            </a:endParaRPr>
          </a:p>
          <a:p>
            <a:pPr>
              <a:buNone/>
            </a:pPr>
            <a:r>
              <a:rPr lang="en-US" altLang="zh-CN" b="1" dirty="0" smtClean="0">
                <a:solidFill>
                  <a:srgbClr val="002060"/>
                </a:solidFill>
                <a:latin typeface="楷体" panose="02010609060101010101" charset="-122"/>
                <a:ea typeface="楷体" panose="02010609060101010101" charset="-122"/>
              </a:rPr>
              <a:t>   </a:t>
            </a:r>
            <a:r>
              <a:rPr lang="zh-CN" altLang="en-US" b="1" dirty="0" smtClean="0">
                <a:solidFill>
                  <a:srgbClr val="002060"/>
                </a:solidFill>
                <a:latin typeface="楷体" panose="02010609060101010101" charset="-122"/>
                <a:ea typeface="楷体" panose="02010609060101010101" charset="-122"/>
              </a:rPr>
              <a:t>（</a:t>
            </a:r>
            <a:r>
              <a:rPr lang="en-US" altLang="zh-CN" b="1" dirty="0" smtClean="0">
                <a:solidFill>
                  <a:srgbClr val="002060"/>
                </a:solidFill>
                <a:latin typeface="楷体" panose="02010609060101010101" charset="-122"/>
                <a:ea typeface="楷体" panose="02010609060101010101" charset="-122"/>
              </a:rPr>
              <a:t>3</a:t>
            </a:r>
            <a:r>
              <a:rPr lang="zh-CN" altLang="en-US" b="1" dirty="0" smtClean="0">
                <a:solidFill>
                  <a:srgbClr val="002060"/>
                </a:solidFill>
                <a:latin typeface="楷体" panose="02010609060101010101" charset="-122"/>
                <a:ea typeface="楷体" panose="02010609060101010101" charset="-122"/>
              </a:rPr>
              <a:t>）</a:t>
            </a:r>
            <a:r>
              <a:rPr b="1" dirty="0" smtClean="0">
                <a:solidFill>
                  <a:srgbClr val="002060"/>
                </a:solidFill>
                <a:latin typeface="楷体" panose="02010609060101010101" charset="-122"/>
                <a:ea typeface="楷体" panose="02010609060101010101" charset="-122"/>
              </a:rPr>
              <a:t>继续在其他学生中搜集相关信息；</a:t>
            </a:r>
            <a:endParaRPr lang="en-US" b="1" dirty="0" smtClean="0">
              <a:solidFill>
                <a:srgbClr val="002060"/>
              </a:solidFill>
              <a:latin typeface="楷体" panose="02010609060101010101" charset="-122"/>
              <a:ea typeface="楷体" panose="02010609060101010101" charset="-122"/>
            </a:endParaRPr>
          </a:p>
          <a:p>
            <a:pPr>
              <a:buNone/>
            </a:pPr>
            <a:r>
              <a:rPr lang="en-US" altLang="en-US" b="1" dirty="0" smtClean="0">
                <a:solidFill>
                  <a:srgbClr val="002060"/>
                </a:solidFill>
                <a:latin typeface="楷体" panose="02010609060101010101" charset="-122"/>
                <a:ea typeface="楷体" panose="02010609060101010101" charset="-122"/>
              </a:rPr>
              <a:t>   </a:t>
            </a:r>
            <a:r>
              <a:rPr lang="zh-CN" altLang="en-US" b="1" dirty="0" smtClean="0">
                <a:solidFill>
                  <a:srgbClr val="002060"/>
                </a:solidFill>
                <a:latin typeface="楷体" panose="02010609060101010101" charset="-122"/>
                <a:ea typeface="楷体" panose="02010609060101010101" charset="-122"/>
              </a:rPr>
              <a:t>（</a:t>
            </a:r>
            <a:r>
              <a:rPr lang="en-US" altLang="zh-CN" b="1" dirty="0" smtClean="0">
                <a:solidFill>
                  <a:srgbClr val="002060"/>
                </a:solidFill>
                <a:latin typeface="楷体" panose="02010609060101010101" charset="-122"/>
                <a:ea typeface="楷体" panose="02010609060101010101" charset="-122"/>
              </a:rPr>
              <a:t>4</a:t>
            </a:r>
            <a:r>
              <a:rPr lang="zh-CN" altLang="en-US" b="1" dirty="0" smtClean="0">
                <a:solidFill>
                  <a:srgbClr val="002060"/>
                </a:solidFill>
                <a:latin typeface="楷体" panose="02010609060101010101" charset="-122"/>
                <a:ea typeface="楷体" panose="02010609060101010101" charset="-122"/>
              </a:rPr>
              <a:t>）</a:t>
            </a:r>
            <a:r>
              <a:rPr b="1" dirty="0" smtClean="0">
                <a:solidFill>
                  <a:srgbClr val="002060"/>
                </a:solidFill>
                <a:latin typeface="楷体" panose="02010609060101010101" charset="-122"/>
                <a:ea typeface="楷体" panose="02010609060101010101" charset="-122"/>
              </a:rPr>
              <a:t>同时通知家长，家长尝试与孩子联系，提供孩子可能去向；</a:t>
            </a:r>
            <a:endParaRPr lang="en-US" b="1" dirty="0" smtClean="0">
              <a:solidFill>
                <a:srgbClr val="002060"/>
              </a:solidFill>
              <a:latin typeface="楷体" panose="02010609060101010101" charset="-122"/>
              <a:ea typeface="楷体" panose="02010609060101010101" charset="-122"/>
            </a:endParaRPr>
          </a:p>
          <a:p>
            <a:pPr>
              <a:buNone/>
            </a:pPr>
            <a:r>
              <a:rPr lang="en-US" altLang="en-US" b="1" dirty="0" smtClean="0">
                <a:solidFill>
                  <a:srgbClr val="002060"/>
                </a:solidFill>
                <a:latin typeface="楷体" panose="02010609060101010101" charset="-122"/>
                <a:ea typeface="楷体" panose="02010609060101010101" charset="-122"/>
              </a:rPr>
              <a:t>   </a:t>
            </a:r>
            <a:r>
              <a:rPr lang="zh-CN" altLang="en-US" b="1" dirty="0" smtClean="0">
                <a:solidFill>
                  <a:srgbClr val="002060"/>
                </a:solidFill>
                <a:latin typeface="楷体" panose="02010609060101010101" charset="-122"/>
                <a:ea typeface="楷体" panose="02010609060101010101" charset="-122"/>
              </a:rPr>
              <a:t>（</a:t>
            </a:r>
            <a:r>
              <a:rPr lang="en-US" altLang="zh-CN" b="1" dirty="0" smtClean="0">
                <a:solidFill>
                  <a:srgbClr val="002060"/>
                </a:solidFill>
                <a:latin typeface="楷体" panose="02010609060101010101" charset="-122"/>
                <a:ea typeface="楷体" panose="02010609060101010101" charset="-122"/>
              </a:rPr>
              <a:t>5</a:t>
            </a:r>
            <a:r>
              <a:rPr lang="zh-CN" altLang="en-US" b="1" dirty="0" smtClean="0">
                <a:solidFill>
                  <a:srgbClr val="002060"/>
                </a:solidFill>
                <a:latin typeface="楷体" panose="02010609060101010101" charset="-122"/>
                <a:ea typeface="楷体" panose="02010609060101010101" charset="-122"/>
              </a:rPr>
              <a:t>）</a:t>
            </a:r>
            <a:r>
              <a:rPr b="1" dirty="0" smtClean="0">
                <a:solidFill>
                  <a:srgbClr val="002060"/>
                </a:solidFill>
                <a:latin typeface="楷体" panose="02010609060101010101" charset="-122"/>
                <a:ea typeface="楷体" panose="02010609060101010101" charset="-122"/>
              </a:rPr>
              <a:t>派人去校外可能的地方寻找；</a:t>
            </a:r>
            <a:endParaRPr lang="en-US" b="1" dirty="0" smtClean="0">
              <a:solidFill>
                <a:srgbClr val="002060"/>
              </a:solidFill>
              <a:latin typeface="楷体" panose="02010609060101010101" charset="-122"/>
              <a:ea typeface="楷体" panose="02010609060101010101" charset="-122"/>
            </a:endParaRPr>
          </a:p>
          <a:p>
            <a:pPr>
              <a:buNone/>
            </a:pPr>
            <a:r>
              <a:rPr lang="en-US" altLang="en-US" b="1" dirty="0" smtClean="0">
                <a:solidFill>
                  <a:srgbClr val="002060"/>
                </a:solidFill>
                <a:latin typeface="楷体" panose="02010609060101010101" charset="-122"/>
                <a:ea typeface="楷体" panose="02010609060101010101" charset="-122"/>
              </a:rPr>
              <a:t>   </a:t>
            </a:r>
            <a:r>
              <a:rPr lang="zh-CN" altLang="en-US" b="1" dirty="0" smtClean="0">
                <a:solidFill>
                  <a:srgbClr val="002060"/>
                </a:solidFill>
                <a:latin typeface="楷体" panose="02010609060101010101" charset="-122"/>
                <a:ea typeface="楷体" panose="02010609060101010101" charset="-122"/>
              </a:rPr>
              <a:t>（</a:t>
            </a:r>
            <a:r>
              <a:rPr lang="en-US" altLang="zh-CN" b="1" dirty="0" smtClean="0">
                <a:solidFill>
                  <a:srgbClr val="002060"/>
                </a:solidFill>
                <a:latin typeface="楷体" panose="02010609060101010101" charset="-122"/>
                <a:ea typeface="楷体" panose="02010609060101010101" charset="-122"/>
              </a:rPr>
              <a:t>6</a:t>
            </a:r>
            <a:r>
              <a:rPr lang="zh-CN" altLang="en-US" b="1" dirty="0" smtClean="0">
                <a:solidFill>
                  <a:srgbClr val="002060"/>
                </a:solidFill>
                <a:latin typeface="楷体" panose="02010609060101010101" charset="-122"/>
                <a:ea typeface="楷体" panose="02010609060101010101" charset="-122"/>
              </a:rPr>
              <a:t>）</a:t>
            </a:r>
            <a:r>
              <a:rPr b="1" dirty="0" smtClean="0">
                <a:solidFill>
                  <a:srgbClr val="002060"/>
                </a:solidFill>
                <a:latin typeface="楷体" panose="02010609060101010101" charset="-122"/>
                <a:ea typeface="楷体" panose="02010609060101010101" charset="-122"/>
              </a:rPr>
              <a:t>为当事学生做心理危机干预辅导。</a:t>
            </a:r>
            <a:endParaRPr lang="en-US" altLang="en-US" b="1" dirty="0" smtClean="0">
              <a:solidFill>
                <a:srgbClr val="002060"/>
              </a:solidFill>
              <a:latin typeface="楷体" panose="02010609060101010101" charset="-122"/>
              <a:ea typeface="楷体" panose="02010609060101010101" charset="-122"/>
            </a:endParaRPr>
          </a:p>
          <a:p>
            <a:pPr>
              <a:buNone/>
            </a:pPr>
            <a:r>
              <a:rPr lang="en-US" altLang="en-US" b="1" dirty="0" smtClean="0">
                <a:solidFill>
                  <a:srgbClr val="002060"/>
                </a:solidFill>
                <a:latin typeface="楷体" panose="02010609060101010101" charset="-122"/>
                <a:ea typeface="楷体" panose="02010609060101010101" charset="-122"/>
              </a:rPr>
              <a:t>    </a:t>
            </a:r>
            <a:endParaRPr lang="en-US" altLang="en-US" b="1" dirty="0" smtClean="0">
              <a:solidFill>
                <a:srgbClr val="002060"/>
              </a:solidFill>
              <a:latin typeface="楷体" panose="02010609060101010101" charset="-122"/>
              <a:ea typeface="楷体" panose="02010609060101010101" charset="-122"/>
            </a:endParaRPr>
          </a:p>
        </p:txBody>
      </p:sp>
      <p:sp>
        <p:nvSpPr>
          <p:cNvPr id="4" name="灯片编号占位符 3"/>
          <p:cNvSpPr>
            <a:spLocks noGrp="1"/>
          </p:cNvSpPr>
          <p:nvPr>
            <p:ph type="sldNum" sz="quarter" idx="12"/>
          </p:nvPr>
        </p:nvSpPr>
        <p:spPr>
          <a:xfrm>
            <a:off x="6457950" y="6356355"/>
            <a:ext cx="2057400" cy="365125"/>
          </a:xfrm>
        </p:spPr>
        <p:txBody>
          <a:bodyPr/>
          <a:lstStyle/>
          <a:p>
            <a:fld id="{350364BF-51EB-48B1-86E2-106C026825C0}"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lide(fromBottom)">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lide(fromBottom)">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slide(fromBottom)">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slide(fromBottom)">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slide(fromBottom)">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slide(fromBottom)">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idx="4294967295"/>
          </p:nvPr>
        </p:nvSpPr>
        <p:spPr>
          <a:xfrm>
            <a:off x="928370" y="356870"/>
            <a:ext cx="7787005" cy="796290"/>
          </a:xfrm>
        </p:spPr>
        <p:txBody>
          <a:bodyPr/>
          <a:lstStyle/>
          <a:p>
            <a:pPr eaLnBrk="1" hangingPunct="1"/>
            <a:r>
              <a:rPr lang="zh-CN" dirty="0" smtClean="0">
                <a:solidFill>
                  <a:srgbClr val="7030A0"/>
                </a:solidFill>
                <a:latin typeface="华文新魏" pitchFamily="2" charset="-122"/>
                <a:ea typeface="华文新魏" pitchFamily="2" charset="-122"/>
              </a:rPr>
              <a:t>心理危机干预辅导步骤</a:t>
            </a:r>
            <a:endParaRPr lang="zh-CN" dirty="0" smtClean="0">
              <a:solidFill>
                <a:srgbClr val="7030A0"/>
              </a:solidFill>
              <a:latin typeface="华文新魏" pitchFamily="2" charset="-122"/>
              <a:ea typeface="华文新魏" pitchFamily="2" charset="-122"/>
            </a:endParaRPr>
          </a:p>
        </p:txBody>
      </p:sp>
      <p:sp>
        <p:nvSpPr>
          <p:cNvPr id="45059" name="Rectangle 3"/>
          <p:cNvSpPr>
            <a:spLocks noGrp="1" noChangeArrowheads="1"/>
          </p:cNvSpPr>
          <p:nvPr>
            <p:ph type="body" idx="4294967295"/>
          </p:nvPr>
        </p:nvSpPr>
        <p:spPr>
          <a:xfrm>
            <a:off x="499745" y="1356995"/>
            <a:ext cx="8215630" cy="5055235"/>
          </a:xfrm>
        </p:spPr>
        <p:txBody>
          <a:bodyPr>
            <a:normAutofit lnSpcReduction="20000"/>
          </a:bodyPr>
          <a:lstStyle/>
          <a:p>
            <a:pPr eaLnBrk="1" hangingPunct="1">
              <a:buNone/>
            </a:pPr>
            <a:r>
              <a:rPr lang="zh-CN" altLang="en-US" b="1" dirty="0" smtClean="0">
                <a:solidFill>
                  <a:srgbClr val="002060"/>
                </a:solidFill>
                <a:latin typeface="楷体" panose="02010609060101010101" charset="-122"/>
                <a:ea typeface="楷体" panose="02010609060101010101" charset="-122"/>
              </a:rPr>
              <a:t>  </a:t>
            </a:r>
            <a:r>
              <a:rPr lang="en-US" altLang="zh-CN" b="1" dirty="0" smtClean="0">
                <a:solidFill>
                  <a:srgbClr val="002060"/>
                </a:solidFill>
                <a:latin typeface="楷体" panose="02010609060101010101" charset="-122"/>
                <a:ea typeface="楷体" panose="02010609060101010101" charset="-122"/>
              </a:rPr>
              <a:t>1. </a:t>
            </a:r>
            <a:r>
              <a:rPr lang="zh-CN" altLang="en-US" b="1" dirty="0" smtClean="0">
                <a:solidFill>
                  <a:srgbClr val="002060"/>
                </a:solidFill>
                <a:latin typeface="楷体" panose="02010609060101010101" charset="-122"/>
                <a:ea typeface="楷体" panose="02010609060101010101" charset="-122"/>
              </a:rPr>
              <a:t>明确表示对当事人的理解、支持和同情</a:t>
            </a:r>
            <a:r>
              <a:rPr altLang="en-US" b="1" dirty="0" smtClean="0">
                <a:solidFill>
                  <a:srgbClr val="002060"/>
                </a:solidFill>
                <a:latin typeface="楷体" panose="02010609060101010101" charset="-122"/>
                <a:ea typeface="楷体" panose="02010609060101010101" charset="-122"/>
              </a:rPr>
              <a:t>；</a:t>
            </a:r>
            <a:endParaRPr lang="zh-CN" altLang="en-US" b="1" dirty="0" smtClean="0">
              <a:solidFill>
                <a:srgbClr val="002060"/>
              </a:solidFill>
              <a:latin typeface="楷体" panose="02010609060101010101" charset="-122"/>
              <a:ea typeface="楷体" panose="02010609060101010101" charset="-122"/>
            </a:endParaRPr>
          </a:p>
          <a:p>
            <a:pPr lvl="1" eaLnBrk="1" hangingPunct="1"/>
            <a:r>
              <a:rPr lang="zh-CN" altLang="en-US" sz="2400" b="1" dirty="0" smtClean="0">
                <a:solidFill>
                  <a:srgbClr val="002060"/>
                </a:solidFill>
                <a:latin typeface="楷体" panose="02010609060101010101" charset="-122"/>
                <a:ea typeface="楷体" panose="02010609060101010101" charset="-122"/>
              </a:rPr>
              <a:t>   明确地表达，包括肢体语言的配合；</a:t>
            </a:r>
            <a:endParaRPr lang="zh-CN" altLang="en-US" sz="2400" b="1" dirty="0" smtClean="0">
              <a:solidFill>
                <a:srgbClr val="002060"/>
              </a:solidFill>
              <a:latin typeface="楷体" panose="02010609060101010101" charset="-122"/>
              <a:ea typeface="楷体" panose="02010609060101010101" charset="-122"/>
            </a:endParaRPr>
          </a:p>
          <a:p>
            <a:pPr lvl="1" eaLnBrk="1" hangingPunct="1"/>
            <a:r>
              <a:rPr lang="zh-CN" altLang="en-US" sz="2400" b="1" dirty="0" smtClean="0">
                <a:solidFill>
                  <a:srgbClr val="002060"/>
                </a:solidFill>
                <a:latin typeface="楷体" panose="02010609060101010101" charset="-122"/>
                <a:ea typeface="楷体" panose="02010609060101010101" charset="-122"/>
              </a:rPr>
              <a:t>   不要轻易做出对与错、是与非的判断；</a:t>
            </a:r>
            <a:endParaRPr lang="zh-CN" altLang="en-US" sz="2400" b="1" dirty="0" smtClean="0">
              <a:solidFill>
                <a:srgbClr val="002060"/>
              </a:solidFill>
              <a:latin typeface="楷体" panose="02010609060101010101" charset="-122"/>
              <a:ea typeface="楷体" panose="02010609060101010101" charset="-122"/>
            </a:endParaRPr>
          </a:p>
          <a:p>
            <a:pPr lvl="1" eaLnBrk="1" hangingPunct="1"/>
            <a:r>
              <a:rPr lang="zh-CN" altLang="en-US" sz="2400" b="1" dirty="0" smtClean="0">
                <a:solidFill>
                  <a:srgbClr val="002060"/>
                </a:solidFill>
                <a:latin typeface="楷体" panose="02010609060101010101" charset="-122"/>
                <a:ea typeface="楷体" panose="02010609060101010101" charset="-122"/>
              </a:rPr>
              <a:t>   让当事人明白，很多人都会遇到与其类似的危机等将自杀意念“正常化”、“去中心化”。</a:t>
            </a:r>
            <a:endParaRPr lang="en-US" altLang="zh-CN" sz="2400" b="1" dirty="0" smtClean="0">
              <a:solidFill>
                <a:srgbClr val="002060"/>
              </a:solidFill>
              <a:latin typeface="楷体" panose="02010609060101010101" charset="-122"/>
              <a:ea typeface="楷体" panose="02010609060101010101" charset="-122"/>
            </a:endParaRPr>
          </a:p>
          <a:p>
            <a:pPr lvl="1" eaLnBrk="1" hangingPunct="1"/>
            <a:endParaRPr lang="en-US" altLang="zh-CN" sz="2400" b="1" dirty="0" smtClean="0">
              <a:solidFill>
                <a:srgbClr val="002060"/>
              </a:solidFill>
              <a:latin typeface="楷体" panose="02010609060101010101" charset="-122"/>
              <a:ea typeface="楷体" panose="02010609060101010101" charset="-122"/>
            </a:endParaRPr>
          </a:p>
          <a:p>
            <a:pPr lvl="1"/>
            <a:r>
              <a:rPr lang="en-US" altLang="zh-CN" sz="2400" b="1" dirty="0" smtClean="0">
                <a:solidFill>
                  <a:srgbClr val="002060"/>
                </a:solidFill>
                <a:latin typeface="楷体" panose="02010609060101010101" charset="-122"/>
                <a:ea typeface="楷体" panose="02010609060101010101" charset="-122"/>
              </a:rPr>
              <a:t>2. </a:t>
            </a:r>
            <a:r>
              <a:rPr lang="zh-CN" altLang="en-US" sz="2600" b="1" dirty="0" smtClean="0">
                <a:solidFill>
                  <a:srgbClr val="002060"/>
                </a:solidFill>
                <a:latin typeface="楷体" panose="02010609060101010101" charset="-122"/>
                <a:ea typeface="楷体" panose="02010609060101010101" charset="-122"/>
              </a:rPr>
              <a:t>帮助当事人分析危机情境；</a:t>
            </a:r>
            <a:endParaRPr lang="zh-CN" altLang="en-US" sz="2600" b="1" dirty="0" smtClean="0">
              <a:solidFill>
                <a:srgbClr val="002060"/>
              </a:solidFill>
              <a:latin typeface="楷体" panose="02010609060101010101" charset="-122"/>
              <a:ea typeface="楷体" panose="02010609060101010101" charset="-122"/>
            </a:endParaRPr>
          </a:p>
          <a:p>
            <a:pPr lvl="1"/>
            <a:r>
              <a:rPr lang="zh-CN" altLang="en-US" sz="2600" b="1" dirty="0" smtClean="0">
                <a:solidFill>
                  <a:srgbClr val="002060"/>
                </a:solidFill>
                <a:latin typeface="楷体" panose="02010609060101010101" charset="-122"/>
                <a:ea typeface="楷体" panose="02010609060101010101" charset="-122"/>
              </a:rPr>
              <a:t> 帮助当事人列出解决问题的可能途径</a:t>
            </a:r>
            <a:endParaRPr lang="zh-CN" altLang="en-US" sz="2600" b="1" dirty="0" smtClean="0">
              <a:solidFill>
                <a:srgbClr val="002060"/>
              </a:solidFill>
              <a:latin typeface="楷体" panose="02010609060101010101" charset="-122"/>
              <a:ea typeface="楷体" panose="02010609060101010101" charset="-122"/>
            </a:endParaRPr>
          </a:p>
          <a:p>
            <a:pPr lvl="1"/>
            <a:r>
              <a:rPr lang="zh-CN" altLang="en-US" sz="2600" b="1" dirty="0" smtClean="0">
                <a:solidFill>
                  <a:srgbClr val="002060"/>
                </a:solidFill>
                <a:latin typeface="楷体" panose="02010609060101010101" charset="-122"/>
                <a:ea typeface="楷体" panose="02010609060101010101" charset="-122"/>
              </a:rPr>
              <a:t> 帮助当事人列出选择解决问题的合适方式</a:t>
            </a:r>
            <a:endParaRPr lang="zh-CN" altLang="en-US" sz="2600" b="1" dirty="0" smtClean="0">
              <a:solidFill>
                <a:srgbClr val="002060"/>
              </a:solidFill>
              <a:latin typeface="楷体" panose="02010609060101010101" charset="-122"/>
              <a:ea typeface="楷体" panose="02010609060101010101" charset="-122"/>
            </a:endParaRPr>
          </a:p>
          <a:p>
            <a:pPr lvl="1"/>
            <a:r>
              <a:rPr lang="zh-CN" altLang="en-US" sz="2600" b="1" dirty="0" smtClean="0">
                <a:solidFill>
                  <a:srgbClr val="002060"/>
                </a:solidFill>
                <a:latin typeface="楷体" panose="02010609060101010101" charset="-122"/>
                <a:ea typeface="楷体" panose="02010609060101010101" charset="-122"/>
              </a:rPr>
              <a:t> 注意不要代替当事人作决定</a:t>
            </a:r>
            <a:endParaRPr lang="zh-CN" altLang="en-US" sz="2600" b="1" dirty="0" smtClean="0">
              <a:solidFill>
                <a:srgbClr val="002060"/>
              </a:solidFill>
              <a:latin typeface="楷体" panose="02010609060101010101" charset="-122"/>
              <a:ea typeface="楷体" panose="02010609060101010101" charset="-122"/>
            </a:endParaRPr>
          </a:p>
          <a:p>
            <a:pPr lvl="1"/>
            <a:r>
              <a:rPr lang="zh-CN" altLang="en-US" sz="2600" b="1" dirty="0" smtClean="0">
                <a:solidFill>
                  <a:srgbClr val="002060"/>
                </a:solidFill>
                <a:latin typeface="楷体" panose="02010609060101010101" charset="-122"/>
                <a:ea typeface="楷体" panose="02010609060101010101" charset="-122"/>
              </a:rPr>
              <a:t> 让当事人明白，只有自己才能真正解决自己的问题</a:t>
            </a:r>
            <a:endParaRPr lang="zh-CN" altLang="en-US" sz="2600" b="1" dirty="0" smtClean="0">
              <a:solidFill>
                <a:srgbClr val="002060"/>
              </a:solidFill>
              <a:latin typeface="楷体" panose="02010609060101010101" charset="-122"/>
              <a:ea typeface="楷体" panose="02010609060101010101" charset="-122"/>
            </a:endParaRPr>
          </a:p>
          <a:p>
            <a:pPr lvl="1" eaLnBrk="1" hangingPunct="1"/>
            <a:endParaRPr lang="zh-CN" altLang="en-US" dirty="0" smtClean="0">
              <a:solidFill>
                <a:srgbClr val="0D0D0D"/>
              </a:solidFill>
              <a:latin typeface="宋体" panose="02010600030101010101" pitchFamily="2" charset="-122"/>
            </a:endParaRPr>
          </a:p>
        </p:txBody>
      </p:sp>
      <p:sp>
        <p:nvSpPr>
          <p:cNvPr id="6" name="灯片编号占位符 5"/>
          <p:cNvSpPr>
            <a:spLocks noGrp="1"/>
          </p:cNvSpPr>
          <p:nvPr>
            <p:ph type="sldNum" sz="quarter" idx="12"/>
          </p:nvPr>
        </p:nvSpPr>
        <p:spPr>
          <a:xfrm>
            <a:off x="6457950" y="6356355"/>
            <a:ext cx="2057400" cy="365125"/>
          </a:xfrm>
        </p:spPr>
        <p:txBody>
          <a:bodyPr/>
          <a:lstStyle/>
          <a:p>
            <a:fld id="{350364BF-51EB-48B1-86E2-106C026825C0}"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4294967295"/>
          </p:nvPr>
        </p:nvSpPr>
        <p:spPr>
          <a:xfrm>
            <a:off x="500034" y="1357298"/>
            <a:ext cx="8215844" cy="1357321"/>
          </a:xfrm>
        </p:spPr>
        <p:txBody>
          <a:bodyPr>
            <a:normAutofit/>
          </a:bodyPr>
          <a:lstStyle/>
          <a:p>
            <a:pPr eaLnBrk="1" hangingPunct="1">
              <a:buNone/>
            </a:pPr>
            <a:r>
              <a:rPr lang="zh-CN" altLang="en-US" b="1" dirty="0" smtClean="0">
                <a:solidFill>
                  <a:srgbClr val="002060"/>
                </a:solidFill>
                <a:latin typeface="楷体" panose="02010609060101010101" charset="-122"/>
                <a:ea typeface="楷体" panose="02010609060101010101" charset="-122"/>
              </a:rPr>
              <a:t>  </a:t>
            </a:r>
            <a:endParaRPr lang="zh-CN" altLang="en-US" dirty="0" smtClean="0">
              <a:solidFill>
                <a:srgbClr val="0D0D0D"/>
              </a:solidFill>
              <a:latin typeface="宋体" panose="02010600030101010101" pitchFamily="2" charset="-122"/>
            </a:endParaRPr>
          </a:p>
        </p:txBody>
      </p:sp>
      <p:sp>
        <p:nvSpPr>
          <p:cNvPr id="5" name="Rectangle 3"/>
          <p:cNvSpPr txBox="1">
            <a:spLocks noChangeArrowheads="1"/>
          </p:cNvSpPr>
          <p:nvPr/>
        </p:nvSpPr>
        <p:spPr>
          <a:xfrm>
            <a:off x="914400" y="2500306"/>
            <a:ext cx="6086492" cy="1143008"/>
          </a:xfrm>
          <a:prstGeom prst="rect">
            <a:avLst/>
          </a:prstGeom>
        </p:spPr>
        <p:txBody>
          <a:bodyPr vert="horz" lIns="91440" tIns="45720" rIns="91440" bIns="45720" rtlCol="0">
            <a:normAutofit fontScale="90000" lnSpcReduction="20000"/>
          </a:bodyPr>
          <a:lstStyle/>
          <a:p>
            <a:pPr marL="361950" marR="0" lvl="0" indent="-361950" algn="just" defTabSz="685800" rtl="0" eaLnBrk="1" latinLnBrk="0" hangingPunct="1">
              <a:lnSpc>
                <a:spcPct val="110000"/>
              </a:lnSpc>
              <a:spcBef>
                <a:spcPts val="1200"/>
              </a:spcBef>
              <a:spcAft>
                <a:spcPts val="0"/>
              </a:spcAft>
              <a:buClr>
                <a:schemeClr val="accent1"/>
              </a:buClr>
              <a:buSzPct val="50000"/>
              <a:defRPr/>
            </a:pPr>
            <a:endParaRPr kumimoji="0" lang="zh-CN" altLang="en-US" sz="2800" b="1" i="0" u="none" strike="noStrike" kern="1200" cap="none" spc="0" normalizeH="0" baseline="0" noProof="0" dirty="0" smtClean="0">
              <a:ln>
                <a:noFill/>
              </a:ln>
              <a:solidFill>
                <a:srgbClr val="002060"/>
              </a:solidFill>
              <a:effectLst/>
              <a:uLnTx/>
              <a:uFillTx/>
              <a:latin typeface="楷体" panose="02010609060101010101" charset="-122"/>
              <a:ea typeface="楷体" panose="02010609060101010101" charset="-122"/>
            </a:endParaRPr>
          </a:p>
          <a:p>
            <a:pPr marL="361950" marR="0" lvl="1" indent="-361950" algn="just" defTabSz="685800" rtl="0" eaLnBrk="1" latinLnBrk="0" hangingPunct="1">
              <a:lnSpc>
                <a:spcPct val="120000"/>
              </a:lnSpc>
              <a:spcBef>
                <a:spcPts val="0"/>
              </a:spcBef>
              <a:spcAft>
                <a:spcPts val="1200"/>
              </a:spcAft>
              <a:buClr>
                <a:schemeClr val="accent2">
                  <a:lumMod val="60000"/>
                  <a:lumOff val="40000"/>
                </a:schemeClr>
              </a:buClr>
              <a:buSzTx/>
              <a:defRPr/>
            </a:pPr>
            <a:r>
              <a:rPr kumimoji="0" lang="zh-CN" altLang="en-US" sz="2400" b="1" i="0" u="none" strike="noStrike" kern="1200" cap="none" spc="0" normalizeH="0" noProof="0" dirty="0" smtClean="0">
                <a:ln>
                  <a:noFill/>
                </a:ln>
                <a:solidFill>
                  <a:srgbClr val="002060"/>
                </a:solidFill>
                <a:effectLst/>
                <a:uLnTx/>
                <a:uFillTx/>
                <a:latin typeface="楷体" panose="02010609060101010101" charset="-122"/>
                <a:ea typeface="楷体" panose="02010609060101010101" charset="-122"/>
              </a:rPr>
              <a:t>   </a:t>
            </a:r>
            <a:endParaRPr kumimoji="0" lang="zh-CN" altLang="en-US" sz="2400" i="0" u="none" strike="noStrike" kern="1200" cap="none" spc="0" normalizeH="0" baseline="0" noProof="0" dirty="0" smtClean="0">
              <a:ln>
                <a:noFill/>
              </a:ln>
              <a:solidFill>
                <a:srgbClr val="002060"/>
              </a:solidFill>
              <a:effectLst/>
              <a:uLnTx/>
              <a:uFillTx/>
              <a:latin typeface="方正姚体" pitchFamily="2" charset="-122"/>
              <a:ea typeface="方正姚体" pitchFamily="2" charset="-122"/>
            </a:endParaRPr>
          </a:p>
          <a:p>
            <a:pPr marL="361950" marR="0" lvl="1" indent="-361950" algn="just" defTabSz="685800" rtl="0" eaLnBrk="1" latinLnBrk="0" hangingPunct="1">
              <a:lnSpc>
                <a:spcPct val="120000"/>
              </a:lnSpc>
              <a:spcBef>
                <a:spcPts val="0"/>
              </a:spcBef>
              <a:spcAft>
                <a:spcPts val="1200"/>
              </a:spcAft>
              <a:buClr>
                <a:schemeClr val="accent2">
                  <a:lumMod val="60000"/>
                  <a:lumOff val="40000"/>
                </a:schemeClr>
              </a:buClr>
              <a:buSzTx/>
              <a:buFont typeface="幼圆" panose="02010509060101010101" pitchFamily="49" charset="-122"/>
              <a:buChar char=" "/>
              <a:defRPr/>
            </a:pPr>
            <a:endParaRPr kumimoji="0" lang="zh-CN" altLang="en-US" sz="1800" b="0" i="0" u="none" strike="noStrike" kern="1200" cap="none" spc="0" normalizeH="0" baseline="0" noProof="0" dirty="0" smtClean="0">
              <a:ln>
                <a:noFill/>
              </a:ln>
              <a:solidFill>
                <a:srgbClr val="0D0D0D"/>
              </a:solidFill>
              <a:effectLst/>
              <a:uLnTx/>
              <a:uFillTx/>
              <a:latin typeface="宋体" panose="02010600030101010101" pitchFamily="2" charset="-122"/>
              <a:ea typeface="+mn-ea"/>
              <a:cs typeface="+mn-cs"/>
            </a:endParaRPr>
          </a:p>
          <a:p>
            <a:pPr marL="361950" marR="0" lvl="0" indent="-361950" algn="just" defTabSz="685800" rtl="0" eaLnBrk="1" latinLnBrk="0" hangingPunct="1">
              <a:lnSpc>
                <a:spcPct val="110000"/>
              </a:lnSpc>
              <a:spcBef>
                <a:spcPts val="1200"/>
              </a:spcBef>
              <a:spcAft>
                <a:spcPts val="0"/>
              </a:spcAft>
              <a:buClr>
                <a:schemeClr val="accent1"/>
              </a:buClr>
              <a:buSzPct val="50000"/>
              <a:buFont typeface="Wingdings 2" panose="05020102010507070707" pitchFamily="18" charset="2"/>
              <a:buChar char=""/>
              <a:defRPr/>
            </a:pPr>
            <a:endParaRPr kumimoji="0" lang="zh-CN" altLang="en-US" sz="2800" b="0" i="0" u="none" strike="noStrike" kern="1200" cap="none" spc="0" normalizeH="0" baseline="0" noProof="0" dirty="0" smtClean="0">
              <a:ln>
                <a:noFill/>
              </a:ln>
              <a:solidFill>
                <a:schemeClr val="tx2"/>
              </a:solidFill>
              <a:effectLst/>
              <a:uLnTx/>
              <a:uFillTx/>
              <a:latin typeface="华文楷体" pitchFamily="2" charset="-122"/>
              <a:ea typeface="+mn-ea"/>
              <a:cs typeface="+mn-cs"/>
            </a:endParaRPr>
          </a:p>
        </p:txBody>
      </p:sp>
      <p:sp>
        <p:nvSpPr>
          <p:cNvPr id="6" name="Rectangle 3"/>
          <p:cNvSpPr txBox="1">
            <a:spLocks noChangeArrowheads="1"/>
          </p:cNvSpPr>
          <p:nvPr/>
        </p:nvSpPr>
        <p:spPr>
          <a:xfrm>
            <a:off x="968375" y="1391285"/>
            <a:ext cx="8039100" cy="4075430"/>
          </a:xfrm>
          <a:prstGeom prst="rect">
            <a:avLst/>
          </a:prstGeom>
        </p:spPr>
        <p:txBody>
          <a:bodyPr vert="horz" lIns="91440" tIns="45720" rIns="91440" bIns="45720" rtlCol="0">
            <a:normAutofit lnSpcReduction="10000"/>
          </a:bodyPr>
          <a:lstStyle/>
          <a:p>
            <a:pPr marL="361950" marR="0" lvl="0" indent="-361950" algn="just" defTabSz="685800" rtl="0" eaLnBrk="1" latinLnBrk="0" hangingPunct="1">
              <a:lnSpc>
                <a:spcPct val="110000"/>
              </a:lnSpc>
              <a:spcBef>
                <a:spcPts val="1200"/>
              </a:spcBef>
              <a:spcAft>
                <a:spcPts val="0"/>
              </a:spcAft>
              <a:buClr>
                <a:schemeClr val="accent1"/>
              </a:buClr>
              <a:buSzPct val="50000"/>
              <a:buFont typeface="Wingdings 2" panose="05020102010507070707" pitchFamily="18" charset="2"/>
              <a:buNone/>
              <a:defRPr/>
            </a:pPr>
            <a:r>
              <a:rPr kumimoji="0" lang="en-US" altLang="zh-CN" sz="2800" b="1" i="0" u="none" strike="noStrike" kern="1200" cap="none" spc="0" normalizeH="0" baseline="0" noProof="0" dirty="0" smtClean="0">
                <a:ln>
                  <a:noFill/>
                </a:ln>
                <a:solidFill>
                  <a:srgbClr val="002060"/>
                </a:solidFill>
                <a:effectLst/>
                <a:uLnTx/>
                <a:uFillTx/>
                <a:latin typeface="楷体" panose="02010609060101010101" charset="-122"/>
                <a:ea typeface="楷体" panose="02010609060101010101" charset="-122"/>
                <a:cs typeface="+mn-cs"/>
              </a:rPr>
              <a:t>3.</a:t>
            </a:r>
            <a:r>
              <a:rPr kumimoji="0" lang="zh-CN" altLang="en-US" sz="2800" b="1" i="0" u="none" strike="noStrike" kern="1200" cap="none" spc="0" normalizeH="0" baseline="0" noProof="0" dirty="0" smtClean="0">
                <a:ln>
                  <a:noFill/>
                </a:ln>
                <a:solidFill>
                  <a:srgbClr val="002060"/>
                </a:solidFill>
                <a:effectLst/>
                <a:uLnTx/>
                <a:uFillTx/>
                <a:latin typeface="楷体" panose="02010609060101010101" charset="-122"/>
                <a:ea typeface="楷体" panose="02010609060101010101" charset="-122"/>
                <a:cs typeface="+mn-cs"/>
              </a:rPr>
              <a:t>及时转诊</a:t>
            </a:r>
            <a:endParaRPr kumimoji="0" lang="zh-CN" altLang="en-US" sz="2800" b="1" i="0" u="none" strike="noStrike" kern="1200" cap="none" spc="0" normalizeH="0" baseline="0" noProof="0" dirty="0" smtClean="0">
              <a:ln>
                <a:noFill/>
              </a:ln>
              <a:solidFill>
                <a:srgbClr val="002060"/>
              </a:solidFill>
              <a:effectLst/>
              <a:uLnTx/>
              <a:uFillTx/>
              <a:latin typeface="楷体" panose="02010609060101010101" charset="-122"/>
              <a:ea typeface="楷体" panose="02010609060101010101" charset="-122"/>
              <a:cs typeface="+mn-cs"/>
            </a:endParaRPr>
          </a:p>
          <a:p>
            <a:pPr marL="361950" marR="0" lvl="1" indent="-361950" algn="just" defTabSz="685800" rtl="0" eaLnBrk="1" latinLnBrk="0" hangingPunct="1">
              <a:lnSpc>
                <a:spcPct val="120000"/>
              </a:lnSpc>
              <a:spcBef>
                <a:spcPts val="0"/>
              </a:spcBef>
              <a:spcAft>
                <a:spcPts val="1200"/>
              </a:spcAft>
              <a:buClr>
                <a:schemeClr val="accent2">
                  <a:lumMod val="60000"/>
                  <a:lumOff val="40000"/>
                </a:schemeClr>
              </a:buClr>
              <a:buSzTx/>
              <a:buFont typeface="幼圆" panose="02010509060101010101" pitchFamily="49" charset="-122"/>
              <a:buChar char=" "/>
              <a:defRPr/>
            </a:pPr>
            <a:r>
              <a:rPr kumimoji="0" lang="zh-CN" altLang="en-US" sz="2400" b="1" i="0" u="none" strike="noStrike" kern="1200" cap="none" spc="0" normalizeH="0" baseline="0" noProof="0" dirty="0" smtClean="0">
                <a:ln>
                  <a:noFill/>
                </a:ln>
                <a:solidFill>
                  <a:srgbClr val="002060"/>
                </a:solidFill>
                <a:effectLst/>
                <a:uLnTx/>
                <a:uFillTx/>
                <a:latin typeface="楷体" panose="02010609060101010101" charset="-122"/>
                <a:ea typeface="楷体" panose="02010609060101010101" charset="-122"/>
                <a:cs typeface="+mn-cs"/>
              </a:rPr>
              <a:t>    经评估有高度自杀危险性的个体和可能患有重性精神障碍的个体，均应及时转诊到精神卫生专业机构。</a:t>
            </a:r>
            <a:endParaRPr kumimoji="0" lang="en-US" sz="2400" b="1" i="0" u="none" strike="noStrike" kern="1200" cap="none" spc="0" normalizeH="0" baseline="0" noProof="0" dirty="0" smtClean="0">
              <a:ln>
                <a:noFill/>
              </a:ln>
              <a:solidFill>
                <a:srgbClr val="002060"/>
              </a:solidFill>
              <a:effectLst/>
              <a:uLnTx/>
              <a:uFillTx/>
              <a:latin typeface="楷体" panose="02010609060101010101" charset="-122"/>
              <a:ea typeface="楷体" panose="02010609060101010101" charset="-122"/>
              <a:cs typeface="+mn-cs"/>
            </a:endParaRPr>
          </a:p>
          <a:p>
            <a:pPr marL="361950" marR="0" lvl="1" indent="-361950" algn="just" defTabSz="685800" rtl="0" eaLnBrk="1" latinLnBrk="0" hangingPunct="1">
              <a:lnSpc>
                <a:spcPct val="120000"/>
              </a:lnSpc>
              <a:spcBef>
                <a:spcPts val="0"/>
              </a:spcBef>
              <a:spcAft>
                <a:spcPts val="1200"/>
              </a:spcAft>
              <a:buClr>
                <a:schemeClr val="accent2">
                  <a:lumMod val="60000"/>
                  <a:lumOff val="40000"/>
                </a:schemeClr>
              </a:buClr>
              <a:buSzTx/>
              <a:buFont typeface="幼圆" panose="02010509060101010101" pitchFamily="49" charset="-122"/>
              <a:buChar char=" "/>
              <a:defRPr/>
            </a:pPr>
            <a:r>
              <a:rPr kumimoji="0" lang="zh-CN" altLang="en-US" sz="2400" b="1" i="0" u="none" strike="noStrike" kern="1200" cap="none" spc="0" normalizeH="0" baseline="0" noProof="0" dirty="0" smtClean="0">
                <a:ln>
                  <a:noFill/>
                </a:ln>
                <a:solidFill>
                  <a:srgbClr val="002060"/>
                </a:solidFill>
                <a:effectLst/>
                <a:uLnTx/>
                <a:uFillTx/>
                <a:latin typeface="楷体" panose="02010609060101010101" charset="-122"/>
                <a:ea typeface="楷体" panose="02010609060101010101" charset="-122"/>
                <a:cs typeface="+mn-cs"/>
              </a:rPr>
              <a:t>   </a:t>
            </a:r>
            <a:r>
              <a:rPr kumimoji="0" lang="zh-CN" altLang="en-US" sz="2400" b="1" i="0" u="none" strike="noStrike" kern="1200" cap="none" spc="0" normalizeH="0" baseline="0" noProof="0" dirty="0" smtClean="0">
                <a:ln>
                  <a:noFill/>
                </a:ln>
                <a:solidFill>
                  <a:srgbClr val="7030A0"/>
                </a:solidFill>
                <a:effectLst/>
                <a:uLnTx/>
                <a:uFillTx/>
                <a:latin typeface="楷体" panose="02010609060101010101" charset="-122"/>
                <a:ea typeface="楷体" panose="02010609060101010101" charset="-122"/>
                <a:cs typeface="+mn-cs"/>
              </a:rPr>
              <a:t>安全转诊</a:t>
            </a:r>
            <a:r>
              <a:rPr kumimoji="0" lang="zh-CN" altLang="en-US" sz="2400" b="1" i="0" u="none" strike="noStrike" kern="1200" cap="none" spc="0" normalizeH="0" baseline="0" noProof="0" dirty="0" smtClean="0">
                <a:ln>
                  <a:noFill/>
                </a:ln>
                <a:solidFill>
                  <a:srgbClr val="002060"/>
                </a:solidFill>
                <a:effectLst/>
                <a:uLnTx/>
                <a:uFillTx/>
                <a:latin typeface="楷体" panose="02010609060101010101" charset="-122"/>
                <a:ea typeface="楷体" panose="02010609060101010101" charset="-122"/>
                <a:cs typeface="+mn-cs"/>
              </a:rPr>
              <a:t>：特别注意转诊过程中的安全性</a:t>
            </a:r>
            <a:endParaRPr kumimoji="0" lang="zh-CN" altLang="en-US" sz="2400" b="1" i="0" u="none" strike="noStrike" kern="1200" cap="none" spc="0" normalizeH="0" baseline="0" noProof="0" dirty="0" smtClean="0">
              <a:ln>
                <a:noFill/>
              </a:ln>
              <a:solidFill>
                <a:srgbClr val="002060"/>
              </a:solidFill>
              <a:effectLst/>
              <a:uLnTx/>
              <a:uFillTx/>
              <a:latin typeface="楷体" panose="02010609060101010101" charset="-122"/>
              <a:ea typeface="楷体" panose="02010609060101010101" charset="-122"/>
              <a:cs typeface="+mn-cs"/>
            </a:endParaRPr>
          </a:p>
          <a:p>
            <a:pPr eaLnBrk="1" hangingPunct="1">
              <a:buNone/>
            </a:pPr>
            <a:r>
              <a:rPr lang="zh-CN" altLang="en-US" sz="2400" b="1" dirty="0" smtClean="0">
                <a:solidFill>
                  <a:srgbClr val="002060"/>
                </a:solidFill>
                <a:latin typeface="楷体" panose="02010609060101010101" charset="-122"/>
                <a:ea typeface="楷体" panose="02010609060101010101" charset="-122"/>
                <a:sym typeface="+mn-ea"/>
              </a:rPr>
              <a:t>4. 结束干预</a:t>
            </a:r>
            <a:endParaRPr lang="zh-CN" altLang="en-US" sz="2400" b="1" dirty="0" smtClean="0">
              <a:solidFill>
                <a:srgbClr val="002060"/>
              </a:solidFill>
              <a:latin typeface="楷体" panose="02010609060101010101" charset="-122"/>
              <a:ea typeface="楷体" panose="02010609060101010101" charset="-122"/>
            </a:endParaRPr>
          </a:p>
          <a:p>
            <a:pPr marL="457200" lvl="1" indent="0" eaLnBrk="1" hangingPunct="1">
              <a:buNone/>
            </a:pPr>
            <a:endParaRPr lang="zh-CN" altLang="en-US" sz="2400" b="1" dirty="0" smtClean="0">
              <a:solidFill>
                <a:srgbClr val="002060"/>
              </a:solidFill>
              <a:latin typeface="楷体" panose="02010609060101010101" charset="-122"/>
              <a:ea typeface="楷体" panose="02010609060101010101" charset="-122"/>
            </a:endParaRPr>
          </a:p>
          <a:p>
            <a:pPr lvl="1" eaLnBrk="1" hangingPunct="1"/>
            <a:r>
              <a:rPr lang="zh-CN" altLang="en-US" sz="2400" b="1" dirty="0" smtClean="0">
                <a:solidFill>
                  <a:srgbClr val="002060"/>
                </a:solidFill>
                <a:latin typeface="楷体" panose="02010609060101010101" charset="-122"/>
                <a:ea typeface="楷体" panose="02010609060101010101" charset="-122"/>
                <a:sym typeface="+mn-ea"/>
              </a:rPr>
              <a:t> 当事人认识到危机可以转化为成长的动力。</a:t>
            </a:r>
            <a:endParaRPr lang="zh-CN" altLang="en-US" sz="2400" b="1" dirty="0" smtClean="0">
              <a:solidFill>
                <a:srgbClr val="002060"/>
              </a:solidFill>
              <a:latin typeface="楷体" panose="02010609060101010101" charset="-122"/>
              <a:ea typeface="楷体" panose="02010609060101010101" charset="-122"/>
            </a:endParaRPr>
          </a:p>
          <a:p>
            <a:pPr lvl="1" eaLnBrk="1" hangingPunct="1"/>
            <a:r>
              <a:rPr lang="zh-CN" altLang="en-US" sz="2400" b="1" dirty="0" smtClean="0">
                <a:solidFill>
                  <a:srgbClr val="002060"/>
                </a:solidFill>
                <a:latin typeface="楷体" panose="02010609060101010101" charset="-122"/>
                <a:ea typeface="楷体" panose="02010609060101010101" charset="-122"/>
                <a:sym typeface="+mn-ea"/>
              </a:rPr>
              <a:t> 告诉当事人今后仍然愿意并且能够给予其必要的支持。</a:t>
            </a:r>
            <a:endParaRPr lang="zh-CN" altLang="en-US" sz="2400" b="1" dirty="0" smtClean="0">
              <a:solidFill>
                <a:srgbClr val="002060"/>
              </a:solidFill>
              <a:latin typeface="楷体" panose="02010609060101010101" charset="-122"/>
              <a:ea typeface="楷体" panose="02010609060101010101" charset="-122"/>
            </a:endParaRPr>
          </a:p>
          <a:p>
            <a:pPr marL="361950" marR="0" lvl="1" indent="-361950" algn="just" defTabSz="685800" rtl="0" eaLnBrk="1" latinLnBrk="0" hangingPunct="1">
              <a:lnSpc>
                <a:spcPct val="120000"/>
              </a:lnSpc>
              <a:spcBef>
                <a:spcPts val="0"/>
              </a:spcBef>
              <a:spcAft>
                <a:spcPts val="1200"/>
              </a:spcAft>
              <a:buClr>
                <a:schemeClr val="accent2">
                  <a:lumMod val="60000"/>
                  <a:lumOff val="40000"/>
                </a:schemeClr>
              </a:buClr>
              <a:buSzTx/>
              <a:buFont typeface="幼圆" panose="02010509060101010101" pitchFamily="49" charset="-122"/>
              <a:buChar char=" "/>
              <a:defRPr/>
            </a:pPr>
            <a:endParaRPr kumimoji="0" lang="zh-CN" altLang="en-US" sz="2400" b="1" i="0" u="none" strike="noStrike" kern="1200" cap="none" spc="0" normalizeH="0" baseline="0" noProof="0" dirty="0" smtClean="0">
              <a:ln>
                <a:noFill/>
              </a:ln>
              <a:solidFill>
                <a:srgbClr val="002060"/>
              </a:solidFill>
              <a:effectLst/>
              <a:uLnTx/>
              <a:uFillTx/>
              <a:latin typeface="楷体" panose="02010609060101010101" charset="-122"/>
              <a:ea typeface="楷体" panose="02010609060101010101" charset="-122"/>
              <a:cs typeface="+mn-cs"/>
            </a:endParaRPr>
          </a:p>
        </p:txBody>
      </p:sp>
      <p:sp>
        <p:nvSpPr>
          <p:cNvPr id="7" name="灯片编号占位符 6"/>
          <p:cNvSpPr>
            <a:spLocks noGrp="1"/>
          </p:cNvSpPr>
          <p:nvPr>
            <p:ph type="sldNum" sz="quarter" idx="12"/>
          </p:nvPr>
        </p:nvSpPr>
        <p:spPr>
          <a:xfrm>
            <a:off x="6457950" y="6356355"/>
            <a:ext cx="2057400" cy="365125"/>
          </a:xfrm>
        </p:spPr>
        <p:txBody>
          <a:bodyPr/>
          <a:lstStyle/>
          <a:p>
            <a:fld id="{350364BF-51EB-48B1-86E2-106C026825C0}" type="slidenum">
              <a:rPr lang="zh-CN" altLang="en-US" smtClean="0"/>
            </a:fld>
            <a:endParaRPr lang="zh-CN" altLang="en-US"/>
          </a:p>
        </p:txBody>
      </p:sp>
      <p:sp>
        <p:nvSpPr>
          <p:cNvPr id="3" name="Rectangle 2"/>
          <p:cNvSpPr>
            <a:spLocks noGrp="1" noRot="1" noChangeArrowheads="1"/>
          </p:cNvSpPr>
          <p:nvPr/>
        </p:nvSpPr>
        <p:spPr>
          <a:xfrm>
            <a:off x="928370" y="356870"/>
            <a:ext cx="7787005" cy="796290"/>
          </a:xfrm>
          <a:prstGeom prst="rect">
            <a:avLst/>
          </a:prstGeom>
          <a:noFill/>
          <a:ln w="9525">
            <a:noFill/>
          </a:ln>
        </p:spPr>
        <p:txBody>
          <a:bodyPr anchor="ctr"/>
          <a:lstStyle>
            <a:lvl1pPr marL="914400" lvl="0" indent="-914400" algn="ctr" eaLnBrk="1" latinLnBrk="0" hangingPunct="1">
              <a:lnSpc>
                <a:spcPct val="100000"/>
              </a:lnSpc>
              <a:spcBef>
                <a:spcPct val="0"/>
              </a:spcBef>
              <a:buNone/>
              <a:defRPr sz="4400" b="1" kern="1200">
                <a:solidFill>
                  <a:srgbClr val="009241"/>
                </a:solidFill>
                <a:latin typeface="+mj-lt"/>
                <a:ea typeface="+mj-ea"/>
                <a:cs typeface="+mj-cs"/>
                <a:sym typeface="Arial" panose="020B0604020202020204" pitchFamily="34" charset="0"/>
              </a:defRPr>
            </a:lvl1pPr>
          </a:lstStyle>
          <a:p>
            <a:pPr eaLnBrk="1" hangingPunct="1"/>
            <a:r>
              <a:rPr lang="zh-CN" dirty="0" smtClean="0">
                <a:solidFill>
                  <a:srgbClr val="7030A0"/>
                </a:solidFill>
                <a:latin typeface="华文新魏" pitchFamily="2" charset="-122"/>
                <a:ea typeface="华文新魏" pitchFamily="2" charset="-122"/>
              </a:rPr>
              <a:t>心理危机干预辅导步骤</a:t>
            </a:r>
            <a:endParaRPr lang="zh-CN" dirty="0" smtClean="0">
              <a:solidFill>
                <a:srgbClr val="7030A0"/>
              </a:solidFill>
              <a:latin typeface="华文新魏" pitchFamily="2" charset="-122"/>
              <a:ea typeface="华文新魏"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2976" y="500042"/>
            <a:ext cx="6234127" cy="796011"/>
          </a:xfrm>
        </p:spPr>
        <p:txBody>
          <a:bodyPr>
            <a:normAutofit/>
          </a:bodyPr>
          <a:lstStyle/>
          <a:p>
            <a:r>
              <a:rPr lang="zh-CN" altLang="en-US" sz="3600" dirty="0" smtClean="0">
                <a:solidFill>
                  <a:srgbClr val="7030A0"/>
                </a:solidFill>
                <a:latin typeface="华文新魏" pitchFamily="2" charset="-122"/>
                <a:ea typeface="华文新魏" pitchFamily="2" charset="-122"/>
              </a:rPr>
              <a:t>危机干预总结：何处有生机？</a:t>
            </a:r>
            <a:endParaRPr lang="zh-CN" altLang="en-US" sz="3600" dirty="0">
              <a:solidFill>
                <a:srgbClr val="7030A0"/>
              </a:solidFill>
              <a:latin typeface="华文新魏" pitchFamily="2" charset="-122"/>
              <a:ea typeface="华文新魏" pitchFamily="2" charset="-122"/>
            </a:endParaRPr>
          </a:p>
        </p:txBody>
      </p:sp>
      <p:sp>
        <p:nvSpPr>
          <p:cNvPr id="3" name="内容占位符 2"/>
          <p:cNvSpPr>
            <a:spLocks noGrp="1"/>
          </p:cNvSpPr>
          <p:nvPr>
            <p:ph idx="1"/>
          </p:nvPr>
        </p:nvSpPr>
        <p:spPr>
          <a:xfrm>
            <a:off x="571472" y="1500174"/>
            <a:ext cx="8358246" cy="3929090"/>
          </a:xfrm>
        </p:spPr>
        <p:txBody>
          <a:bodyPr>
            <a:normAutofit/>
          </a:bodyPr>
          <a:lstStyle/>
          <a:p>
            <a:pPr>
              <a:buNone/>
            </a:pPr>
            <a:r>
              <a:rPr lang="en-US" altLang="zh-CN" b="1" dirty="0" smtClean="0">
                <a:solidFill>
                  <a:srgbClr val="002060"/>
                </a:solidFill>
                <a:latin typeface="楷体" panose="02010609060101010101" charset="-122"/>
                <a:ea typeface="楷体" panose="02010609060101010101" charset="-122"/>
              </a:rPr>
              <a:t>1</a:t>
            </a:r>
            <a:r>
              <a:rPr altLang="en-US" b="1" dirty="0" smtClean="0">
                <a:solidFill>
                  <a:srgbClr val="002060"/>
                </a:solidFill>
                <a:latin typeface="楷体" panose="02010609060101010101" charset="-122"/>
                <a:ea typeface="楷体" panose="02010609060101010101" charset="-122"/>
              </a:rPr>
              <a:t>、在学校拥有较完善的心理支持系统；</a:t>
            </a:r>
            <a:endParaRPr lang="en-US" altLang="en-US" b="1" dirty="0" smtClean="0">
              <a:solidFill>
                <a:srgbClr val="002060"/>
              </a:solidFill>
              <a:latin typeface="楷体" panose="02010609060101010101" charset="-122"/>
              <a:ea typeface="楷体" panose="02010609060101010101" charset="-122"/>
            </a:endParaRPr>
          </a:p>
          <a:p>
            <a:pPr>
              <a:buNone/>
            </a:pPr>
            <a:r>
              <a:rPr lang="en-US" altLang="en-US" b="1" dirty="0" smtClean="0">
                <a:solidFill>
                  <a:srgbClr val="002060"/>
                </a:solidFill>
                <a:latin typeface="楷体" panose="02010609060101010101" charset="-122"/>
                <a:ea typeface="楷体" panose="02010609060101010101" charset="-122"/>
              </a:rPr>
              <a:t>    </a:t>
            </a:r>
            <a:r>
              <a:rPr altLang="en-US" sz="2600" b="1" dirty="0" smtClean="0">
                <a:solidFill>
                  <a:srgbClr val="002060"/>
                </a:solidFill>
                <a:latin typeface="楷体" panose="02010609060101010101" charset="-122"/>
                <a:ea typeface="楷体" panose="02010609060101010101" charset="-122"/>
              </a:rPr>
              <a:t>信任并依赖的班主任（理解、</a:t>
            </a:r>
            <a:r>
              <a:rPr sz="2600" b="1" dirty="0" smtClean="0">
                <a:solidFill>
                  <a:srgbClr val="002060"/>
                </a:solidFill>
                <a:latin typeface="楷体" panose="02010609060101010101" charset="-122"/>
                <a:ea typeface="楷体" panose="02010609060101010101" charset="-122"/>
              </a:rPr>
              <a:t>包容、呵护、支持）</a:t>
            </a:r>
            <a:endParaRPr lang="en-US" altLang="en-US" sz="2600" b="1" dirty="0" smtClean="0">
              <a:solidFill>
                <a:srgbClr val="002060"/>
              </a:solidFill>
              <a:latin typeface="楷体" panose="02010609060101010101" charset="-122"/>
              <a:ea typeface="楷体" panose="02010609060101010101" charset="-122"/>
            </a:endParaRPr>
          </a:p>
          <a:p>
            <a:pPr>
              <a:buNone/>
            </a:pPr>
            <a:r>
              <a:rPr altLang="en-US" sz="2600" b="1" dirty="0" smtClean="0">
                <a:solidFill>
                  <a:srgbClr val="002060"/>
                </a:solidFill>
                <a:latin typeface="楷体" panose="02010609060101010101" charset="-122"/>
                <a:ea typeface="楷体" panose="02010609060101010101" charset="-122"/>
              </a:rPr>
              <a:t>     可以求助的同学（能敏锐发现异常并及时报告</a:t>
            </a:r>
            <a:r>
              <a:rPr altLang="en-US" b="1" dirty="0" smtClean="0">
                <a:solidFill>
                  <a:srgbClr val="002060"/>
                </a:solidFill>
                <a:latin typeface="楷体" panose="02010609060101010101" charset="-122"/>
                <a:ea typeface="楷体" panose="02010609060101010101" charset="-122"/>
              </a:rPr>
              <a:t>）</a:t>
            </a:r>
            <a:endParaRPr lang="en-US" altLang="en-US" b="1" dirty="0" smtClean="0">
              <a:solidFill>
                <a:srgbClr val="002060"/>
              </a:solidFill>
              <a:latin typeface="楷体" panose="02010609060101010101" charset="-122"/>
              <a:ea typeface="楷体" panose="02010609060101010101" charset="-122"/>
            </a:endParaRPr>
          </a:p>
          <a:p>
            <a:pPr>
              <a:buNone/>
            </a:pPr>
            <a:r>
              <a:rPr lang="en-US" altLang="zh-CN" b="1" dirty="0" smtClean="0">
                <a:solidFill>
                  <a:srgbClr val="002060"/>
                </a:solidFill>
                <a:latin typeface="楷体" panose="02010609060101010101" charset="-122"/>
                <a:ea typeface="楷体" panose="02010609060101010101" charset="-122"/>
              </a:rPr>
              <a:t>2</a:t>
            </a:r>
            <a:r>
              <a:rPr altLang="en-US" b="1" dirty="0" smtClean="0">
                <a:solidFill>
                  <a:srgbClr val="002060"/>
                </a:solidFill>
                <a:latin typeface="楷体" panose="02010609060101010101" charset="-122"/>
                <a:ea typeface="楷体" panose="02010609060101010101" charset="-122"/>
              </a:rPr>
              <a:t>、对母亲的怜惜与不舍；</a:t>
            </a:r>
            <a:endParaRPr lang="en-US" altLang="en-US" b="1" dirty="0" smtClean="0">
              <a:solidFill>
                <a:srgbClr val="002060"/>
              </a:solidFill>
              <a:latin typeface="楷体" panose="02010609060101010101" charset="-122"/>
              <a:ea typeface="楷体" panose="02010609060101010101" charset="-122"/>
            </a:endParaRPr>
          </a:p>
          <a:p>
            <a:pPr>
              <a:buNone/>
            </a:pPr>
            <a:r>
              <a:rPr lang="en-US" altLang="zh-CN" b="1" dirty="0" smtClean="0">
                <a:solidFill>
                  <a:srgbClr val="002060"/>
                </a:solidFill>
                <a:latin typeface="楷体" panose="02010609060101010101" charset="-122"/>
                <a:ea typeface="楷体" panose="02010609060101010101" charset="-122"/>
              </a:rPr>
              <a:t>3</a:t>
            </a:r>
            <a:r>
              <a:rPr b="1" dirty="0" smtClean="0">
                <a:solidFill>
                  <a:srgbClr val="002060"/>
                </a:solidFill>
                <a:latin typeface="楷体" panose="02010609060101010101" charset="-122"/>
                <a:ea typeface="楷体" panose="02010609060101010101" charset="-122"/>
              </a:rPr>
              <a:t>、学校的快速反应，有效部署；</a:t>
            </a:r>
            <a:endParaRPr lang="en-US" b="1" dirty="0" smtClean="0">
              <a:solidFill>
                <a:srgbClr val="002060"/>
              </a:solidFill>
              <a:latin typeface="楷体" panose="02010609060101010101" charset="-122"/>
              <a:ea typeface="楷体" panose="02010609060101010101" charset="-122"/>
            </a:endParaRPr>
          </a:p>
          <a:p>
            <a:pPr>
              <a:buNone/>
            </a:pPr>
            <a:r>
              <a:rPr lang="en-US" altLang="zh-CN" b="1" dirty="0" smtClean="0">
                <a:solidFill>
                  <a:srgbClr val="002060"/>
                </a:solidFill>
                <a:latin typeface="楷体" panose="02010609060101010101" charset="-122"/>
                <a:ea typeface="楷体" panose="02010609060101010101" charset="-122"/>
              </a:rPr>
              <a:t>4</a:t>
            </a:r>
            <a:r>
              <a:rPr b="1" dirty="0" smtClean="0">
                <a:solidFill>
                  <a:srgbClr val="002060"/>
                </a:solidFill>
                <a:latin typeface="楷体" panose="02010609060101010101" charset="-122"/>
                <a:ea typeface="楷体" panose="02010609060101010101" charset="-122"/>
              </a:rPr>
              <a:t>、家长与学校的紧密合作等。</a:t>
            </a:r>
            <a:endParaRPr b="1" dirty="0" smtClean="0">
              <a:solidFill>
                <a:srgbClr val="002060"/>
              </a:solidFill>
              <a:latin typeface="楷体" panose="02010609060101010101" charset="-122"/>
              <a:ea typeface="楷体" panose="02010609060101010101" charset="-122"/>
            </a:endParaRPr>
          </a:p>
          <a:p>
            <a:pPr>
              <a:buNone/>
            </a:pPr>
            <a:endParaRPr lang="zh-CN" altLang="en-US" b="1" dirty="0" smtClean="0">
              <a:solidFill>
                <a:srgbClr val="FF0000"/>
              </a:solidFill>
              <a:latin typeface="楷体" panose="02010609060101010101" charset="-122"/>
              <a:ea typeface="楷体" panose="02010609060101010101" charset="-122"/>
            </a:endParaRPr>
          </a:p>
          <a:p>
            <a:pPr>
              <a:buNone/>
            </a:pPr>
            <a:endParaRPr lang="zh-CN" altLang="en-US" b="1" dirty="0" smtClean="0">
              <a:solidFill>
                <a:srgbClr val="002060"/>
              </a:solidFill>
              <a:latin typeface="楷体" panose="02010609060101010101" charset="-122"/>
              <a:ea typeface="楷体" panose="02010609060101010101" charset="-122"/>
            </a:endParaRPr>
          </a:p>
        </p:txBody>
      </p:sp>
      <p:sp>
        <p:nvSpPr>
          <p:cNvPr id="5" name="灯片编号占位符 4"/>
          <p:cNvSpPr>
            <a:spLocks noGrp="1"/>
          </p:cNvSpPr>
          <p:nvPr>
            <p:ph type="sldNum" sz="quarter" idx="12"/>
          </p:nvPr>
        </p:nvSpPr>
        <p:spPr>
          <a:xfrm>
            <a:off x="6457950" y="6356355"/>
            <a:ext cx="2057400" cy="365125"/>
          </a:xfrm>
        </p:spPr>
        <p:txBody>
          <a:bodyPr/>
          <a:lstStyle/>
          <a:p>
            <a:fld id="{350364BF-51EB-48B1-86E2-106C026825C0}"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lide(fromBottom)">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lide(fromBottom)">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slide(fromBottom)">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slide(fromBottom)">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内容占位符 2"/>
          <p:cNvSpPr>
            <a:spLocks noGrp="1"/>
          </p:cNvSpPr>
          <p:nvPr>
            <p:ph idx="4294967295"/>
          </p:nvPr>
        </p:nvSpPr>
        <p:spPr>
          <a:xfrm>
            <a:off x="-328295" y="1564640"/>
            <a:ext cx="4706620" cy="3286125"/>
          </a:xfrm>
        </p:spPr>
        <p:txBody>
          <a:bodyPr/>
          <a:lstStyle/>
          <a:p>
            <a:pPr marL="457200" lvl="1" indent="0" eaLnBrk="1" hangingPunct="1">
              <a:buNone/>
            </a:pPr>
            <a:r>
              <a:rPr lang="zh-CN" sz="2400" dirty="0" smtClean="0">
                <a:solidFill>
                  <a:srgbClr val="002060"/>
                </a:solidFill>
                <a:latin typeface="楷体" panose="02010609060101010101" charset="-122"/>
                <a:sym typeface="+mn-ea"/>
              </a:rPr>
              <a:t>（一）</a:t>
            </a:r>
            <a:r>
              <a:rPr altLang="en-US" sz="2400" dirty="0" smtClean="0">
                <a:solidFill>
                  <a:srgbClr val="002060"/>
                </a:solidFill>
                <a:latin typeface="楷体" panose="02010609060101010101" charset="-122"/>
                <a:sym typeface="+mn-ea"/>
              </a:rPr>
              <a:t>采取有效措施善后</a:t>
            </a:r>
            <a:endParaRPr lang="zh-CN" altLang="en-US" sz="2400" b="1" dirty="0" smtClean="0">
              <a:solidFill>
                <a:srgbClr val="002060"/>
              </a:solidFill>
              <a:latin typeface="楷体" panose="02010609060101010101" charset="-122"/>
              <a:ea typeface="楷体" panose="02010609060101010101" charset="-122"/>
            </a:endParaRPr>
          </a:p>
          <a:p>
            <a:pPr marL="457200" lvl="1" indent="0" eaLnBrk="1" hangingPunct="1">
              <a:buNone/>
            </a:pPr>
            <a:r>
              <a:rPr lang="en-US" sz="2400" b="1" dirty="0" smtClean="0">
                <a:solidFill>
                  <a:srgbClr val="002060"/>
                </a:solidFill>
                <a:latin typeface="楷体" panose="02010609060101010101" charset="-122"/>
                <a:ea typeface="楷体" panose="02010609060101010101" charset="-122"/>
              </a:rPr>
              <a:t>1</a:t>
            </a:r>
            <a:r>
              <a:rPr lang="zh-CN" altLang="en-US" sz="2400" b="1" dirty="0" smtClean="0">
                <a:solidFill>
                  <a:srgbClr val="002060"/>
                </a:solidFill>
                <a:latin typeface="楷体" panose="02010609060101010101" charset="-122"/>
                <a:ea typeface="楷体" panose="02010609060101010101" charset="-122"/>
              </a:rPr>
              <a:t>、</a:t>
            </a:r>
            <a:r>
              <a:rPr lang="zh-CN" altLang="en-US" sz="2400" b="1" dirty="0" smtClean="0">
                <a:solidFill>
                  <a:srgbClr val="002060"/>
                </a:solidFill>
                <a:latin typeface="楷体" panose="02010609060101010101" charset="-122"/>
                <a:ea typeface="楷体" panose="02010609060101010101" charset="-122"/>
              </a:rPr>
              <a:t>统一发声，主动向相关师生通报事件真实情况；</a:t>
            </a:r>
            <a:endParaRPr lang="en-US" sz="2400" b="1" dirty="0" smtClean="0">
              <a:solidFill>
                <a:srgbClr val="002060"/>
              </a:solidFill>
              <a:latin typeface="楷体" panose="02010609060101010101" charset="-122"/>
              <a:ea typeface="楷体" panose="02010609060101010101" charset="-122"/>
            </a:endParaRPr>
          </a:p>
          <a:p>
            <a:pPr marL="457200" lvl="1" indent="0" eaLnBrk="1" hangingPunct="1">
              <a:buNone/>
            </a:pPr>
            <a:r>
              <a:rPr lang="en-US" sz="2400" b="1" dirty="0" smtClean="0">
                <a:solidFill>
                  <a:srgbClr val="002060"/>
                </a:solidFill>
                <a:latin typeface="楷体" panose="02010609060101010101" charset="-122"/>
                <a:ea typeface="楷体" panose="02010609060101010101" charset="-122"/>
              </a:rPr>
              <a:t>2</a:t>
            </a:r>
            <a:r>
              <a:rPr lang="zh-CN" altLang="en-US" sz="2400" b="1" dirty="0" smtClean="0">
                <a:solidFill>
                  <a:srgbClr val="002060"/>
                </a:solidFill>
                <a:latin typeface="楷体" panose="02010609060101010101" charset="-122"/>
                <a:ea typeface="楷体" panose="02010609060101010101" charset="-122"/>
              </a:rPr>
              <a:t>、</a:t>
            </a:r>
            <a:r>
              <a:rPr lang="zh-CN" altLang="en-US" sz="2400" b="1" dirty="0" smtClean="0">
                <a:solidFill>
                  <a:srgbClr val="002060"/>
                </a:solidFill>
                <a:latin typeface="楷体" panose="02010609060101010101" charset="-122"/>
                <a:ea typeface="楷体" panose="02010609060101010101" charset="-122"/>
              </a:rPr>
              <a:t>关心事件对班级学生的影响，必要时采取措施进行群体危机干预；</a:t>
            </a:r>
            <a:endParaRPr lang="en-US" sz="2400" b="1" dirty="0" smtClean="0">
              <a:solidFill>
                <a:srgbClr val="002060"/>
              </a:solidFill>
              <a:latin typeface="楷体" panose="02010609060101010101" charset="-122"/>
              <a:ea typeface="楷体" panose="02010609060101010101" charset="-122"/>
            </a:endParaRPr>
          </a:p>
          <a:p>
            <a:pPr marL="457200" lvl="1" indent="0" eaLnBrk="1" hangingPunct="1">
              <a:buNone/>
            </a:pPr>
            <a:r>
              <a:rPr lang="en-US" sz="2400" b="1" dirty="0" smtClean="0">
                <a:solidFill>
                  <a:srgbClr val="002060"/>
                </a:solidFill>
                <a:latin typeface="楷体" panose="02010609060101010101" charset="-122"/>
                <a:ea typeface="楷体" panose="02010609060101010101" charset="-122"/>
              </a:rPr>
              <a:t>3</a:t>
            </a:r>
            <a:r>
              <a:rPr lang="zh-CN" altLang="en-US" sz="2400" b="1" dirty="0" smtClean="0">
                <a:solidFill>
                  <a:srgbClr val="002060"/>
                </a:solidFill>
                <a:latin typeface="楷体" panose="02010609060101010101" charset="-122"/>
                <a:ea typeface="楷体" panose="02010609060101010101" charset="-122"/>
              </a:rPr>
              <a:t>、</a:t>
            </a:r>
            <a:r>
              <a:rPr lang="zh-CN" altLang="en-US" sz="2400" b="1" dirty="0" smtClean="0">
                <a:solidFill>
                  <a:srgbClr val="002060"/>
                </a:solidFill>
                <a:latin typeface="楷体" panose="02010609060101010101" charset="-122"/>
                <a:ea typeface="楷体" panose="02010609060101010101" charset="-122"/>
              </a:rPr>
              <a:t>关心事件对相关教师（尤其是班主任）和家长的影响，做好事后辅导和督导。</a:t>
            </a:r>
            <a:endParaRPr lang="en-US" altLang="zh-CN" sz="2400" b="1" dirty="0" smtClean="0">
              <a:solidFill>
                <a:srgbClr val="002060"/>
              </a:solidFill>
              <a:latin typeface="楷体" panose="02010609060101010101" charset="-122"/>
              <a:ea typeface="楷体" panose="02010609060101010101" charset="-122"/>
            </a:endParaRPr>
          </a:p>
          <a:p>
            <a:pPr lvl="1" eaLnBrk="1" hangingPunct="1"/>
            <a:endParaRPr lang="en-US" dirty="0" smtClean="0">
              <a:solidFill>
                <a:srgbClr val="0D0D0D"/>
              </a:solidFill>
              <a:latin typeface="宋体" panose="02010600030101010101" pitchFamily="2" charset="-122"/>
            </a:endParaRPr>
          </a:p>
        </p:txBody>
      </p:sp>
      <p:sp>
        <p:nvSpPr>
          <p:cNvPr id="5" name="灯片编号占位符 4"/>
          <p:cNvSpPr>
            <a:spLocks noGrp="1"/>
          </p:cNvSpPr>
          <p:nvPr>
            <p:ph type="sldNum" sz="quarter" idx="12"/>
          </p:nvPr>
        </p:nvSpPr>
        <p:spPr>
          <a:xfrm>
            <a:off x="6457950" y="6356355"/>
            <a:ext cx="2057400" cy="365125"/>
          </a:xfrm>
        </p:spPr>
        <p:txBody>
          <a:bodyPr/>
          <a:lstStyle/>
          <a:p>
            <a:fld id="{350364BF-51EB-48B1-86E2-106C026825C0}" type="slidenum">
              <a:rPr lang="zh-CN" altLang="en-US" smtClean="0"/>
            </a:fld>
            <a:endParaRPr lang="zh-CN" altLang="en-US"/>
          </a:p>
        </p:txBody>
      </p:sp>
      <p:sp>
        <p:nvSpPr>
          <p:cNvPr id="6" name="标题 1"/>
          <p:cNvSpPr>
            <a:spLocks noGrp="1"/>
          </p:cNvSpPr>
          <p:nvPr/>
        </p:nvSpPr>
        <p:spPr>
          <a:xfrm>
            <a:off x="457200" y="274638"/>
            <a:ext cx="8229600" cy="1143000"/>
          </a:xfrm>
          <a:prstGeom prst="rect">
            <a:avLst/>
          </a:prstGeom>
          <a:noFill/>
          <a:ln w="9525">
            <a:noFill/>
          </a:ln>
        </p:spPr>
        <p:txBody>
          <a:bodyPr anchor="ctr"/>
          <a:lstStyle>
            <a:lvl1pPr marL="914400" lvl="0" indent="-914400" algn="ctr" eaLnBrk="1" latinLnBrk="0" hangingPunct="1">
              <a:lnSpc>
                <a:spcPct val="100000"/>
              </a:lnSpc>
              <a:spcBef>
                <a:spcPct val="0"/>
              </a:spcBef>
              <a:buNone/>
              <a:defRPr sz="4400" b="1" kern="1200">
                <a:solidFill>
                  <a:srgbClr val="009241"/>
                </a:solidFill>
                <a:latin typeface="+mj-lt"/>
                <a:ea typeface="+mj-ea"/>
                <a:cs typeface="+mj-cs"/>
                <a:sym typeface="Arial" panose="020B0604020202020204" pitchFamily="34" charset="0"/>
              </a:defRPr>
            </a:lvl1pPr>
          </a:lstStyle>
          <a:p>
            <a:r>
              <a:rPr lang="zh-CN" altLang="en-US">
                <a:sym typeface="+mn-ea"/>
              </a:rPr>
              <a:t>五、学生心理危机后的干预</a:t>
            </a:r>
            <a:br>
              <a:rPr lang="zh-CN" altLang="en-US"/>
            </a:br>
            <a:endParaRPr lang="zh-CN" altLang="en-US"/>
          </a:p>
        </p:txBody>
      </p:sp>
      <p:pic>
        <p:nvPicPr>
          <p:cNvPr id="7" name="图片 6" descr="班级干预方案"/>
          <p:cNvPicPr>
            <a:picLocks noChangeAspect="1"/>
          </p:cNvPicPr>
          <p:nvPr/>
        </p:nvPicPr>
        <p:blipFill>
          <a:blip r:embed="rId1"/>
          <a:stretch>
            <a:fillRect/>
          </a:stretch>
        </p:blipFill>
        <p:spPr>
          <a:xfrm>
            <a:off x="4276090" y="1128395"/>
            <a:ext cx="4886960" cy="5539740"/>
          </a:xfrm>
          <a:prstGeom prst="rect">
            <a:avLst/>
          </a:prstGeom>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2"/>
          <p:cNvSpPr>
            <a:spLocks noGrp="1"/>
          </p:cNvSpPr>
          <p:nvPr>
            <p:ph idx="1"/>
          </p:nvPr>
        </p:nvSpPr>
        <p:spPr>
          <a:xfrm>
            <a:off x="387350" y="1006475"/>
            <a:ext cx="5034280" cy="714375"/>
          </a:xfrm>
        </p:spPr>
        <p:txBody>
          <a:bodyPr/>
          <a:lstStyle/>
          <a:p>
            <a:pPr>
              <a:buNone/>
            </a:pPr>
            <a:r>
              <a:rPr lang="zh-CN" altLang="en-US" sz="2800" b="1" noProof="0" dirty="0" smtClean="0">
                <a:ln>
                  <a:noFill/>
                </a:ln>
                <a:solidFill>
                  <a:srgbClr val="002060"/>
                </a:solidFill>
                <a:effectLst/>
                <a:uLnTx/>
                <a:uFillTx/>
                <a:latin typeface="楷体" panose="02010609060101010101" charset="-122"/>
                <a:ea typeface="楷体" panose="02010609060101010101" charset="-122"/>
              </a:rPr>
              <a:t>（二）后期跟踪，长期关注</a:t>
            </a:r>
            <a:endParaRPr lang="zh-CN" altLang="en-US" sz="2800" b="1" noProof="0" dirty="0" smtClean="0">
              <a:ln>
                <a:noFill/>
              </a:ln>
              <a:solidFill>
                <a:srgbClr val="002060"/>
              </a:solidFill>
              <a:effectLst/>
              <a:uLnTx/>
              <a:uFillTx/>
              <a:latin typeface="楷体" panose="02010609060101010101" charset="-122"/>
              <a:ea typeface="楷体" panose="02010609060101010101" charset="-122"/>
            </a:endParaRPr>
          </a:p>
        </p:txBody>
      </p:sp>
      <p:sp>
        <p:nvSpPr>
          <p:cNvPr id="6" name="灯片编号占位符 5"/>
          <p:cNvSpPr>
            <a:spLocks noGrp="1"/>
          </p:cNvSpPr>
          <p:nvPr>
            <p:ph type="sldNum" sz="quarter" idx="12"/>
          </p:nvPr>
        </p:nvSpPr>
        <p:spPr>
          <a:xfrm>
            <a:off x="6457950" y="6356355"/>
            <a:ext cx="2057400" cy="365125"/>
          </a:xfrm>
        </p:spPr>
        <p:txBody>
          <a:bodyPr/>
          <a:lstStyle/>
          <a:p>
            <a:fld id="{350364BF-51EB-48B1-86E2-106C026825C0}" type="slidenum">
              <a:rPr lang="zh-CN" altLang="en-US" smtClean="0"/>
            </a:fld>
            <a:endParaRPr lang="zh-CN" altLang="en-US"/>
          </a:p>
        </p:txBody>
      </p:sp>
      <p:sp>
        <p:nvSpPr>
          <p:cNvPr id="2" name="标题 1"/>
          <p:cNvSpPr>
            <a:spLocks noGrp="1"/>
          </p:cNvSpPr>
          <p:nvPr/>
        </p:nvSpPr>
        <p:spPr>
          <a:xfrm>
            <a:off x="457200" y="274638"/>
            <a:ext cx="8229600" cy="1143000"/>
          </a:xfrm>
          <a:prstGeom prst="rect">
            <a:avLst/>
          </a:prstGeom>
          <a:noFill/>
          <a:ln w="9525">
            <a:noFill/>
          </a:ln>
        </p:spPr>
        <p:txBody>
          <a:bodyPr anchor="ctr"/>
          <a:lstStyle>
            <a:lvl1pPr marL="914400" lvl="0" indent="-914400" algn="ctr" eaLnBrk="1" latinLnBrk="0" hangingPunct="1">
              <a:lnSpc>
                <a:spcPct val="100000"/>
              </a:lnSpc>
              <a:spcBef>
                <a:spcPct val="0"/>
              </a:spcBef>
              <a:buNone/>
              <a:defRPr sz="4400" b="1" kern="1200">
                <a:solidFill>
                  <a:srgbClr val="009241"/>
                </a:solidFill>
                <a:latin typeface="+mj-lt"/>
                <a:ea typeface="+mj-ea"/>
                <a:cs typeface="+mj-cs"/>
                <a:sym typeface="Arial" panose="020B0604020202020204" pitchFamily="34" charset="0"/>
              </a:defRPr>
            </a:lvl1pPr>
          </a:lstStyle>
          <a:p>
            <a:r>
              <a:rPr lang="zh-CN" altLang="en-US">
                <a:sym typeface="+mn-ea"/>
              </a:rPr>
              <a:t>四、学生心理危机的干预</a:t>
            </a:r>
            <a:br>
              <a:rPr lang="zh-CN" altLang="en-US"/>
            </a:br>
            <a:endParaRPr lang="zh-CN" altLang="en-US"/>
          </a:p>
        </p:txBody>
      </p:sp>
      <p:pic>
        <p:nvPicPr>
          <p:cNvPr id="3" name="图片 2"/>
          <p:cNvPicPr>
            <a:picLocks noChangeAspect="1"/>
          </p:cNvPicPr>
          <p:nvPr/>
        </p:nvPicPr>
        <p:blipFill>
          <a:blip r:embed="rId1"/>
          <a:stretch>
            <a:fillRect/>
          </a:stretch>
        </p:blipFill>
        <p:spPr>
          <a:xfrm>
            <a:off x="252095" y="1723390"/>
            <a:ext cx="4595495" cy="3846830"/>
          </a:xfrm>
          <a:prstGeom prst="rect">
            <a:avLst/>
          </a:prstGeom>
        </p:spPr>
      </p:pic>
      <p:pic>
        <p:nvPicPr>
          <p:cNvPr id="4" name="图片 3"/>
          <p:cNvPicPr>
            <a:picLocks noChangeAspect="1"/>
          </p:cNvPicPr>
          <p:nvPr/>
        </p:nvPicPr>
        <p:blipFill>
          <a:blip r:embed="rId2"/>
          <a:stretch>
            <a:fillRect/>
          </a:stretch>
        </p:blipFill>
        <p:spPr>
          <a:xfrm>
            <a:off x="5081905" y="1723390"/>
            <a:ext cx="3711575" cy="3846830"/>
          </a:xfrm>
          <a:prstGeom prst="rect">
            <a:avLst/>
          </a:prstGeom>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43042" y="357166"/>
            <a:ext cx="5734061" cy="796011"/>
          </a:xfrm>
        </p:spPr>
        <p:txBody>
          <a:bodyPr>
            <a:normAutofit/>
          </a:bodyPr>
          <a:lstStyle/>
          <a:p>
            <a:r>
              <a:rPr lang="zh-CN" altLang="en-US" sz="3600" dirty="0" smtClean="0">
                <a:solidFill>
                  <a:srgbClr val="7030A0"/>
                </a:solidFill>
                <a:latin typeface="华文新魏" pitchFamily="2" charset="-122"/>
                <a:ea typeface="华文新魏" pitchFamily="2" charset="-122"/>
              </a:rPr>
              <a:t>心理危机的识别策略</a:t>
            </a:r>
            <a:endParaRPr lang="zh-CN" altLang="en-US" sz="3600" dirty="0">
              <a:solidFill>
                <a:srgbClr val="7030A0"/>
              </a:solidFill>
              <a:latin typeface="华文新魏" pitchFamily="2" charset="-122"/>
              <a:ea typeface="华文新魏" pitchFamily="2" charset="-122"/>
            </a:endParaRPr>
          </a:p>
        </p:txBody>
      </p:sp>
      <p:sp>
        <p:nvSpPr>
          <p:cNvPr id="3" name="内容占位符 2"/>
          <p:cNvSpPr>
            <a:spLocks noGrp="1"/>
          </p:cNvSpPr>
          <p:nvPr>
            <p:ph idx="1"/>
          </p:nvPr>
        </p:nvSpPr>
        <p:spPr>
          <a:xfrm>
            <a:off x="1116306" y="1811322"/>
            <a:ext cx="6786610" cy="3357586"/>
          </a:xfrm>
        </p:spPr>
        <p:txBody>
          <a:bodyPr/>
          <a:lstStyle/>
          <a:p>
            <a:pPr>
              <a:buNone/>
            </a:pPr>
            <a:r>
              <a:rPr altLang="en-US" b="1" dirty="0" smtClean="0">
                <a:solidFill>
                  <a:srgbClr val="002060"/>
                </a:solidFill>
                <a:latin typeface="楷体" panose="02010609060101010101" charset="-122"/>
                <a:ea typeface="楷体" panose="02010609060101010101" charset="-122"/>
              </a:rPr>
              <a:t>一、</a:t>
            </a:r>
            <a:r>
              <a:rPr lang="zh-CN" b="1" dirty="0" smtClean="0">
                <a:solidFill>
                  <a:srgbClr val="002060"/>
                </a:solidFill>
                <a:latin typeface="楷体" panose="02010609060101010101" charset="-122"/>
                <a:ea typeface="楷体" panose="02010609060101010101" charset="-122"/>
              </a:rPr>
              <a:t>警惕高危个体</a:t>
            </a:r>
            <a:endParaRPr lang="zh-CN" b="1" dirty="0" smtClean="0">
              <a:solidFill>
                <a:srgbClr val="002060"/>
              </a:solidFill>
              <a:latin typeface="楷体" panose="02010609060101010101" charset="-122"/>
              <a:ea typeface="楷体" panose="02010609060101010101" charset="-122"/>
            </a:endParaRPr>
          </a:p>
          <a:p>
            <a:pPr>
              <a:buNone/>
            </a:pPr>
            <a:r>
              <a:rPr altLang="en-US" b="1" dirty="0" smtClean="0">
                <a:solidFill>
                  <a:srgbClr val="002060"/>
                </a:solidFill>
                <a:latin typeface="楷体" panose="02010609060101010101" charset="-122"/>
                <a:ea typeface="楷体" panose="02010609060101010101" charset="-122"/>
              </a:rPr>
              <a:t>二、</a:t>
            </a:r>
            <a:r>
              <a:rPr lang="zh-CN" b="1" dirty="0" smtClean="0">
                <a:solidFill>
                  <a:srgbClr val="002060"/>
                </a:solidFill>
                <a:latin typeface="楷体" panose="02010609060101010101" charset="-122"/>
                <a:ea typeface="楷体" panose="02010609060101010101" charset="-122"/>
              </a:rPr>
              <a:t>警惕危险信号</a:t>
            </a:r>
            <a:endParaRPr lang="en-US" altLang="en-US" b="1" dirty="0" smtClean="0">
              <a:solidFill>
                <a:srgbClr val="002060"/>
              </a:solidFill>
              <a:latin typeface="楷体" panose="02010609060101010101" charset="-122"/>
              <a:ea typeface="楷体" panose="02010609060101010101" charset="-122"/>
            </a:endParaRPr>
          </a:p>
        </p:txBody>
      </p:sp>
      <p:sp>
        <p:nvSpPr>
          <p:cNvPr id="5" name="灯片编号占位符 4"/>
          <p:cNvSpPr>
            <a:spLocks noGrp="1"/>
          </p:cNvSpPr>
          <p:nvPr>
            <p:ph type="sldNum" sz="quarter" idx="12"/>
          </p:nvPr>
        </p:nvSpPr>
        <p:spPr>
          <a:xfrm>
            <a:off x="6457950" y="6356355"/>
            <a:ext cx="2057400" cy="365125"/>
          </a:xfrm>
        </p:spPr>
        <p:txBody>
          <a:bodyPr/>
          <a:lstStyle/>
          <a:p>
            <a:fld id="{350364BF-51EB-48B1-86E2-106C026825C0}"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43042" y="357166"/>
            <a:ext cx="5734061" cy="796011"/>
          </a:xfrm>
        </p:spPr>
        <p:txBody>
          <a:bodyPr>
            <a:normAutofit/>
          </a:bodyPr>
          <a:lstStyle/>
          <a:p>
            <a:r>
              <a:rPr lang="zh-CN" altLang="en-US" sz="3600" dirty="0" smtClean="0">
                <a:solidFill>
                  <a:srgbClr val="7030A0"/>
                </a:solidFill>
                <a:latin typeface="华文新魏" pitchFamily="2" charset="-122"/>
                <a:ea typeface="华文新魏" pitchFamily="2" charset="-122"/>
              </a:rPr>
              <a:t>心理危机的预防策略</a:t>
            </a:r>
            <a:endParaRPr lang="zh-CN" altLang="en-US" sz="3600" dirty="0">
              <a:solidFill>
                <a:srgbClr val="7030A0"/>
              </a:solidFill>
              <a:latin typeface="华文新魏" pitchFamily="2" charset="-122"/>
              <a:ea typeface="华文新魏" pitchFamily="2" charset="-122"/>
            </a:endParaRPr>
          </a:p>
        </p:txBody>
      </p:sp>
      <p:sp>
        <p:nvSpPr>
          <p:cNvPr id="3" name="内容占位符 2"/>
          <p:cNvSpPr>
            <a:spLocks noGrp="1"/>
          </p:cNvSpPr>
          <p:nvPr>
            <p:ph idx="1"/>
          </p:nvPr>
        </p:nvSpPr>
        <p:spPr>
          <a:xfrm>
            <a:off x="1142976" y="1214422"/>
            <a:ext cx="6786610" cy="3357586"/>
          </a:xfrm>
        </p:spPr>
        <p:txBody>
          <a:bodyPr/>
          <a:lstStyle/>
          <a:p>
            <a:pPr>
              <a:buNone/>
            </a:pPr>
            <a:endParaRPr altLang="en-US" b="1" dirty="0" smtClean="0">
              <a:solidFill>
                <a:srgbClr val="002060"/>
              </a:solidFill>
              <a:latin typeface="楷体" panose="02010609060101010101" charset="-122"/>
              <a:ea typeface="楷体" panose="02010609060101010101" charset="-122"/>
            </a:endParaRPr>
          </a:p>
          <a:p>
            <a:pPr>
              <a:buNone/>
            </a:pPr>
            <a:r>
              <a:rPr altLang="en-US" b="1" dirty="0" smtClean="0">
                <a:solidFill>
                  <a:srgbClr val="002060"/>
                </a:solidFill>
                <a:latin typeface="楷体" panose="02010609060101010101" charset="-122"/>
                <a:ea typeface="楷体" panose="02010609060101010101" charset="-122"/>
              </a:rPr>
              <a:t>一、</a:t>
            </a:r>
            <a:r>
              <a:rPr altLang="en-US" dirty="0" smtClean="0">
                <a:solidFill>
                  <a:srgbClr val="002060"/>
                </a:solidFill>
                <a:latin typeface="楷体" panose="02010609060101010101" charset="-122"/>
                <a:ea typeface="楷体" panose="02010609060101010101" charset="-122"/>
                <a:sym typeface="+mn-ea"/>
              </a:rPr>
              <a:t>健全心理健康网络</a:t>
            </a:r>
            <a:endParaRPr altLang="en-US" b="1" dirty="0" smtClean="0">
              <a:solidFill>
                <a:srgbClr val="002060"/>
              </a:solidFill>
              <a:latin typeface="楷体" panose="02010609060101010101" charset="-122"/>
              <a:ea typeface="楷体" panose="02010609060101010101" charset="-122"/>
            </a:endParaRPr>
          </a:p>
          <a:p>
            <a:pPr>
              <a:buNone/>
            </a:pPr>
            <a:r>
              <a:rPr altLang="en-US" dirty="0" smtClean="0">
                <a:solidFill>
                  <a:srgbClr val="002060"/>
                </a:solidFill>
                <a:latin typeface="楷体" panose="02010609060101010101" charset="-122"/>
                <a:ea typeface="楷体" panose="02010609060101010101" charset="-122"/>
                <a:sym typeface="+mn-ea"/>
              </a:rPr>
              <a:t>二、</a:t>
            </a:r>
            <a:r>
              <a:rPr altLang="en-US" b="1" dirty="0" smtClean="0">
                <a:solidFill>
                  <a:srgbClr val="002060"/>
                </a:solidFill>
                <a:latin typeface="楷体" panose="02010609060101010101" charset="-122"/>
                <a:ea typeface="楷体" panose="02010609060101010101" charset="-122"/>
              </a:rPr>
              <a:t>加强心理素质培养</a:t>
            </a:r>
            <a:endParaRPr lang="en-US" altLang="en-US" b="1" dirty="0" smtClean="0">
              <a:solidFill>
                <a:srgbClr val="002060"/>
              </a:solidFill>
              <a:latin typeface="楷体" panose="02010609060101010101" charset="-122"/>
              <a:ea typeface="楷体" panose="02010609060101010101" charset="-122"/>
            </a:endParaRPr>
          </a:p>
          <a:p>
            <a:pPr>
              <a:buNone/>
            </a:pPr>
            <a:r>
              <a:rPr altLang="en-US" b="1" dirty="0" smtClean="0">
                <a:solidFill>
                  <a:srgbClr val="002060"/>
                </a:solidFill>
                <a:latin typeface="楷体" panose="02010609060101010101" charset="-122"/>
                <a:ea typeface="楷体" panose="02010609060101010101" charset="-122"/>
              </a:rPr>
              <a:t>三、完善筛查制度和心理健康档案</a:t>
            </a:r>
            <a:endParaRPr lang="en-US" altLang="en-US" b="1" dirty="0" smtClean="0">
              <a:solidFill>
                <a:srgbClr val="002060"/>
              </a:solidFill>
              <a:latin typeface="楷体" panose="02010609060101010101" charset="-122"/>
              <a:ea typeface="楷体" panose="02010609060101010101" charset="-122"/>
            </a:endParaRPr>
          </a:p>
          <a:p>
            <a:pPr>
              <a:buNone/>
            </a:pPr>
            <a:r>
              <a:rPr altLang="en-US" b="1" dirty="0" smtClean="0">
                <a:solidFill>
                  <a:srgbClr val="002060"/>
                </a:solidFill>
                <a:latin typeface="楷体" panose="02010609060101010101" charset="-122"/>
                <a:ea typeface="楷体" panose="02010609060101010101" charset="-122"/>
              </a:rPr>
              <a:t>四、</a:t>
            </a:r>
            <a:r>
              <a:rPr lang="zh-CN" altLang="en-US" noProof="0" dirty="0" smtClean="0">
                <a:ln>
                  <a:noFill/>
                </a:ln>
                <a:solidFill>
                  <a:srgbClr val="002060"/>
                </a:solidFill>
                <a:effectLst/>
                <a:uLnTx/>
                <a:uFillTx/>
                <a:latin typeface="楷体" panose="02010609060101010101" charset="-122"/>
                <a:ea typeface="楷体" panose="02010609060101010101" charset="-122"/>
                <a:sym typeface="+mn-ea"/>
              </a:rPr>
              <a:t>获得学生家长的理解与合作</a:t>
            </a:r>
            <a:endParaRPr lang="zh-CN" altLang="en-US" noProof="0" dirty="0" smtClean="0">
              <a:ln>
                <a:noFill/>
              </a:ln>
              <a:solidFill>
                <a:srgbClr val="002060"/>
              </a:solidFill>
              <a:effectLst/>
              <a:uLnTx/>
              <a:uFillTx/>
              <a:latin typeface="楷体" panose="02010609060101010101" charset="-122"/>
              <a:ea typeface="楷体" panose="02010609060101010101" charset="-122"/>
              <a:sym typeface="+mn-ea"/>
            </a:endParaRPr>
          </a:p>
          <a:p>
            <a:pPr marL="0" lvl="1">
              <a:buNone/>
            </a:pPr>
            <a:r>
              <a:rPr lang="zh-CN" altLang="en-US" sz="3200" noProof="0" dirty="0" smtClean="0">
                <a:ln>
                  <a:noFill/>
                </a:ln>
                <a:solidFill>
                  <a:srgbClr val="FF0000"/>
                </a:solidFill>
                <a:effectLst/>
                <a:uLnTx/>
                <a:uFillTx/>
                <a:latin typeface="楷体" panose="02010609060101010101" charset="-122"/>
                <a:sym typeface="+mn-ea"/>
              </a:rPr>
              <a:t>五、</a:t>
            </a:r>
            <a:r>
              <a:rPr altLang="en-US" sz="3200" dirty="0" smtClean="0">
                <a:solidFill>
                  <a:srgbClr val="FF0000"/>
                </a:solidFill>
                <a:latin typeface="楷体" panose="02010609060101010101" charset="-122"/>
                <a:sym typeface="+mn-ea"/>
              </a:rPr>
              <a:t>尽可能减少学生自杀的机会</a:t>
            </a:r>
            <a:endParaRPr altLang="en-US" sz="3200" b="1" dirty="0" smtClean="0">
              <a:solidFill>
                <a:srgbClr val="FF0000"/>
              </a:solidFill>
              <a:latin typeface="楷体" panose="02010609060101010101" charset="-122"/>
              <a:ea typeface="楷体" panose="02010609060101010101" charset="-122"/>
            </a:endParaRPr>
          </a:p>
          <a:p>
            <a:pPr>
              <a:buNone/>
            </a:pPr>
            <a:endParaRPr lang="zh-CN" altLang="en-US" noProof="0" dirty="0" smtClean="0">
              <a:ln>
                <a:noFill/>
              </a:ln>
              <a:solidFill>
                <a:srgbClr val="002060"/>
              </a:solidFill>
              <a:effectLst/>
              <a:uLnTx/>
              <a:uFillTx/>
              <a:latin typeface="楷体" panose="02010609060101010101" charset="-122"/>
              <a:ea typeface="楷体" panose="02010609060101010101" charset="-122"/>
              <a:sym typeface="+mn-ea"/>
            </a:endParaRPr>
          </a:p>
          <a:p>
            <a:pPr>
              <a:buNone/>
            </a:pPr>
            <a:endParaRPr lang="en-US" altLang="zh-CN" dirty="0">
              <a:solidFill>
                <a:schemeClr val="tx2"/>
              </a:solidFill>
              <a:latin typeface="华文楷体" pitchFamily="2" charset="-122"/>
              <a:ea typeface="华文楷体" pitchFamily="2" charset="-122"/>
            </a:endParaRPr>
          </a:p>
          <a:p>
            <a:pPr>
              <a:buNone/>
            </a:pPr>
            <a:endParaRPr altLang="en-US" b="1" dirty="0" smtClean="0">
              <a:solidFill>
                <a:srgbClr val="002060"/>
              </a:solidFill>
              <a:latin typeface="楷体" panose="02010609060101010101" charset="-122"/>
              <a:ea typeface="楷体" panose="02010609060101010101" charset="-122"/>
            </a:endParaRPr>
          </a:p>
          <a:p>
            <a:pPr>
              <a:buNone/>
            </a:pPr>
            <a:endParaRPr lang="en-US" altLang="en-US" b="1" dirty="0" smtClean="0">
              <a:solidFill>
                <a:srgbClr val="002060"/>
              </a:solidFill>
              <a:latin typeface="楷体" panose="02010609060101010101" charset="-122"/>
              <a:ea typeface="楷体" panose="02010609060101010101" charset="-122"/>
            </a:endParaRPr>
          </a:p>
          <a:p>
            <a:pPr>
              <a:buNone/>
            </a:pPr>
            <a:endParaRPr lang="en-US" altLang="en-US" b="1" dirty="0" smtClean="0">
              <a:solidFill>
                <a:srgbClr val="002060"/>
              </a:solidFill>
              <a:latin typeface="楷体" panose="02010609060101010101" charset="-122"/>
              <a:ea typeface="楷体" panose="02010609060101010101" charset="-122"/>
            </a:endParaRPr>
          </a:p>
        </p:txBody>
      </p:sp>
      <p:sp>
        <p:nvSpPr>
          <p:cNvPr id="5" name="灯片编号占位符 4"/>
          <p:cNvSpPr>
            <a:spLocks noGrp="1"/>
          </p:cNvSpPr>
          <p:nvPr>
            <p:ph type="sldNum" sz="quarter" idx="12"/>
          </p:nvPr>
        </p:nvSpPr>
        <p:spPr>
          <a:xfrm>
            <a:off x="6457950" y="6356355"/>
            <a:ext cx="2057400" cy="365125"/>
          </a:xfrm>
        </p:spPr>
        <p:txBody>
          <a:bodyPr/>
          <a:lstStyle/>
          <a:p>
            <a:fld id="{350364BF-51EB-48B1-86E2-106C026825C0}"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57290" y="357166"/>
            <a:ext cx="5734061" cy="796011"/>
          </a:xfrm>
        </p:spPr>
        <p:txBody>
          <a:bodyPr>
            <a:normAutofit/>
          </a:bodyPr>
          <a:lstStyle/>
          <a:p>
            <a:r>
              <a:rPr lang="zh-CN" altLang="en-US" sz="3600" dirty="0" smtClean="0">
                <a:solidFill>
                  <a:srgbClr val="7030A0"/>
                </a:solidFill>
                <a:latin typeface="华文新魏" pitchFamily="2" charset="-122"/>
                <a:ea typeface="华文新魏" pitchFamily="2" charset="-122"/>
              </a:rPr>
              <a:t>心理危机干预的步骤</a:t>
            </a:r>
            <a:endParaRPr lang="zh-CN" altLang="en-US" sz="3600" dirty="0">
              <a:solidFill>
                <a:srgbClr val="7030A0"/>
              </a:solidFill>
              <a:latin typeface="华文新魏" pitchFamily="2" charset="-122"/>
              <a:ea typeface="华文新魏" pitchFamily="2" charset="-122"/>
            </a:endParaRPr>
          </a:p>
        </p:txBody>
      </p:sp>
      <p:sp>
        <p:nvSpPr>
          <p:cNvPr id="3" name="内容占位符 2"/>
          <p:cNvSpPr>
            <a:spLocks noGrp="1"/>
          </p:cNvSpPr>
          <p:nvPr>
            <p:ph idx="1"/>
          </p:nvPr>
        </p:nvSpPr>
        <p:spPr>
          <a:xfrm>
            <a:off x="1357290" y="1541130"/>
            <a:ext cx="6215106" cy="2000264"/>
          </a:xfrm>
        </p:spPr>
        <p:txBody>
          <a:bodyPr>
            <a:noAutofit/>
          </a:bodyPr>
          <a:lstStyle/>
          <a:p>
            <a:pPr>
              <a:buNone/>
            </a:pPr>
            <a:r>
              <a:rPr altLang="en-US" b="1" dirty="0" smtClean="0">
                <a:solidFill>
                  <a:srgbClr val="002060"/>
                </a:solidFill>
                <a:latin typeface="楷体" panose="02010609060101010101" charset="-122"/>
                <a:ea typeface="楷体" panose="02010609060101010101" charset="-122"/>
              </a:rPr>
              <a:t>一、及时报告</a:t>
            </a:r>
            <a:endParaRPr lang="en-US" altLang="en-US" b="1" dirty="0" smtClean="0">
              <a:solidFill>
                <a:srgbClr val="002060"/>
              </a:solidFill>
              <a:latin typeface="楷体" panose="02010609060101010101" charset="-122"/>
              <a:ea typeface="楷体" panose="02010609060101010101" charset="-122"/>
            </a:endParaRPr>
          </a:p>
          <a:p>
            <a:pPr>
              <a:buNone/>
            </a:pPr>
            <a:r>
              <a:rPr altLang="en-US" b="1" dirty="0" smtClean="0">
                <a:solidFill>
                  <a:srgbClr val="002060"/>
                </a:solidFill>
                <a:latin typeface="楷体" panose="02010609060101010101" charset="-122"/>
                <a:ea typeface="楷体" panose="02010609060101010101" charset="-122"/>
              </a:rPr>
              <a:t>二、尽全力阻止，保证安全</a:t>
            </a:r>
            <a:endParaRPr lang="en-US" altLang="en-US" b="1" dirty="0" smtClean="0">
              <a:solidFill>
                <a:srgbClr val="002060"/>
              </a:solidFill>
              <a:latin typeface="楷体" panose="02010609060101010101" charset="-122"/>
              <a:ea typeface="楷体" panose="02010609060101010101" charset="-122"/>
            </a:endParaRPr>
          </a:p>
          <a:p>
            <a:pPr>
              <a:buNone/>
            </a:pPr>
            <a:r>
              <a:rPr altLang="en-US" b="1" dirty="0" smtClean="0">
                <a:solidFill>
                  <a:srgbClr val="002060"/>
                </a:solidFill>
                <a:latin typeface="楷体" panose="02010609060101010101" charset="-122"/>
                <a:ea typeface="楷体" panose="02010609060101010101" charset="-122"/>
              </a:rPr>
              <a:t>三、采取有效措施善后</a:t>
            </a:r>
            <a:endParaRPr altLang="en-US" b="1" dirty="0" smtClean="0">
              <a:solidFill>
                <a:srgbClr val="002060"/>
              </a:solidFill>
              <a:latin typeface="楷体" panose="02010609060101010101" charset="-122"/>
              <a:ea typeface="楷体" panose="02010609060101010101" charset="-122"/>
            </a:endParaRPr>
          </a:p>
          <a:p>
            <a:pPr marL="361950" marR="0" lvl="0" indent="-361950" algn="just" defTabSz="685800" rtl="0" eaLnBrk="1" latinLnBrk="0" hangingPunct="1">
              <a:lnSpc>
                <a:spcPct val="110000"/>
              </a:lnSpc>
              <a:spcBef>
                <a:spcPts val="1200"/>
              </a:spcBef>
              <a:spcAft>
                <a:spcPts val="0"/>
              </a:spcAft>
              <a:buClr>
                <a:schemeClr val="accent1"/>
              </a:buClr>
              <a:buSzPct val="50000"/>
              <a:buFont typeface="Wingdings 2" panose="05020102010507070707" pitchFamily="18" charset="2"/>
              <a:buNone/>
              <a:defRPr/>
            </a:pPr>
            <a:r>
              <a:rPr lang="zh-CN" altLang="en-US" noProof="0" dirty="0" smtClean="0">
                <a:ln>
                  <a:noFill/>
                </a:ln>
                <a:solidFill>
                  <a:srgbClr val="002060"/>
                </a:solidFill>
                <a:effectLst/>
                <a:uLnTx/>
                <a:uFillTx/>
                <a:latin typeface="楷体" panose="02010609060101010101" charset="-122"/>
                <a:ea typeface="楷体" panose="02010609060101010101" charset="-122"/>
                <a:sym typeface="+mn-ea"/>
              </a:rPr>
              <a:t>四、后期跟踪，长期关注</a:t>
            </a:r>
            <a:endParaRPr kumimoji="0" lang="en-US" altLang="en-US" b="1" i="0" u="none" strike="noStrike" kern="1200" cap="none" spc="0" normalizeH="0" baseline="0" noProof="0" dirty="0" smtClean="0">
              <a:ln>
                <a:noFill/>
              </a:ln>
              <a:solidFill>
                <a:srgbClr val="002060"/>
              </a:solidFill>
              <a:effectLst/>
              <a:uLnTx/>
              <a:uFillTx/>
              <a:latin typeface="楷体" panose="02010609060101010101" charset="-122"/>
              <a:ea typeface="楷体" panose="02010609060101010101" charset="-122"/>
              <a:cs typeface="+mn-cs"/>
            </a:endParaRPr>
          </a:p>
          <a:p>
            <a:pPr marL="361950" marR="0" lvl="0" indent="-361950" algn="just" defTabSz="685800" rtl="0" eaLnBrk="1" latinLnBrk="0" hangingPunct="1">
              <a:lnSpc>
                <a:spcPct val="110000"/>
              </a:lnSpc>
              <a:spcBef>
                <a:spcPts val="1200"/>
              </a:spcBef>
              <a:spcAft>
                <a:spcPts val="0"/>
              </a:spcAft>
              <a:buClr>
                <a:schemeClr val="accent1"/>
              </a:buClr>
              <a:buSzPct val="50000"/>
              <a:buFont typeface="Wingdings 2" panose="05020102010507070707" pitchFamily="18" charset="2"/>
              <a:buNone/>
              <a:defRPr/>
            </a:pPr>
            <a:r>
              <a:rPr lang="en-US" altLang="en-US" noProof="0" dirty="0" smtClean="0">
                <a:ln>
                  <a:noFill/>
                </a:ln>
                <a:solidFill>
                  <a:srgbClr val="002060"/>
                </a:solidFill>
                <a:effectLst/>
                <a:uLnTx/>
                <a:uFillTx/>
                <a:latin typeface="楷体" panose="02010609060101010101" charset="-122"/>
                <a:ea typeface="楷体" panose="02010609060101010101" charset="-122"/>
                <a:sym typeface="+mn-ea"/>
              </a:rPr>
              <a:t>       </a:t>
            </a:r>
            <a:endParaRPr kumimoji="0" lang="en-US" altLang="en-US" b="1" i="0" u="none" strike="noStrike" kern="1200" cap="none" spc="0" normalizeH="0" baseline="0" noProof="0" dirty="0" smtClean="0">
              <a:ln>
                <a:noFill/>
              </a:ln>
              <a:solidFill>
                <a:srgbClr val="002060"/>
              </a:solidFill>
              <a:effectLst/>
              <a:uLnTx/>
              <a:uFillTx/>
              <a:latin typeface="楷体" panose="02010609060101010101" charset="-122"/>
              <a:ea typeface="楷体" panose="02010609060101010101" charset="-122"/>
              <a:cs typeface="+mn-cs"/>
            </a:endParaRPr>
          </a:p>
          <a:p>
            <a:pPr>
              <a:buNone/>
            </a:pPr>
            <a:endParaRPr lang="en-US" altLang="en-US" b="1" dirty="0" smtClean="0">
              <a:solidFill>
                <a:srgbClr val="002060"/>
              </a:solidFill>
              <a:latin typeface="楷体" panose="02010609060101010101" charset="-122"/>
              <a:ea typeface="楷体" panose="02010609060101010101" charset="-122"/>
            </a:endParaRPr>
          </a:p>
          <a:p>
            <a:pPr>
              <a:buNone/>
            </a:pPr>
            <a:r>
              <a:rPr lang="en-US" altLang="en-US" b="1" dirty="0" smtClean="0">
                <a:solidFill>
                  <a:srgbClr val="002060"/>
                </a:solidFill>
                <a:latin typeface="楷体" panose="02010609060101010101" charset="-122"/>
                <a:ea typeface="楷体" panose="02010609060101010101" charset="-122"/>
              </a:rPr>
              <a:t>       </a:t>
            </a:r>
            <a:endParaRPr lang="en-US" altLang="en-US" b="1" dirty="0" smtClean="0">
              <a:solidFill>
                <a:srgbClr val="002060"/>
              </a:solidFill>
              <a:latin typeface="楷体" panose="02010609060101010101" charset="-122"/>
              <a:ea typeface="楷体" panose="02010609060101010101" charset="-122"/>
            </a:endParaRPr>
          </a:p>
        </p:txBody>
      </p:sp>
      <p:sp>
        <p:nvSpPr>
          <p:cNvPr id="6" name="灯片编号占位符 5"/>
          <p:cNvSpPr>
            <a:spLocks noGrp="1"/>
          </p:cNvSpPr>
          <p:nvPr>
            <p:ph type="sldNum" sz="quarter" idx="12"/>
          </p:nvPr>
        </p:nvSpPr>
        <p:spPr>
          <a:xfrm>
            <a:off x="6457950" y="6356355"/>
            <a:ext cx="2057400" cy="365125"/>
          </a:xfrm>
        </p:spPr>
        <p:txBody>
          <a:bodyPr/>
          <a:lstStyle/>
          <a:p>
            <a:fld id="{350364BF-51EB-48B1-86E2-106C026825C0}"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143000"/>
            <a:ext cx="9143999" cy="76199"/>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607034" y="455676"/>
            <a:ext cx="1603019" cy="2445718"/>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7054518" y="3128438"/>
            <a:ext cx="1830401" cy="1249723"/>
          </a:xfrm>
          <a:prstGeom prst="rect">
            <a:avLst/>
          </a:prstGeom>
          <a:blipFill>
            <a:blip r:embed="rId3" cstate="print"/>
            <a:stretch>
              <a:fillRect/>
            </a:stretch>
          </a:blipFill>
        </p:spPr>
        <p:txBody>
          <a:bodyPr wrap="square" lIns="0" tIns="0" rIns="0" bIns="0" rtlCol="0"/>
          <a:lstStyle/>
          <a:p/>
        </p:txBody>
      </p:sp>
      <p:sp>
        <p:nvSpPr>
          <p:cNvPr id="8" name="object 8"/>
          <p:cNvSpPr txBox="1"/>
          <p:nvPr/>
        </p:nvSpPr>
        <p:spPr>
          <a:xfrm>
            <a:off x="3596005" y="1875155"/>
            <a:ext cx="2532380" cy="3323590"/>
          </a:xfrm>
          <a:prstGeom prst="rect">
            <a:avLst/>
          </a:prstGeom>
        </p:spPr>
        <p:txBody>
          <a:bodyPr vert="horz" wrap="square" lIns="0" tIns="0" rIns="0" bIns="0" rtlCol="0">
            <a:spAutoFit/>
          </a:bodyPr>
          <a:lstStyle/>
          <a:p>
            <a:pPr marL="12700" marR="5080" algn="just">
              <a:lnSpc>
                <a:spcPct val="150000"/>
              </a:lnSpc>
            </a:pPr>
            <a:r>
              <a:rPr sz="3600" spc="-10" dirty="0">
                <a:solidFill>
                  <a:srgbClr val="003366"/>
                </a:solidFill>
                <a:latin typeface="方正粗黑宋简体" panose="02000000000000000000" charset="-122"/>
                <a:ea typeface="方正粗黑宋简体" panose="02000000000000000000" charset="-122"/>
                <a:cs typeface="华文琥珀"/>
              </a:rPr>
              <a:t>沉稳应对</a:t>
            </a:r>
            <a:endParaRPr sz="3600" spc="-10" dirty="0">
              <a:solidFill>
                <a:srgbClr val="003366"/>
              </a:solidFill>
              <a:latin typeface="方正粗黑宋简体" panose="02000000000000000000" charset="-122"/>
              <a:ea typeface="方正粗黑宋简体" panose="02000000000000000000" charset="-122"/>
              <a:cs typeface="华文琥珀"/>
            </a:endParaRPr>
          </a:p>
          <a:p>
            <a:pPr marL="12700" marR="5080" algn="just">
              <a:lnSpc>
                <a:spcPct val="150000"/>
              </a:lnSpc>
            </a:pPr>
            <a:r>
              <a:rPr sz="3600" spc="-10" dirty="0">
                <a:solidFill>
                  <a:srgbClr val="003366"/>
                </a:solidFill>
                <a:latin typeface="方正粗黑宋简体" panose="02000000000000000000" charset="-122"/>
                <a:ea typeface="方正粗黑宋简体" panose="02000000000000000000" charset="-122"/>
                <a:cs typeface="华文琥珀"/>
              </a:rPr>
              <a:t>专业支持</a:t>
            </a:r>
            <a:endParaRPr sz="3600" spc="-10" dirty="0">
              <a:solidFill>
                <a:srgbClr val="003366"/>
              </a:solidFill>
              <a:latin typeface="方正粗黑宋简体" panose="02000000000000000000" charset="-122"/>
              <a:ea typeface="方正粗黑宋简体" panose="02000000000000000000" charset="-122"/>
              <a:cs typeface="华文琥珀"/>
            </a:endParaRPr>
          </a:p>
          <a:p>
            <a:pPr marL="12700" marR="5080" algn="just">
              <a:lnSpc>
                <a:spcPct val="150000"/>
              </a:lnSpc>
            </a:pPr>
            <a:r>
              <a:rPr sz="3600" spc="-10" dirty="0">
                <a:solidFill>
                  <a:srgbClr val="003366"/>
                </a:solidFill>
                <a:latin typeface="方正粗黑宋简体" panose="02000000000000000000" charset="-122"/>
                <a:ea typeface="方正粗黑宋简体" panose="02000000000000000000" charset="-122"/>
                <a:cs typeface="华文琥珀"/>
              </a:rPr>
              <a:t>用心关怀</a:t>
            </a:r>
            <a:endParaRPr sz="3600" spc="-10" dirty="0">
              <a:solidFill>
                <a:srgbClr val="003366"/>
              </a:solidFill>
              <a:latin typeface="方正粗黑宋简体" panose="02000000000000000000" charset="-122"/>
              <a:ea typeface="方正粗黑宋简体" panose="02000000000000000000" charset="-122"/>
              <a:cs typeface="华文琥珀"/>
            </a:endParaRPr>
          </a:p>
          <a:p>
            <a:pPr marL="12700" marR="5080" algn="just">
              <a:lnSpc>
                <a:spcPct val="150000"/>
              </a:lnSpc>
            </a:pPr>
            <a:r>
              <a:rPr sz="3600" spc="-15" dirty="0">
                <a:solidFill>
                  <a:srgbClr val="003366"/>
                </a:solidFill>
                <a:latin typeface="方正粗黑宋简体" panose="02000000000000000000" charset="-122"/>
                <a:ea typeface="方正粗黑宋简体" panose="02000000000000000000" charset="-122"/>
                <a:cs typeface="华文琥珀"/>
              </a:rPr>
              <a:t>希望常在</a:t>
            </a:r>
            <a:endParaRPr sz="3600">
              <a:latin typeface="方正粗黑宋简体" panose="02000000000000000000" charset="-122"/>
              <a:ea typeface="方正粗黑宋简体" panose="02000000000000000000" charset="-122"/>
              <a:cs typeface="华文琥珀"/>
            </a:endParaRPr>
          </a:p>
        </p:txBody>
      </p:sp>
      <p:sp>
        <p:nvSpPr>
          <p:cNvPr id="9" name="object 9"/>
          <p:cNvSpPr txBox="1"/>
          <p:nvPr/>
        </p:nvSpPr>
        <p:spPr>
          <a:xfrm>
            <a:off x="307340" y="115061"/>
            <a:ext cx="3288665" cy="505459"/>
          </a:xfrm>
          <a:prstGeom prst="rect">
            <a:avLst/>
          </a:prstGeom>
        </p:spPr>
        <p:txBody>
          <a:bodyPr vert="horz" wrap="square" lIns="0" tIns="0" rIns="0" bIns="0" rtlCol="0">
            <a:spAutoFit/>
          </a:bodyPr>
          <a:lstStyle/>
          <a:p>
            <a:pPr marL="12700">
              <a:lnSpc>
                <a:spcPct val="100000"/>
              </a:lnSpc>
            </a:pPr>
            <a:r>
              <a:rPr sz="3200" b="1" spc="-5" dirty="0">
                <a:solidFill>
                  <a:srgbClr val="003366"/>
                </a:solidFill>
                <a:latin typeface="宋体" panose="02010600030101010101" pitchFamily="2" charset="-122"/>
                <a:cs typeface="宋体" panose="02010600030101010101" pitchFamily="2" charset="-122"/>
              </a:rPr>
              <a:t>当危机来临时</a:t>
            </a:r>
            <a:r>
              <a:rPr sz="3200" b="1" spc="-5" dirty="0">
                <a:solidFill>
                  <a:srgbClr val="003366"/>
                </a:solidFill>
                <a:latin typeface="Arial" panose="020B0604020202020204"/>
                <a:cs typeface="Arial" panose="020B0604020202020204"/>
              </a:rPr>
              <a:t>……</a:t>
            </a:r>
            <a:endParaRPr sz="3200">
              <a:latin typeface="Arial" panose="020B0604020202020204"/>
              <a:cs typeface="Arial" panose="020B060402020202020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2989580" y="359410"/>
            <a:ext cx="3383280" cy="645160"/>
          </a:xfrm>
          <a:prstGeom prst="rect">
            <a:avLst/>
          </a:prstGeom>
          <a:noFill/>
          <a:ln>
            <a:noFill/>
          </a:ln>
        </p:spPr>
        <p:txBody>
          <a:bodyPr wrap="none" rtlCol="0" anchor="t">
            <a:spAutoFit/>
          </a:bodyPr>
          <a:p>
            <a:pPr algn="ctr"/>
            <a:r>
              <a:rPr lang="zh-CN" altLang="en-US" sz="3600" i="1">
                <a:ln w="25400">
                  <a:solidFill>
                    <a:srgbClr val="861E1D">
                      <a:alpha val="94000"/>
                    </a:srgbClr>
                  </a:solidFill>
                  <a:prstDash val="solid"/>
                </a:ln>
                <a:gradFill>
                  <a:gsLst>
                    <a:gs pos="0">
                      <a:srgbClr val="FFF9BB"/>
                    </a:gs>
                    <a:gs pos="64000">
                      <a:srgbClr val="FCE95F"/>
                    </a:gs>
                    <a:gs pos="100000">
                      <a:srgbClr val="F8AD1C"/>
                    </a:gs>
                  </a:gsLst>
                  <a:lin ang="5400000" scaled="0"/>
                </a:gradFill>
                <a:effectLst>
                  <a:outerShdw blurRad="38100" dist="38100" dir="2700000" algn="tl">
                    <a:srgbClr val="000000">
                      <a:alpha val="43137"/>
                    </a:srgbClr>
                  </a:outerShdw>
                </a:effectLst>
                <a:latin typeface="华文琥珀" panose="02010800040101010101" charset="-122"/>
                <a:ea typeface="华文琥珀" panose="02010800040101010101" charset="-122"/>
                <a:sym typeface="+mn-ea"/>
              </a:rPr>
              <a:t>教育学生的真相</a:t>
            </a:r>
            <a:endParaRPr lang="zh-CN" altLang="en-US" sz="3600" i="1">
              <a:ln w="25400">
                <a:solidFill>
                  <a:srgbClr val="861E1D">
                    <a:alpha val="94000"/>
                  </a:srgbClr>
                </a:solidFill>
                <a:prstDash val="solid"/>
              </a:ln>
              <a:gradFill>
                <a:gsLst>
                  <a:gs pos="0">
                    <a:srgbClr val="FFF9BB"/>
                  </a:gs>
                  <a:gs pos="64000">
                    <a:srgbClr val="FCE95F"/>
                  </a:gs>
                  <a:gs pos="100000">
                    <a:srgbClr val="F8AD1C"/>
                  </a:gs>
                </a:gsLst>
                <a:lin ang="5400000" scaled="0"/>
              </a:gradFill>
              <a:effectLst>
                <a:outerShdw blurRad="38100" dist="38100" dir="2700000" algn="tl">
                  <a:srgbClr val="000000">
                    <a:alpha val="43137"/>
                  </a:srgbClr>
                </a:outerShdw>
              </a:effectLst>
              <a:latin typeface="华文琥珀" panose="02010800040101010101" charset="-122"/>
              <a:ea typeface="华文琥珀" panose="02010800040101010101" charset="-122"/>
            </a:endParaRPr>
          </a:p>
        </p:txBody>
      </p:sp>
      <p:pic>
        <p:nvPicPr>
          <p:cNvPr id="2" name="图片 1" descr="9"/>
          <p:cNvPicPr>
            <a:picLocks noChangeAspect="1"/>
          </p:cNvPicPr>
          <p:nvPr/>
        </p:nvPicPr>
        <p:blipFill>
          <a:blip r:embed="rId1"/>
          <a:stretch>
            <a:fillRect/>
          </a:stretch>
        </p:blipFill>
        <p:spPr>
          <a:xfrm>
            <a:off x="1962785" y="1231265"/>
            <a:ext cx="5435600" cy="5410835"/>
          </a:xfrm>
          <a:prstGeom prst="rect">
            <a:avLst/>
          </a:prstGeom>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标题 1"/>
          <p:cNvSpPr>
            <a:spLocks noGrp="1"/>
          </p:cNvSpPr>
          <p:nvPr>
            <p:ph type="ctrTitle"/>
          </p:nvPr>
        </p:nvSpPr>
        <p:spPr>
          <a:xfrm>
            <a:off x="292735" y="1988185"/>
            <a:ext cx="9134475" cy="1974850"/>
          </a:xfrm>
        </p:spPr>
        <p:txBody>
          <a:bodyPr vert="horz" anchor="ctr">
            <a:normAutofit fontScale="90000"/>
          </a:bodyPr>
          <a:p>
            <a:pPr fontAlgn="auto">
              <a:buSzPct val="25000"/>
            </a:pPr>
            <a:r>
              <a:rPr lang="zh-CN" altLang="en-US" sz="7200" kern="1200" dirty="0">
                <a:solidFill>
                  <a:srgbClr val="C00000"/>
                </a:solidFill>
                <a:latin typeface="Arial" panose="020B0604020202020204" pitchFamily="34" charset="0"/>
                <a:ea typeface="微软雅黑" panose="020B0503020204020204" charset="-122"/>
                <a:sym typeface="Arial" panose="020B0604020202020204" pitchFamily="34" charset="0"/>
              </a:rPr>
              <a:t>感谢聆听！敬请指导！</a:t>
            </a:r>
            <a:br>
              <a:rPr lang="zh-CN" altLang="en-US" sz="7200" kern="1200" dirty="0">
                <a:solidFill>
                  <a:srgbClr val="C00000"/>
                </a:solidFill>
                <a:latin typeface="Arial" panose="020B0604020202020204" pitchFamily="34" charset="0"/>
                <a:ea typeface="微软雅黑" panose="020B0503020204020204" charset="-122"/>
                <a:sym typeface="Arial" panose="020B0604020202020204" pitchFamily="34" charset="0"/>
              </a:rPr>
            </a:br>
            <a:r>
              <a:rPr lang="zh-CN" altLang="en-US" sz="7200" kern="1200" dirty="0">
                <a:solidFill>
                  <a:srgbClr val="C00000"/>
                </a:solidFill>
                <a:latin typeface="Arial" panose="020B0604020202020204" pitchFamily="34" charset="0"/>
                <a:ea typeface="微软雅黑" panose="020B0503020204020204" charset="-122"/>
                <a:sym typeface="Arial" panose="020B0604020202020204" pitchFamily="34" charset="0"/>
              </a:rPr>
              <a:t>         </a:t>
            </a:r>
            <a:r>
              <a:rPr lang="zh-CN" altLang="en-US" sz="4800" strike="noStrike" kern="1200" noProof="1" dirty="0">
                <a:solidFill>
                  <a:srgbClr val="FF0000"/>
                </a:solidFill>
                <a:latin typeface="Arial" panose="020B0604020202020204" pitchFamily="34" charset="0"/>
                <a:ea typeface="微软雅黑" panose="020B0503020204020204" charset="-122"/>
                <a:sym typeface="Arial" panose="020B0604020202020204" pitchFamily="34" charset="0"/>
              </a:rPr>
              <a:t>                                   </a:t>
            </a:r>
            <a:endParaRPr lang="zh-CN" altLang="en-US" sz="4800" strike="noStrike" kern="1200" noProof="1" dirty="0">
              <a:solidFill>
                <a:srgbClr val="FF0000"/>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5205,&quot;width&quot;:6600}"/>
</p:tagLst>
</file>

<file path=ppt/tags/tag2.xml><?xml version="1.0" encoding="utf-8"?>
<p:tagLst xmlns:p="http://schemas.openxmlformats.org/presentationml/2006/main">
  <p:tag name="KSO_WM_UNIT_PLACING_PICTURE_USER_VIEWPORT" val="{&quot;height&quot;:4800,&quot;width&quot;:7200}"/>
</p:tagLst>
</file>

<file path=ppt/theme/theme1.xml><?xml version="1.0" encoding="utf-8"?>
<a:theme xmlns:a="http://schemas.openxmlformats.org/drawingml/2006/main" name="龙岗区教师进修学校主题（14.8.24）">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Arial"/>
        <a:ea typeface="微软雅黑"/>
        <a:cs typeface=""/>
      </a:majorFont>
      <a:minorFont>
        <a:latin typeface="Arial"/>
        <a:ea typeface="楷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6771</Words>
  <Application>WPS 演示</Application>
  <PresentationFormat>全屏显示(4:3)</PresentationFormat>
  <Paragraphs>828</Paragraphs>
  <Slides>90</Slides>
  <Notes>0</Notes>
  <HiddenSlides>0</HiddenSlides>
  <MMClips>4</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90</vt:i4>
      </vt:variant>
    </vt:vector>
  </HeadingPairs>
  <TitlesOfParts>
    <vt:vector size="115" baseType="lpstr">
      <vt:lpstr>Arial</vt:lpstr>
      <vt:lpstr>宋体</vt:lpstr>
      <vt:lpstr>Wingdings</vt:lpstr>
      <vt:lpstr>楷体</vt:lpstr>
      <vt:lpstr>微软雅黑</vt:lpstr>
      <vt:lpstr>黑体</vt:lpstr>
      <vt:lpstr>华文琥珀</vt:lpstr>
      <vt:lpstr>Arial Unicode MS</vt:lpstr>
      <vt:lpstr>Calibri</vt:lpstr>
      <vt:lpstr>仿宋</vt:lpstr>
      <vt:lpstr>仿宋_GB2312</vt:lpstr>
      <vt:lpstr>Wingdings</vt:lpstr>
      <vt:lpstr>方正粗黑宋简体</vt:lpstr>
      <vt:lpstr>微软雅黑 Light</vt:lpstr>
      <vt:lpstr>楷体_GB2312</vt:lpstr>
      <vt:lpstr>新宋体</vt:lpstr>
      <vt:lpstr>华文新魏</vt:lpstr>
      <vt:lpstr>Wingdings 2</vt:lpstr>
      <vt:lpstr>华文楷体</vt:lpstr>
      <vt:lpstr>方正姚体</vt:lpstr>
      <vt:lpstr>幼圆</vt:lpstr>
      <vt:lpstr>华文琥珀</vt:lpstr>
      <vt:lpstr>AMGDT</vt:lpstr>
      <vt:lpstr>Arial</vt:lpstr>
      <vt:lpstr>龙岗区教师进修学校主题（14.8.24）</vt:lpstr>
      <vt:lpstr>PowerPoint 演示文稿</vt:lpstr>
      <vt:lpstr>寻找幸福，心育护花  ——教师心理健康维护与学生心理危机干预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哪个是允许情绪流动的表现？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心育护花  ——学生心理危机识别、预防、干预                                   </vt:lpstr>
      <vt:lpstr>PowerPoint 演示文稿</vt:lpstr>
      <vt:lpstr>危机事件分类</vt:lpstr>
      <vt:lpstr>危机事件分类</vt:lpstr>
      <vt:lpstr>危机事件分类</vt:lpstr>
      <vt:lpstr>PowerPoint 演示文稿</vt:lpstr>
      <vt:lpstr>二、学生心理危机的识别</vt:lpstr>
      <vt:lpstr>案 例1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案 例</vt:lpstr>
      <vt:lpstr>发现：可供识别的自杀危险信号</vt:lpstr>
      <vt:lpstr>四、学生心理危机的干预</vt:lpstr>
      <vt:lpstr>心理危机干预辅导步骤</vt:lpstr>
      <vt:lpstr>PowerPoint 演示文稿</vt:lpstr>
      <vt:lpstr>危机干预总结：何处有生机？</vt:lpstr>
      <vt:lpstr>PowerPoint 演示文稿</vt:lpstr>
      <vt:lpstr>PowerPoint 演示文稿</vt:lpstr>
      <vt:lpstr>心理危机的识别策略</vt:lpstr>
      <vt:lpstr>心理危机的预防策略</vt:lpstr>
      <vt:lpstr>心理危机干预的步骤</vt:lpstr>
      <vt:lpstr>PowerPoint 演示文稿</vt:lpstr>
      <vt:lpstr>感谢聆听！敬请指导！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县级教师培训机构核心能力建设</dc:title>
  <dc:creator>xiacb</dc:creator>
  <cp:lastModifiedBy>周夫夫</cp:lastModifiedBy>
  <cp:revision>168</cp:revision>
  <dcterms:created xsi:type="dcterms:W3CDTF">2014-10-09T18:49:00Z</dcterms:created>
  <dcterms:modified xsi:type="dcterms:W3CDTF">2020-08-26T00:52:04Z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2052-11.1.0.9912</vt:lpwstr>
  </property>
</Properties>
</file>