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3.xml" ContentType="application/vnd.openxmlformats-officedocument.presentationml.notesSlide+xml"/>
  <Override PartName="/ppt/tags/tag126.xml" ContentType="application/vnd.openxmlformats-officedocument.presentationml.tags+xml"/>
  <Override PartName="/ppt/notesSlides/notesSlide4.xml" ContentType="application/vnd.openxmlformats-officedocument.presentationml.notesSlide+xml"/>
  <Override PartName="/ppt/tags/tag127.xml" ContentType="application/vnd.openxmlformats-officedocument.presentationml.tags+xml"/>
  <Override PartName="/ppt/notesSlides/notesSlide5.xml" ContentType="application/vnd.openxmlformats-officedocument.presentationml.notesSlide+xml"/>
  <Override PartName="/ppt/tags/tag128.xml" ContentType="application/vnd.openxmlformats-officedocument.presentationml.tags+xml"/>
  <Override PartName="/ppt/notesSlides/notesSlide6.xml" ContentType="application/vnd.openxmlformats-officedocument.presentationml.notesSlide+xml"/>
  <Override PartName="/ppt/tags/tag129.xml" ContentType="application/vnd.openxmlformats-officedocument.presentationml.tags+xml"/>
  <Override PartName="/ppt/notesSlides/notesSlide7.xml" ContentType="application/vnd.openxmlformats-officedocument.presentationml.notesSlide+xml"/>
  <Override PartName="/ppt/tags/tag130.xml" ContentType="application/vnd.openxmlformats-officedocument.presentationml.tags+xml"/>
  <Override PartName="/ppt/notesSlides/notesSlide8.xml" ContentType="application/vnd.openxmlformats-officedocument.presentationml.notesSlide+xml"/>
  <Override PartName="/ppt/tags/tag131.xml" ContentType="application/vnd.openxmlformats-officedocument.presentationml.tags+xml"/>
  <Override PartName="/ppt/notesSlides/notesSlide9.xml" ContentType="application/vnd.openxmlformats-officedocument.presentationml.notesSlide+xml"/>
  <Override PartName="/ppt/tags/tag132.xml" ContentType="application/vnd.openxmlformats-officedocument.presentationml.tags+xml"/>
  <Override PartName="/ppt/notesSlides/notesSlide10.xml" ContentType="application/vnd.openxmlformats-officedocument.presentationml.notesSlide+xml"/>
  <Override PartName="/ppt/tags/tag133.xml" ContentType="application/vnd.openxmlformats-officedocument.presentationml.tags+xml"/>
  <Override PartName="/ppt/notesSlides/notesSlide11.xml" ContentType="application/vnd.openxmlformats-officedocument.presentationml.notesSlide+xml"/>
  <Override PartName="/ppt/charts/chart1.xml" ContentType="application/vnd.openxmlformats-officedocument.drawingml.chart+xml"/>
  <Override PartName="/ppt/tags/tag134.xml" ContentType="application/vnd.openxmlformats-officedocument.presentationml.tags+xml"/>
  <Override PartName="/ppt/notesSlides/notesSlide12.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13.xml" ContentType="application/vnd.openxmlformats-officedocument.presentationml.notesSlide+xml"/>
  <Override PartName="/ppt/tags/tag137.xml" ContentType="application/vnd.openxmlformats-officedocument.presentationml.tags+xml"/>
  <Override PartName="/ppt/notesSlides/notesSlide14.xml" ContentType="application/vnd.openxmlformats-officedocument.presentationml.notesSlide+xml"/>
  <Override PartName="/ppt/tags/tag138.xml" ContentType="application/vnd.openxmlformats-officedocument.presentationml.tags+xml"/>
  <Override PartName="/ppt/notesSlides/notesSlide15.xml" ContentType="application/vnd.openxmlformats-officedocument.presentationml.notesSlide+xml"/>
  <Override PartName="/ppt/tags/tag139.xml" ContentType="application/vnd.openxmlformats-officedocument.presentationml.tags+xml"/>
  <Override PartName="/ppt/notesSlides/notesSlide16.xml" ContentType="application/vnd.openxmlformats-officedocument.presentationml.notesSlide+xml"/>
  <Override PartName="/ppt/tags/tag140.xml" ContentType="application/vnd.openxmlformats-officedocument.presentationml.tags+xml"/>
  <Override PartName="/ppt/notesSlides/notesSlide17.xml" ContentType="application/vnd.openxmlformats-officedocument.presentationml.notesSlide+xml"/>
  <Override PartName="/ppt/tags/tag141.xml" ContentType="application/vnd.openxmlformats-officedocument.presentationml.tags+xml"/>
  <Override PartName="/ppt/notesSlides/notesSlide18.xml" ContentType="application/vnd.openxmlformats-officedocument.presentationml.notesSlide+xml"/>
  <Override PartName="/ppt/tags/tag142.xml" ContentType="application/vnd.openxmlformats-officedocument.presentationml.tags+xml"/>
  <Override PartName="/ppt/notesSlides/notesSlide19.xml" ContentType="application/vnd.openxmlformats-officedocument.presentationml.notesSlide+xml"/>
  <Override PartName="/ppt/tags/tag143.xml" ContentType="application/vnd.openxmlformats-officedocument.presentationml.tags+xml"/>
  <Override PartName="/ppt/notesSlides/notesSlide20.xml" ContentType="application/vnd.openxmlformats-officedocument.presentationml.notesSlide+xml"/>
  <Override PartName="/ppt/tags/tag144.xml" ContentType="application/vnd.openxmlformats-officedocument.presentationml.tags+xml"/>
  <Override PartName="/ppt/notesSlides/notesSlide21.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notesSlides/notesSlide22.xml" ContentType="application/vnd.openxmlformats-officedocument.presentationml.notesSlide+xml"/>
  <Override PartName="/ppt/tags/tag147.xml" ContentType="application/vnd.openxmlformats-officedocument.presentationml.tags+xml"/>
  <Override PartName="/ppt/notesSlides/notesSlide23.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notesSlides/notesSlide24.xml" ContentType="application/vnd.openxmlformats-officedocument.presentationml.notesSlide+xml"/>
  <Override PartName="/ppt/tags/tag150.xml" ContentType="application/vnd.openxmlformats-officedocument.presentationml.tags+xml"/>
  <Override PartName="/ppt/notesSlides/notesSlide25.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26.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27.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8.xml" ContentType="application/vnd.openxmlformats-officedocument.presentationml.notesSlide+xml"/>
  <Override PartName="/ppt/tags/tag164.xml" ContentType="application/vnd.openxmlformats-officedocument.presentationml.tags+xml"/>
  <Override PartName="/ppt/notesSlides/notesSlide29.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30.xml" ContentType="application/vnd.openxmlformats-officedocument.presentationml.notesSlide+xml"/>
  <Override PartName="/ppt/tags/tag172.xml" ContentType="application/vnd.openxmlformats-officedocument.presentationml.tags+xml"/>
  <Override PartName="/ppt/notesSlides/notesSlide31.xml" ContentType="application/vnd.openxmlformats-officedocument.presentationml.notesSlide+xml"/>
  <Override PartName="/ppt/tags/tag173.xml" ContentType="application/vnd.openxmlformats-officedocument.presentationml.tags+xml"/>
  <Override PartName="/ppt/notesSlides/notesSlide32.xml" ContentType="application/vnd.openxmlformats-officedocument.presentationml.notesSlide+xml"/>
  <Override PartName="/ppt/tags/tag174.xml" ContentType="application/vnd.openxmlformats-officedocument.presentationml.tags+xml"/>
  <Override PartName="/ppt/notesSlides/notesSlide33.xml" ContentType="application/vnd.openxmlformats-officedocument.presentationml.notesSlide+xml"/>
  <Override PartName="/ppt/tags/tag175.xml" ContentType="application/vnd.openxmlformats-officedocument.presentationml.tags+xml"/>
  <Override PartName="/ppt/notesSlides/notesSlide34.xml" ContentType="application/vnd.openxmlformats-officedocument.presentationml.notesSlide+xml"/>
  <Override PartName="/ppt/tags/tag176.xml" ContentType="application/vnd.openxmlformats-officedocument.presentationml.tags+xml"/>
  <Override PartName="/ppt/notesSlides/notesSlide35.xml" ContentType="application/vnd.openxmlformats-officedocument.presentationml.notesSlide+xml"/>
  <Override PartName="/ppt/tags/tag177.xml" ContentType="application/vnd.openxmlformats-officedocument.presentationml.tags+xml"/>
  <Override PartName="/ppt/notesSlides/notesSlide36.xml" ContentType="application/vnd.openxmlformats-officedocument.presentationml.notesSlide+xml"/>
  <Override PartName="/ppt/tags/tag178.xml" ContentType="application/vnd.openxmlformats-officedocument.presentationml.tags+xml"/>
  <Override PartName="/ppt/notesSlides/notesSlide37.xml" ContentType="application/vnd.openxmlformats-officedocument.presentationml.notesSlide+xml"/>
  <Override PartName="/ppt/tags/tag179.xml" ContentType="application/vnd.openxmlformats-officedocument.presentationml.tags+xml"/>
  <Override PartName="/ppt/notesSlides/notesSlide38.xml" ContentType="application/vnd.openxmlformats-officedocument.presentationml.notesSlide+xml"/>
  <Override PartName="/ppt/tags/tag180.xml" ContentType="application/vnd.openxmlformats-officedocument.presentationml.tags+xml"/>
  <Override PartName="/ppt/notesSlides/notesSlide39.xml" ContentType="application/vnd.openxmlformats-officedocument.presentationml.notesSlide+xml"/>
  <Override PartName="/ppt/tags/tag181.xml" ContentType="application/vnd.openxmlformats-officedocument.presentationml.tags+xml"/>
  <Override PartName="/ppt/notesSlides/notesSlide40.xml" ContentType="application/vnd.openxmlformats-officedocument.presentationml.notesSlide+xml"/>
  <Override PartName="/ppt/tags/tag182.xml" ContentType="application/vnd.openxmlformats-officedocument.presentationml.tags+xml"/>
  <Override PartName="/ppt/notesSlides/notesSlide41.xml" ContentType="application/vnd.openxmlformats-officedocument.presentationml.notesSlide+xml"/>
  <Override PartName="/ppt/tags/tag183.xml" ContentType="application/vnd.openxmlformats-officedocument.presentationml.tags+xml"/>
  <Override PartName="/ppt/notesSlides/notesSlide42.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notesSlides/notesSlide43.xml" ContentType="application/vnd.openxmlformats-officedocument.presentationml.notesSlide+xml"/>
  <Override PartName="/ppt/tags/tag186.xml" ContentType="application/vnd.openxmlformats-officedocument.presentationml.tags+xml"/>
  <Override PartName="/ppt/notesSlides/notesSlide44.xml" ContentType="application/vnd.openxmlformats-officedocument.presentationml.notesSlide+xml"/>
  <Override PartName="/ppt/tags/tag187.xml" ContentType="application/vnd.openxmlformats-officedocument.presentationml.tags+xml"/>
  <Override PartName="/ppt/notesSlides/notesSlide45.xml" ContentType="application/vnd.openxmlformats-officedocument.presentationml.notesSlide+xml"/>
  <Override PartName="/ppt/tags/tag188.xml" ContentType="application/vnd.openxmlformats-officedocument.presentationml.tags+xml"/>
  <Override PartName="/ppt/notesSlides/notesSlide46.xml" ContentType="application/vnd.openxmlformats-officedocument.presentationml.notesSlide+xml"/>
  <Override PartName="/ppt/tags/tag189.xml" ContentType="application/vnd.openxmlformats-officedocument.presentationml.tags+xml"/>
  <Override PartName="/ppt/notesSlides/notesSlide47.xml" ContentType="application/vnd.openxmlformats-officedocument.presentationml.notesSlide+xml"/>
  <Override PartName="/ppt/tags/tag190.xml" ContentType="application/vnd.openxmlformats-officedocument.presentationml.tags+xml"/>
  <Override PartName="/ppt/notesSlides/notesSlide48.xml" ContentType="application/vnd.openxmlformats-officedocument.presentationml.notesSlide+xml"/>
  <Override PartName="/ppt/tags/tag191.xml" ContentType="application/vnd.openxmlformats-officedocument.presentationml.tags+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92.xml" ContentType="application/vnd.openxmlformats-officedocument.presentationml.tags+xml"/>
  <Override PartName="/ppt/notesSlides/notesSlide50.xml" ContentType="application/vnd.openxmlformats-officedocument.presentationml.notesSlide+xml"/>
  <Override PartName="/ppt/tags/tag193.xml" ContentType="application/vnd.openxmlformats-officedocument.presentationml.tags+xml"/>
  <Override PartName="/ppt/notesSlides/notesSlide51.xml" ContentType="application/vnd.openxmlformats-officedocument.presentationml.notesSlide+xml"/>
  <Override PartName="/ppt/tags/tag194.xml" ContentType="application/vnd.openxmlformats-officedocument.presentationml.tags+xml"/>
  <Override PartName="/ppt/notesSlides/notesSlide52.xml" ContentType="application/vnd.openxmlformats-officedocument.presentationml.notesSlide+xml"/>
  <Override PartName="/ppt/tags/tag195.xml" ContentType="application/vnd.openxmlformats-officedocument.presentationml.tags+xml"/>
  <Override PartName="/ppt/notesSlides/notesSlide53.xml" ContentType="application/vnd.openxmlformats-officedocument.presentationml.notesSlide+xml"/>
  <Override PartName="/ppt/tags/tag196.xml" ContentType="application/vnd.openxmlformats-officedocument.presentationml.tags+xml"/>
  <Override PartName="/ppt/notesSlides/notesSlide54.xml" ContentType="application/vnd.openxmlformats-officedocument.presentationml.notesSlide+xml"/>
  <Override PartName="/ppt/tags/tag197.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3" r:id="rId3"/>
    <p:sldMasterId id="2147483686" r:id="rId4"/>
    <p:sldMasterId id="2147483699" r:id="rId5"/>
    <p:sldMasterId id="2147483712" r:id="rId6"/>
  </p:sldMasterIdLst>
  <p:notesMasterIdLst>
    <p:notesMasterId r:id="rId72"/>
  </p:notesMasterIdLst>
  <p:handoutMasterIdLst>
    <p:handoutMasterId r:id="rId73"/>
  </p:handoutMasterIdLst>
  <p:sldIdLst>
    <p:sldId id="618" r:id="rId7"/>
    <p:sldId id="966" r:id="rId8"/>
    <p:sldId id="839" r:id="rId9"/>
    <p:sldId id="1748" r:id="rId10"/>
    <p:sldId id="1745" r:id="rId11"/>
    <p:sldId id="1746" r:id="rId12"/>
    <p:sldId id="1503" r:id="rId13"/>
    <p:sldId id="1565" r:id="rId14"/>
    <p:sldId id="1505" r:id="rId15"/>
    <p:sldId id="1568" r:id="rId16"/>
    <p:sldId id="1569" r:id="rId17"/>
    <p:sldId id="1571" r:id="rId18"/>
    <p:sldId id="1573" r:id="rId19"/>
    <p:sldId id="1574" r:id="rId20"/>
    <p:sldId id="1563" r:id="rId21"/>
    <p:sldId id="1575" r:id="rId22"/>
    <p:sldId id="1576" r:id="rId23"/>
    <p:sldId id="1577" r:id="rId24"/>
    <p:sldId id="1578" r:id="rId25"/>
    <p:sldId id="1579" r:id="rId26"/>
    <p:sldId id="1196" r:id="rId27"/>
    <p:sldId id="906" r:id="rId28"/>
    <p:sldId id="1820" r:id="rId29"/>
    <p:sldId id="1821" r:id="rId30"/>
    <p:sldId id="1008" r:id="rId31"/>
    <p:sldId id="1412" r:id="rId32"/>
    <p:sldId id="1414" r:id="rId33"/>
    <p:sldId id="954" r:id="rId34"/>
    <p:sldId id="1874" r:id="rId35"/>
    <p:sldId id="1875" r:id="rId36"/>
    <p:sldId id="1984" r:id="rId37"/>
    <p:sldId id="1923" r:id="rId38"/>
    <p:sldId id="1883" r:id="rId39"/>
    <p:sldId id="1884" r:id="rId40"/>
    <p:sldId id="1885" r:id="rId41"/>
    <p:sldId id="1886" r:id="rId42"/>
    <p:sldId id="1887" r:id="rId43"/>
    <p:sldId id="1888" r:id="rId44"/>
    <p:sldId id="1303" r:id="rId45"/>
    <p:sldId id="1305" r:id="rId46"/>
    <p:sldId id="1661" r:id="rId47"/>
    <p:sldId id="1662" r:id="rId48"/>
    <p:sldId id="1663" r:id="rId49"/>
    <p:sldId id="1665" r:id="rId50"/>
    <p:sldId id="1318" r:id="rId51"/>
    <p:sldId id="1703" r:id="rId52"/>
    <p:sldId id="1704" r:id="rId53"/>
    <p:sldId id="1705" r:id="rId54"/>
    <p:sldId id="1706" r:id="rId55"/>
    <p:sldId id="1707" r:id="rId56"/>
    <p:sldId id="1969" r:id="rId57"/>
    <p:sldId id="1319" r:id="rId58"/>
    <p:sldId id="1320" r:id="rId59"/>
    <p:sldId id="1321" r:id="rId60"/>
    <p:sldId id="1322" r:id="rId61"/>
    <p:sldId id="1323" r:id="rId62"/>
    <p:sldId id="1324" r:id="rId63"/>
    <p:sldId id="1325" r:id="rId64"/>
    <p:sldId id="1961" r:id="rId65"/>
    <p:sldId id="1331" r:id="rId66"/>
    <p:sldId id="1332" r:id="rId67"/>
    <p:sldId id="1333" r:id="rId68"/>
    <p:sldId id="1363" r:id="rId69"/>
    <p:sldId id="1334" r:id="rId70"/>
    <p:sldId id="1009" r:id="rId7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79ADD"/>
    <a:srgbClr val="C0009D"/>
    <a:srgbClr val="BB1139"/>
    <a:srgbClr val="FF3300"/>
    <a:srgbClr val="CC0000"/>
    <a:srgbClr val="F6CB74"/>
    <a:srgbClr val="46C000"/>
    <a:srgbClr val="9F2197"/>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67" d="100"/>
          <a:sy n="67" d="100"/>
        </p:scale>
        <p:origin x="-912" y="-108"/>
      </p:cViewPr>
      <p:guideLst>
        <p:guide orient="horz" pos="2124"/>
        <p:guide pos="3694"/>
      </p:guideLst>
    </p:cSldViewPr>
  </p:slideViewPr>
  <p:notesTextViewPr>
    <p:cViewPr>
      <p:scale>
        <a:sx n="3" d="2"/>
        <a:sy n="3" d="2"/>
      </p:scale>
      <p:origin x="0" y="0"/>
    </p:cViewPr>
  </p:notesTextViewPr>
  <p:sorterViewPr>
    <p:cViewPr>
      <p:scale>
        <a:sx n="66" d="100"/>
        <a:sy n="66" d="100"/>
      </p:scale>
      <p:origin x="0" y="33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cap="none" spc="20" baseline="0">
                <a:solidFill>
                  <a:schemeClr val="tx1">
                    <a:lumMod val="50000"/>
                    <a:lumOff val="50000"/>
                  </a:schemeClr>
                </a:solidFill>
                <a:latin typeface="+mn-lt"/>
                <a:ea typeface="+mn-ea"/>
                <a:cs typeface="+mn-cs"/>
              </a:defRPr>
            </a:pPr>
            <a:r>
              <a:rPr lang="zh-CN" altLang="en-US" b="1">
                <a:solidFill>
                  <a:schemeClr val="tx1"/>
                </a:solidFill>
              </a:rPr>
              <a:t>农民人均纯收入对比图</a:t>
            </a:r>
          </a:p>
        </c:rich>
      </c:tx>
      <c:layout/>
      <c:overlay val="0"/>
      <c:spPr>
        <a:noFill/>
        <a:ln>
          <a:noFill/>
        </a:ln>
        <a:effectLst/>
      </c:spPr>
    </c:title>
    <c:autoTitleDeleted val="0"/>
    <c:plotArea>
      <c:layout>
        <c:manualLayout>
          <c:layoutTarget val="inner"/>
          <c:xMode val="edge"/>
          <c:yMode val="edge"/>
          <c:x val="0.103907308372148"/>
          <c:y val="0.24263302934342201"/>
          <c:w val="0.87684029476275405"/>
          <c:h val="0.65719955898566795"/>
        </c:manualLayout>
      </c:layout>
      <c:barChart>
        <c:barDir val="col"/>
        <c:grouping val="clustered"/>
        <c:varyColors val="0"/>
        <c:ser>
          <c:idx val="0"/>
          <c:order val="0"/>
          <c:tx>
            <c:strRef>
              <c:f>Sheet1!$B$1</c:f>
              <c:strCache>
                <c:ptCount val="1"/>
                <c:pt idx="0">
                  <c:v>2011年</c:v>
                </c:pt>
              </c:strCache>
            </c:strRef>
          </c:tx>
          <c:spPr>
            <a:gradFill rotWithShape="1">
              <a:gsLst>
                <a:gs pos="0">
                  <a:schemeClr val="accent1">
                    <a:tint val="50000"/>
                    <a:satMod val="300000"/>
                  </a:schemeClr>
                </a:gs>
                <a:gs pos="35000">
                  <a:schemeClr val="accent1">
                    <a:tint val="37000"/>
                    <a:satMod val="300000"/>
                    <a:lumMod val="74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50000"/>
                        <a:lumOff val="50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十八洞村农民纯收入</c:v>
                </c:pt>
                <c:pt idx="1">
                  <c:v>全县农民纯收入</c:v>
                </c:pt>
                <c:pt idx="2">
                  <c:v>全省农民纯收入</c:v>
                </c:pt>
                <c:pt idx="3">
                  <c:v>全国农民纯收入</c:v>
                </c:pt>
              </c:strCache>
            </c:strRef>
          </c:cat>
          <c:val>
            <c:numRef>
              <c:f>Sheet1!$B$2:$B$5</c:f>
              <c:numCache>
                <c:formatCode>General</c:formatCode>
                <c:ptCount val="4"/>
                <c:pt idx="0">
                  <c:v>1280</c:v>
                </c:pt>
                <c:pt idx="1">
                  <c:v>3790</c:v>
                </c:pt>
                <c:pt idx="2">
                  <c:v>6567</c:v>
                </c:pt>
                <c:pt idx="3">
                  <c:v>6977</c:v>
                </c:pt>
              </c:numCache>
            </c:numRef>
          </c:val>
        </c:ser>
        <c:ser>
          <c:idx val="1"/>
          <c:order val="1"/>
          <c:tx>
            <c:strRef>
              <c:f>Sheet1!$C$1</c:f>
              <c:strCache>
                <c:ptCount val="1"/>
                <c:pt idx="0">
                  <c:v>2012年</c:v>
                </c:pt>
              </c:strCache>
            </c:strRef>
          </c:tx>
          <c:spPr>
            <a:gradFill rotWithShape="1">
              <a:gsLst>
                <a:gs pos="0">
                  <a:schemeClr val="accent2">
                    <a:tint val="50000"/>
                    <a:satMod val="300000"/>
                  </a:schemeClr>
                </a:gs>
                <a:gs pos="69000">
                  <a:schemeClr val="accent2">
                    <a:tint val="37000"/>
                    <a:satMod val="300000"/>
                    <a:lumMod val="83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50000"/>
                        <a:lumOff val="50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十八洞村农民纯收入</c:v>
                </c:pt>
                <c:pt idx="1">
                  <c:v>全县农民纯收入</c:v>
                </c:pt>
                <c:pt idx="2">
                  <c:v>全省农民纯收入</c:v>
                </c:pt>
                <c:pt idx="3">
                  <c:v>全国农民纯收入</c:v>
                </c:pt>
              </c:strCache>
            </c:strRef>
          </c:cat>
          <c:val>
            <c:numRef>
              <c:f>Sheet1!$C$2:$C$5</c:f>
              <c:numCache>
                <c:formatCode>General</c:formatCode>
                <c:ptCount val="4"/>
                <c:pt idx="0">
                  <c:v>1417</c:v>
                </c:pt>
                <c:pt idx="1">
                  <c:v>4354</c:v>
                </c:pt>
                <c:pt idx="2">
                  <c:v>7440</c:v>
                </c:pt>
                <c:pt idx="3">
                  <c:v>7917</c:v>
                </c:pt>
              </c:numCache>
            </c:numRef>
          </c:val>
        </c:ser>
        <c:ser>
          <c:idx val="2"/>
          <c:order val="2"/>
          <c:tx>
            <c:strRef>
              <c:f>Sheet1!$D$1</c:f>
              <c:strCache>
                <c:ptCount val="1"/>
                <c:pt idx="0">
                  <c:v>2013年</c:v>
                </c:pt>
              </c:strCache>
            </c:strRef>
          </c:tx>
          <c:spPr>
            <a:gradFill rotWithShape="1">
              <a:gsLst>
                <a:gs pos="0">
                  <a:schemeClr val="accent3">
                    <a:tint val="50000"/>
                    <a:satMod val="300000"/>
                  </a:schemeClr>
                </a:gs>
                <a:gs pos="83000">
                  <a:schemeClr val="accent3">
                    <a:tint val="37000"/>
                    <a:satMod val="300000"/>
                    <a:lumMod val="64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50000"/>
                        <a:lumOff val="50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十八洞村农民纯收入</c:v>
                </c:pt>
                <c:pt idx="1">
                  <c:v>全县农民纯收入</c:v>
                </c:pt>
                <c:pt idx="2">
                  <c:v>全省农民纯收入</c:v>
                </c:pt>
                <c:pt idx="3">
                  <c:v>全国农民纯收入</c:v>
                </c:pt>
              </c:strCache>
            </c:strRef>
          </c:cat>
          <c:val>
            <c:numRef>
              <c:f>Sheet1!$D$2:$D$5</c:f>
              <c:numCache>
                <c:formatCode>General</c:formatCode>
                <c:ptCount val="4"/>
                <c:pt idx="0">
                  <c:v>1668</c:v>
                </c:pt>
                <c:pt idx="1">
                  <c:v>4903</c:v>
                </c:pt>
                <c:pt idx="2">
                  <c:v>8372</c:v>
                </c:pt>
                <c:pt idx="3">
                  <c:v>8896</c:v>
                </c:pt>
              </c:numCache>
            </c:numRef>
          </c:val>
        </c:ser>
        <c:dLbls>
          <c:showLegendKey val="0"/>
          <c:showVal val="1"/>
          <c:showCatName val="0"/>
          <c:showSerName val="0"/>
          <c:showPercent val="0"/>
          <c:showBubbleSize val="0"/>
        </c:dLbls>
        <c:gapWidth val="100"/>
        <c:overlap val="-24"/>
        <c:axId val="48044288"/>
        <c:axId val="48066560"/>
      </c:barChart>
      <c:catAx>
        <c:axId val="4804428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solidFill>
                <a:latin typeface="黑体" panose="02010609060101010101" charset="-122"/>
                <a:ea typeface="黑体" panose="02010609060101010101" charset="-122"/>
                <a:cs typeface="黑体" panose="02010609060101010101" charset="-122"/>
                <a:sym typeface="黑体" panose="02010609060101010101" charset="-122"/>
              </a:defRPr>
            </a:pPr>
            <a:endParaRPr lang="zh-CN"/>
          </a:p>
        </c:txPr>
        <c:crossAx val="48066560"/>
        <c:crosses val="autoZero"/>
        <c:auto val="1"/>
        <c:lblAlgn val="ctr"/>
        <c:lblOffset val="100"/>
        <c:noMultiLvlLbl val="0"/>
      </c:catAx>
      <c:valAx>
        <c:axId val="48066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50000"/>
                    <a:lumOff val="50000"/>
                  </a:schemeClr>
                </a:solidFill>
                <a:latin typeface="+mn-lt"/>
                <a:ea typeface="+mn-ea"/>
                <a:cs typeface="+mn-cs"/>
              </a:defRPr>
            </a:pPr>
            <a:endParaRPr lang="zh-CN"/>
          </a:p>
        </c:txPr>
        <c:crossAx val="48044288"/>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1400" b="0" i="0" u="none" strike="noStrike" kern="1200" baseline="0">
                <a:solidFill>
                  <a:schemeClr val="tx1">
                    <a:lumMod val="50000"/>
                    <a:lumOff val="50000"/>
                  </a:schemeClr>
                </a:solidFill>
                <a:latin typeface="+mn-lt"/>
                <a:ea typeface="+mn-ea"/>
                <a:cs typeface="+mn-cs"/>
              </a:defRPr>
            </a:pPr>
            <a:endParaRPr lang="zh-CN"/>
          </a:p>
        </c:txPr>
      </c:legendEntry>
      <c:legendEntry>
        <c:idx val="1"/>
        <c:txPr>
          <a:bodyPr rot="0" spcFirstLastPara="0" vertOverflow="ellipsis" vert="horz" wrap="square" anchor="ctr" anchorCtr="1"/>
          <a:lstStyle/>
          <a:p>
            <a:pPr>
              <a:defRPr lang="zh-CN" sz="1400" b="0" i="0" u="none" strike="noStrike" kern="1200" baseline="0">
                <a:solidFill>
                  <a:schemeClr val="tx1">
                    <a:lumMod val="50000"/>
                    <a:lumOff val="50000"/>
                  </a:schemeClr>
                </a:solidFill>
                <a:latin typeface="+mn-lt"/>
                <a:ea typeface="+mn-ea"/>
                <a:cs typeface="+mn-cs"/>
              </a:defRPr>
            </a:pPr>
            <a:endParaRPr lang="zh-CN"/>
          </a:p>
        </c:txPr>
      </c:legendEntry>
      <c:legendEntry>
        <c:idx val="2"/>
        <c:txPr>
          <a:bodyPr rot="0" spcFirstLastPara="0" vertOverflow="ellipsis" vert="horz" wrap="square" anchor="ctr" anchorCtr="1"/>
          <a:lstStyle/>
          <a:p>
            <a:pPr>
              <a:defRPr lang="zh-CN" sz="1400" b="0" i="0" u="none" strike="noStrike" kern="1200" baseline="0">
                <a:solidFill>
                  <a:schemeClr val="tx1">
                    <a:lumMod val="50000"/>
                    <a:lumOff val="50000"/>
                  </a:schemeClr>
                </a:solidFill>
                <a:latin typeface="+mn-lt"/>
                <a:ea typeface="+mn-ea"/>
                <a:cs typeface="+mn-cs"/>
              </a:defRPr>
            </a:pPr>
            <a:endParaRPr lang="zh-CN"/>
          </a:p>
        </c:txPr>
      </c:legendEntry>
      <c:layout>
        <c:manualLayout>
          <c:xMode val="edge"/>
          <c:yMode val="edge"/>
          <c:x val="0.26924999999999999"/>
          <c:y val="0.11317722681359001"/>
        </c:manualLayout>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50000"/>
                  <a:lumOff val="50000"/>
                </a:schemeClr>
              </a:solidFill>
              <a:latin typeface="+mn-lt"/>
              <a:ea typeface="+mn-ea"/>
              <a:cs typeface="+mn-cs"/>
            </a:defRPr>
          </a:pPr>
          <a:endParaRPr lang="zh-CN"/>
        </a:p>
      </c:txPr>
    </c:legend>
    <c:plotVisOnly val="1"/>
    <c:dispBlanksAs val="gap"/>
    <c:showDLblsOverMax val="0"/>
  </c:chart>
  <c:spPr>
    <a:solidFill>
      <a:schemeClr val="bg2">
        <a:alpha val="27000"/>
      </a:schemeClr>
    </a:solidFill>
    <a:ln w="9525" cap="flat" cmpd="sng" algn="ctr">
      <a:solidFill>
        <a:schemeClr val="accent1">
          <a:alpha val="57000"/>
        </a:schemeClr>
      </a:solidFill>
      <a:round/>
    </a:ln>
    <a:effectLst/>
  </c:spPr>
  <c:txPr>
    <a:bodyPr/>
    <a:lstStyle/>
    <a:p>
      <a:pPr>
        <a:defRPr lang="zh-CN"/>
      </a:pPr>
      <a:endParaRPr lang="zh-C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DCF7345-51E4-4896-8CF8-EE90447CDF87}" type="doc">
      <dgm:prSet loTypeId="urn:microsoft.com/office/officeart/2005/8/layout/cycle3#1" loCatId="cycle" qsTypeId="urn:microsoft.com/office/officeart/2005/8/quickstyle/simple1#2" qsCatId="simple" csTypeId="urn:microsoft.com/office/officeart/2005/8/colors/accent1_2#1" csCatId="accent1" phldr="1"/>
      <dgm:spPr/>
      <dgm:t>
        <a:bodyPr/>
        <a:lstStyle/>
        <a:p>
          <a:endParaRPr lang="zh-CN" altLang="en-US"/>
        </a:p>
      </dgm:t>
    </dgm:pt>
    <dgm:pt modelId="{913C3494-30E2-431A-B6D2-93309BD4D13B}">
      <dgm:prSet phldrT="[文本]"/>
      <dgm:spPr>
        <a:solidFill>
          <a:srgbClr val="379ADD"/>
        </a:solidFill>
      </dgm:spPr>
      <dgm:t>
        <a:bodyPr/>
        <a:lstStyle/>
        <a:p>
          <a:r>
            <a:rPr lang="zh-CN" altLang="en-US" dirty="0" smtClean="0"/>
            <a:t>产业发展</a:t>
          </a:r>
          <a:endParaRPr lang="zh-CN" altLang="en-US" dirty="0"/>
        </a:p>
      </dgm:t>
    </dgm:pt>
    <dgm:pt modelId="{8B50A577-E806-4FAB-81FC-CF86EC20530B}" type="parTrans" cxnId="{4F27F3BA-B396-484A-9CA3-6A8DDF05887E}">
      <dgm:prSet/>
      <dgm:spPr/>
      <dgm:t>
        <a:bodyPr/>
        <a:lstStyle/>
        <a:p>
          <a:endParaRPr lang="zh-CN" altLang="en-US"/>
        </a:p>
      </dgm:t>
    </dgm:pt>
    <dgm:pt modelId="{E014A5E6-603A-499C-AA56-D54608B4B122}" type="sibTrans" cxnId="{4F27F3BA-B396-484A-9CA3-6A8DDF05887E}">
      <dgm:prSet/>
      <dgm:spPr/>
      <dgm:t>
        <a:bodyPr/>
        <a:lstStyle/>
        <a:p>
          <a:endParaRPr lang="zh-CN" altLang="en-US"/>
        </a:p>
      </dgm:t>
    </dgm:pt>
    <dgm:pt modelId="{1FF69271-5381-4991-BBFF-975DD7EB5E89}">
      <dgm:prSet phldrT="[文本]"/>
      <dgm:spPr>
        <a:solidFill>
          <a:srgbClr val="379ADD"/>
        </a:solidFill>
      </dgm:spPr>
      <dgm:t>
        <a:bodyPr/>
        <a:lstStyle/>
        <a:p>
          <a:r>
            <a:rPr lang="zh-CN" altLang="en-US" dirty="0" smtClean="0"/>
            <a:t>乡风文明</a:t>
          </a:r>
          <a:endParaRPr lang="zh-CN" altLang="en-US" dirty="0"/>
        </a:p>
      </dgm:t>
    </dgm:pt>
    <dgm:pt modelId="{91DA6E51-BB1A-4025-AED5-57E25D578F21}" type="parTrans" cxnId="{D73B7947-8EB4-42D6-A530-B3F2A53AF821}">
      <dgm:prSet/>
      <dgm:spPr/>
      <dgm:t>
        <a:bodyPr/>
        <a:lstStyle/>
        <a:p>
          <a:endParaRPr lang="zh-CN" altLang="en-US"/>
        </a:p>
      </dgm:t>
    </dgm:pt>
    <dgm:pt modelId="{155CFC1A-B626-47DC-9A13-16ACEE5DB0E6}" type="sibTrans" cxnId="{D73B7947-8EB4-42D6-A530-B3F2A53AF821}">
      <dgm:prSet/>
      <dgm:spPr/>
      <dgm:t>
        <a:bodyPr/>
        <a:lstStyle/>
        <a:p>
          <a:endParaRPr lang="zh-CN" altLang="en-US"/>
        </a:p>
      </dgm:t>
    </dgm:pt>
    <dgm:pt modelId="{C5A413EC-5524-46B6-BFFA-79C9120EF4BC}">
      <dgm:prSet phldrT="[文本]"/>
      <dgm:spPr>
        <a:solidFill>
          <a:srgbClr val="379ADD"/>
        </a:solidFill>
      </dgm:spPr>
      <dgm:t>
        <a:bodyPr/>
        <a:lstStyle/>
        <a:p>
          <a:r>
            <a:rPr lang="zh-CN" altLang="en-US" dirty="0" smtClean="0"/>
            <a:t>邻里和谐</a:t>
          </a:r>
          <a:endParaRPr lang="zh-CN" altLang="en-US" dirty="0"/>
        </a:p>
      </dgm:t>
    </dgm:pt>
    <dgm:pt modelId="{02A0E9B2-47B6-45EC-8750-BE3ADB9F4419}" type="parTrans" cxnId="{1A5F5431-EA79-4A47-A4F1-EBE7F4B5EA68}">
      <dgm:prSet/>
      <dgm:spPr/>
      <dgm:t>
        <a:bodyPr/>
        <a:lstStyle/>
        <a:p>
          <a:endParaRPr lang="zh-CN" altLang="en-US"/>
        </a:p>
      </dgm:t>
    </dgm:pt>
    <dgm:pt modelId="{1D9E8963-4CF4-463F-A919-76795C3F0661}" type="sibTrans" cxnId="{1A5F5431-EA79-4A47-A4F1-EBE7F4B5EA68}">
      <dgm:prSet/>
      <dgm:spPr/>
      <dgm:t>
        <a:bodyPr/>
        <a:lstStyle/>
        <a:p>
          <a:endParaRPr lang="zh-CN" altLang="en-US"/>
        </a:p>
      </dgm:t>
    </dgm:pt>
    <dgm:pt modelId="{EB96DEEE-95F5-41BF-8C1E-22FC5D21F14E}">
      <dgm:prSet phldrT="[文本]"/>
      <dgm:spPr>
        <a:solidFill>
          <a:srgbClr val="379ADD"/>
        </a:solidFill>
      </dgm:spPr>
      <dgm:t>
        <a:bodyPr/>
        <a:lstStyle/>
        <a:p>
          <a:r>
            <a:rPr lang="zh-CN" altLang="en-US" dirty="0" smtClean="0"/>
            <a:t>绿色家园</a:t>
          </a:r>
          <a:endParaRPr lang="zh-CN" altLang="en-US" dirty="0"/>
        </a:p>
      </dgm:t>
    </dgm:pt>
    <dgm:pt modelId="{22A87648-BE0B-41C5-9A71-B1271BF97B6B}" type="parTrans" cxnId="{50CDB5C7-8357-4BFB-B459-CCF8C0435079}">
      <dgm:prSet/>
      <dgm:spPr/>
      <dgm:t>
        <a:bodyPr/>
        <a:lstStyle/>
        <a:p>
          <a:endParaRPr lang="zh-CN" altLang="en-US"/>
        </a:p>
      </dgm:t>
    </dgm:pt>
    <dgm:pt modelId="{D5273F66-2395-428B-B67B-577A820B8A90}" type="sibTrans" cxnId="{50CDB5C7-8357-4BFB-B459-CCF8C0435079}">
      <dgm:prSet/>
      <dgm:spPr/>
      <dgm:t>
        <a:bodyPr/>
        <a:lstStyle/>
        <a:p>
          <a:endParaRPr lang="zh-CN" altLang="en-US"/>
        </a:p>
      </dgm:t>
    </dgm:pt>
    <dgm:pt modelId="{18749856-4145-4A96-BFE5-657DD15E28EC}">
      <dgm:prSet phldrT="[文本]"/>
      <dgm:spPr>
        <a:solidFill>
          <a:srgbClr val="379ADD"/>
        </a:solidFill>
      </dgm:spPr>
      <dgm:t>
        <a:bodyPr/>
        <a:lstStyle/>
        <a:p>
          <a:r>
            <a:rPr lang="zh-CN" altLang="en-US" dirty="0" smtClean="0"/>
            <a:t>理想信念</a:t>
          </a:r>
          <a:endParaRPr lang="zh-CN" altLang="en-US" dirty="0"/>
        </a:p>
      </dgm:t>
    </dgm:pt>
    <dgm:pt modelId="{989B77D1-92E0-4E38-ABBE-70F374DA15BE}" type="parTrans" cxnId="{9F624A1F-CC4A-4561-BBEB-53EC0471AA1E}">
      <dgm:prSet/>
      <dgm:spPr/>
      <dgm:t>
        <a:bodyPr/>
        <a:lstStyle/>
        <a:p>
          <a:endParaRPr lang="zh-CN" altLang="en-US"/>
        </a:p>
      </dgm:t>
    </dgm:pt>
    <dgm:pt modelId="{B960BBB6-02CA-476D-96FF-A92639AFFF5B}" type="sibTrans" cxnId="{9F624A1F-CC4A-4561-BBEB-53EC0471AA1E}">
      <dgm:prSet/>
      <dgm:spPr/>
      <dgm:t>
        <a:bodyPr/>
        <a:lstStyle/>
        <a:p>
          <a:endParaRPr lang="zh-CN" altLang="en-US"/>
        </a:p>
      </dgm:t>
    </dgm:pt>
    <dgm:pt modelId="{23D2561E-244F-447D-A7BA-C0854EC7403E}" type="pres">
      <dgm:prSet presAssocID="{ADCF7345-51E4-4896-8CF8-EE90447CDF87}" presName="Name0" presStyleCnt="0">
        <dgm:presLayoutVars>
          <dgm:dir/>
          <dgm:resizeHandles val="exact"/>
        </dgm:presLayoutVars>
      </dgm:prSet>
      <dgm:spPr/>
      <dgm:t>
        <a:bodyPr/>
        <a:lstStyle/>
        <a:p>
          <a:endParaRPr lang="zh-CN" altLang="en-US"/>
        </a:p>
      </dgm:t>
    </dgm:pt>
    <dgm:pt modelId="{C4C9ECED-8C30-4C09-AB00-4D8EAD8B22EC}" type="pres">
      <dgm:prSet presAssocID="{ADCF7345-51E4-4896-8CF8-EE90447CDF87}" presName="cycle" presStyleCnt="0"/>
      <dgm:spPr/>
    </dgm:pt>
    <dgm:pt modelId="{340EF56C-DBFE-4C7A-94DB-FEE7F20CD610}" type="pres">
      <dgm:prSet presAssocID="{913C3494-30E2-431A-B6D2-93309BD4D13B}" presName="nodeFirstNode" presStyleLbl="node1" presStyleIdx="0" presStyleCnt="5">
        <dgm:presLayoutVars>
          <dgm:bulletEnabled val="1"/>
        </dgm:presLayoutVars>
      </dgm:prSet>
      <dgm:spPr/>
      <dgm:t>
        <a:bodyPr/>
        <a:lstStyle/>
        <a:p>
          <a:endParaRPr lang="zh-CN" altLang="en-US"/>
        </a:p>
      </dgm:t>
    </dgm:pt>
    <dgm:pt modelId="{44CE48EA-4708-490C-8B29-14514617EF21}" type="pres">
      <dgm:prSet presAssocID="{E014A5E6-603A-499C-AA56-D54608B4B122}" presName="sibTransFirstNode" presStyleLbl="bgShp" presStyleIdx="0" presStyleCnt="1" custLinFactNeighborX="8000" custLinFactNeighborY="1600"/>
      <dgm:spPr/>
      <dgm:t>
        <a:bodyPr/>
        <a:lstStyle/>
        <a:p>
          <a:endParaRPr lang="zh-CN" altLang="en-US"/>
        </a:p>
      </dgm:t>
    </dgm:pt>
    <dgm:pt modelId="{B7D9B161-9871-4F60-9E6E-78D389F26987}" type="pres">
      <dgm:prSet presAssocID="{1FF69271-5381-4991-BBFF-975DD7EB5E89}" presName="nodeFollowingNodes" presStyleLbl="node1" presStyleIdx="1" presStyleCnt="5">
        <dgm:presLayoutVars>
          <dgm:bulletEnabled val="1"/>
        </dgm:presLayoutVars>
      </dgm:prSet>
      <dgm:spPr/>
      <dgm:t>
        <a:bodyPr/>
        <a:lstStyle/>
        <a:p>
          <a:endParaRPr lang="zh-CN" altLang="en-US"/>
        </a:p>
      </dgm:t>
    </dgm:pt>
    <dgm:pt modelId="{12D7934C-99FB-4E48-BF64-4EACE251EFA4}" type="pres">
      <dgm:prSet presAssocID="{C5A413EC-5524-46B6-BFFA-79C9120EF4BC}" presName="nodeFollowingNodes" presStyleLbl="node1" presStyleIdx="2" presStyleCnt="5">
        <dgm:presLayoutVars>
          <dgm:bulletEnabled val="1"/>
        </dgm:presLayoutVars>
      </dgm:prSet>
      <dgm:spPr/>
      <dgm:t>
        <a:bodyPr/>
        <a:lstStyle/>
        <a:p>
          <a:endParaRPr lang="zh-CN" altLang="en-US"/>
        </a:p>
      </dgm:t>
    </dgm:pt>
    <dgm:pt modelId="{14D3BEC3-7CF8-43B5-A515-7B283EA4D55A}" type="pres">
      <dgm:prSet presAssocID="{EB96DEEE-95F5-41BF-8C1E-22FC5D21F14E}" presName="nodeFollowingNodes" presStyleLbl="node1" presStyleIdx="3" presStyleCnt="5">
        <dgm:presLayoutVars>
          <dgm:bulletEnabled val="1"/>
        </dgm:presLayoutVars>
      </dgm:prSet>
      <dgm:spPr/>
      <dgm:t>
        <a:bodyPr/>
        <a:lstStyle/>
        <a:p>
          <a:endParaRPr lang="zh-CN" altLang="en-US"/>
        </a:p>
      </dgm:t>
    </dgm:pt>
    <dgm:pt modelId="{1C70B351-2A0A-4DCF-B94F-6928BD25FF30}" type="pres">
      <dgm:prSet presAssocID="{18749856-4145-4A96-BFE5-657DD15E28EC}" presName="nodeFollowingNodes" presStyleLbl="node1" presStyleIdx="4" presStyleCnt="5">
        <dgm:presLayoutVars>
          <dgm:bulletEnabled val="1"/>
        </dgm:presLayoutVars>
      </dgm:prSet>
      <dgm:spPr/>
      <dgm:t>
        <a:bodyPr/>
        <a:lstStyle/>
        <a:p>
          <a:endParaRPr lang="zh-CN" altLang="en-US"/>
        </a:p>
      </dgm:t>
    </dgm:pt>
  </dgm:ptLst>
  <dgm:cxnLst>
    <dgm:cxn modelId="{651D1ABD-9356-4732-A768-BB0DBF529770}" type="presOf" srcId="{ADCF7345-51E4-4896-8CF8-EE90447CDF87}" destId="{23D2561E-244F-447D-A7BA-C0854EC7403E}" srcOrd="0" destOrd="0" presId="urn:microsoft.com/office/officeart/2005/8/layout/cycle3#1"/>
    <dgm:cxn modelId="{3543D573-8E3D-4F29-AEBC-1351ED36BE67}" type="presOf" srcId="{C5A413EC-5524-46B6-BFFA-79C9120EF4BC}" destId="{12D7934C-99FB-4E48-BF64-4EACE251EFA4}" srcOrd="0" destOrd="0" presId="urn:microsoft.com/office/officeart/2005/8/layout/cycle3#1"/>
    <dgm:cxn modelId="{D43D0D1A-9F3E-45CF-A983-C90472BF02C4}" type="presOf" srcId="{EB96DEEE-95F5-41BF-8C1E-22FC5D21F14E}" destId="{14D3BEC3-7CF8-43B5-A515-7B283EA4D55A}" srcOrd="0" destOrd="0" presId="urn:microsoft.com/office/officeart/2005/8/layout/cycle3#1"/>
    <dgm:cxn modelId="{1A5F5431-EA79-4A47-A4F1-EBE7F4B5EA68}" srcId="{ADCF7345-51E4-4896-8CF8-EE90447CDF87}" destId="{C5A413EC-5524-46B6-BFFA-79C9120EF4BC}" srcOrd="2" destOrd="0" parTransId="{02A0E9B2-47B6-45EC-8750-BE3ADB9F4419}" sibTransId="{1D9E8963-4CF4-463F-A919-76795C3F0661}"/>
    <dgm:cxn modelId="{55E1B26C-0F33-478F-9C7D-B48B682E8650}" type="presOf" srcId="{1FF69271-5381-4991-BBFF-975DD7EB5E89}" destId="{B7D9B161-9871-4F60-9E6E-78D389F26987}" srcOrd="0" destOrd="0" presId="urn:microsoft.com/office/officeart/2005/8/layout/cycle3#1"/>
    <dgm:cxn modelId="{50CDB5C7-8357-4BFB-B459-CCF8C0435079}" srcId="{ADCF7345-51E4-4896-8CF8-EE90447CDF87}" destId="{EB96DEEE-95F5-41BF-8C1E-22FC5D21F14E}" srcOrd="3" destOrd="0" parTransId="{22A87648-BE0B-41C5-9A71-B1271BF97B6B}" sibTransId="{D5273F66-2395-428B-B67B-577A820B8A90}"/>
    <dgm:cxn modelId="{252DD9B6-453E-4DB2-9A9E-D4C7834B1AB4}" type="presOf" srcId="{913C3494-30E2-431A-B6D2-93309BD4D13B}" destId="{340EF56C-DBFE-4C7A-94DB-FEE7F20CD610}" srcOrd="0" destOrd="0" presId="urn:microsoft.com/office/officeart/2005/8/layout/cycle3#1"/>
    <dgm:cxn modelId="{D73B7947-8EB4-42D6-A530-B3F2A53AF821}" srcId="{ADCF7345-51E4-4896-8CF8-EE90447CDF87}" destId="{1FF69271-5381-4991-BBFF-975DD7EB5E89}" srcOrd="1" destOrd="0" parTransId="{91DA6E51-BB1A-4025-AED5-57E25D578F21}" sibTransId="{155CFC1A-B626-47DC-9A13-16ACEE5DB0E6}"/>
    <dgm:cxn modelId="{1FF4067E-C390-43D5-A46B-0E16FE20646B}" type="presOf" srcId="{18749856-4145-4A96-BFE5-657DD15E28EC}" destId="{1C70B351-2A0A-4DCF-B94F-6928BD25FF30}" srcOrd="0" destOrd="0" presId="urn:microsoft.com/office/officeart/2005/8/layout/cycle3#1"/>
    <dgm:cxn modelId="{9F624A1F-CC4A-4561-BBEB-53EC0471AA1E}" srcId="{ADCF7345-51E4-4896-8CF8-EE90447CDF87}" destId="{18749856-4145-4A96-BFE5-657DD15E28EC}" srcOrd="4" destOrd="0" parTransId="{989B77D1-92E0-4E38-ABBE-70F374DA15BE}" sibTransId="{B960BBB6-02CA-476D-96FF-A92639AFFF5B}"/>
    <dgm:cxn modelId="{F420F445-7870-4164-BF77-A61BDB28D048}" type="presOf" srcId="{E014A5E6-603A-499C-AA56-D54608B4B122}" destId="{44CE48EA-4708-490C-8B29-14514617EF21}" srcOrd="0" destOrd="0" presId="urn:microsoft.com/office/officeart/2005/8/layout/cycle3#1"/>
    <dgm:cxn modelId="{4F27F3BA-B396-484A-9CA3-6A8DDF05887E}" srcId="{ADCF7345-51E4-4896-8CF8-EE90447CDF87}" destId="{913C3494-30E2-431A-B6D2-93309BD4D13B}" srcOrd="0" destOrd="0" parTransId="{8B50A577-E806-4FAB-81FC-CF86EC20530B}" sibTransId="{E014A5E6-603A-499C-AA56-D54608B4B122}"/>
    <dgm:cxn modelId="{B7E070A1-4559-4887-BD92-34AED7C9C4C3}" type="presParOf" srcId="{23D2561E-244F-447D-A7BA-C0854EC7403E}" destId="{C4C9ECED-8C30-4C09-AB00-4D8EAD8B22EC}" srcOrd="0" destOrd="0" presId="urn:microsoft.com/office/officeart/2005/8/layout/cycle3#1"/>
    <dgm:cxn modelId="{D083EF7E-43E5-4B63-AEBC-AD42A8EFF35A}" type="presParOf" srcId="{C4C9ECED-8C30-4C09-AB00-4D8EAD8B22EC}" destId="{340EF56C-DBFE-4C7A-94DB-FEE7F20CD610}" srcOrd="0" destOrd="0" presId="urn:microsoft.com/office/officeart/2005/8/layout/cycle3#1"/>
    <dgm:cxn modelId="{515A55C2-6244-4B61-B4C4-D3A95157DF7A}" type="presParOf" srcId="{C4C9ECED-8C30-4C09-AB00-4D8EAD8B22EC}" destId="{44CE48EA-4708-490C-8B29-14514617EF21}" srcOrd="1" destOrd="0" presId="urn:microsoft.com/office/officeart/2005/8/layout/cycle3#1"/>
    <dgm:cxn modelId="{FE49B394-F868-4855-8EB4-425FE7788232}" type="presParOf" srcId="{C4C9ECED-8C30-4C09-AB00-4D8EAD8B22EC}" destId="{B7D9B161-9871-4F60-9E6E-78D389F26987}" srcOrd="2" destOrd="0" presId="urn:microsoft.com/office/officeart/2005/8/layout/cycle3#1"/>
    <dgm:cxn modelId="{C6322C58-DF67-4F20-B91C-9F95189BC9C6}" type="presParOf" srcId="{C4C9ECED-8C30-4C09-AB00-4D8EAD8B22EC}" destId="{12D7934C-99FB-4E48-BF64-4EACE251EFA4}" srcOrd="3" destOrd="0" presId="urn:microsoft.com/office/officeart/2005/8/layout/cycle3#1"/>
    <dgm:cxn modelId="{0FE3A683-09F3-4CF0-B58B-869681DCDBB4}" type="presParOf" srcId="{C4C9ECED-8C30-4C09-AB00-4D8EAD8B22EC}" destId="{14D3BEC3-7CF8-43B5-A515-7B283EA4D55A}" srcOrd="4" destOrd="0" presId="urn:microsoft.com/office/officeart/2005/8/layout/cycle3#1"/>
    <dgm:cxn modelId="{9B05B0B2-9A1C-4FA0-8649-F1D6ACBEFAB0}" type="presParOf" srcId="{C4C9ECED-8C30-4C09-AB00-4D8EAD8B22EC}" destId="{1C70B351-2A0A-4DCF-B94F-6928BD25FF30}" srcOrd="5" destOrd="0" presId="urn:microsoft.com/office/officeart/2005/8/layout/cycle3#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E48EA-4708-490C-8B29-14514617EF21}">
      <dsp:nvSpPr>
        <dsp:cNvPr id="0" name=""/>
        <dsp:cNvSpPr/>
      </dsp:nvSpPr>
      <dsp:spPr>
        <a:xfrm>
          <a:off x="468919" y="592847"/>
          <a:ext cx="2375269" cy="2375269"/>
        </a:xfrm>
        <a:prstGeom prst="circularArrow">
          <a:avLst>
            <a:gd name="adj1" fmla="val 5544"/>
            <a:gd name="adj2" fmla="val 330680"/>
            <a:gd name="adj3" fmla="val 13995133"/>
            <a:gd name="adj4" fmla="val 17253950"/>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0EF56C-DBFE-4C7A-94DB-FEE7F20CD610}">
      <dsp:nvSpPr>
        <dsp:cNvPr id="0" name=""/>
        <dsp:cNvSpPr/>
      </dsp:nvSpPr>
      <dsp:spPr>
        <a:xfrm>
          <a:off x="963844" y="565386"/>
          <a:ext cx="1005376" cy="502688"/>
        </a:xfrm>
        <a:prstGeom prst="roundRect">
          <a:avLst/>
        </a:prstGeom>
        <a:solidFill>
          <a:srgbClr val="379A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t>产业发展</a:t>
          </a:r>
          <a:endParaRPr lang="zh-CN" altLang="en-US" sz="1600" kern="1200" dirty="0"/>
        </a:p>
      </dsp:txBody>
      <dsp:txXfrm>
        <a:off x="988383" y="589925"/>
        <a:ext cx="956298" cy="453610"/>
      </dsp:txXfrm>
    </dsp:sp>
    <dsp:sp modelId="{B7D9B161-9871-4F60-9E6E-78D389F26987}">
      <dsp:nvSpPr>
        <dsp:cNvPr id="0" name=""/>
        <dsp:cNvSpPr/>
      </dsp:nvSpPr>
      <dsp:spPr>
        <a:xfrm>
          <a:off x="1927177" y="1265289"/>
          <a:ext cx="1005376" cy="502688"/>
        </a:xfrm>
        <a:prstGeom prst="roundRect">
          <a:avLst/>
        </a:prstGeom>
        <a:solidFill>
          <a:srgbClr val="379A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t>乡风文明</a:t>
          </a:r>
          <a:endParaRPr lang="zh-CN" altLang="en-US" sz="1600" kern="1200" dirty="0"/>
        </a:p>
      </dsp:txBody>
      <dsp:txXfrm>
        <a:off x="1951716" y="1289828"/>
        <a:ext cx="956298" cy="453610"/>
      </dsp:txXfrm>
    </dsp:sp>
    <dsp:sp modelId="{12D7934C-99FB-4E48-BF64-4EACE251EFA4}">
      <dsp:nvSpPr>
        <dsp:cNvPr id="0" name=""/>
        <dsp:cNvSpPr/>
      </dsp:nvSpPr>
      <dsp:spPr>
        <a:xfrm>
          <a:off x="1559216" y="2397754"/>
          <a:ext cx="1005376" cy="502688"/>
        </a:xfrm>
        <a:prstGeom prst="roundRect">
          <a:avLst/>
        </a:prstGeom>
        <a:solidFill>
          <a:srgbClr val="379A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t>邻里和谐</a:t>
          </a:r>
          <a:endParaRPr lang="zh-CN" altLang="en-US" sz="1600" kern="1200" dirty="0"/>
        </a:p>
      </dsp:txBody>
      <dsp:txXfrm>
        <a:off x="1583755" y="2422293"/>
        <a:ext cx="956298" cy="453610"/>
      </dsp:txXfrm>
    </dsp:sp>
    <dsp:sp modelId="{14D3BEC3-7CF8-43B5-A515-7B283EA4D55A}">
      <dsp:nvSpPr>
        <dsp:cNvPr id="0" name=""/>
        <dsp:cNvSpPr/>
      </dsp:nvSpPr>
      <dsp:spPr>
        <a:xfrm>
          <a:off x="368471" y="2397754"/>
          <a:ext cx="1005376" cy="502688"/>
        </a:xfrm>
        <a:prstGeom prst="roundRect">
          <a:avLst/>
        </a:prstGeom>
        <a:solidFill>
          <a:srgbClr val="379A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t>绿色家园</a:t>
          </a:r>
          <a:endParaRPr lang="zh-CN" altLang="en-US" sz="1600" kern="1200" dirty="0"/>
        </a:p>
      </dsp:txBody>
      <dsp:txXfrm>
        <a:off x="393010" y="2422293"/>
        <a:ext cx="956298" cy="453610"/>
      </dsp:txXfrm>
    </dsp:sp>
    <dsp:sp modelId="{1C70B351-2A0A-4DCF-B94F-6928BD25FF30}">
      <dsp:nvSpPr>
        <dsp:cNvPr id="0" name=""/>
        <dsp:cNvSpPr/>
      </dsp:nvSpPr>
      <dsp:spPr>
        <a:xfrm>
          <a:off x="511" y="1265289"/>
          <a:ext cx="1005376" cy="502688"/>
        </a:xfrm>
        <a:prstGeom prst="roundRect">
          <a:avLst/>
        </a:prstGeom>
        <a:solidFill>
          <a:srgbClr val="379A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t>理想信念</a:t>
          </a:r>
          <a:endParaRPr lang="zh-CN" altLang="en-US" sz="1600" kern="1200" dirty="0"/>
        </a:p>
      </dsp:txBody>
      <dsp:txXfrm>
        <a:off x="25050" y="1289828"/>
        <a:ext cx="956298" cy="453610"/>
      </dsp:txXfrm>
    </dsp:sp>
  </dsp:spTree>
</dsp:drawing>
</file>

<file path=ppt/diagrams/layout1.xml><?xml version="1.0" encoding="utf-8"?>
<dgm:layoutDef xmlns:dgm="http://schemas.openxmlformats.org/drawingml/2006/diagram" xmlns:a="http://schemas.openxmlformats.org/drawingml/2006/main" uniqueId="urn:microsoft.com/office/officeart/2005/8/layout/cycle3#1">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dstNode" val="node1"/>
                <dgm:param type="connRout" val="longCurve"/>
                <dgm:param type="begPts" val="midR"/>
                <dgm:param type="endPts" val="midL"/>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dstNode" val="node1"/>
                <dgm:param type="connRout" val="longCurve"/>
                <dgm:param type="begPts" val="midL"/>
                <dgm:param type="endPts" val="midR"/>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dstNode" val="nodeFirstNode"/>
                      <dgm:param type="connRout" val="longCurve"/>
                      <dgm:param type="begPts" val="midR"/>
                      <dgm:param type="endPts" val="midL"/>
                    </dgm:alg>
                  </dgm:if>
                  <dgm:else name="Name15">
                    <dgm:alg type="conn">
                      <dgm:param type="dstNode" val="nodeFirstNode"/>
                      <dgm:param type="connRout" val="longCurve"/>
                      <dgm:param type="begPts" val="midL"/>
                      <dgm:param type="endPts" val="midR"/>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t>2020/11/2</a:t>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t>‹#›</a:t>
            </a:fld>
            <a:endParaRPr lang="zh-CN" altLang="en-US" smtClean="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940850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t>2020/11/2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t>‹#›</a:t>
            </a:fld>
            <a:endParaRPr lang="zh-CN" altLang="en-US"/>
          </a:p>
        </p:txBody>
      </p:sp>
    </p:spTree>
    <p:extLst>
      <p:ext uri="{BB962C8B-B14F-4D97-AF65-F5344CB8AC3E}">
        <p14:creationId xmlns:p14="http://schemas.microsoft.com/office/powerpoint/2010/main" val="2310383878"/>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p:cNvSpPr>
            <a:spLocks noGrp="1" noRot="1" noChangeAspect="1" noTextEdit="1"/>
          </p:cNvSpPr>
          <p:nvPr>
            <p:ph type="sldImg"/>
          </p:nvPr>
        </p:nvSpPr>
        <p:spPr>
          <a:ln>
            <a:solidFill>
              <a:srgbClr val="000000">
                <a:alpha val="100000"/>
              </a:srgbClr>
            </a:solidFill>
            <a:miter lim="800000"/>
          </a:ln>
        </p:spPr>
      </p:sp>
      <p:sp>
        <p:nvSpPr>
          <p:cNvPr id="1105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21507"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zh-CN" altLang="en-US" sz="1200" dirty="0">
                <a:latin typeface="Calibri" panose="020F0502020204030204" pitchFamily="34" charset="0"/>
              </a:rPr>
              <a:t>1</a:t>
            </a:fld>
            <a:endParaRPr lang="zh-CN" altLang="en-US" sz="1200" dirty="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10</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11</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12</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13</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14</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15</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16</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17</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18</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19</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p:cNvSpPr>
            <a:spLocks noGrp="1" noRot="1" noChangeAspect="1" noTextEdit="1"/>
          </p:cNvSpPr>
          <p:nvPr>
            <p:ph type="sldImg"/>
          </p:nvPr>
        </p:nvSpPr>
        <p:spPr>
          <a:ln>
            <a:solidFill>
              <a:srgbClr val="000000">
                <a:alpha val="100000"/>
              </a:srgbClr>
            </a:solidFill>
            <a:miter lim="800000"/>
          </a:ln>
        </p:spPr>
      </p:sp>
      <p:sp>
        <p:nvSpPr>
          <p:cNvPr id="1105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21507"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zh-CN" altLang="en-US" sz="1200" dirty="0">
                <a:latin typeface="Calibri" panose="020F0502020204030204" pitchFamily="34" charset="0"/>
              </a:rPr>
              <a:t>2</a:t>
            </a:fld>
            <a:endParaRPr lang="zh-CN" altLang="en-US" sz="1200" dirty="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20</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21</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22</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23</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24</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25</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28</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fld id="{9A0DB2DC-4C9A-4742-B13C-FB6460FD3503}" type="slidenum">
              <a:rPr lang="zh-CN" altLang="en-US" dirty="0">
                <a:solidFill>
                  <a:prstClr val="black"/>
                </a:solidFill>
                <a:latin typeface="Arial" panose="020B0604020202020204" pitchFamily="34" charset="0"/>
                <a:ea typeface="宋体" panose="02010600030101010101" pitchFamily="2" charset="-122"/>
              </a:rPr>
              <a:t>33</a:t>
            </a:fld>
            <a:endParaRPr lang="zh-CN" altLang="en-US" dirty="0">
              <a:solidFill>
                <a:prstClr val="black"/>
              </a:solidFill>
              <a:latin typeface="Arial" panose="020B0604020202020204" pitchFamily="34" charset="0"/>
              <a:ea typeface="宋体" panose="02010600030101010101"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fld id="{9A0DB2DC-4C9A-4742-B13C-FB6460FD3503}" type="slidenum">
              <a:rPr lang="zh-CN" altLang="en-US" dirty="0">
                <a:solidFill>
                  <a:prstClr val="black"/>
                </a:solidFill>
                <a:latin typeface="Arial" panose="020B0604020202020204" pitchFamily="34" charset="0"/>
                <a:ea typeface="宋体" panose="02010600030101010101" pitchFamily="2" charset="-122"/>
              </a:rPr>
              <a:t>34</a:t>
            </a:fld>
            <a:endParaRPr lang="zh-CN" altLang="en-US" dirty="0">
              <a:solidFill>
                <a:prstClr val="black"/>
              </a:solidFill>
              <a:latin typeface="Arial" panose="020B060402020202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3</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fld id="{9A0DB2DC-4C9A-4742-B13C-FB6460FD3503}" type="slidenum">
              <a:rPr lang="zh-CN" altLang="en-US" dirty="0">
                <a:solidFill>
                  <a:prstClr val="black"/>
                </a:solidFill>
                <a:latin typeface="Arial" panose="020B0604020202020204" pitchFamily="34" charset="0"/>
                <a:ea typeface="宋体" panose="02010600030101010101" pitchFamily="2" charset="-122"/>
              </a:rPr>
              <a:t>38</a:t>
            </a:fld>
            <a:endParaRPr lang="zh-CN" altLang="en-US" dirty="0">
              <a:solidFill>
                <a:prstClr val="black"/>
              </a:solidFill>
              <a:latin typeface="Arial" panose="020B0604020202020204" pitchFamily="34" charset="0"/>
              <a:ea typeface="宋体" panose="02010600030101010101"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39</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40</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41</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42</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43</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44</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45</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46</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47</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4</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48</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49</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50</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52</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53</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54</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55</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56</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57</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58</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5</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59</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60</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61</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62</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63</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64</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p:cNvSpPr>
            <a:spLocks noGrp="1" noRot="1" noChangeAspect="1" noTextEdit="1"/>
          </p:cNvSpPr>
          <p:nvPr>
            <p:ph type="sldImg"/>
          </p:nvPr>
        </p:nvSpPr>
        <p:spPr>
          <a:ln>
            <a:solidFill>
              <a:srgbClr val="000000">
                <a:alpha val="100000"/>
              </a:srgbClr>
            </a:solidFill>
            <a:miter lim="800000"/>
          </a:ln>
        </p:spPr>
      </p:sp>
      <p:sp>
        <p:nvSpPr>
          <p:cNvPr id="11059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21507"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zh-CN" altLang="en-US" sz="1200" dirty="0">
                <a:latin typeface="Calibri" panose="020F0502020204030204" pitchFamily="34" charset="0"/>
              </a:rPr>
              <a:t>65</a:t>
            </a:fld>
            <a:endParaRPr lang="zh-CN" altLang="en-US" sz="1200" dirty="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6</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7</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8</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Arial" panose="020B0604020202020204" pitchFamily="34" charset="0"/>
                <a:ea typeface="宋体" panose="02010600030101010101" pitchFamily="2" charset="-122"/>
              </a:rPr>
              <a:t>9</a:t>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Master" Target="../slideMasters/slideMaster2.xml"/><Relationship Id="rId5" Type="http://schemas.openxmlformats.org/officeDocument/2006/relationships/tags" Target="../tags/tag72.xml"/><Relationship Id="rId4" Type="http://schemas.openxmlformats.org/officeDocument/2006/relationships/tags" Target="../tags/tag7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Master" Target="../slideMasters/slideMaster2.xml"/><Relationship Id="rId5" Type="http://schemas.openxmlformats.org/officeDocument/2006/relationships/tags" Target="../tags/tag77.xml"/><Relationship Id="rId4" Type="http://schemas.openxmlformats.org/officeDocument/2006/relationships/tags" Target="../tags/tag76.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2.xml"/><Relationship Id="rId5" Type="http://schemas.openxmlformats.org/officeDocument/2006/relationships/tags" Target="../tags/tag82.xml"/><Relationship Id="rId4" Type="http://schemas.openxmlformats.org/officeDocument/2006/relationships/tags" Target="../tags/tag8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slideMaster" Target="../slideMasters/slideMaster2.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Master" Target="../slideMasters/slideMaster2.xml"/><Relationship Id="rId4" Type="http://schemas.openxmlformats.org/officeDocument/2006/relationships/tags" Target="../tags/tag100.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2.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2.xml"/><Relationship Id="rId5" Type="http://schemas.openxmlformats.org/officeDocument/2006/relationships/tags" Target="../tags/tag114.xml"/><Relationship Id="rId4" Type="http://schemas.openxmlformats.org/officeDocument/2006/relationships/tags" Target="../tags/tag113.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2.xml"/><Relationship Id="rId4" Type="http://schemas.openxmlformats.org/officeDocument/2006/relationships/tags" Target="../tags/tag118.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slideMaster" Target="../slideMasters/slideMaster2.xml"/><Relationship Id="rId4" Type="http://schemas.openxmlformats.org/officeDocument/2006/relationships/tags" Target="../tags/tag1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2020/11/2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transition>
    <p:fade/>
  </p:transition>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2020/11/2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p:fade/>
  </p:transition>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2020/11/2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cSld>
  <p:clrMapOvr>
    <a:masterClrMapping/>
  </p:clrMapOvr>
  <p:transition>
    <p:fade/>
  </p:transition>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050" name="图片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a:noFill/>
          <a:ln w="9525">
            <a:noFill/>
          </a:ln>
        </p:spPr>
      </p:pic>
      <p:sp>
        <p:nvSpPr>
          <p:cNvPr id="2" name="日期占位符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2BD0C951-3A67-4514-A020-B7590B380D43}"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t>2020/11/2</a:t>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t>‹#›</a:t>
            </a:fld>
            <a:endParaRPr lang="zh-CN" alt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2020/11/2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2020/11/2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2020/11/2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2020/11/2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2020/11/2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2020/11/2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2020/11/2</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2020/11/2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fade/>
  </p:transition>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2020/11/2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2020/11/2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2020/11/2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2020/11/2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lvl="0" eaLnBrk="1" fontAlgn="base" hangingPunct="1"/>
            <a:fld id="{9A0DB2DC-4C9A-4742-B13C-FB6460FD3503}" type="slidenum">
              <a:rPr lang="zh-CN" altLang="en-US" sz="1900" strike="noStrike" noProof="1" dirty="0">
                <a:latin typeface="Arial" panose="020B0604020202020204" pitchFamily="34" charset="0"/>
                <a:ea typeface="宋体" panose="02010600030101010101" pitchFamily="2" charset="-122"/>
                <a:cs typeface="+mn-cs"/>
              </a:rPr>
              <a:t>‹#›</a:t>
            </a:fld>
            <a:endParaRPr lang="zh-CN" altLang="en-US" sz="1900" strike="noStrike" noProof="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838200" y="1825625"/>
            <a:ext cx="10515600" cy="435133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lvl="0" eaLnBrk="1" fontAlgn="base" hangingPunct="1"/>
            <a:fld id="{9A0DB2DC-4C9A-4742-B13C-FB6460FD3503}" type="slidenum">
              <a:rPr lang="zh-CN" altLang="en-US" sz="1900" strike="noStrike" noProof="1" dirty="0">
                <a:latin typeface="Arial" panose="020B0604020202020204" pitchFamily="34" charset="0"/>
                <a:ea typeface="宋体" panose="02010600030101010101" pitchFamily="2" charset="-122"/>
                <a:cs typeface="+mn-cs"/>
              </a:rPr>
              <a:t>‹#›</a:t>
            </a:fld>
            <a:endParaRPr lang="zh-CN" altLang="en-US" sz="1900" strike="noStrike" noProof="1"/>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a:prstGeom prst="rect">
            <a:avLst/>
          </a:prstGeo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1" y="4589463"/>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p>
        </p:txBody>
      </p:sp>
      <p:sp>
        <p:nvSpPr>
          <p:cNvPr id="4" name="日期占位符 3"/>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lvl="0" eaLnBrk="1" fontAlgn="base" hangingPunct="1"/>
            <a:fld id="{9A0DB2DC-4C9A-4742-B13C-FB6460FD3503}" type="slidenum">
              <a:rPr lang="zh-CN" altLang="en-US" sz="1900" strike="noStrike" noProof="1" dirty="0">
                <a:latin typeface="Arial" panose="020B0604020202020204" pitchFamily="34" charset="0"/>
                <a:ea typeface="宋体" panose="02010600030101010101" pitchFamily="2" charset="-122"/>
                <a:cs typeface="+mn-cs"/>
              </a:rPr>
              <a:t>‹#›</a:t>
            </a:fld>
            <a:endParaRPr lang="zh-CN" altLang="en-US" sz="1900"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72200" y="1825625"/>
            <a:ext cx="5181600" cy="435133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lvl="0" eaLnBrk="1" fontAlgn="base" hangingPunct="1"/>
            <a:fld id="{9A0DB2DC-4C9A-4742-B13C-FB6460FD3503}" type="slidenum">
              <a:rPr lang="zh-CN" altLang="en-US" sz="1900" strike="noStrike" noProof="1" dirty="0">
                <a:latin typeface="Arial" panose="020B0604020202020204" pitchFamily="34" charset="0"/>
                <a:ea typeface="宋体" panose="02010600030101010101" pitchFamily="2" charset="-122"/>
                <a:cs typeface="+mn-cs"/>
              </a:rPr>
              <a:t>‹#›</a:t>
            </a:fld>
            <a:endParaRPr lang="zh-CN" altLang="en-US" sz="1900" strike="noStrike" noProof="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8" name="页脚占位符 7"/>
          <p:cNvSpPr>
            <a:spLocks noGrp="1"/>
          </p:cNvSpPr>
          <p:nvPr>
            <p:ph type="ftr" sz="quarter" idx="1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4"/>
          </p:nvPr>
        </p:nvSpPr>
        <p:spPr>
          <a:xfrm>
            <a:off x="8610600" y="6356350"/>
            <a:ext cx="2743200" cy="366713"/>
          </a:xfrm>
          <a:prstGeom prst="rect">
            <a:avLst/>
          </a:prstGeom>
        </p:spPr>
        <p:txBody>
          <a:bodyPr vert="horz" wrap="square" lIns="91436" tIns="45718" rIns="91436" bIns="45718" numCol="1" anchor="t" anchorCtr="0" compatLnSpc="1"/>
          <a:lstStyle/>
          <a:p>
            <a:pPr lvl="0" eaLnBrk="1" fontAlgn="base" hangingPunct="1"/>
            <a:fld id="{9A0DB2DC-4C9A-4742-B13C-FB6460FD3503}" type="slidenum">
              <a:rPr lang="zh-CN" altLang="en-US" sz="1900" strike="noStrike" noProof="1" dirty="0">
                <a:latin typeface="Arial" panose="020B0604020202020204" pitchFamily="34" charset="0"/>
                <a:ea typeface="宋体" panose="02010600030101010101" pitchFamily="2" charset="-122"/>
                <a:cs typeface="+mn-cs"/>
              </a:rPr>
              <a:t>‹#›</a:t>
            </a:fld>
            <a:endParaRPr lang="zh-CN" altLang="en-US" sz="1900" strike="noStrike" noProof="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lvl="0" eaLnBrk="1" fontAlgn="base" hangingPunct="1"/>
            <a:fld id="{9A0DB2DC-4C9A-4742-B13C-FB6460FD3503}" type="slidenum">
              <a:rPr lang="zh-CN" altLang="en-US" sz="1900" strike="noStrike" noProof="1" dirty="0">
                <a:latin typeface="Arial" panose="020B0604020202020204" pitchFamily="34" charset="0"/>
                <a:ea typeface="宋体" panose="02010600030101010101" pitchFamily="2" charset="-122"/>
                <a:cs typeface="+mn-cs"/>
              </a:rPr>
              <a:t>‹#›</a:t>
            </a:fld>
            <a:endParaRPr lang="zh-CN" altLang="en-US" sz="1900"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2020/11/2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fade/>
  </p:transition>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p>
        </p:txBody>
      </p:sp>
      <p:sp>
        <p:nvSpPr>
          <p:cNvPr id="5" name="日期占位符 4"/>
          <p:cNvSpPr>
            <a:spLocks noGrp="1"/>
          </p:cNvSpPr>
          <p:nvPr>
            <p:ph type="dt" sz="half" idx="1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lvl="0" eaLnBrk="1" fontAlgn="base" hangingPunct="1"/>
            <a:fld id="{9A0DB2DC-4C9A-4742-B13C-FB6460FD3503}" type="slidenum">
              <a:rPr lang="zh-CN" altLang="en-US" sz="1900" strike="noStrike" noProof="1" dirty="0">
                <a:latin typeface="Arial" panose="020B0604020202020204" pitchFamily="34" charset="0"/>
                <a:ea typeface="宋体" panose="02010600030101010101" pitchFamily="2" charset="-122"/>
                <a:cs typeface="+mn-cs"/>
              </a:rPr>
              <a:t>‹#›</a:t>
            </a:fld>
            <a:endParaRPr lang="zh-CN" altLang="en-US" sz="1900" strike="noStrike" noProof="1"/>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p>
        </p:txBody>
      </p:sp>
      <p:sp>
        <p:nvSpPr>
          <p:cNvPr id="5" name="日期占位符 4"/>
          <p:cNvSpPr>
            <a:spLocks noGrp="1"/>
          </p:cNvSpPr>
          <p:nvPr>
            <p:ph type="dt" sz="half" idx="1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lvl="0" eaLnBrk="1" fontAlgn="base" hangingPunct="1"/>
            <a:fld id="{9A0DB2DC-4C9A-4742-B13C-FB6460FD3503}" type="slidenum">
              <a:rPr lang="zh-CN" altLang="en-US" sz="1900" strike="noStrike" noProof="1" dirty="0">
                <a:latin typeface="Arial" panose="020B0604020202020204" pitchFamily="34" charset="0"/>
                <a:ea typeface="宋体" panose="02010600030101010101" pitchFamily="2" charset="-122"/>
                <a:cs typeface="+mn-cs"/>
              </a:rPr>
              <a:t>‹#›</a:t>
            </a:fld>
            <a:endParaRPr lang="zh-CN" altLang="en-US" sz="1900" strike="noStrike" noProof="1"/>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lvl="0" eaLnBrk="1" fontAlgn="base" hangingPunct="1"/>
            <a:fld id="{9A0DB2DC-4C9A-4742-B13C-FB6460FD3503}" type="slidenum">
              <a:rPr lang="zh-CN" altLang="en-US" sz="1900" strike="noStrike" noProof="1" dirty="0">
                <a:latin typeface="Arial" panose="020B0604020202020204" pitchFamily="34" charset="0"/>
                <a:ea typeface="宋体" panose="02010600030101010101" pitchFamily="2" charset="-122"/>
                <a:cs typeface="+mn-cs"/>
              </a:rPr>
              <a:t>‹#›</a:t>
            </a:fld>
            <a:endParaRPr lang="zh-CN" altLang="en-US" sz="1900" strike="noStrike" noProof="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lvl="0" eaLnBrk="1" fontAlgn="base" hangingPunct="1"/>
            <a:fld id="{9A0DB2DC-4C9A-4742-B13C-FB6460FD3503}" type="slidenum">
              <a:rPr lang="zh-CN" altLang="en-US" sz="1900" strike="noStrike" noProof="1" dirty="0">
                <a:latin typeface="Arial" panose="020B0604020202020204" pitchFamily="34" charset="0"/>
                <a:ea typeface="宋体" panose="02010600030101010101" pitchFamily="2" charset="-122"/>
                <a:cs typeface="+mn-cs"/>
              </a:rPr>
              <a:t>‹#›</a:t>
            </a:fld>
            <a:endParaRPr lang="zh-CN" altLang="en-US" sz="1900" strike="noStrike" noProof="1"/>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Date Placeholder 1"/>
          <p:cNvSpPr>
            <a:spLocks noGrp="1"/>
          </p:cNvSpPr>
          <p:nvPr>
            <p:ph type="dt" sz="half" idx="2"/>
          </p:nvPr>
        </p:nvSpPr>
        <p:spPr>
          <a:xfrm>
            <a:off x="838200" y="6356350"/>
            <a:ext cx="2743200" cy="366713"/>
          </a:xfrm>
          <a:prstGeom prst="rect">
            <a:avLst/>
          </a:prstGeom>
        </p:spPr>
        <p:txBody>
          <a:bodyPr/>
          <a:lstStyle/>
          <a:p>
            <a:pPr lvl="0" eaLnBrk="1" fontAlgn="base" hangingPunct="1">
              <a:buFontTx/>
              <a:buNone/>
            </a:pPr>
            <a:endParaRPr lang="zh-CN" altLang="en-US" sz="1300" strike="noStrike" noProof="1">
              <a:latin typeface="Calibri" panose="020F0502020204030204" pitchFamily="34" charset="0"/>
            </a:endParaRPr>
          </a:p>
        </p:txBody>
      </p:sp>
      <p:sp>
        <p:nvSpPr>
          <p:cNvPr id="4" name="Footer Placeholder 2"/>
          <p:cNvSpPr>
            <a:spLocks noGrp="1"/>
          </p:cNvSpPr>
          <p:nvPr>
            <p:ph type="ftr" sz="quarter" idx="3"/>
          </p:nvPr>
        </p:nvSpPr>
        <p:spPr>
          <a:xfrm>
            <a:off x="4038600" y="6356350"/>
            <a:ext cx="4114800" cy="366713"/>
          </a:xfrm>
          <a:prstGeom prst="rect">
            <a:avLst/>
          </a:prstGeom>
        </p:spPr>
        <p:txBody>
          <a:bodyPr/>
          <a:lstStyle/>
          <a:p>
            <a:pPr lvl="0" eaLnBrk="1" fontAlgn="base" hangingPunct="1">
              <a:buFontTx/>
              <a:buNone/>
            </a:pPr>
            <a:endParaRPr lang="zh-CN" altLang="en-US" sz="1300" strike="noStrike" noProof="1">
              <a:latin typeface="Calibri" panose="020F0502020204030204" pitchFamily="34" charset="0"/>
            </a:endParaRPr>
          </a:p>
        </p:txBody>
      </p:sp>
      <p:sp>
        <p:nvSpPr>
          <p:cNvPr id="5" name="Slide Number Placeholder 3"/>
          <p:cNvSpPr>
            <a:spLocks noGrp="1"/>
          </p:cNvSpPr>
          <p:nvPr>
            <p:ph type="sldNum" sz="quarter" idx="4"/>
          </p:nvPr>
        </p:nvSpPr>
        <p:spPr>
          <a:xfrm>
            <a:off x="8610600" y="6356350"/>
            <a:ext cx="2743200" cy="366713"/>
          </a:xfrm>
          <a:prstGeom prst="rect">
            <a:avLst/>
          </a:prstGeom>
        </p:spPr>
        <p:txBody>
          <a:bodyPr vert="horz" wrap="square" lIns="91440" tIns="45720" rIns="91440" bIns="45720" numCol="1" anchor="t" anchorCtr="0" compatLnSpc="1"/>
          <a:lstStyle/>
          <a:p>
            <a:pPr lvl="0" eaLnBrk="1" fontAlgn="base" hangingPunct="1"/>
            <a:fld id="{9A0DB2DC-4C9A-4742-B13C-FB6460FD3503}" type="slidenum">
              <a:rPr lang="zh-CN" altLang="en-US" sz="1300" strike="noStrike" noProof="1" dirty="0">
                <a:latin typeface="Arial" panose="020B0604020202020204" pitchFamily="34" charset="0"/>
                <a:ea typeface="宋体" panose="02010600030101010101" pitchFamily="2" charset="-122"/>
                <a:cs typeface="+mn-cs"/>
              </a:rPr>
              <a:t>‹#›</a:t>
            </a:fld>
            <a:endParaRPr lang="zh-CN" altLang="en-US" sz="1300" strike="noStrike" noProof="1"/>
          </a:p>
        </p:txBody>
      </p:sp>
    </p:spTree>
  </p:cSld>
  <p:clrMapOvr>
    <a:masterClrMapping/>
  </p:clrMapOvr>
  <p:transition spd="slow" advClick="0" advTm="3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050" name="图片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a:noFill/>
          <a:ln w="9525">
            <a:noFill/>
          </a:ln>
        </p:spPr>
      </p:pic>
      <p:sp>
        <p:nvSpPr>
          <p:cNvPr id="2" name="日期占位符 1"/>
          <p:cNvSpPr>
            <a:spLocks noGrp="1"/>
          </p:cNvSpPr>
          <p:nvPr>
            <p:ph type="dt" sz="half" idx="10"/>
          </p:nvPr>
        </p:nvSpPr>
        <p:spPr>
          <a:xfrm>
            <a:off x="879743" y="6349833"/>
            <a:ext cx="2700000" cy="316800"/>
          </a:xfrm>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2BD0C951-3A67-4514-A020-B7590B380D43}"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t>2020/11/2</a:t>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a:xfrm>
            <a:off x="4116000" y="6349833"/>
            <a:ext cx="3960000" cy="316800"/>
          </a:xfrm>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a:xfrm>
            <a:off x="8610600" y="6349833"/>
            <a:ext cx="2700000" cy="316800"/>
          </a:xfrm>
        </p:spPr>
        <p:txBody>
          <a:bodyPr/>
          <a:lstStyle/>
          <a:p>
            <a:pPr lvl="0" eaLnBrk="1" hangingPunct="1">
              <a:buNone/>
            </a:pPr>
            <a:fld id="{9A0DB2DC-4C9A-4742-B13C-FB6460FD3503}" type="slidenum">
              <a:rPr lang="zh-CN" altLang="en-US" dirty="0"/>
              <a:t>‹#›</a:t>
            </a:fld>
            <a:endParaRPr lang="zh-CN" altLang="en-US" dirty="0"/>
          </a:p>
        </p:txBody>
      </p:sp>
    </p:spTree>
  </p:cSld>
  <p:clrMapOvr>
    <a:masterClrMapping/>
  </p:clrMapOv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5" name="页脚占位符 4"/>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6" name="灯片编号占位符 5"/>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fontAlgn="base"/>
            <a:fld id="{9A0DB2DC-4C9A-4742-B13C-FB6460FD3503}" type="slidenum">
              <a:rPr lang="zh-CN" altLang="en-US" sz="1900" noProof="1" dirty="0">
                <a:solidFill>
                  <a:prstClr val="black"/>
                </a:solidFill>
                <a:latin typeface="Arial" panose="020B0604020202020204" pitchFamily="34" charset="0"/>
              </a:rPr>
              <a:t>‹#›</a:t>
            </a:fld>
            <a:endParaRPr lang="zh-CN" altLang="en-US" sz="1900" noProof="1">
              <a:solidFill>
                <a:prstClr val="black"/>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838200" y="1825625"/>
            <a:ext cx="10515600" cy="435133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5" name="页脚占位符 4"/>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6" name="灯片编号占位符 5"/>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fontAlgn="base"/>
            <a:fld id="{9A0DB2DC-4C9A-4742-B13C-FB6460FD3503}" type="slidenum">
              <a:rPr lang="zh-CN" altLang="en-US" sz="1900" noProof="1" dirty="0">
                <a:solidFill>
                  <a:prstClr val="black"/>
                </a:solidFill>
                <a:latin typeface="Arial" panose="020B0604020202020204" pitchFamily="34" charset="0"/>
              </a:rPr>
              <a:t>‹#›</a:t>
            </a:fld>
            <a:endParaRPr lang="zh-CN" altLang="en-US" sz="1900" noProof="1">
              <a:solidFill>
                <a:prstClr val="black"/>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a:prstGeom prst="rect">
            <a:avLst/>
          </a:prstGeo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1" y="4589463"/>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p>
        </p:txBody>
      </p:sp>
      <p:sp>
        <p:nvSpPr>
          <p:cNvPr id="4" name="日期占位符 3"/>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5" name="页脚占位符 4"/>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6" name="灯片编号占位符 5"/>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fontAlgn="base"/>
            <a:fld id="{9A0DB2DC-4C9A-4742-B13C-FB6460FD3503}" type="slidenum">
              <a:rPr lang="zh-CN" altLang="en-US" sz="1900" noProof="1" dirty="0">
                <a:solidFill>
                  <a:prstClr val="black"/>
                </a:solidFill>
                <a:latin typeface="Arial" panose="020B0604020202020204" pitchFamily="34" charset="0"/>
              </a:rPr>
              <a:t>‹#›</a:t>
            </a:fld>
            <a:endParaRPr lang="zh-CN" altLang="en-US" sz="1900" noProof="1">
              <a:solidFill>
                <a:prstClr val="black"/>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72200" y="1825625"/>
            <a:ext cx="5181600" cy="435133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6" name="页脚占位符 5"/>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7" name="灯片编号占位符 6"/>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fontAlgn="base"/>
            <a:fld id="{9A0DB2DC-4C9A-4742-B13C-FB6460FD3503}" type="slidenum">
              <a:rPr lang="zh-CN" altLang="en-US" sz="1900" noProof="1" dirty="0">
                <a:solidFill>
                  <a:prstClr val="black"/>
                </a:solidFill>
                <a:latin typeface="Arial" panose="020B0604020202020204" pitchFamily="34" charset="0"/>
              </a:rPr>
              <a:t>‹#›</a:t>
            </a:fld>
            <a:endParaRPr lang="zh-CN" altLang="en-US" sz="1900" noProof="1">
              <a:solidFill>
                <a:prstClr val="black"/>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2020/11/2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transition>
    <p:fade/>
  </p:transition>
  <p:hf sldNum="0" hd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8" name="页脚占位符 7"/>
          <p:cNvSpPr>
            <a:spLocks noGrp="1"/>
          </p:cNvSpPr>
          <p:nvPr>
            <p:ph type="ftr" sz="quarter" idx="1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9" name="灯片编号占位符 8"/>
          <p:cNvSpPr>
            <a:spLocks noGrp="1"/>
          </p:cNvSpPr>
          <p:nvPr>
            <p:ph type="sldNum" sz="quarter" idx="14"/>
          </p:nvPr>
        </p:nvSpPr>
        <p:spPr>
          <a:xfrm>
            <a:off x="8610600" y="6356350"/>
            <a:ext cx="2743200" cy="366713"/>
          </a:xfrm>
          <a:prstGeom prst="rect">
            <a:avLst/>
          </a:prstGeom>
        </p:spPr>
        <p:txBody>
          <a:bodyPr vert="horz" wrap="square" lIns="91436" tIns="45718" rIns="91436" bIns="45718" numCol="1" anchor="t" anchorCtr="0" compatLnSpc="1"/>
          <a:lstStyle/>
          <a:p>
            <a:pPr fontAlgn="base"/>
            <a:fld id="{9A0DB2DC-4C9A-4742-B13C-FB6460FD3503}" type="slidenum">
              <a:rPr lang="zh-CN" altLang="en-US" sz="1900" noProof="1" dirty="0">
                <a:solidFill>
                  <a:prstClr val="black"/>
                </a:solidFill>
                <a:latin typeface="Arial" panose="020B0604020202020204" pitchFamily="34" charset="0"/>
              </a:rPr>
              <a:t>‹#›</a:t>
            </a:fld>
            <a:endParaRPr lang="zh-CN" altLang="en-US" sz="1900" noProof="1">
              <a:solidFill>
                <a:prstClr val="black"/>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4" name="页脚占位符 3"/>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5" name="灯片编号占位符 4"/>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fontAlgn="base"/>
            <a:fld id="{9A0DB2DC-4C9A-4742-B13C-FB6460FD3503}" type="slidenum">
              <a:rPr lang="zh-CN" altLang="en-US" sz="1900" noProof="1" dirty="0">
                <a:solidFill>
                  <a:prstClr val="black"/>
                </a:solidFill>
                <a:latin typeface="Arial" panose="020B0604020202020204" pitchFamily="34" charset="0"/>
              </a:rPr>
              <a:t>‹#›</a:t>
            </a:fld>
            <a:endParaRPr lang="zh-CN" altLang="en-US" sz="1900" noProof="1">
              <a:solidFill>
                <a:prstClr val="black"/>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p>
        </p:txBody>
      </p:sp>
      <p:sp>
        <p:nvSpPr>
          <p:cNvPr id="5" name="日期占位符 4"/>
          <p:cNvSpPr>
            <a:spLocks noGrp="1"/>
          </p:cNvSpPr>
          <p:nvPr>
            <p:ph type="dt" sz="half" idx="1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6" name="页脚占位符 5"/>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7" name="灯片编号占位符 6"/>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fontAlgn="base"/>
            <a:fld id="{9A0DB2DC-4C9A-4742-B13C-FB6460FD3503}" type="slidenum">
              <a:rPr lang="zh-CN" altLang="en-US" sz="1900" noProof="1" dirty="0">
                <a:solidFill>
                  <a:prstClr val="black"/>
                </a:solidFill>
                <a:latin typeface="Arial" panose="020B0604020202020204" pitchFamily="34" charset="0"/>
              </a:rPr>
              <a:t>‹#›</a:t>
            </a:fld>
            <a:endParaRPr lang="zh-CN" altLang="en-US" sz="1900" noProof="1">
              <a:solidFill>
                <a:prstClr val="black"/>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p>
        </p:txBody>
      </p:sp>
      <p:sp>
        <p:nvSpPr>
          <p:cNvPr id="5" name="日期占位符 4"/>
          <p:cNvSpPr>
            <a:spLocks noGrp="1"/>
          </p:cNvSpPr>
          <p:nvPr>
            <p:ph type="dt" sz="half" idx="1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6" name="页脚占位符 5"/>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7" name="灯片编号占位符 6"/>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fontAlgn="base"/>
            <a:fld id="{9A0DB2DC-4C9A-4742-B13C-FB6460FD3503}" type="slidenum">
              <a:rPr lang="zh-CN" altLang="en-US" sz="1900" noProof="1" dirty="0">
                <a:solidFill>
                  <a:prstClr val="black"/>
                </a:solidFill>
                <a:latin typeface="Arial" panose="020B0604020202020204" pitchFamily="34" charset="0"/>
              </a:rPr>
              <a:t>‹#›</a:t>
            </a:fld>
            <a:endParaRPr lang="zh-CN" altLang="en-US" sz="1900" noProof="1">
              <a:solidFill>
                <a:prstClr val="black"/>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5" name="页脚占位符 4"/>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6" name="灯片编号占位符 5"/>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fontAlgn="base"/>
            <a:fld id="{9A0DB2DC-4C9A-4742-B13C-FB6460FD3503}" type="slidenum">
              <a:rPr lang="zh-CN" altLang="en-US" sz="1900" noProof="1" dirty="0">
                <a:solidFill>
                  <a:prstClr val="black"/>
                </a:solidFill>
                <a:latin typeface="Arial" panose="020B0604020202020204" pitchFamily="34" charset="0"/>
              </a:rPr>
              <a:t>‹#›</a:t>
            </a:fld>
            <a:endParaRPr lang="zh-CN" altLang="en-US" sz="1900" noProof="1">
              <a:solidFill>
                <a:prstClr val="black"/>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5" name="页脚占位符 4"/>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6" name="灯片编号占位符 5"/>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fontAlgn="base"/>
            <a:fld id="{9A0DB2DC-4C9A-4742-B13C-FB6460FD3503}" type="slidenum">
              <a:rPr lang="zh-CN" altLang="en-US" sz="1900" noProof="1" dirty="0">
                <a:solidFill>
                  <a:prstClr val="black"/>
                </a:solidFill>
                <a:latin typeface="Arial" panose="020B0604020202020204" pitchFamily="34" charset="0"/>
              </a:rPr>
              <a:t>‹#›</a:t>
            </a:fld>
            <a:endParaRPr lang="zh-CN" altLang="en-US" sz="1900" noProof="1">
              <a:solidFill>
                <a:prstClr val="black"/>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Date Placeholder 1"/>
          <p:cNvSpPr>
            <a:spLocks noGrp="1"/>
          </p:cNvSpPr>
          <p:nvPr>
            <p:ph type="dt" sz="half" idx="2"/>
          </p:nvPr>
        </p:nvSpPr>
        <p:spPr>
          <a:xfrm>
            <a:off x="838200" y="6356350"/>
            <a:ext cx="2743200" cy="366713"/>
          </a:xfrm>
          <a:prstGeom prst="rect">
            <a:avLst/>
          </a:prstGeom>
        </p:spPr>
        <p:txBody>
          <a:bodyPr/>
          <a:lstStyle/>
          <a:p>
            <a:pPr fontAlgn="base"/>
            <a:endParaRPr lang="zh-CN" altLang="en-US" sz="1300" noProof="1">
              <a:solidFill>
                <a:prstClr val="black"/>
              </a:solidFill>
            </a:endParaRPr>
          </a:p>
        </p:txBody>
      </p:sp>
      <p:sp>
        <p:nvSpPr>
          <p:cNvPr id="4" name="Footer Placeholder 2"/>
          <p:cNvSpPr>
            <a:spLocks noGrp="1"/>
          </p:cNvSpPr>
          <p:nvPr>
            <p:ph type="ftr" sz="quarter" idx="3"/>
          </p:nvPr>
        </p:nvSpPr>
        <p:spPr>
          <a:xfrm>
            <a:off x="4038600" y="6356350"/>
            <a:ext cx="4114800" cy="366713"/>
          </a:xfrm>
          <a:prstGeom prst="rect">
            <a:avLst/>
          </a:prstGeom>
        </p:spPr>
        <p:txBody>
          <a:bodyPr/>
          <a:lstStyle/>
          <a:p>
            <a:pPr fontAlgn="base"/>
            <a:endParaRPr lang="zh-CN" altLang="en-US" sz="1300" noProof="1">
              <a:solidFill>
                <a:prstClr val="black"/>
              </a:solidFill>
            </a:endParaRPr>
          </a:p>
        </p:txBody>
      </p:sp>
      <p:sp>
        <p:nvSpPr>
          <p:cNvPr id="5" name="Slide Number Placeholder 3"/>
          <p:cNvSpPr>
            <a:spLocks noGrp="1"/>
          </p:cNvSpPr>
          <p:nvPr>
            <p:ph type="sldNum" sz="quarter" idx="4"/>
          </p:nvPr>
        </p:nvSpPr>
        <p:spPr>
          <a:xfrm>
            <a:off x="8610600" y="6356350"/>
            <a:ext cx="2743200" cy="366713"/>
          </a:xfrm>
          <a:prstGeom prst="rect">
            <a:avLst/>
          </a:prstGeom>
        </p:spPr>
        <p:txBody>
          <a:bodyPr vert="horz" wrap="square" lIns="91440" tIns="45720" rIns="91440" bIns="45720" numCol="1" anchor="t" anchorCtr="0" compatLnSpc="1"/>
          <a:lstStyle/>
          <a:p>
            <a:pPr fontAlgn="base"/>
            <a:fld id="{9A0DB2DC-4C9A-4742-B13C-FB6460FD3503}" type="slidenum">
              <a:rPr lang="zh-CN" altLang="en-US" sz="1300" noProof="1" dirty="0">
                <a:solidFill>
                  <a:prstClr val="black"/>
                </a:solidFill>
                <a:latin typeface="Arial" panose="020B0604020202020204" pitchFamily="34" charset="0"/>
              </a:rPr>
              <a:t>‹#›</a:t>
            </a:fld>
            <a:endParaRPr lang="zh-CN" altLang="en-US" sz="1300" noProof="1">
              <a:solidFill>
                <a:prstClr val="black"/>
              </a:solidFill>
            </a:endParaRPr>
          </a:p>
        </p:txBody>
      </p:sp>
    </p:spTree>
  </p:cSld>
  <p:clrMapOvr>
    <a:masterClrMapping/>
  </p:clrMapOvr>
  <p:transition spd="slow" advClick="0" advTm="300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050" name="图片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a:noFill/>
          <a:ln w="9525">
            <a:noFill/>
          </a:ln>
        </p:spPr>
      </p:pic>
      <p:sp>
        <p:nvSpPr>
          <p:cNvPr id="2" name="日期占位符 1"/>
          <p:cNvSpPr>
            <a:spLocks noGrp="1"/>
          </p:cNvSpPr>
          <p:nvPr>
            <p:ph type="dt" sz="half" idx="10"/>
          </p:nvPr>
        </p:nvSpPr>
        <p:spPr>
          <a:xfrm>
            <a:off x="879743" y="6349833"/>
            <a:ext cx="2700000" cy="316800"/>
          </a:xfrm>
        </p:spPr>
        <p:txBody>
          <a:bodyPr/>
          <a:lstStyle/>
          <a:p>
            <a:pPr defTabSz="685800">
              <a:defRPr/>
            </a:pPr>
            <a:fld id="{2BD0C951-3A67-4514-A020-B7590B380D43}" type="datetimeFigureOut">
              <a:rPr lang="zh-CN" altLang="en-US" sz="900">
                <a:solidFill>
                  <a:prstClr val="black">
                    <a:tint val="75000"/>
                  </a:prstClr>
                </a:solidFill>
              </a:rPr>
              <a:t>2020/11/2</a:t>
            </a:fld>
            <a:endParaRPr lang="zh-CN" altLang="en-US" sz="900">
              <a:solidFill>
                <a:prstClr val="black">
                  <a:tint val="75000"/>
                </a:prstClr>
              </a:solidFill>
            </a:endParaRPr>
          </a:p>
        </p:txBody>
      </p:sp>
      <p:sp>
        <p:nvSpPr>
          <p:cNvPr id="3" name="页脚占位符 2"/>
          <p:cNvSpPr>
            <a:spLocks noGrp="1"/>
          </p:cNvSpPr>
          <p:nvPr>
            <p:ph type="ftr" sz="quarter" idx="11"/>
          </p:nvPr>
        </p:nvSpPr>
        <p:spPr>
          <a:xfrm>
            <a:off x="4116000" y="6349833"/>
            <a:ext cx="3960000" cy="316800"/>
          </a:xfrm>
        </p:spPr>
        <p:txBody>
          <a:bodyPr/>
          <a:lstStyle/>
          <a:p>
            <a:pPr algn="ctr" defTabSz="685800">
              <a:defRPr/>
            </a:pPr>
            <a:endParaRPr lang="zh-CN" altLang="en-US" sz="900">
              <a:solidFill>
                <a:prstClr val="black">
                  <a:tint val="75000"/>
                </a:prstClr>
              </a:solidFill>
            </a:endParaRPr>
          </a:p>
        </p:txBody>
      </p:sp>
      <p:sp>
        <p:nvSpPr>
          <p:cNvPr id="4" name="灯片编号占位符 3"/>
          <p:cNvSpPr>
            <a:spLocks noGrp="1"/>
          </p:cNvSpPr>
          <p:nvPr>
            <p:ph type="sldNum" sz="quarter" idx="12"/>
          </p:nvPr>
        </p:nvSpPr>
        <p:spPr>
          <a:xfrm>
            <a:off x="8610600" y="6349833"/>
            <a:ext cx="2700000" cy="316800"/>
          </a:xfrm>
        </p:spPr>
        <p:txBody>
          <a:bodyPr/>
          <a:lstStyle/>
          <a:p>
            <a:fld id="{9A0DB2DC-4C9A-4742-B13C-FB6460FD3503}" type="slidenum">
              <a:rPr lang="zh-CN" altLang="en-US" dirty="0">
                <a:solidFill>
                  <a:prstClr val="black"/>
                </a:solidFill>
              </a:rPr>
              <a:t>‹#›</a:t>
            </a:fld>
            <a:endParaRPr lang="zh-CN" altLang="en-US" dirty="0">
              <a:solidFill>
                <a:prstClr val="black"/>
              </a:solidFill>
            </a:endParaRPr>
          </a:p>
        </p:txBody>
      </p:sp>
    </p:spTree>
  </p:cSld>
  <p:clrMapOvr>
    <a:masterClrMapping/>
  </p:clrMapOvr>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5" name="页脚占位符 4"/>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6" name="灯片编号占位符 5"/>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fontAlgn="base"/>
            <a:fld id="{9A0DB2DC-4C9A-4742-B13C-FB6460FD3503}" type="slidenum">
              <a:rPr lang="zh-CN" altLang="en-US" sz="1900" noProof="1" dirty="0">
                <a:solidFill>
                  <a:prstClr val="black"/>
                </a:solidFill>
                <a:latin typeface="Arial" panose="020B0604020202020204" pitchFamily="34" charset="0"/>
              </a:rPr>
              <a:t>‹#›</a:t>
            </a:fld>
            <a:endParaRPr lang="zh-CN" altLang="en-US" sz="1900" noProof="1">
              <a:solidFill>
                <a:prstClr val="black"/>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838200" y="1825625"/>
            <a:ext cx="10515600" cy="435133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5" name="页脚占位符 4"/>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6" name="灯片编号占位符 5"/>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fontAlgn="base"/>
            <a:fld id="{9A0DB2DC-4C9A-4742-B13C-FB6460FD3503}" type="slidenum">
              <a:rPr lang="zh-CN" altLang="en-US" sz="1900" noProof="1" dirty="0">
                <a:solidFill>
                  <a:prstClr val="black"/>
                </a:solidFill>
                <a:latin typeface="Arial" panose="020B0604020202020204" pitchFamily="34" charset="0"/>
              </a:rPr>
              <a:t>‹#›</a:t>
            </a:fld>
            <a:endParaRPr lang="zh-CN" altLang="en-US" sz="1900" noProof="1">
              <a:solidFill>
                <a:prstClr val="black"/>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2020/11/2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transition>
    <p:fade/>
  </p:transition>
  <p:hf sldNum="0" hd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a:prstGeom prst="rect">
            <a:avLst/>
          </a:prstGeo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1" y="4589463"/>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p>
        </p:txBody>
      </p:sp>
      <p:sp>
        <p:nvSpPr>
          <p:cNvPr id="4" name="日期占位符 3"/>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5" name="页脚占位符 4"/>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6" name="灯片编号占位符 5"/>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fontAlgn="base"/>
            <a:fld id="{9A0DB2DC-4C9A-4742-B13C-FB6460FD3503}" type="slidenum">
              <a:rPr lang="zh-CN" altLang="en-US" sz="1900" noProof="1" dirty="0">
                <a:solidFill>
                  <a:prstClr val="black"/>
                </a:solidFill>
                <a:latin typeface="Arial" panose="020B0604020202020204" pitchFamily="34" charset="0"/>
              </a:rPr>
              <a:t>‹#›</a:t>
            </a:fld>
            <a:endParaRPr lang="zh-CN" altLang="en-US" sz="1900" noProof="1">
              <a:solidFill>
                <a:prstClr val="black"/>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72200" y="1825625"/>
            <a:ext cx="5181600" cy="435133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6" name="页脚占位符 5"/>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7" name="灯片编号占位符 6"/>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fontAlgn="base"/>
            <a:fld id="{9A0DB2DC-4C9A-4742-B13C-FB6460FD3503}" type="slidenum">
              <a:rPr lang="zh-CN" altLang="en-US" sz="1900" noProof="1" dirty="0">
                <a:solidFill>
                  <a:prstClr val="black"/>
                </a:solidFill>
                <a:latin typeface="Arial" panose="020B0604020202020204" pitchFamily="34" charset="0"/>
              </a:rPr>
              <a:t>‹#›</a:t>
            </a:fld>
            <a:endParaRPr lang="zh-CN" altLang="en-US" sz="1900" noProof="1">
              <a:solidFill>
                <a:prstClr val="black"/>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8" name="页脚占位符 7"/>
          <p:cNvSpPr>
            <a:spLocks noGrp="1"/>
          </p:cNvSpPr>
          <p:nvPr>
            <p:ph type="ftr" sz="quarter" idx="1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9" name="灯片编号占位符 8"/>
          <p:cNvSpPr>
            <a:spLocks noGrp="1"/>
          </p:cNvSpPr>
          <p:nvPr>
            <p:ph type="sldNum" sz="quarter" idx="14"/>
          </p:nvPr>
        </p:nvSpPr>
        <p:spPr>
          <a:xfrm>
            <a:off x="8610600" y="6356350"/>
            <a:ext cx="2743200" cy="366713"/>
          </a:xfrm>
          <a:prstGeom prst="rect">
            <a:avLst/>
          </a:prstGeom>
        </p:spPr>
        <p:txBody>
          <a:bodyPr vert="horz" wrap="square" lIns="91436" tIns="45718" rIns="91436" bIns="45718" numCol="1" anchor="t" anchorCtr="0" compatLnSpc="1"/>
          <a:lstStyle/>
          <a:p>
            <a:pPr fontAlgn="base"/>
            <a:fld id="{9A0DB2DC-4C9A-4742-B13C-FB6460FD3503}" type="slidenum">
              <a:rPr lang="zh-CN" altLang="en-US" sz="1900" noProof="1" dirty="0">
                <a:solidFill>
                  <a:prstClr val="black"/>
                </a:solidFill>
                <a:latin typeface="Arial" panose="020B0604020202020204" pitchFamily="34" charset="0"/>
              </a:rPr>
              <a:t>‹#›</a:t>
            </a:fld>
            <a:endParaRPr lang="zh-CN" altLang="en-US" sz="1900" noProof="1">
              <a:solidFill>
                <a:prstClr val="black"/>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4" name="页脚占位符 3"/>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5" name="灯片编号占位符 4"/>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fontAlgn="base"/>
            <a:fld id="{9A0DB2DC-4C9A-4742-B13C-FB6460FD3503}" type="slidenum">
              <a:rPr lang="zh-CN" altLang="en-US" sz="1900" noProof="1" dirty="0">
                <a:solidFill>
                  <a:prstClr val="black"/>
                </a:solidFill>
                <a:latin typeface="Arial" panose="020B0604020202020204" pitchFamily="34" charset="0"/>
              </a:rPr>
              <a:t>‹#›</a:t>
            </a:fld>
            <a:endParaRPr lang="zh-CN" altLang="en-US" sz="1900" noProof="1">
              <a:solidFill>
                <a:prstClr val="black"/>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p>
        </p:txBody>
      </p:sp>
      <p:sp>
        <p:nvSpPr>
          <p:cNvPr id="5" name="日期占位符 4"/>
          <p:cNvSpPr>
            <a:spLocks noGrp="1"/>
          </p:cNvSpPr>
          <p:nvPr>
            <p:ph type="dt" sz="half" idx="1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6" name="页脚占位符 5"/>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7" name="灯片编号占位符 6"/>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fontAlgn="base"/>
            <a:fld id="{9A0DB2DC-4C9A-4742-B13C-FB6460FD3503}" type="slidenum">
              <a:rPr lang="zh-CN" altLang="en-US" sz="1900" noProof="1" dirty="0">
                <a:solidFill>
                  <a:prstClr val="black"/>
                </a:solidFill>
                <a:latin typeface="Arial" panose="020B0604020202020204" pitchFamily="34" charset="0"/>
              </a:rPr>
              <a:t>‹#›</a:t>
            </a:fld>
            <a:endParaRPr lang="zh-CN" altLang="en-US" sz="1900" noProof="1">
              <a:solidFill>
                <a:prstClr val="black"/>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p>
        </p:txBody>
      </p:sp>
      <p:sp>
        <p:nvSpPr>
          <p:cNvPr id="5" name="日期占位符 4"/>
          <p:cNvSpPr>
            <a:spLocks noGrp="1"/>
          </p:cNvSpPr>
          <p:nvPr>
            <p:ph type="dt" sz="half" idx="1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6" name="页脚占位符 5"/>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7" name="灯片编号占位符 6"/>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fontAlgn="base"/>
            <a:fld id="{9A0DB2DC-4C9A-4742-B13C-FB6460FD3503}" type="slidenum">
              <a:rPr lang="zh-CN" altLang="en-US" sz="1900" noProof="1" dirty="0">
                <a:solidFill>
                  <a:prstClr val="black"/>
                </a:solidFill>
                <a:latin typeface="Arial" panose="020B0604020202020204" pitchFamily="34" charset="0"/>
              </a:rPr>
              <a:t>‹#›</a:t>
            </a:fld>
            <a:endParaRPr lang="zh-CN" altLang="en-US" sz="1900" noProof="1">
              <a:solidFill>
                <a:prstClr val="black"/>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5" name="页脚占位符 4"/>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6" name="灯片编号占位符 5"/>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fontAlgn="base"/>
            <a:fld id="{9A0DB2DC-4C9A-4742-B13C-FB6460FD3503}" type="slidenum">
              <a:rPr lang="zh-CN" altLang="en-US" sz="1900" noProof="1" dirty="0">
                <a:solidFill>
                  <a:prstClr val="black"/>
                </a:solidFill>
                <a:latin typeface="Arial" panose="020B0604020202020204" pitchFamily="34" charset="0"/>
              </a:rPr>
              <a:t>‹#›</a:t>
            </a:fld>
            <a:endParaRPr lang="zh-CN" altLang="en-US" sz="1900" noProof="1">
              <a:solidFill>
                <a:prstClr val="black"/>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5" name="页脚占位符 4"/>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fontAlgn="base">
              <a:spcBef>
                <a:spcPct val="0"/>
              </a:spcBef>
              <a:spcAft>
                <a:spcPct val="0"/>
              </a:spcAft>
              <a:buFont typeface="Arial" panose="020B0604020202020204" pitchFamily="34" charset="0"/>
              <a:buNone/>
              <a:defRPr/>
            </a:pPr>
            <a:endParaRPr lang="zh-CN" altLang="en-US">
              <a:solidFill>
                <a:prstClr val="black"/>
              </a:solidFill>
            </a:endParaRPr>
          </a:p>
        </p:txBody>
      </p:sp>
      <p:sp>
        <p:nvSpPr>
          <p:cNvPr id="6" name="灯片编号占位符 5"/>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fontAlgn="base"/>
            <a:fld id="{9A0DB2DC-4C9A-4742-B13C-FB6460FD3503}" type="slidenum">
              <a:rPr lang="zh-CN" altLang="en-US" sz="1900" noProof="1" dirty="0">
                <a:solidFill>
                  <a:prstClr val="black"/>
                </a:solidFill>
                <a:latin typeface="Arial" panose="020B0604020202020204" pitchFamily="34" charset="0"/>
              </a:rPr>
              <a:t>‹#›</a:t>
            </a:fld>
            <a:endParaRPr lang="zh-CN" altLang="en-US" sz="1900" noProof="1">
              <a:solidFill>
                <a:prstClr val="black"/>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Date Placeholder 1"/>
          <p:cNvSpPr>
            <a:spLocks noGrp="1"/>
          </p:cNvSpPr>
          <p:nvPr>
            <p:ph type="dt" sz="half" idx="2"/>
          </p:nvPr>
        </p:nvSpPr>
        <p:spPr>
          <a:xfrm>
            <a:off x="838200" y="6356350"/>
            <a:ext cx="2743200" cy="366713"/>
          </a:xfrm>
          <a:prstGeom prst="rect">
            <a:avLst/>
          </a:prstGeom>
        </p:spPr>
        <p:txBody>
          <a:bodyPr/>
          <a:lstStyle/>
          <a:p>
            <a:pPr fontAlgn="base"/>
            <a:endParaRPr lang="zh-CN" altLang="en-US" sz="1300" noProof="1">
              <a:solidFill>
                <a:prstClr val="black"/>
              </a:solidFill>
            </a:endParaRPr>
          </a:p>
        </p:txBody>
      </p:sp>
      <p:sp>
        <p:nvSpPr>
          <p:cNvPr id="4" name="Footer Placeholder 2"/>
          <p:cNvSpPr>
            <a:spLocks noGrp="1"/>
          </p:cNvSpPr>
          <p:nvPr>
            <p:ph type="ftr" sz="quarter" idx="3"/>
          </p:nvPr>
        </p:nvSpPr>
        <p:spPr>
          <a:xfrm>
            <a:off x="4038600" y="6356350"/>
            <a:ext cx="4114800" cy="366713"/>
          </a:xfrm>
          <a:prstGeom prst="rect">
            <a:avLst/>
          </a:prstGeom>
        </p:spPr>
        <p:txBody>
          <a:bodyPr/>
          <a:lstStyle/>
          <a:p>
            <a:pPr fontAlgn="base"/>
            <a:endParaRPr lang="zh-CN" altLang="en-US" sz="1300" noProof="1">
              <a:solidFill>
                <a:prstClr val="black"/>
              </a:solidFill>
            </a:endParaRPr>
          </a:p>
        </p:txBody>
      </p:sp>
      <p:sp>
        <p:nvSpPr>
          <p:cNvPr id="5" name="Slide Number Placeholder 3"/>
          <p:cNvSpPr>
            <a:spLocks noGrp="1"/>
          </p:cNvSpPr>
          <p:nvPr>
            <p:ph type="sldNum" sz="quarter" idx="4"/>
          </p:nvPr>
        </p:nvSpPr>
        <p:spPr>
          <a:xfrm>
            <a:off x="8610600" y="6356350"/>
            <a:ext cx="2743200" cy="366713"/>
          </a:xfrm>
          <a:prstGeom prst="rect">
            <a:avLst/>
          </a:prstGeom>
        </p:spPr>
        <p:txBody>
          <a:bodyPr vert="horz" wrap="square" lIns="91440" tIns="45720" rIns="91440" bIns="45720" numCol="1" anchor="t" anchorCtr="0" compatLnSpc="1"/>
          <a:lstStyle/>
          <a:p>
            <a:pPr fontAlgn="base"/>
            <a:fld id="{9A0DB2DC-4C9A-4742-B13C-FB6460FD3503}" type="slidenum">
              <a:rPr lang="zh-CN" altLang="en-US" sz="1300" noProof="1" dirty="0">
                <a:solidFill>
                  <a:prstClr val="black"/>
                </a:solidFill>
                <a:latin typeface="Arial" panose="020B0604020202020204" pitchFamily="34" charset="0"/>
              </a:rPr>
              <a:t>‹#›</a:t>
            </a:fld>
            <a:endParaRPr lang="zh-CN" altLang="en-US" sz="1300" noProof="1">
              <a:solidFill>
                <a:prstClr val="black"/>
              </a:solidFill>
            </a:endParaRPr>
          </a:p>
        </p:txBody>
      </p:sp>
    </p:spTree>
  </p:cSld>
  <p:clrMapOvr>
    <a:masterClrMapping/>
  </p:clrMapOvr>
  <p:transition spd="slow" advClick="0" advTm="3000">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050" name="图片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a:noFill/>
          <a:ln w="9525">
            <a:noFill/>
          </a:ln>
        </p:spPr>
      </p:pic>
      <p:sp>
        <p:nvSpPr>
          <p:cNvPr id="2" name="日期占位符 1"/>
          <p:cNvSpPr>
            <a:spLocks noGrp="1"/>
          </p:cNvSpPr>
          <p:nvPr>
            <p:ph type="dt" sz="half" idx="10"/>
          </p:nvPr>
        </p:nvSpPr>
        <p:spPr>
          <a:xfrm>
            <a:off x="879743" y="6349833"/>
            <a:ext cx="2700000" cy="316800"/>
          </a:xfrm>
        </p:spPr>
        <p:txBody>
          <a:bodyPr/>
          <a:lstStyle/>
          <a:p>
            <a:pPr defTabSz="685800">
              <a:defRPr/>
            </a:pPr>
            <a:fld id="{2BD0C951-3A67-4514-A020-B7590B380D43}" type="datetimeFigureOut">
              <a:rPr lang="zh-CN" altLang="en-US" sz="900">
                <a:solidFill>
                  <a:prstClr val="black">
                    <a:tint val="75000"/>
                  </a:prstClr>
                </a:solidFill>
              </a:rPr>
              <a:t>2020/11/2</a:t>
            </a:fld>
            <a:endParaRPr lang="zh-CN" altLang="en-US" sz="900">
              <a:solidFill>
                <a:prstClr val="black">
                  <a:tint val="75000"/>
                </a:prstClr>
              </a:solidFill>
            </a:endParaRPr>
          </a:p>
        </p:txBody>
      </p:sp>
      <p:sp>
        <p:nvSpPr>
          <p:cNvPr id="3" name="页脚占位符 2"/>
          <p:cNvSpPr>
            <a:spLocks noGrp="1"/>
          </p:cNvSpPr>
          <p:nvPr>
            <p:ph type="ftr" sz="quarter" idx="11"/>
          </p:nvPr>
        </p:nvSpPr>
        <p:spPr>
          <a:xfrm>
            <a:off x="4116000" y="6349833"/>
            <a:ext cx="3960000" cy="316800"/>
          </a:xfrm>
        </p:spPr>
        <p:txBody>
          <a:bodyPr/>
          <a:lstStyle/>
          <a:p>
            <a:pPr algn="ctr" defTabSz="685800">
              <a:defRPr/>
            </a:pPr>
            <a:endParaRPr lang="zh-CN" altLang="en-US" sz="900">
              <a:solidFill>
                <a:prstClr val="black">
                  <a:tint val="75000"/>
                </a:prstClr>
              </a:solidFill>
            </a:endParaRPr>
          </a:p>
        </p:txBody>
      </p:sp>
      <p:sp>
        <p:nvSpPr>
          <p:cNvPr id="4" name="灯片编号占位符 3"/>
          <p:cNvSpPr>
            <a:spLocks noGrp="1"/>
          </p:cNvSpPr>
          <p:nvPr>
            <p:ph type="sldNum" sz="quarter" idx="12"/>
          </p:nvPr>
        </p:nvSpPr>
        <p:spPr>
          <a:xfrm>
            <a:off x="8610600" y="6349833"/>
            <a:ext cx="2700000" cy="316800"/>
          </a:xfrm>
        </p:spPr>
        <p:txBody>
          <a:bodyPr/>
          <a:lstStyle/>
          <a:p>
            <a:fld id="{9A0DB2DC-4C9A-4742-B13C-FB6460FD3503}" type="slidenum">
              <a:rPr lang="zh-CN" altLang="en-US" dirty="0">
                <a:solidFill>
                  <a:prstClr val="black"/>
                </a:solidFill>
              </a:rPr>
              <a:t>‹#›</a:t>
            </a:fld>
            <a:endParaRPr lang="zh-CN" altLang="en-US" dirty="0">
              <a:solidFill>
                <a:prstClr val="black"/>
              </a:solidFill>
            </a:endParaRPr>
          </a:p>
        </p:txBody>
      </p:sp>
    </p:spTree>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2020/11/2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fade/>
  </p:transition>
  <p:hf sldNum="0" hd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lvl="0" eaLnBrk="1" fontAlgn="base" hangingPunct="1"/>
            <a:fld id="{9A0DB2DC-4C9A-4742-B13C-FB6460FD3503}" type="slidenum">
              <a:rPr lang="zh-CN" altLang="en-US" sz="1900" strike="noStrike" noProof="1" dirty="0">
                <a:latin typeface="Arial" panose="020B0604020202020204" pitchFamily="34" charset="0"/>
                <a:ea typeface="宋体" panose="02010600030101010101" pitchFamily="2" charset="-122"/>
                <a:cs typeface="+mn-cs"/>
              </a:rPr>
              <a:t>‹#›</a:t>
            </a:fld>
            <a:endParaRPr lang="zh-CN" altLang="en-US" sz="1900" strike="noStrike" noProof="1"/>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838200" y="1825625"/>
            <a:ext cx="10515600" cy="435133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lvl="0" eaLnBrk="1" fontAlgn="base" hangingPunct="1"/>
            <a:fld id="{9A0DB2DC-4C9A-4742-B13C-FB6460FD3503}" type="slidenum">
              <a:rPr lang="zh-CN" altLang="en-US" sz="1900" strike="noStrike" noProof="1" dirty="0">
                <a:latin typeface="Arial" panose="020B0604020202020204" pitchFamily="34" charset="0"/>
                <a:ea typeface="宋体" panose="02010600030101010101" pitchFamily="2" charset="-122"/>
                <a:cs typeface="+mn-cs"/>
              </a:rPr>
              <a:t>‹#›</a:t>
            </a:fld>
            <a:endParaRPr lang="zh-CN" altLang="en-US" sz="1900" strike="noStrike" noProof="1"/>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a:prstGeom prst="rect">
            <a:avLst/>
          </a:prstGeo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1" y="4589463"/>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p>
        </p:txBody>
      </p:sp>
      <p:sp>
        <p:nvSpPr>
          <p:cNvPr id="4" name="日期占位符 3"/>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lvl="0" eaLnBrk="1" fontAlgn="base" hangingPunct="1"/>
            <a:fld id="{9A0DB2DC-4C9A-4742-B13C-FB6460FD3503}" type="slidenum">
              <a:rPr lang="zh-CN" altLang="en-US" sz="1900" strike="noStrike" noProof="1" dirty="0">
                <a:latin typeface="Arial" panose="020B0604020202020204" pitchFamily="34" charset="0"/>
                <a:ea typeface="宋体" panose="02010600030101010101" pitchFamily="2" charset="-122"/>
                <a:cs typeface="+mn-cs"/>
              </a:rPr>
              <a:t>‹#›</a:t>
            </a:fld>
            <a:endParaRPr lang="zh-CN" altLang="en-US" sz="1900" strike="noStrike" noProof="1"/>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72200" y="1825625"/>
            <a:ext cx="5181600" cy="435133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lvl="0" eaLnBrk="1" fontAlgn="base" hangingPunct="1"/>
            <a:fld id="{9A0DB2DC-4C9A-4742-B13C-FB6460FD3503}" type="slidenum">
              <a:rPr lang="zh-CN" altLang="en-US" sz="1900" strike="noStrike" noProof="1" dirty="0">
                <a:latin typeface="Arial" panose="020B0604020202020204" pitchFamily="34" charset="0"/>
                <a:ea typeface="宋体" panose="02010600030101010101" pitchFamily="2" charset="-122"/>
                <a:cs typeface="+mn-cs"/>
              </a:rPr>
              <a:t>‹#›</a:t>
            </a:fld>
            <a:endParaRPr lang="zh-CN" altLang="en-US" sz="1900" strike="noStrike" noProof="1"/>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8" name="页脚占位符 7"/>
          <p:cNvSpPr>
            <a:spLocks noGrp="1"/>
          </p:cNvSpPr>
          <p:nvPr>
            <p:ph type="ftr" sz="quarter" idx="1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4"/>
          </p:nvPr>
        </p:nvSpPr>
        <p:spPr>
          <a:xfrm>
            <a:off x="8610600" y="6356350"/>
            <a:ext cx="2743200" cy="366713"/>
          </a:xfrm>
          <a:prstGeom prst="rect">
            <a:avLst/>
          </a:prstGeom>
        </p:spPr>
        <p:txBody>
          <a:bodyPr vert="horz" wrap="square" lIns="91436" tIns="45718" rIns="91436" bIns="45718" numCol="1" anchor="t" anchorCtr="0" compatLnSpc="1"/>
          <a:lstStyle/>
          <a:p>
            <a:pPr lvl="0" eaLnBrk="1" fontAlgn="base" hangingPunct="1"/>
            <a:fld id="{9A0DB2DC-4C9A-4742-B13C-FB6460FD3503}" type="slidenum">
              <a:rPr lang="zh-CN" altLang="en-US" sz="1900" strike="noStrike" noProof="1" dirty="0">
                <a:latin typeface="Arial" panose="020B0604020202020204" pitchFamily="34" charset="0"/>
                <a:ea typeface="宋体" panose="02010600030101010101" pitchFamily="2" charset="-122"/>
                <a:cs typeface="+mn-cs"/>
              </a:rPr>
              <a:t>‹#›</a:t>
            </a:fld>
            <a:endParaRPr lang="zh-CN" altLang="en-US" sz="1900" strike="noStrike" noProof="1"/>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lvl="0" eaLnBrk="1" fontAlgn="base" hangingPunct="1"/>
            <a:fld id="{9A0DB2DC-4C9A-4742-B13C-FB6460FD3503}" type="slidenum">
              <a:rPr lang="zh-CN" altLang="en-US" sz="1900" strike="noStrike" noProof="1" dirty="0">
                <a:latin typeface="Arial" panose="020B0604020202020204" pitchFamily="34" charset="0"/>
                <a:ea typeface="宋体" panose="02010600030101010101" pitchFamily="2" charset="-122"/>
                <a:cs typeface="+mn-cs"/>
              </a:rPr>
              <a:t>‹#›</a:t>
            </a:fld>
            <a:endParaRPr lang="zh-CN" altLang="en-US" sz="1900" strike="noStrike" noProof="1"/>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p>
        </p:txBody>
      </p:sp>
      <p:sp>
        <p:nvSpPr>
          <p:cNvPr id="5" name="日期占位符 4"/>
          <p:cNvSpPr>
            <a:spLocks noGrp="1"/>
          </p:cNvSpPr>
          <p:nvPr>
            <p:ph type="dt" sz="half" idx="1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lvl="0" eaLnBrk="1" fontAlgn="base" hangingPunct="1"/>
            <a:fld id="{9A0DB2DC-4C9A-4742-B13C-FB6460FD3503}" type="slidenum">
              <a:rPr lang="zh-CN" altLang="en-US" sz="1900" strike="noStrike" noProof="1" dirty="0">
                <a:latin typeface="Arial" panose="020B0604020202020204" pitchFamily="34" charset="0"/>
                <a:ea typeface="宋体" panose="02010600030101010101" pitchFamily="2" charset="-122"/>
                <a:cs typeface="+mn-cs"/>
              </a:rPr>
              <a:t>‹#›</a:t>
            </a:fld>
            <a:endParaRPr lang="zh-CN" altLang="en-US" sz="1900" strike="noStrike" noProof="1"/>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p>
        </p:txBody>
      </p:sp>
      <p:sp>
        <p:nvSpPr>
          <p:cNvPr id="5" name="日期占位符 4"/>
          <p:cNvSpPr>
            <a:spLocks noGrp="1"/>
          </p:cNvSpPr>
          <p:nvPr>
            <p:ph type="dt" sz="half" idx="1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lvl="0" eaLnBrk="1" fontAlgn="base" hangingPunct="1"/>
            <a:fld id="{9A0DB2DC-4C9A-4742-B13C-FB6460FD3503}" type="slidenum">
              <a:rPr lang="zh-CN" altLang="en-US" sz="1900" strike="noStrike" noProof="1" dirty="0">
                <a:latin typeface="Arial" panose="020B0604020202020204" pitchFamily="34" charset="0"/>
                <a:ea typeface="宋体" panose="02010600030101010101" pitchFamily="2" charset="-122"/>
                <a:cs typeface="+mn-cs"/>
              </a:rPr>
              <a:t>‹#›</a:t>
            </a:fld>
            <a:endParaRPr lang="zh-CN" altLang="en-US" sz="1900" strike="noStrike" noProof="1"/>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lvl="0" eaLnBrk="1" fontAlgn="base" hangingPunct="1"/>
            <a:fld id="{9A0DB2DC-4C9A-4742-B13C-FB6460FD3503}" type="slidenum">
              <a:rPr lang="zh-CN" altLang="en-US" sz="1900" strike="noStrike" noProof="1" dirty="0">
                <a:latin typeface="Arial" panose="020B0604020202020204" pitchFamily="34" charset="0"/>
                <a:ea typeface="宋体" panose="02010600030101010101" pitchFamily="2" charset="-122"/>
                <a:cs typeface="+mn-cs"/>
              </a:rPr>
              <a:t>‹#›</a:t>
            </a:fld>
            <a:endParaRPr lang="zh-CN" altLang="en-US" sz="1900" strike="noStrike" noProof="1"/>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2"/>
          </p:nvPr>
        </p:nvSpPr>
        <p:spPr>
          <a:xfrm>
            <a:off x="838200" y="6356350"/>
            <a:ext cx="27432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6713"/>
          </a:xfrm>
          <a:prstGeom prst="rect">
            <a:avLst/>
          </a:prstGeom>
        </p:spPr>
        <p:txBody>
          <a:bodyPr lIns="91436" tIns="45718" rIns="91436" bIns="45718" anchor="t"/>
          <a:lstStyle>
            <a:lvl1pPr>
              <a:defRPr sz="1900" noProof="1" dirty="0">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9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6713"/>
          </a:xfrm>
          <a:prstGeom prst="rect">
            <a:avLst/>
          </a:prstGeom>
        </p:spPr>
        <p:txBody>
          <a:bodyPr vert="horz" wrap="square" lIns="91436" tIns="45718" rIns="91436" bIns="45718" numCol="1" anchor="t" anchorCtr="0" compatLnSpc="1"/>
          <a:lstStyle/>
          <a:p>
            <a:pPr lvl="0" eaLnBrk="1" fontAlgn="base" hangingPunct="1"/>
            <a:fld id="{9A0DB2DC-4C9A-4742-B13C-FB6460FD3503}" type="slidenum">
              <a:rPr lang="zh-CN" altLang="en-US" sz="1900" strike="noStrike" noProof="1" dirty="0">
                <a:latin typeface="Arial" panose="020B0604020202020204" pitchFamily="34" charset="0"/>
                <a:ea typeface="宋体" panose="02010600030101010101" pitchFamily="2" charset="-122"/>
                <a:cs typeface="+mn-cs"/>
              </a:rPr>
              <a:t>‹#›</a:t>
            </a:fld>
            <a:endParaRPr lang="zh-CN" altLang="en-US" sz="1900"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2020/11/2</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transition>
    <p:fade/>
  </p:transition>
  <p:hf sldNum="0" hd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Date Placeholder 1"/>
          <p:cNvSpPr>
            <a:spLocks noGrp="1"/>
          </p:cNvSpPr>
          <p:nvPr>
            <p:ph type="dt" sz="half" idx="2"/>
          </p:nvPr>
        </p:nvSpPr>
        <p:spPr>
          <a:xfrm>
            <a:off x="838200" y="6356350"/>
            <a:ext cx="2743200" cy="366713"/>
          </a:xfrm>
          <a:prstGeom prst="rect">
            <a:avLst/>
          </a:prstGeom>
        </p:spPr>
        <p:txBody>
          <a:bodyPr/>
          <a:lstStyle/>
          <a:p>
            <a:pPr lvl="0" eaLnBrk="1" fontAlgn="base" hangingPunct="1">
              <a:buFontTx/>
              <a:buNone/>
            </a:pPr>
            <a:endParaRPr lang="zh-CN" altLang="en-US" sz="1300" strike="noStrike" noProof="1">
              <a:latin typeface="Calibri" panose="020F0502020204030204" pitchFamily="34" charset="0"/>
            </a:endParaRPr>
          </a:p>
        </p:txBody>
      </p:sp>
      <p:sp>
        <p:nvSpPr>
          <p:cNvPr id="4" name="Footer Placeholder 2"/>
          <p:cNvSpPr>
            <a:spLocks noGrp="1"/>
          </p:cNvSpPr>
          <p:nvPr>
            <p:ph type="ftr" sz="quarter" idx="3"/>
          </p:nvPr>
        </p:nvSpPr>
        <p:spPr>
          <a:xfrm>
            <a:off x="4038600" y="6356350"/>
            <a:ext cx="4114800" cy="366713"/>
          </a:xfrm>
          <a:prstGeom prst="rect">
            <a:avLst/>
          </a:prstGeom>
        </p:spPr>
        <p:txBody>
          <a:bodyPr/>
          <a:lstStyle/>
          <a:p>
            <a:pPr lvl="0" eaLnBrk="1" fontAlgn="base" hangingPunct="1">
              <a:buFontTx/>
              <a:buNone/>
            </a:pPr>
            <a:endParaRPr lang="zh-CN" altLang="en-US" sz="1300" strike="noStrike" noProof="1">
              <a:latin typeface="Calibri" panose="020F0502020204030204" pitchFamily="34" charset="0"/>
            </a:endParaRPr>
          </a:p>
        </p:txBody>
      </p:sp>
      <p:sp>
        <p:nvSpPr>
          <p:cNvPr id="5" name="Slide Number Placeholder 3"/>
          <p:cNvSpPr>
            <a:spLocks noGrp="1"/>
          </p:cNvSpPr>
          <p:nvPr>
            <p:ph type="sldNum" sz="quarter" idx="4"/>
          </p:nvPr>
        </p:nvSpPr>
        <p:spPr>
          <a:xfrm>
            <a:off x="8610600" y="6356350"/>
            <a:ext cx="2743200" cy="366713"/>
          </a:xfrm>
          <a:prstGeom prst="rect">
            <a:avLst/>
          </a:prstGeom>
        </p:spPr>
        <p:txBody>
          <a:bodyPr vert="horz" wrap="square" lIns="91440" tIns="45720" rIns="91440" bIns="45720" numCol="1" anchor="t" anchorCtr="0" compatLnSpc="1"/>
          <a:lstStyle/>
          <a:p>
            <a:pPr lvl="0" eaLnBrk="1" fontAlgn="base" hangingPunct="1"/>
            <a:fld id="{9A0DB2DC-4C9A-4742-B13C-FB6460FD3503}" type="slidenum">
              <a:rPr lang="zh-CN" altLang="en-US" sz="1300" strike="noStrike" noProof="1" dirty="0">
                <a:latin typeface="Arial" panose="020B0604020202020204" pitchFamily="34" charset="0"/>
                <a:ea typeface="宋体" panose="02010600030101010101" pitchFamily="2" charset="-122"/>
                <a:cs typeface="+mn-cs"/>
              </a:rPr>
              <a:t>‹#›</a:t>
            </a:fld>
            <a:endParaRPr lang="zh-CN" altLang="en-US" sz="1300" strike="noStrike" noProof="1"/>
          </a:p>
        </p:txBody>
      </p:sp>
    </p:spTree>
  </p:cSld>
  <p:clrMapOvr>
    <a:masterClrMapping/>
  </p:clrMapOvr>
  <p:transition spd="slow" advClick="0" advTm="3000">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050" name="图片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a:noFill/>
          <a:ln w="9525">
            <a:noFill/>
          </a:ln>
        </p:spPr>
      </p:pic>
      <p:sp>
        <p:nvSpPr>
          <p:cNvPr id="2" name="日期占位符 1"/>
          <p:cNvSpPr>
            <a:spLocks noGrp="1"/>
          </p:cNvSpPr>
          <p:nvPr>
            <p:ph type="dt" sz="half" idx="10"/>
          </p:nvPr>
        </p:nvSpPr>
        <p:spPr>
          <a:xfrm>
            <a:off x="879743" y="6349833"/>
            <a:ext cx="2700000" cy="316800"/>
          </a:xfrm>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2BD0C951-3A67-4514-A020-B7590B380D43}"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t>2020/11/2</a:t>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a:xfrm>
            <a:off x="4116000" y="6349833"/>
            <a:ext cx="3960000" cy="316800"/>
          </a:xfrm>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a:xfrm>
            <a:off x="8610600" y="6349833"/>
            <a:ext cx="2700000" cy="316800"/>
          </a:xfrm>
        </p:spPr>
        <p:txBody>
          <a:bodyPr/>
          <a:lstStyle/>
          <a:p>
            <a:pPr lvl="0" eaLnBrk="1" hangingPunct="1">
              <a:buNone/>
            </a:pPr>
            <a:fld id="{9A0DB2DC-4C9A-4742-B13C-FB6460FD3503}" type="slidenum">
              <a:rPr lang="zh-CN" altLang="en-US" dirty="0"/>
              <a:t>‹#›</a:t>
            </a:fld>
            <a:endParaRPr lang="zh-CN" altLang="en-US" dirty="0"/>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2020/11/2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transition>
    <p:fade/>
  </p:transition>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2020/11/2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fade/>
  </p:transition>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tags" Target="../tags/tag6.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62.xml"/><Relationship Id="rId18" Type="http://schemas.openxmlformats.org/officeDocument/2006/relationships/tags" Target="../tags/tag67.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tags" Target="../tags/tag66.xml"/><Relationship Id="rId2" Type="http://schemas.openxmlformats.org/officeDocument/2006/relationships/slideLayout" Target="../slideLayouts/slideLayout14.xml"/><Relationship Id="rId16" Type="http://schemas.openxmlformats.org/officeDocument/2006/relationships/tags" Target="../tags/tag65.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64.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2020/11/2</a:t>
            </a:fld>
            <a:endParaRPr lang="zh-CN" altLang="en-US"/>
          </a:p>
        </p:txBody>
      </p:sp>
      <p:sp>
        <p:nvSpPr>
          <p:cNvPr id="5" name="页脚占位符 4"/>
          <p:cNvSpPr>
            <a:spLocks noGrp="1"/>
          </p:cNvSpPr>
          <p:nvPr>
            <p:ph type="ftr" sz="quarter" idx="3"/>
            <p:custDataLst>
              <p:tags r:id="rId17"/>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fade/>
  </p:transition>
  <p:hf sldNum="0" hdr="0" dt="0"/>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2020/11/2</a:t>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74" name="图片 6"/>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74" name="图片 6"/>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74" name="图片 6"/>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sldNum="0" hdr="0" ftr="0" dt="0"/>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74" name="图片 6"/>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tags" Target="../tags/tag13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tags" Target="../tags/tag133.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134.xml"/><Relationship Id="rId5" Type="http://schemas.openxmlformats.org/officeDocument/2006/relationships/image" Target="../media/image13.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5.xml"/><Relationship Id="rId1" Type="http://schemas.openxmlformats.org/officeDocument/2006/relationships/tags" Target="../tags/tag137.xml"/><Relationship Id="rId5" Type="http://schemas.openxmlformats.org/officeDocument/2006/relationships/image" Target="../media/image13.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5.xml"/><Relationship Id="rId1" Type="http://schemas.openxmlformats.org/officeDocument/2006/relationships/tags" Target="../tags/tag138.xml"/><Relationship Id="rId5" Type="http://schemas.openxmlformats.org/officeDocument/2006/relationships/image" Target="../media/image32.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5.png"/><Relationship Id="rId2" Type="http://schemas.openxmlformats.org/officeDocument/2006/relationships/slideLayout" Target="../slideLayouts/slideLayout25.xml"/><Relationship Id="rId1" Type="http://schemas.openxmlformats.org/officeDocument/2006/relationships/tags" Target="../tags/tag139.xml"/><Relationship Id="rId6" Type="http://schemas.openxmlformats.org/officeDocument/2006/relationships/image" Target="../media/image13.pn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17.xml"/><Relationship Id="rId7" Type="http://schemas.openxmlformats.org/officeDocument/2006/relationships/image" Target="../media/image38.jpeg"/><Relationship Id="rId2" Type="http://schemas.openxmlformats.org/officeDocument/2006/relationships/slideLayout" Target="../slideLayouts/slideLayout25.xml"/><Relationship Id="rId1" Type="http://schemas.openxmlformats.org/officeDocument/2006/relationships/tags" Target="../tags/tag140.xml"/><Relationship Id="rId6" Type="http://schemas.openxmlformats.org/officeDocument/2006/relationships/hyperlink" Target="&#21313;&#20843;&#27934;&#26449;&#26449;&#35980;&#20840;&#26223;&#33322;&#25293;&#35270;&#39057;.mp4" TargetMode="External"/><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5.xml"/><Relationship Id="rId1" Type="http://schemas.openxmlformats.org/officeDocument/2006/relationships/tags" Target="../tags/tag141.xml"/><Relationship Id="rId6" Type="http://schemas.openxmlformats.org/officeDocument/2006/relationships/image" Target="../media/image13.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5.xml"/><Relationship Id="rId1" Type="http://schemas.openxmlformats.org/officeDocument/2006/relationships/tags" Target="../tags/tag142.xml"/><Relationship Id="rId6" Type="http://schemas.openxmlformats.org/officeDocument/2006/relationships/image" Target="../media/image13.png"/><Relationship Id="rId5" Type="http://schemas.openxmlformats.org/officeDocument/2006/relationships/hyperlink" Target="&#21313;&#20843;&#27934;&#38271;&#40857;&#23476;.mp4" TargetMode="Externa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5.xml"/><Relationship Id="rId1" Type="http://schemas.openxmlformats.org/officeDocument/2006/relationships/tags" Target="../tags/tag143.xml"/><Relationship Id="rId6" Type="http://schemas.openxmlformats.org/officeDocument/2006/relationships/image" Target="../media/image13.png"/><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5.xml"/><Relationship Id="rId1" Type="http://schemas.openxmlformats.org/officeDocument/2006/relationships/tags" Target="../tags/tag144.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image" Target="../media/image1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5.xml"/><Relationship Id="rId1" Type="http://schemas.openxmlformats.org/officeDocument/2006/relationships/tags" Target="../tags/tag147.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13.png"/><Relationship Id="rId5" Type="http://schemas.openxmlformats.org/officeDocument/2006/relationships/image" Target="../media/image4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5.xml"/><Relationship Id="rId1" Type="http://schemas.openxmlformats.org/officeDocument/2006/relationships/tags" Target="../tags/tag150.xml"/><Relationship Id="rId5" Type="http://schemas.openxmlformats.org/officeDocument/2006/relationships/image" Target="../media/image46.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5.xml"/><Relationship Id="rId7" Type="http://schemas.openxmlformats.org/officeDocument/2006/relationships/hyperlink" Target="&#20064;&#24635;&#20070;&#35760;&#21040;&#21313;&#20843;&#27934;&#26449;&#35270;&#39057;.mp4" TargetMode="Externa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hyperlink" Target="&#20064;&#24635;&#20070;&#35760;&#26469;&#21313;&#20843;&#27934;&#26449;.mp4"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image" Target="../media/image13.pn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5.xml"/><Relationship Id="rId1" Type="http://schemas.openxmlformats.org/officeDocument/2006/relationships/tags" Target="../tags/tag155.xml"/><Relationship Id="rId5" Type="http://schemas.openxmlformats.org/officeDocument/2006/relationships/image" Target="../media/image13.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57.xml"/><Relationship Id="rId1" Type="http://schemas.openxmlformats.org/officeDocument/2006/relationships/tags" Target="../tags/tag156.xml"/><Relationship Id="rId5" Type="http://schemas.openxmlformats.org/officeDocument/2006/relationships/image" Target="../media/image13.pn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125.xml"/><Relationship Id="rId7" Type="http://schemas.openxmlformats.org/officeDocument/2006/relationships/image" Target="../media/image12.pn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image" Target="../media/image11.png"/><Relationship Id="rId5" Type="http://schemas.openxmlformats.org/officeDocument/2006/relationships/notesSlide" Target="../notesSlides/notesSlide3.xml"/><Relationship Id="rId4"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tags" Target="../tags/tag159.xml"/><Relationship Id="rId1" Type="http://schemas.openxmlformats.org/officeDocument/2006/relationships/tags" Target="../tags/tag158.xml"/><Relationship Id="rId5" Type="http://schemas.openxmlformats.org/officeDocument/2006/relationships/image" Target="../media/image13.pn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6.xml"/><Relationship Id="rId1" Type="http://schemas.openxmlformats.org/officeDocument/2006/relationships/tags" Target="../tags/tag160.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62.xml"/><Relationship Id="rId1" Type="http://schemas.openxmlformats.org/officeDocument/2006/relationships/tags" Target="../tags/tag161.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7.xml"/><Relationship Id="rId1" Type="http://schemas.openxmlformats.org/officeDocument/2006/relationships/tags" Target="../tags/tag163.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7.xml"/><Relationship Id="rId1" Type="http://schemas.openxmlformats.org/officeDocument/2006/relationships/tags" Target="../tags/tag164.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166.xml"/><Relationship Id="rId1" Type="http://schemas.openxmlformats.org/officeDocument/2006/relationships/tags" Target="../tags/tag165.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168.xml"/><Relationship Id="rId1" Type="http://schemas.openxmlformats.org/officeDocument/2006/relationships/tags" Target="../tags/tag167.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170.xml"/><Relationship Id="rId1" Type="http://schemas.openxmlformats.org/officeDocument/2006/relationships/tags" Target="../tags/tag169.xml"/><Relationship Id="rId5" Type="http://schemas.openxmlformats.org/officeDocument/2006/relationships/image" Target="../media/image13.pn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7.xml"/><Relationship Id="rId1" Type="http://schemas.openxmlformats.org/officeDocument/2006/relationships/tags" Target="../tags/tag171.xml"/><Relationship Id="rId5" Type="http://schemas.openxmlformats.org/officeDocument/2006/relationships/image" Target="../media/image13.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7.xml"/><Relationship Id="rId1" Type="http://schemas.openxmlformats.org/officeDocument/2006/relationships/tags" Target="../tags/tag172.xml"/><Relationship Id="rId6" Type="http://schemas.openxmlformats.org/officeDocument/2006/relationships/image" Target="../media/image13.png"/><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17.png"/><Relationship Id="rId2" Type="http://schemas.openxmlformats.org/officeDocument/2006/relationships/slideLayout" Target="../slideLayouts/slideLayout25.xml"/><Relationship Id="rId1" Type="http://schemas.openxmlformats.org/officeDocument/2006/relationships/tags" Target="../tags/tag12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7.xml"/><Relationship Id="rId1" Type="http://schemas.openxmlformats.org/officeDocument/2006/relationships/tags" Target="../tags/tag173.xml"/><Relationship Id="rId5" Type="http://schemas.openxmlformats.org/officeDocument/2006/relationships/image" Target="../media/image13.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7.xml"/><Relationship Id="rId1" Type="http://schemas.openxmlformats.org/officeDocument/2006/relationships/tags" Target="../tags/tag174.xml"/><Relationship Id="rId6" Type="http://schemas.openxmlformats.org/officeDocument/2006/relationships/image" Target="../media/image13.png"/><Relationship Id="rId5" Type="http://schemas.openxmlformats.org/officeDocument/2006/relationships/image" Target="../media/image59.jpe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7.xml"/><Relationship Id="rId1" Type="http://schemas.openxmlformats.org/officeDocument/2006/relationships/tags" Target="../tags/tag175.xml"/><Relationship Id="rId6" Type="http://schemas.openxmlformats.org/officeDocument/2006/relationships/image" Target="../media/image13.png"/><Relationship Id="rId5" Type="http://schemas.openxmlformats.org/officeDocument/2006/relationships/image" Target="../media/image61.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13.png"/><Relationship Id="rId2" Type="http://schemas.openxmlformats.org/officeDocument/2006/relationships/slideLayout" Target="../slideLayouts/slideLayout37.xml"/><Relationship Id="rId1" Type="http://schemas.openxmlformats.org/officeDocument/2006/relationships/tags" Target="../tags/tag176.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7.xml"/><Relationship Id="rId1" Type="http://schemas.openxmlformats.org/officeDocument/2006/relationships/tags" Target="../tags/tag177.xml"/><Relationship Id="rId6" Type="http://schemas.openxmlformats.org/officeDocument/2006/relationships/image" Target="../media/image13.png"/><Relationship Id="rId5" Type="http://schemas.openxmlformats.org/officeDocument/2006/relationships/image" Target="../media/image66.jpeg"/><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7.xml"/><Relationship Id="rId1" Type="http://schemas.openxmlformats.org/officeDocument/2006/relationships/tags" Target="../tags/tag178.xml"/><Relationship Id="rId6" Type="http://schemas.openxmlformats.org/officeDocument/2006/relationships/image" Target="../media/image13.png"/><Relationship Id="rId5" Type="http://schemas.openxmlformats.org/officeDocument/2006/relationships/image" Target="../media/image68.jpeg"/><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7.xml"/><Relationship Id="rId1" Type="http://schemas.openxmlformats.org/officeDocument/2006/relationships/tags" Target="../tags/tag179.xml"/><Relationship Id="rId6" Type="http://schemas.openxmlformats.org/officeDocument/2006/relationships/image" Target="../media/image13.png"/><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7.xml"/><Relationship Id="rId1" Type="http://schemas.openxmlformats.org/officeDocument/2006/relationships/tags" Target="../tags/tag180.xml"/><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7.xml"/><Relationship Id="rId1" Type="http://schemas.openxmlformats.org/officeDocument/2006/relationships/tags" Target="../tags/tag181.xml"/><Relationship Id="rId6" Type="http://schemas.openxmlformats.org/officeDocument/2006/relationships/image" Target="../media/image13.png"/><Relationship Id="rId5" Type="http://schemas.openxmlformats.org/officeDocument/2006/relationships/image" Target="../media/image72.jpeg"/><Relationship Id="rId4" Type="http://schemas.openxmlformats.org/officeDocument/2006/relationships/image" Target="../media/image71.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7.xml"/><Relationship Id="rId1" Type="http://schemas.openxmlformats.org/officeDocument/2006/relationships/tags" Target="../tags/tag182.xml"/><Relationship Id="rId5" Type="http://schemas.openxmlformats.org/officeDocument/2006/relationships/image" Target="../media/image13.png"/><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tags" Target="../tags/tag127.xml"/><Relationship Id="rId6" Type="http://schemas.openxmlformats.org/officeDocument/2006/relationships/image" Target="../media/image13.png"/><Relationship Id="rId5" Type="http://schemas.openxmlformats.org/officeDocument/2006/relationships/image" Target="../media/image19.jpe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7.xml"/><Relationship Id="rId1" Type="http://schemas.openxmlformats.org/officeDocument/2006/relationships/tags" Target="../tags/tag183.xml"/><Relationship Id="rId6" Type="http://schemas.openxmlformats.org/officeDocument/2006/relationships/image" Target="../media/image13.png"/><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37.xml"/><Relationship Id="rId1" Type="http://schemas.openxmlformats.org/officeDocument/2006/relationships/tags" Target="../tags/tag184.xml"/><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7.xml"/><Relationship Id="rId1" Type="http://schemas.openxmlformats.org/officeDocument/2006/relationships/tags" Target="../tags/tag185.xml"/><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7.xml"/><Relationship Id="rId1" Type="http://schemas.openxmlformats.org/officeDocument/2006/relationships/tags" Target="../tags/tag186.xml"/><Relationship Id="rId5" Type="http://schemas.openxmlformats.org/officeDocument/2006/relationships/image" Target="../media/image13.png"/><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7.xml"/><Relationship Id="rId1" Type="http://schemas.openxmlformats.org/officeDocument/2006/relationships/tags" Target="../tags/tag187.xml"/><Relationship Id="rId5" Type="http://schemas.openxmlformats.org/officeDocument/2006/relationships/image" Target="../media/image13.png"/><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7.xml"/><Relationship Id="rId1" Type="http://schemas.openxmlformats.org/officeDocument/2006/relationships/tags" Target="../tags/tag188.xml"/><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7.xml"/><Relationship Id="rId1" Type="http://schemas.openxmlformats.org/officeDocument/2006/relationships/tags" Target="../tags/tag189.xml"/><Relationship Id="rId4" Type="http://schemas.openxmlformats.org/officeDocument/2006/relationships/image" Target="../media/image1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7.xml"/><Relationship Id="rId1" Type="http://schemas.openxmlformats.org/officeDocument/2006/relationships/tags" Target="../tags/tag190.xml"/><Relationship Id="rId6" Type="http://schemas.openxmlformats.org/officeDocument/2006/relationships/image" Target="../media/image13.png"/><Relationship Id="rId5" Type="http://schemas.openxmlformats.org/officeDocument/2006/relationships/hyperlink" Target="&#37329;&#27468;&#33073;&#21333;&#35760;&#31934;&#31616;&#29256;.mp4" TargetMode="Externa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9.xml"/><Relationship Id="rId7" Type="http://schemas.openxmlformats.org/officeDocument/2006/relationships/diagramColors" Target="../diagrams/colors1.xml"/><Relationship Id="rId2" Type="http://schemas.openxmlformats.org/officeDocument/2006/relationships/slideLayout" Target="../slideLayouts/slideLayout37.xml"/><Relationship Id="rId1" Type="http://schemas.openxmlformats.org/officeDocument/2006/relationships/tags" Target="../tags/tag19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3.png"/><Relationship Id="rId4" Type="http://schemas.openxmlformats.org/officeDocument/2006/relationships/diagramData" Target="../diagrams/data1.xml"/><Relationship Id="rId9"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7.xml"/><Relationship Id="rId1" Type="http://schemas.openxmlformats.org/officeDocument/2006/relationships/tags" Target="../tags/tag19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tags" Target="../tags/tag128.xml"/><Relationship Id="rId6" Type="http://schemas.openxmlformats.org/officeDocument/2006/relationships/image" Target="../media/image13.png"/><Relationship Id="rId5" Type="http://schemas.openxmlformats.org/officeDocument/2006/relationships/image" Target="../media/image21.jpe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7.xml"/><Relationship Id="rId1" Type="http://schemas.openxmlformats.org/officeDocument/2006/relationships/tags" Target="../tags/tag193.xml"/><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3.png"/><Relationship Id="rId2" Type="http://schemas.openxmlformats.org/officeDocument/2006/relationships/slideLayout" Target="../slideLayouts/slideLayout37.xml"/><Relationship Id="rId1" Type="http://schemas.openxmlformats.org/officeDocument/2006/relationships/tags" Target="../tags/tag19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3.png"/><Relationship Id="rId2" Type="http://schemas.openxmlformats.org/officeDocument/2006/relationships/slideLayout" Target="../slideLayouts/slideLayout37.xml"/><Relationship Id="rId1" Type="http://schemas.openxmlformats.org/officeDocument/2006/relationships/tags" Target="../tags/tag19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7.xml"/><Relationship Id="rId1" Type="http://schemas.openxmlformats.org/officeDocument/2006/relationships/tags" Target="../tags/tag196.xml"/><Relationship Id="rId4" Type="http://schemas.openxmlformats.org/officeDocument/2006/relationships/image" Target="../media/image13.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13.png"/><Relationship Id="rId2" Type="http://schemas.openxmlformats.org/officeDocument/2006/relationships/slideLayout" Target="../slideLayouts/slideLayout37.xml"/><Relationship Id="rId1" Type="http://schemas.openxmlformats.org/officeDocument/2006/relationships/tags" Target="../tags/tag197.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jpe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59.xml"/><Relationship Id="rId5" Type="http://schemas.openxmlformats.org/officeDocument/2006/relationships/image" Target="../media/image9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3.png"/><Relationship Id="rId2" Type="http://schemas.openxmlformats.org/officeDocument/2006/relationships/slideLayout" Target="../slideLayouts/slideLayout25.xml"/><Relationship Id="rId1" Type="http://schemas.openxmlformats.org/officeDocument/2006/relationships/tags" Target="../tags/tag12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hyperlink" Target="&#21313;&#20843;&#27934;&#26449;&#20154;&#22238;&#24518;&#21313;&#20843;&#27934;.mp4"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130.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hyperlink" Target="&#33495;&#27468;.mp4"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9.xml"/><Relationship Id="rId7" Type="http://schemas.openxmlformats.org/officeDocument/2006/relationships/image" Target="../media/image28.jpeg"/><Relationship Id="rId2" Type="http://schemas.openxmlformats.org/officeDocument/2006/relationships/slideLayout" Target="../slideLayouts/slideLayout25.xml"/><Relationship Id="rId1" Type="http://schemas.openxmlformats.org/officeDocument/2006/relationships/tags" Target="../tags/tag13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3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2192000" cy="3556000"/>
          </a:xfrm>
          <a:prstGeom prst="rect">
            <a:avLst/>
          </a:prstGeom>
          <a:noFill/>
          <a:ln w="9525">
            <a:noFill/>
          </a:ln>
        </p:spPr>
      </p:pic>
      <p:pic>
        <p:nvPicPr>
          <p:cNvPr id="9219" name="图片 3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34250" y="554778"/>
            <a:ext cx="3035300" cy="2605617"/>
          </a:xfrm>
          <a:prstGeom prst="rect">
            <a:avLst/>
          </a:prstGeom>
          <a:noFill/>
          <a:ln w="9525">
            <a:noFill/>
          </a:ln>
        </p:spPr>
      </p:pic>
      <p:pic>
        <p:nvPicPr>
          <p:cNvPr id="9220" name="图片 3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40384" y="270933"/>
            <a:ext cx="1919816" cy="1248833"/>
          </a:xfrm>
          <a:prstGeom prst="rect">
            <a:avLst/>
          </a:prstGeom>
          <a:noFill/>
          <a:ln w="9525">
            <a:noFill/>
          </a:ln>
        </p:spPr>
      </p:pic>
      <p:pic>
        <p:nvPicPr>
          <p:cNvPr id="9221" name="图片 80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9300" y="1066800"/>
            <a:ext cx="2525184" cy="1581151"/>
          </a:xfrm>
          <a:prstGeom prst="rect">
            <a:avLst/>
          </a:prstGeom>
          <a:noFill/>
          <a:ln w="9525">
            <a:noFill/>
          </a:ln>
        </p:spPr>
      </p:pic>
      <p:sp>
        <p:nvSpPr>
          <p:cNvPr id="58" name="矩形 57"/>
          <p:cNvSpPr/>
          <p:nvPr/>
        </p:nvSpPr>
        <p:spPr>
          <a:xfrm flipV="1">
            <a:off x="421005" y="4418330"/>
            <a:ext cx="11420475" cy="76200"/>
          </a:xfrm>
          <a:prstGeom prst="rect">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schemeClr val="lt1"/>
              </a:solidFill>
              <a:effectLst/>
              <a:uLnTx/>
              <a:uFillTx/>
              <a:latin typeface="+mn-lt"/>
              <a:ea typeface="+mn-ea"/>
              <a:cs typeface="+mn-cs"/>
            </a:endParaRPr>
          </a:p>
        </p:txBody>
      </p:sp>
      <p:grpSp>
        <p:nvGrpSpPr>
          <p:cNvPr id="9224" name="组合 61"/>
          <p:cNvGrpSpPr/>
          <p:nvPr/>
        </p:nvGrpSpPr>
        <p:grpSpPr>
          <a:xfrm>
            <a:off x="-5112598" y="3456254"/>
            <a:ext cx="22833330" cy="829945"/>
            <a:chOff x="-5895345" y="3901925"/>
            <a:chExt cx="17128579" cy="623044"/>
          </a:xfrm>
        </p:grpSpPr>
        <p:sp>
          <p:nvSpPr>
            <p:cNvPr id="63" name="TextBox 32">
              <a:hlinkClick r:id="" action="ppaction://hlinkshowjump?jump=nextslide"/>
            </p:cNvPr>
            <p:cNvSpPr txBox="1">
              <a:spLocks noChangeArrowheads="1"/>
            </p:cNvSpPr>
            <p:nvPr/>
          </p:nvSpPr>
          <p:spPr bwMode="auto">
            <a:xfrm>
              <a:off x="-1745864" y="3901925"/>
              <a:ext cx="8830092" cy="623044"/>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1200" normalizeH="0" baseline="0" noProof="0" dirty="0" smtClean="0">
                  <a:ln w="190500">
                    <a:solidFill>
                      <a:schemeClr val="bg1"/>
                    </a:solidFill>
                  </a:ln>
                  <a:solidFill>
                    <a:schemeClr val="bg1"/>
                  </a:solidFill>
                  <a:effectLst>
                    <a:outerShdw blurRad="50800" dist="38100" dir="2700000" algn="tl" rotWithShape="0">
                      <a:prstClr val="black">
                        <a:alpha val="40000"/>
                      </a:prstClr>
                    </a:outerShdw>
                  </a:effectLst>
                  <a:uLnTx/>
                  <a:uFillTx/>
                  <a:latin typeface="方正大标宋简体" panose="02010601030101010101" pitchFamily="2" charset="-122"/>
                  <a:ea typeface="方正大标宋简体" panose="02010601030101010101" pitchFamily="2" charset="-122"/>
                  <a:cs typeface="+mn-cs"/>
                </a:rPr>
                <a:t>精准扶贫精准脱贫的十八洞样版</a:t>
              </a:r>
              <a:endParaRPr kumimoji="0" lang="en-US" altLang="zh-CN" sz="4800" b="1" i="0" u="none" strike="noStrike" kern="1200" cap="none" spc="1200" normalizeH="0" baseline="0" noProof="0" dirty="0" smtClean="0">
                <a:ln w="190500">
                  <a:solidFill>
                    <a:schemeClr val="bg1"/>
                  </a:solidFill>
                </a:ln>
                <a:solidFill>
                  <a:schemeClr val="bg1"/>
                </a:solidFill>
                <a:effectLst>
                  <a:outerShdw blurRad="50800" dist="38100" dir="2700000" algn="tl" rotWithShape="0">
                    <a:prstClr val="black">
                      <a:alpha val="40000"/>
                    </a:prstClr>
                  </a:outerShdw>
                </a:effectLst>
                <a:uLnTx/>
                <a:uFillTx/>
                <a:latin typeface="方正大标宋简体" panose="02010601030101010101" pitchFamily="2" charset="-122"/>
                <a:ea typeface="方正大标宋简体" panose="02010601030101010101" pitchFamily="2" charset="-122"/>
                <a:cs typeface="+mn-cs"/>
              </a:endParaRPr>
            </a:p>
          </p:txBody>
        </p:sp>
        <p:sp>
          <p:nvSpPr>
            <p:cNvPr id="64" name="TextBox 32">
              <a:hlinkClick r:id="" action="ppaction://hlinkshowjump?jump=nextslide"/>
            </p:cNvPr>
            <p:cNvSpPr txBox="1">
              <a:spLocks noChangeArrowheads="1"/>
            </p:cNvSpPr>
            <p:nvPr/>
          </p:nvSpPr>
          <p:spPr bwMode="auto">
            <a:xfrm>
              <a:off x="-5895345" y="3901925"/>
              <a:ext cx="17128579" cy="623044"/>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1200" normalizeH="0" baseline="0" noProof="0" dirty="0" smtClean="0">
                  <a:ln>
                    <a:noFill/>
                  </a:ln>
                  <a:solidFill>
                    <a:srgbClr val="E20000"/>
                  </a:solidFill>
                  <a:effectLst/>
                  <a:uLnTx/>
                  <a:uFillTx/>
                  <a:latin typeface="方正大标宋简体" panose="02010601030101010101" pitchFamily="2" charset="-122"/>
                  <a:ea typeface="方正大标宋简体" panose="02010601030101010101" pitchFamily="2" charset="-122"/>
                  <a:cs typeface="+mn-cs"/>
                </a:rPr>
                <a:t>精准扶贫精准脱贫的十八洞样板</a:t>
              </a:r>
            </a:p>
          </p:txBody>
        </p:sp>
      </p:grpSp>
      <p:sp>
        <p:nvSpPr>
          <p:cNvPr id="9227" name="文本框 11"/>
          <p:cNvSpPr txBox="1"/>
          <p:nvPr/>
        </p:nvSpPr>
        <p:spPr>
          <a:xfrm>
            <a:off x="1741170" y="5061585"/>
            <a:ext cx="10287635" cy="1476375"/>
          </a:xfrm>
          <a:prstGeom prst="rect">
            <a:avLst/>
          </a:prstGeom>
          <a:noFill/>
          <a:ln w="9525">
            <a:noFill/>
          </a:ln>
        </p:spPr>
        <p:txBody>
          <a:bodyPr wrap="square" lIns="91440" tIns="45720" rIns="91440" bIns="45720">
            <a:spAutoFit/>
          </a:bodyPr>
          <a:lstStyle/>
          <a:p>
            <a:pPr algn="ctr">
              <a:lnSpc>
                <a:spcPct val="125000"/>
              </a:lnSpc>
            </a:pPr>
            <a:r>
              <a:rPr lang="zh-CN" altLang="en-US" sz="3600" dirty="0">
                <a:solidFill>
                  <a:srgbClr val="FF0000"/>
                </a:solidFill>
                <a:latin typeface="Arial Unicode MS" pitchFamily="34" charset="-122"/>
                <a:ea typeface="微软雅黑" panose="020B0503020204020204" charset="-122"/>
              </a:rPr>
              <a:t>中共花垣县委党校、十八洞党性教育基地管理处</a:t>
            </a:r>
          </a:p>
          <a:p>
            <a:pPr algn="ctr">
              <a:lnSpc>
                <a:spcPct val="125000"/>
              </a:lnSpc>
            </a:pPr>
            <a:r>
              <a:rPr lang="en-US" altLang="zh-CN" sz="3600" dirty="0">
                <a:solidFill>
                  <a:srgbClr val="000000"/>
                </a:solidFill>
                <a:latin typeface="Arial Unicode MS" pitchFamily="34" charset="-122"/>
                <a:ea typeface="微软雅黑" panose="020B0503020204020204" charset="-122"/>
              </a:rPr>
              <a:t>2020</a:t>
            </a:r>
            <a:r>
              <a:rPr lang="zh-CN" altLang="en-US" sz="3600" dirty="0">
                <a:solidFill>
                  <a:srgbClr val="000000"/>
                </a:solidFill>
                <a:latin typeface="Arial Unicode MS" pitchFamily="34" charset="-122"/>
                <a:ea typeface="微软雅黑" panose="020B0503020204020204" charset="-122"/>
              </a:rPr>
              <a:t>年</a:t>
            </a:r>
            <a:r>
              <a:rPr lang="en-US" altLang="zh-CN" sz="3600" dirty="0">
                <a:solidFill>
                  <a:srgbClr val="000000"/>
                </a:solidFill>
                <a:latin typeface="Arial Unicode MS" pitchFamily="34" charset="-122"/>
                <a:ea typeface="微软雅黑" panose="020B0503020204020204" charset="-122"/>
              </a:rPr>
              <a:t>07</a:t>
            </a:r>
            <a:r>
              <a:rPr lang="zh-CN" altLang="en-US" sz="3600" dirty="0">
                <a:solidFill>
                  <a:srgbClr val="000000"/>
                </a:solidFill>
                <a:latin typeface="Arial Unicode MS" pitchFamily="34" charset="-122"/>
                <a:ea typeface="微软雅黑" panose="020B0503020204020204" charset="-122"/>
              </a:rPr>
              <a:t>月</a:t>
            </a:r>
            <a:r>
              <a:rPr lang="en-US" altLang="zh-CN" sz="3600" dirty="0">
                <a:solidFill>
                  <a:srgbClr val="000000"/>
                </a:solidFill>
                <a:latin typeface="Arial Unicode MS" pitchFamily="34" charset="-122"/>
                <a:ea typeface="微软雅黑" panose="020B0503020204020204" charset="-122"/>
              </a:rPr>
              <a:t>14</a:t>
            </a:r>
            <a:r>
              <a:rPr lang="zh-CN" altLang="en-US" sz="3600" dirty="0">
                <a:solidFill>
                  <a:srgbClr val="000000"/>
                </a:solidFill>
                <a:latin typeface="Arial Unicode MS" pitchFamily="34" charset="-122"/>
                <a:ea typeface="微软雅黑" panose="020B0503020204020204" charset="-122"/>
              </a:rPr>
              <a:t>日 </a:t>
            </a:r>
            <a:r>
              <a:rPr lang="zh-CN" altLang="en-US" sz="2135" dirty="0">
                <a:solidFill>
                  <a:srgbClr val="000000"/>
                </a:solidFill>
                <a:latin typeface="Arial Unicode MS" pitchFamily="34" charset="-122"/>
                <a:ea typeface="微软雅黑" panose="020B0503020204020204" charset="-122"/>
              </a:rPr>
              <a:t>  </a:t>
            </a:r>
          </a:p>
        </p:txBody>
      </p:sp>
      <p:sp>
        <p:nvSpPr>
          <p:cNvPr id="21" name="矩形 20"/>
          <p:cNvSpPr/>
          <p:nvPr/>
        </p:nvSpPr>
        <p:spPr>
          <a:xfrm flipV="1">
            <a:off x="-635" y="7313295"/>
            <a:ext cx="12192635" cy="100965"/>
          </a:xfrm>
          <a:prstGeom prst="rect">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schemeClr val="lt1"/>
              </a:solidFill>
              <a:effectLst/>
              <a:uLnTx/>
              <a:uFillTx/>
              <a:latin typeface="+mn-lt"/>
              <a:ea typeface="+mn-ea"/>
              <a:cs typeface="+mn-cs"/>
            </a:endParaRPr>
          </a:p>
        </p:txBody>
      </p:sp>
      <p:pic>
        <p:nvPicPr>
          <p:cNvPr id="3" name="图片 2" descr="ea24942045b7fc93e0cefb3f0310b8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660" y="4617720"/>
            <a:ext cx="1920240" cy="192024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3"/>
          <p:cNvSpPr/>
          <p:nvPr/>
        </p:nvSpPr>
        <p:spPr>
          <a:xfrm>
            <a:off x="392430" y="2207895"/>
            <a:ext cx="11799570" cy="4096385"/>
          </a:xfrm>
          <a:prstGeom prst="rect">
            <a:avLst/>
          </a:prstGeom>
          <a:solidFill>
            <a:schemeClr val="bg1"/>
          </a:solidFill>
          <a:ln w="12700">
            <a:noFill/>
          </a:ln>
          <a:effectLst>
            <a:softEdge rad="3937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21506" name="矩形 3"/>
          <p:cNvSpPr/>
          <p:nvPr/>
        </p:nvSpPr>
        <p:spPr>
          <a:xfrm>
            <a:off x="969010" y="972185"/>
            <a:ext cx="9494520" cy="1327785"/>
          </a:xfrm>
          <a:prstGeom prst="rect">
            <a:avLst/>
          </a:prstGeom>
          <a:solidFill>
            <a:schemeClr val="bg1"/>
          </a:solidFill>
          <a:ln w="12700">
            <a:noFill/>
          </a:ln>
          <a:effectLst>
            <a:softEdge rad="1143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891540"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195705" y="972185"/>
            <a:ext cx="9493885" cy="3968750"/>
          </a:xfrm>
        </p:spPr>
        <p:txBody>
          <a:bodyPr/>
          <a:lstStyle/>
          <a:p>
            <a:pPr marL="0" indent="0">
              <a:buNone/>
            </a:pP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一、十八洞村的前世今生</a:t>
            </a:r>
            <a:endParaRPr lang="zh-CN" altLang="en-US" sz="3600" b="1" dirty="0">
              <a:solidFill>
                <a:srgbClr val="FF0000"/>
              </a:solidFill>
              <a:latin typeface="+mj-ea"/>
              <a:ea typeface="+mj-ea"/>
            </a:endParaRPr>
          </a:p>
          <a:p>
            <a:pPr marL="0" indent="0" algn="l">
              <a:buNone/>
            </a:pPr>
            <a:r>
              <a:rPr lang="zh-CN" altLang="en-US" sz="3000" b="1" dirty="0" smtClean="0">
                <a:solidFill>
                  <a:srgbClr val="FF0000"/>
                </a:solidFill>
                <a:latin typeface="楷体" panose="02010609060101010101" charset="-122"/>
                <a:ea typeface="楷体" panose="02010609060101010101" charset="-122"/>
                <a:cs typeface="DFKai-SB" panose="03000509000000000000" charset="-120"/>
              </a:rPr>
              <a:t>              </a:t>
            </a:r>
            <a:r>
              <a:rPr lang="en-US" altLang="zh-CN" sz="2400" dirty="0" smtClean="0"/>
              <a:t>   </a:t>
            </a: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endParaRPr sz="2800" b="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6" name="直接连接符 15"/>
          <p:cNvCxnSpPr/>
          <p:nvPr/>
        </p:nvCxnSpPr>
        <p:spPr>
          <a:xfrm>
            <a:off x="-38100" y="828675"/>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2" name="文本框 1"/>
          <p:cNvSpPr txBox="1"/>
          <p:nvPr/>
        </p:nvSpPr>
        <p:spPr>
          <a:xfrm>
            <a:off x="6233160" y="4082415"/>
            <a:ext cx="5072380" cy="607695"/>
          </a:xfrm>
          <a:prstGeom prst="rect">
            <a:avLst/>
          </a:prstGeom>
          <a:noFill/>
        </p:spPr>
        <p:txBody>
          <a:bodyPr wrap="square" rtlCol="0" anchor="t">
            <a:spAutoFit/>
          </a:bodyPr>
          <a:lstStyle/>
          <a:p>
            <a:pPr marL="0" indent="0" eaLnBrk="1" latinLnBrk="0" hangingPunct="1">
              <a:lnSpc>
                <a:spcPct val="140000"/>
              </a:lnSpc>
              <a:spcBef>
                <a:spcPts val="700"/>
              </a:spcBef>
              <a:buNone/>
            </a:pPr>
            <a:r>
              <a:rPr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sz="24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高寒山区  冬长夏短</a:t>
            </a:r>
          </a:p>
        </p:txBody>
      </p:sp>
      <p:sp>
        <p:nvSpPr>
          <p:cNvPr id="3" name="文本框 2"/>
          <p:cNvSpPr txBox="1"/>
          <p:nvPr/>
        </p:nvSpPr>
        <p:spPr>
          <a:xfrm>
            <a:off x="6233160" y="4690110"/>
            <a:ext cx="4773930" cy="607695"/>
          </a:xfrm>
          <a:prstGeom prst="rect">
            <a:avLst/>
          </a:prstGeom>
          <a:noFill/>
        </p:spPr>
        <p:txBody>
          <a:bodyPr wrap="none" rtlCol="0" anchor="t">
            <a:spAutoFit/>
          </a:bodyPr>
          <a:lstStyle/>
          <a:p>
            <a:pPr marL="0" indent="0" eaLnBrk="1" latinLnBrk="0" hangingPunct="1">
              <a:lnSpc>
                <a:spcPct val="140000"/>
              </a:lnSpc>
              <a:spcBef>
                <a:spcPts val="700"/>
              </a:spcBef>
              <a:buNone/>
            </a:pPr>
            <a:r>
              <a:rPr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sz="2400" b="1" dirty="0" smtClean="0">
                <a:latin typeface="宋体" panose="02010600030101010101" pitchFamily="2" charset="-122"/>
                <a:ea typeface="宋体" panose="02010600030101010101" pitchFamily="2" charset="-122"/>
                <a:cs typeface="宋体" panose="02010600030101010101" pitchFamily="2" charset="-122"/>
                <a:sym typeface="+mn-ea"/>
              </a:rPr>
              <a:t>属高山溶岩地区，</a:t>
            </a:r>
            <a:r>
              <a:rPr lang="zh-CN" sz="24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地质灾害严重</a:t>
            </a:r>
          </a:p>
        </p:txBody>
      </p:sp>
      <p:sp>
        <p:nvSpPr>
          <p:cNvPr id="4" name="文本框 3"/>
          <p:cNvSpPr txBox="1"/>
          <p:nvPr/>
        </p:nvSpPr>
        <p:spPr>
          <a:xfrm>
            <a:off x="6233160" y="5297805"/>
            <a:ext cx="3549650" cy="607695"/>
          </a:xfrm>
          <a:prstGeom prst="rect">
            <a:avLst/>
          </a:prstGeom>
          <a:noFill/>
        </p:spPr>
        <p:txBody>
          <a:bodyPr wrap="none" rtlCol="0" anchor="t">
            <a:spAutoFit/>
          </a:bodyPr>
          <a:lstStyle/>
          <a:p>
            <a:pPr marL="0" indent="0" eaLnBrk="1" latinLnBrk="0" hangingPunct="1">
              <a:lnSpc>
                <a:spcPct val="140000"/>
              </a:lnSpc>
              <a:spcBef>
                <a:spcPts val="700"/>
              </a:spcBef>
              <a:buNone/>
            </a:pPr>
            <a:r>
              <a:rPr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sz="24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水资源不足，常年干旱</a:t>
            </a:r>
          </a:p>
        </p:txBody>
      </p:sp>
      <p:sp>
        <p:nvSpPr>
          <p:cNvPr id="10" name="文本框 9"/>
          <p:cNvSpPr txBox="1"/>
          <p:nvPr/>
        </p:nvSpPr>
        <p:spPr>
          <a:xfrm>
            <a:off x="6233160" y="3474720"/>
            <a:ext cx="3910965" cy="607695"/>
          </a:xfrm>
          <a:prstGeom prst="rect">
            <a:avLst/>
          </a:prstGeom>
          <a:noFill/>
        </p:spPr>
        <p:txBody>
          <a:bodyPr wrap="square" rtlCol="0" anchor="t">
            <a:spAutoFit/>
          </a:bodyPr>
          <a:lstStyle/>
          <a:p>
            <a:pPr marL="0" indent="0" eaLnBrk="1" latinLnBrk="0" hangingPunct="1">
              <a:lnSpc>
                <a:spcPct val="140000"/>
              </a:lnSpc>
              <a:spcBef>
                <a:spcPts val="700"/>
              </a:spcBef>
              <a:buNone/>
            </a:pPr>
            <a:r>
              <a:rPr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sz="24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合并村</a:t>
            </a:r>
          </a:p>
        </p:txBody>
      </p:sp>
      <p:sp>
        <p:nvSpPr>
          <p:cNvPr id="5" name="文本框 4"/>
          <p:cNvSpPr txBox="1"/>
          <p:nvPr/>
        </p:nvSpPr>
        <p:spPr>
          <a:xfrm>
            <a:off x="6059170" y="2863215"/>
            <a:ext cx="3898265" cy="506730"/>
          </a:xfrm>
          <a:prstGeom prst="rect">
            <a:avLst/>
          </a:prstGeom>
          <a:solidFill>
            <a:schemeClr val="bg2">
              <a:lumMod val="90000"/>
            </a:schemeClr>
          </a:solidFill>
        </p:spPr>
        <p:txBody>
          <a:bodyPr wrap="none" rtlCol="0" anchor="t">
            <a:spAutoFit/>
          </a:bodyPr>
          <a:lstStyle/>
          <a:p>
            <a:pPr algn="l" defTabSz="685800" fontAlgn="base">
              <a:lnSpc>
                <a:spcPct val="90000"/>
              </a:lnSpc>
              <a:spcBef>
                <a:spcPts val="750"/>
              </a:spcBef>
              <a:buFont typeface="Arial" panose="020B0604020202020204" pitchFamily="34" charset="0"/>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3000" b="1" dirty="0" smtClean="0">
                <a:solidFill>
                  <a:schemeClr val="tx1"/>
                </a:solidFill>
                <a:latin typeface="楷体" panose="02010609060101010101" charset="-122"/>
                <a:ea typeface="楷体" panose="02010609060101010101" charset="-122"/>
                <a:cs typeface="DFKai-SB" panose="03000509000000000000" charset="-120"/>
                <a:sym typeface="+mn-ea"/>
              </a:rPr>
              <a:t>贫瘠恶劣的自然条件</a:t>
            </a:r>
          </a:p>
        </p:txBody>
      </p:sp>
      <p:sp>
        <p:nvSpPr>
          <p:cNvPr id="7" name="文本框 6"/>
          <p:cNvSpPr txBox="1"/>
          <p:nvPr/>
        </p:nvSpPr>
        <p:spPr>
          <a:xfrm>
            <a:off x="1419860" y="1654810"/>
            <a:ext cx="6309360" cy="553085"/>
          </a:xfrm>
          <a:prstGeom prst="rect">
            <a:avLst/>
          </a:prstGeom>
          <a:noFill/>
        </p:spPr>
        <p:txBody>
          <a:bodyPr wrap="none" rtlCol="0" anchor="t">
            <a:spAutoFit/>
          </a:bodyPr>
          <a:lstStyle/>
          <a:p>
            <a:r>
              <a:rPr lang="zh-CN" altLang="en-US" sz="3000" b="1" dirty="0">
                <a:solidFill>
                  <a:srgbClr val="FF0000"/>
                </a:solidFill>
                <a:latin typeface="楷体" panose="02010609060101010101" charset="-122"/>
                <a:ea typeface="楷体" panose="02010609060101010101" charset="-122"/>
                <a:cs typeface="DFKai-SB" panose="03000509000000000000" charset="-120"/>
                <a:sym typeface="+mn-ea"/>
              </a:rPr>
              <a:t>（一）十八洞的前世：穷得让人心痛</a:t>
            </a:r>
            <a:r>
              <a:rPr lang="zh-CN" altLang="en-US" sz="2400" b="1" dirty="0" smtClean="0">
                <a:latin typeface="宋体" panose="02010600030101010101" pitchFamily="2" charset="-122"/>
                <a:ea typeface="宋体" panose="02010600030101010101" pitchFamily="2" charset="-122"/>
                <a:cs typeface="宋体" panose="02010600030101010101" pitchFamily="2" charset="-122"/>
                <a:sym typeface="+mn-ea"/>
              </a:rPr>
              <a:t>  </a:t>
            </a:r>
            <a:endParaRPr lang="zh-CN" altLang="en-US"/>
          </a:p>
        </p:txBody>
      </p:sp>
      <p:sp>
        <p:nvSpPr>
          <p:cNvPr id="12" name="文本框 11"/>
          <p:cNvSpPr txBox="1"/>
          <p:nvPr/>
        </p:nvSpPr>
        <p:spPr>
          <a:xfrm>
            <a:off x="758190" y="3077210"/>
            <a:ext cx="5061585" cy="2122805"/>
          </a:xfrm>
          <a:prstGeom prst="rect">
            <a:avLst/>
          </a:prstGeom>
          <a:noFill/>
          <a:ln w="50800" cmpd="sng">
            <a:solidFill>
              <a:srgbClr val="FF0000"/>
            </a:solidFill>
            <a:prstDash val="lgDashDot"/>
          </a:ln>
        </p:spPr>
        <p:txBody>
          <a:bodyPr wrap="square" rtlCol="0">
            <a:spAutoFit/>
          </a:bodyPr>
          <a:lstStyle/>
          <a:p>
            <a:r>
              <a:rPr lang="en-US" altLang="zh-CN" sz="4400">
                <a:latin typeface="楷体" panose="02010609060101010101" charset="-122"/>
                <a:ea typeface="楷体" panose="02010609060101010101" charset="-122"/>
                <a:cs typeface="楷体" panose="02010609060101010101" charset="-122"/>
              </a:rPr>
              <a:t>5</a:t>
            </a:r>
            <a:r>
              <a:rPr lang="zh-CN" altLang="en-US" sz="4400">
                <a:latin typeface="楷体" panose="02010609060101010101" charset="-122"/>
                <a:ea typeface="楷体" panose="02010609060101010101" charset="-122"/>
                <a:cs typeface="楷体" panose="02010609060101010101" charset="-122"/>
              </a:rPr>
              <a:t>、对十八洞的贫穷进行理性分析</a:t>
            </a:r>
            <a:r>
              <a:rPr lang="en-US" altLang="zh-CN" sz="4400">
                <a:latin typeface="楷体" panose="02010609060101010101" charset="-122"/>
                <a:ea typeface="楷体" panose="02010609060101010101" charset="-122"/>
                <a:cs typeface="楷体" panose="02010609060101010101" charset="-122"/>
              </a:rPr>
              <a:t>——</a:t>
            </a:r>
            <a:r>
              <a:rPr lang="zh-CN" altLang="en-US" sz="4400">
                <a:latin typeface="楷体" panose="02010609060101010101" charset="-122"/>
                <a:ea typeface="楷体" panose="02010609060101010101" charset="-122"/>
                <a:cs typeface="楷体" panose="02010609060101010101" charset="-122"/>
              </a:rPr>
              <a:t>确实让人心痛</a:t>
            </a:r>
          </a:p>
        </p:txBody>
      </p:sp>
      <p:pic>
        <p:nvPicPr>
          <p:cNvPr id="9" name="图片 8" descr="ea24942045b7fc93e0cefb3f0310b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1120"/>
            <a:ext cx="757555" cy="757555"/>
          </a:xfrm>
          <a:prstGeom prst="rect">
            <a:avLst/>
          </a:prstGeom>
        </p:spPr>
      </p:pic>
    </p:spTree>
  </p:cSld>
  <p:clrMapOvr>
    <a:masterClrMapping/>
  </p:clrMapOvr>
  <p:transition spd="slow">
    <p:newsfla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
          <p:cNvSpPr/>
          <p:nvPr/>
        </p:nvSpPr>
        <p:spPr>
          <a:xfrm>
            <a:off x="76200" y="950595"/>
            <a:ext cx="12115800" cy="6075680"/>
          </a:xfrm>
          <a:prstGeom prst="rect">
            <a:avLst/>
          </a:prstGeom>
          <a:solidFill>
            <a:schemeClr val="bg1"/>
          </a:solidFill>
          <a:ln w="12700">
            <a:noFill/>
          </a:ln>
          <a:effectLst>
            <a:softEdge rad="1778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21506" name="矩形 3"/>
          <p:cNvSpPr/>
          <p:nvPr/>
        </p:nvSpPr>
        <p:spPr>
          <a:xfrm>
            <a:off x="1101725" y="1168400"/>
            <a:ext cx="11103610" cy="4700905"/>
          </a:xfrm>
          <a:prstGeom prst="rect">
            <a:avLst/>
          </a:prstGeom>
          <a:solidFill>
            <a:schemeClr val="bg1"/>
          </a:solidFill>
          <a:ln w="12700">
            <a:noFill/>
          </a:ln>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891540"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101725" y="1168400"/>
            <a:ext cx="9493885" cy="1184275"/>
          </a:xfrm>
        </p:spPr>
        <p:txBody>
          <a:bodyPr/>
          <a:lstStyle/>
          <a:p>
            <a:pPr marL="0" indent="0">
              <a:buNone/>
            </a:pP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一、十八洞村的前世今生</a:t>
            </a:r>
            <a:endParaRPr lang="zh-CN" altLang="en-US" sz="3600" b="1" dirty="0">
              <a:solidFill>
                <a:srgbClr val="FF0000"/>
              </a:solidFill>
              <a:latin typeface="+mj-ea"/>
              <a:ea typeface="+mj-ea"/>
            </a:endParaRPr>
          </a:p>
          <a:p>
            <a:pPr marL="0" indent="0">
              <a:buNone/>
            </a:pPr>
            <a:r>
              <a:rPr lang="zh-CN" altLang="en-US" sz="3000" b="1" dirty="0">
                <a:solidFill>
                  <a:srgbClr val="FF0000"/>
                </a:solidFill>
                <a:latin typeface="楷体" panose="02010609060101010101" charset="-122"/>
                <a:ea typeface="楷体" panose="02010609060101010101" charset="-122"/>
                <a:cs typeface="DFKai-SB" panose="03000509000000000000" charset="-120"/>
                <a:sym typeface="+mn-ea"/>
              </a:rPr>
              <a:t>（一）十八洞的前世：穷得让人心痛</a:t>
            </a:r>
            <a:endPar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6" name="直接连接符 15"/>
          <p:cNvCxnSpPr/>
          <p:nvPr/>
        </p:nvCxnSpPr>
        <p:spPr>
          <a:xfrm>
            <a:off x="-38100" y="828675"/>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2" name="文本框 1"/>
          <p:cNvSpPr txBox="1"/>
          <p:nvPr/>
        </p:nvSpPr>
        <p:spPr>
          <a:xfrm>
            <a:off x="76835" y="5779770"/>
            <a:ext cx="12128500" cy="368300"/>
          </a:xfrm>
          <a:prstGeom prst="rect">
            <a:avLst/>
          </a:prstGeom>
          <a:solidFill>
            <a:schemeClr val="bg1"/>
          </a:solidFill>
        </p:spPr>
        <p:txBody>
          <a:bodyPr wrap="square" rtlCol="0">
            <a:spAutoFit/>
          </a:bodyPr>
          <a:lstStyle/>
          <a:p>
            <a:endParaRPr lang="zh-CN" altLang="en-US"/>
          </a:p>
        </p:txBody>
      </p:sp>
      <p:graphicFrame>
        <p:nvGraphicFramePr>
          <p:cNvPr id="4" name="图表 14"/>
          <p:cNvGraphicFramePr/>
          <p:nvPr/>
        </p:nvGraphicFramePr>
        <p:xfrm>
          <a:off x="76200" y="2352675"/>
          <a:ext cx="7158990" cy="4505325"/>
        </p:xfrm>
        <a:graphic>
          <a:graphicData uri="http://schemas.openxmlformats.org/drawingml/2006/chart">
            <c:chart xmlns:c="http://schemas.openxmlformats.org/drawingml/2006/chart" xmlns:r="http://schemas.openxmlformats.org/officeDocument/2006/relationships" r:id="rId4"/>
          </a:graphicData>
        </a:graphic>
      </p:graphicFrame>
      <p:pic>
        <p:nvPicPr>
          <p:cNvPr id="5" name="图片 4"/>
          <p:cNvPicPr>
            <a:picLocks noChangeAspect="1"/>
          </p:cNvPicPr>
          <p:nvPr/>
        </p:nvPicPr>
        <p:blipFill>
          <a:blip r:embed="rId5" cstate="print"/>
          <a:stretch>
            <a:fillRect/>
          </a:stretch>
        </p:blipFill>
        <p:spPr>
          <a:xfrm>
            <a:off x="7465695" y="1675765"/>
            <a:ext cx="4725670" cy="5182235"/>
          </a:xfrm>
          <a:prstGeom prst="rect">
            <a:avLst/>
          </a:prstGeom>
          <a:gradFill>
            <a:gsLst>
              <a:gs pos="0">
                <a:schemeClr val="accent1">
                  <a:lumMod val="5000"/>
                  <a:lumOff val="95000"/>
                  <a:alpha val="5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a:softEdge rad="38100"/>
          </a:effectLst>
          <a:scene3d>
            <a:camera prst="orthographicFront">
              <a:rot lat="0" lon="0" rev="0"/>
            </a:camera>
            <a:lightRig rig="threePt" dir="t"/>
          </a:scene3d>
        </p:spPr>
      </p:pic>
      <p:pic>
        <p:nvPicPr>
          <p:cNvPr id="9" name="图片 8" descr="ea24942045b7fc93e0cefb3f0310b8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73660"/>
            <a:ext cx="757555" cy="757555"/>
          </a:xfrm>
          <a:prstGeom prst="rect">
            <a:avLst/>
          </a:prstGeom>
        </p:spPr>
      </p:pic>
    </p:spTree>
  </p:cSld>
  <p:clrMapOvr>
    <a:masterClrMapping/>
  </p:clrMapOvr>
  <p:transition spd="med">
    <p:split orient="vert" dir="in"/>
  </p:transition>
  <p:timing>
    <p:tnLst>
      <p:par>
        <p:cTn id="1" dur="indefinite" restart="never" nodeType="tmRoot"/>
      </p:par>
    </p:tnLst>
    <p:bldLst>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3"/>
          <p:cNvSpPr/>
          <p:nvPr/>
        </p:nvSpPr>
        <p:spPr>
          <a:xfrm>
            <a:off x="-37465" y="5159375"/>
            <a:ext cx="12229465" cy="1698625"/>
          </a:xfrm>
          <a:prstGeom prst="rect">
            <a:avLst/>
          </a:prstGeom>
          <a:solidFill>
            <a:schemeClr val="bg1"/>
          </a:solidFill>
          <a:ln w="12700">
            <a:noFill/>
          </a:ln>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21506" name="矩形 3"/>
          <p:cNvSpPr/>
          <p:nvPr/>
        </p:nvSpPr>
        <p:spPr>
          <a:xfrm>
            <a:off x="537210" y="998220"/>
            <a:ext cx="11311255" cy="4836160"/>
          </a:xfrm>
          <a:prstGeom prst="rect">
            <a:avLst/>
          </a:prstGeom>
          <a:solidFill>
            <a:schemeClr val="bg1"/>
          </a:solidFill>
          <a:ln w="12700">
            <a:noFill/>
          </a:ln>
          <a:effectLst>
            <a:softEdge rad="2413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878840" y="213995"/>
            <a:ext cx="9149080"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sp>
        <p:nvSpPr>
          <p:cNvPr id="5" name="内容占位符 4"/>
          <p:cNvSpPr>
            <a:spLocks noGrp="1"/>
          </p:cNvSpPr>
          <p:nvPr>
            <p:ph idx="1"/>
          </p:nvPr>
        </p:nvSpPr>
        <p:spPr>
          <a:xfrm>
            <a:off x="689610" y="1122680"/>
            <a:ext cx="11739245" cy="1363345"/>
          </a:xfrm>
        </p:spPr>
        <p:txBody>
          <a:bodyPr>
            <a:normAutofit/>
          </a:bodyPr>
          <a:lstStyle/>
          <a:p>
            <a:pPr marL="0" indent="0">
              <a:buNone/>
            </a:pP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一、</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sym typeface="+mn-ea"/>
              </a:rPr>
              <a:t>十八洞村的</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前世今生</a:t>
            </a:r>
          </a:p>
          <a:p>
            <a:pPr marL="0" indent="0">
              <a:buNone/>
            </a:pPr>
            <a:r>
              <a:rPr lang="zh-CN" altLang="en-US" sz="3000" b="1" dirty="0">
                <a:solidFill>
                  <a:srgbClr val="FF0000"/>
                </a:solidFill>
                <a:latin typeface="DFKai-SB" panose="03000509000000000000" charset="-120"/>
                <a:ea typeface="DFKai-SB" panose="03000509000000000000" charset="-120"/>
                <a:cs typeface="DFKai-SB" panose="03000509000000000000" charset="-120"/>
                <a:sym typeface="+mn-ea"/>
              </a:rPr>
              <a:t> </a:t>
            </a:r>
            <a:r>
              <a:rPr lang="zh-CN" altLang="en-US" sz="3000" b="1" dirty="0">
                <a:solidFill>
                  <a:srgbClr val="FF0000"/>
                </a:solidFill>
                <a:latin typeface="楷体" panose="02010609060101010101" charset="-122"/>
                <a:ea typeface="楷体" panose="02010609060101010101" charset="-122"/>
                <a:cs typeface="DFKai-SB" panose="03000509000000000000" charset="-120"/>
                <a:sym typeface="+mn-ea"/>
              </a:rPr>
              <a:t>（一）十八洞的前世：穷得让人心痛</a:t>
            </a:r>
            <a:endParaRPr lang="zh-CN" altLang="en-US" sz="2800" b="1"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6" name="直接连接符 15"/>
          <p:cNvCxnSpPr/>
          <p:nvPr/>
        </p:nvCxnSpPr>
        <p:spPr>
          <a:xfrm>
            <a:off x="0" y="995680"/>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2" name="文本框 1"/>
          <p:cNvSpPr txBox="1"/>
          <p:nvPr/>
        </p:nvSpPr>
        <p:spPr>
          <a:xfrm>
            <a:off x="768985" y="2637155"/>
            <a:ext cx="4855845" cy="953135"/>
          </a:xfrm>
          <a:prstGeom prst="rect">
            <a:avLst/>
          </a:prstGeom>
          <a:noFill/>
        </p:spPr>
        <p:txBody>
          <a:bodyPr wrap="square" rtlCol="0" anchor="t">
            <a:spAutoFit/>
          </a:bodyPr>
          <a:lstStyle/>
          <a:p>
            <a:pPr marL="0" indent="0">
              <a:lnSpc>
                <a:spcPct val="100000"/>
              </a:lnSpc>
              <a:buNone/>
            </a:pPr>
            <a:r>
              <a:rPr sz="28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sz="2800" b="1" dirty="0">
                <a:latin typeface="宋体" panose="02010600030101010101" pitchFamily="2" charset="-122"/>
                <a:ea typeface="宋体" panose="02010600030101010101" pitchFamily="2" charset="-122"/>
                <a:cs typeface="宋体" panose="02010600030101010101" pitchFamily="2" charset="-122"/>
                <a:sym typeface="+mn-ea"/>
              </a:rPr>
              <a:t>地域广、居住散，水、电、路、通讯等基础设施仍然落后，</a:t>
            </a:r>
          </a:p>
        </p:txBody>
      </p:sp>
      <p:sp>
        <p:nvSpPr>
          <p:cNvPr id="3" name="文本框 2"/>
          <p:cNvSpPr txBox="1"/>
          <p:nvPr/>
        </p:nvSpPr>
        <p:spPr>
          <a:xfrm>
            <a:off x="768833" y="3702964"/>
            <a:ext cx="4511070" cy="521970"/>
          </a:xfrm>
          <a:prstGeom prst="rect">
            <a:avLst/>
          </a:prstGeom>
          <a:noFill/>
        </p:spPr>
        <p:txBody>
          <a:bodyPr wrap="square" rtlCol="0" anchor="t">
            <a:spAutoFit/>
          </a:bodyPr>
          <a:lstStyle/>
          <a:p>
            <a:pPr marL="0" indent="0">
              <a:lnSpc>
                <a:spcPct val="100000"/>
              </a:lnSpc>
              <a:buNone/>
            </a:pPr>
            <a:r>
              <a:rPr sz="28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sz="2800" b="1" dirty="0">
                <a:latin typeface="宋体" panose="02010600030101010101" pitchFamily="2" charset="-122"/>
                <a:ea typeface="宋体" panose="02010600030101010101" pitchFamily="2" charset="-122"/>
                <a:cs typeface="宋体" panose="02010600030101010101" pitchFamily="2" charset="-122"/>
                <a:sym typeface="+mn-ea"/>
              </a:rPr>
              <a:t>人均耕地面积仅有0.83亩。</a:t>
            </a:r>
          </a:p>
        </p:txBody>
      </p:sp>
      <p:sp>
        <p:nvSpPr>
          <p:cNvPr id="4" name="文本框 3"/>
          <p:cNvSpPr txBox="1"/>
          <p:nvPr/>
        </p:nvSpPr>
        <p:spPr>
          <a:xfrm>
            <a:off x="689610" y="4460875"/>
            <a:ext cx="5200650" cy="1814830"/>
          </a:xfrm>
          <a:prstGeom prst="rect">
            <a:avLst/>
          </a:prstGeom>
          <a:solidFill>
            <a:schemeClr val="bg1"/>
          </a:solidFill>
        </p:spPr>
        <p:txBody>
          <a:bodyPr wrap="square" rtlCol="0" anchor="t">
            <a:spAutoFit/>
          </a:bodyPr>
          <a:lstStyle/>
          <a:p>
            <a:pPr marL="0" indent="0">
              <a:lnSpc>
                <a:spcPct val="100000"/>
              </a:lnSpc>
              <a:buNone/>
            </a:pPr>
            <a:r>
              <a:rPr sz="28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sz="2800" b="1" dirty="0">
                <a:latin typeface="宋体" panose="02010600030101010101" pitchFamily="2" charset="-122"/>
                <a:ea typeface="宋体" panose="02010600030101010101" pitchFamily="2" charset="-122"/>
                <a:cs typeface="宋体" panose="02010600030101010101" pitchFamily="2" charset="-122"/>
                <a:sym typeface="+mn-ea"/>
              </a:rPr>
              <a:t>村民种养收入占比低，农业产业未成规模。</a:t>
            </a:r>
          </a:p>
          <a:p>
            <a:pPr marL="0" indent="0">
              <a:lnSpc>
                <a:spcPct val="100000"/>
              </a:lnSpc>
              <a:buNone/>
            </a:pPr>
            <a:r>
              <a:rPr sz="28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sz="2800" b="1" dirty="0">
                <a:latin typeface="宋体" panose="02010600030101010101" pitchFamily="2" charset="-122"/>
                <a:ea typeface="宋体" panose="02010600030101010101" pitchFamily="2" charset="-122"/>
                <a:cs typeface="宋体" panose="02010600030101010101" pitchFamily="2" charset="-122"/>
                <a:sym typeface="+mn-ea"/>
              </a:rPr>
              <a:t>无合作经济组织，无村级集体经济收入，无钱办事现象突出。</a:t>
            </a:r>
          </a:p>
        </p:txBody>
      </p:sp>
      <p:pic>
        <p:nvPicPr>
          <p:cNvPr id="8" name="图片 1"/>
          <p:cNvPicPr>
            <a:picLocks noChangeAspect="1"/>
          </p:cNvPicPr>
          <p:nvPr/>
        </p:nvPicPr>
        <p:blipFill>
          <a:blip r:embed="rId4" cstate="print"/>
          <a:stretch>
            <a:fillRect/>
          </a:stretch>
        </p:blipFill>
        <p:spPr>
          <a:xfrm>
            <a:off x="6283470" y="2837349"/>
            <a:ext cx="5385435" cy="3550920"/>
          </a:xfrm>
          <a:prstGeom prst="rect">
            <a:avLst/>
          </a:prstGeom>
          <a:noFill/>
          <a:ln w="12700" cmpd="sng">
            <a:solidFill>
              <a:schemeClr val="accent1">
                <a:shade val="50000"/>
              </a:schemeClr>
            </a:solidFill>
            <a:prstDash val="solid"/>
          </a:ln>
        </p:spPr>
      </p:pic>
      <p:sp>
        <p:nvSpPr>
          <p:cNvPr id="7" name="文本框 6"/>
          <p:cNvSpPr txBox="1"/>
          <p:nvPr/>
        </p:nvSpPr>
        <p:spPr>
          <a:xfrm>
            <a:off x="688975" y="2130425"/>
            <a:ext cx="9377045" cy="506730"/>
          </a:xfrm>
          <a:prstGeom prst="rect">
            <a:avLst/>
          </a:prstGeom>
          <a:solidFill>
            <a:schemeClr val="bg2"/>
          </a:solidFill>
        </p:spPr>
        <p:txBody>
          <a:bodyPr wrap="square" rtlCol="0" anchor="t">
            <a:spAutoFit/>
          </a:bodyPr>
          <a:lstStyle/>
          <a:p>
            <a:pPr algn="l" defTabSz="685800" fontAlgn="base">
              <a:lnSpc>
                <a:spcPct val="90000"/>
              </a:lnSpc>
              <a:spcBef>
                <a:spcPts val="750"/>
              </a:spcBef>
              <a:buFont typeface="Arial" panose="020B0604020202020204" pitchFamily="34" charset="0"/>
            </a:pPr>
            <a:r>
              <a:rPr lang="zh-CN" altLang="en-US" sz="3000" b="1" dirty="0" smtClean="0">
                <a:solidFill>
                  <a:schemeClr val="tx1"/>
                </a:solidFill>
                <a:latin typeface="楷体" panose="02010609060101010101" charset="-122"/>
                <a:ea typeface="楷体" panose="02010609060101010101" charset="-122"/>
                <a:cs typeface="DFKai-SB" panose="03000509000000000000" charset="-120"/>
                <a:sym typeface="+mn-ea"/>
              </a:rPr>
              <a:t>基础设施和公共服务严重滞后，产业建设底子薄弱。</a:t>
            </a:r>
          </a:p>
        </p:txBody>
      </p:sp>
      <p:pic>
        <p:nvPicPr>
          <p:cNvPr id="9" name="图片 8" descr="ea24942045b7fc93e0cefb3f0310b8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30" y="102870"/>
            <a:ext cx="757555" cy="757555"/>
          </a:xfrm>
          <a:prstGeom prst="rect">
            <a:avLst/>
          </a:prstGeom>
        </p:spPr>
      </p:pic>
    </p:spTree>
  </p:cSld>
  <p:clrMapOvr>
    <a:masterClrMapping/>
  </p:clrMapOvr>
  <p:transition spd="slow">
    <p:check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37465" y="5159375"/>
            <a:ext cx="12229465" cy="1698625"/>
          </a:xfrm>
          <a:prstGeom prst="rect">
            <a:avLst/>
          </a:prstGeom>
          <a:solidFill>
            <a:schemeClr val="bg1"/>
          </a:solidFill>
          <a:ln w="12700">
            <a:noFill/>
          </a:ln>
          <a:effectLst>
            <a:softEdge rad="254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21506" name="矩形 3"/>
          <p:cNvSpPr/>
          <p:nvPr/>
        </p:nvSpPr>
        <p:spPr>
          <a:xfrm>
            <a:off x="321310" y="986790"/>
            <a:ext cx="11551920" cy="4748530"/>
          </a:xfrm>
          <a:prstGeom prst="rect">
            <a:avLst/>
          </a:prstGeom>
          <a:solidFill>
            <a:schemeClr val="bg1"/>
          </a:solidFill>
          <a:ln w="12700">
            <a:noFill/>
          </a:ln>
          <a:effectLst>
            <a:softEdge rad="304800"/>
          </a:effectLst>
        </p:spPr>
        <p:txBody>
          <a:bodyPr lIns="68577" tIns="34288" rIns="68577" bIns="34288" anchor="ctr"/>
          <a:lstStyle/>
          <a:p>
            <a:pPr algn="ctr"/>
            <a:r>
              <a:rPr lang="zh-CN" altLang="en-US" sz="2100" b="1" dirty="0">
                <a:solidFill>
                  <a:srgbClr val="FFFFFF"/>
                </a:solidFill>
                <a:latin typeface="微软雅黑" panose="020B0503020204020204" charset="-122"/>
                <a:ea typeface="微软雅黑" panose="020B0503020204020204" charset="-122"/>
              </a:rPr>
              <a:t>十八洞村2013年前后村支“两委”素质对比</a:t>
            </a:r>
          </a:p>
        </p:txBody>
      </p:sp>
      <p:sp>
        <p:nvSpPr>
          <p:cNvPr id="6" name="标题 1"/>
          <p:cNvSpPr>
            <a:spLocks noGrp="1"/>
          </p:cNvSpPr>
          <p:nvPr>
            <p:custDataLst>
              <p:tags r:id="rId1"/>
            </p:custDataLst>
          </p:nvPr>
        </p:nvSpPr>
        <p:spPr>
          <a:xfrm>
            <a:off x="878840" y="213995"/>
            <a:ext cx="9149080"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sp>
        <p:nvSpPr>
          <p:cNvPr id="5" name="内容占位符 4"/>
          <p:cNvSpPr>
            <a:spLocks noGrp="1"/>
          </p:cNvSpPr>
          <p:nvPr>
            <p:ph idx="1"/>
          </p:nvPr>
        </p:nvSpPr>
        <p:spPr>
          <a:xfrm>
            <a:off x="452755" y="1191260"/>
            <a:ext cx="9469755" cy="1297305"/>
          </a:xfrm>
        </p:spPr>
        <p:txBody>
          <a:bodyPr>
            <a:normAutofit/>
          </a:bodyPr>
          <a:lstStyle/>
          <a:p>
            <a:pPr marL="0" indent="0">
              <a:buNone/>
            </a:pP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一、</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sym typeface="+mn-ea"/>
              </a:rPr>
              <a:t>十八洞村的</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前世今生</a:t>
            </a:r>
            <a:endParaRPr lang="zh-CN" altLang="en-US" sz="3000" b="1" dirty="0">
              <a:solidFill>
                <a:srgbClr val="FF0000"/>
              </a:solidFill>
              <a:latin typeface="+mn-ea"/>
            </a:endParaRPr>
          </a:p>
          <a:p>
            <a:pPr marL="0" indent="0">
              <a:buNone/>
            </a:pPr>
            <a:r>
              <a:rPr lang="zh-CN" altLang="en-US" sz="3000" b="1" dirty="0">
                <a:solidFill>
                  <a:srgbClr val="FF0000"/>
                </a:solidFill>
                <a:latin typeface="DFKai-SB" panose="03000509000000000000" charset="-120"/>
                <a:ea typeface="DFKai-SB" panose="03000509000000000000" charset="-120"/>
                <a:cs typeface="DFKai-SB" panose="03000509000000000000" charset="-120"/>
                <a:sym typeface="+mn-ea"/>
              </a:rPr>
              <a:t> </a:t>
            </a:r>
            <a:r>
              <a:rPr lang="zh-CN" altLang="en-US" sz="3000" b="1" dirty="0">
                <a:solidFill>
                  <a:srgbClr val="FF0000"/>
                </a:solidFill>
                <a:latin typeface="楷体" panose="02010609060101010101" charset="-122"/>
                <a:ea typeface="楷体" panose="02010609060101010101" charset="-122"/>
                <a:cs typeface="DFKai-SB" panose="03000509000000000000" charset="-120"/>
                <a:sym typeface="+mn-ea"/>
              </a:rPr>
              <a:t>（一）十八洞的前世：穷得让人心痛</a:t>
            </a:r>
            <a:endParaRPr lang="zh-CN" altLang="en-US" sz="3000" b="1" dirty="0">
              <a:solidFill>
                <a:srgbClr val="FF0000"/>
              </a:solidFill>
              <a:latin typeface="楷体" panose="02010609060101010101" charset="-122"/>
              <a:ea typeface="楷体" panose="02010609060101010101" charset="-122"/>
              <a:cs typeface="楷体" panose="02010609060101010101" charset="-122"/>
              <a:sym typeface="+mn-ea"/>
            </a:endParaRPr>
          </a:p>
        </p:txBody>
      </p:sp>
      <p:cxnSp>
        <p:nvCxnSpPr>
          <p:cNvPr id="16" name="直接连接符 15"/>
          <p:cNvCxnSpPr/>
          <p:nvPr/>
        </p:nvCxnSpPr>
        <p:spPr>
          <a:xfrm>
            <a:off x="-38100" y="908050"/>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4" name="文本框 3"/>
          <p:cNvSpPr txBox="1"/>
          <p:nvPr/>
        </p:nvSpPr>
        <p:spPr>
          <a:xfrm>
            <a:off x="7350125" y="2960370"/>
            <a:ext cx="4421505" cy="2676525"/>
          </a:xfrm>
          <a:prstGeom prst="rect">
            <a:avLst/>
          </a:prstGeom>
          <a:noFill/>
        </p:spPr>
        <p:txBody>
          <a:bodyPr wrap="square" rtlCol="0" anchor="t">
            <a:spAutoFit/>
          </a:bodyPr>
          <a:lstStyle/>
          <a:p>
            <a:pPr marL="0" indent="0">
              <a:lnSpc>
                <a:spcPct val="100000"/>
              </a:lnSpc>
              <a:buNone/>
            </a:pPr>
            <a:r>
              <a:rPr lang="en-US" sz="28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  </a:t>
            </a:r>
            <a:r>
              <a:rPr sz="28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sz="2800" b="1" dirty="0">
                <a:latin typeface="楷体" panose="02010609060101010101" charset="-122"/>
                <a:ea typeface="楷体" panose="02010609060101010101" charset="-122"/>
                <a:cs typeface="楷体" panose="02010609060101010101" charset="-122"/>
                <a:sym typeface="+mn-ea"/>
              </a:rPr>
              <a:t>各种村级组织不健全，村支“两委”其他成员很少参与村级事务，经常开不了会，党员和群众难以有效组织，无人管事、无人干事的现象突出。</a:t>
            </a:r>
          </a:p>
        </p:txBody>
      </p:sp>
      <p:sp>
        <p:nvSpPr>
          <p:cNvPr id="3" name="文本框 2"/>
          <p:cNvSpPr txBox="1"/>
          <p:nvPr/>
        </p:nvSpPr>
        <p:spPr>
          <a:xfrm>
            <a:off x="689610" y="2768600"/>
            <a:ext cx="5697220" cy="460375"/>
          </a:xfrm>
          <a:prstGeom prst="rect">
            <a:avLst/>
          </a:prstGeom>
          <a:noFill/>
        </p:spPr>
        <p:txBody>
          <a:bodyPr wrap="none" rtlCol="0" anchor="t">
            <a:spAutoFit/>
          </a:bodyPr>
          <a:lstStyle/>
          <a:p>
            <a:pPr indent="0" algn="ctr"/>
            <a:r>
              <a:rPr lang="zh-CN" sz="2400" b="1" dirty="0">
                <a:solidFill>
                  <a:srgbClr val="000000"/>
                </a:solidFill>
                <a:ea typeface="宋体" panose="02010600030101010101" pitchFamily="2" charset="-122"/>
                <a:sym typeface="+mn-ea"/>
              </a:rPr>
              <a:t>十八洞村2013年村支“两委”素质情况图</a:t>
            </a:r>
            <a:endParaRPr lang="zh-CN" altLang="en-US" sz="2400"/>
          </a:p>
        </p:txBody>
      </p:sp>
      <p:graphicFrame>
        <p:nvGraphicFramePr>
          <p:cNvPr id="8" name="表格 7"/>
          <p:cNvGraphicFramePr/>
          <p:nvPr>
            <p:custDataLst>
              <p:tags r:id="rId2"/>
            </p:custDataLst>
          </p:nvPr>
        </p:nvGraphicFramePr>
        <p:xfrm>
          <a:off x="452755" y="3489960"/>
          <a:ext cx="6170930" cy="2146935"/>
        </p:xfrm>
        <a:graphic>
          <a:graphicData uri="http://schemas.openxmlformats.org/drawingml/2006/table">
            <a:tbl>
              <a:tblPr firstRow="1" bandRow="1">
                <a:tableStyleId>{5940675A-B579-460E-94D1-54222C63F5DA}</a:tableStyleId>
              </a:tblPr>
              <a:tblGrid>
                <a:gridCol w="2004695"/>
                <a:gridCol w="4166235"/>
              </a:tblGrid>
              <a:tr h="744220">
                <a:tc>
                  <a:txBody>
                    <a:bodyPr/>
                    <a:lstStyle/>
                    <a:p>
                      <a:pPr indent="0" algn="ctr">
                        <a:buNone/>
                      </a:pPr>
                      <a:r>
                        <a:rPr lang="en-US" sz="2400" b="1">
                          <a:solidFill>
                            <a:srgbClr val="000000"/>
                          </a:solidFill>
                          <a:latin typeface="宋体" panose="02010600030101010101" pitchFamily="2" charset="-122"/>
                          <a:ea typeface="宋体" panose="02010600030101010101" pitchFamily="2" charset="-122"/>
                          <a:cs typeface="仿宋" panose="02010609060101010101" charset="-122"/>
                        </a:rPr>
                        <a:t>年龄</a:t>
                      </a:r>
                      <a:endParaRPr lang="en-US" altLang="en-US" sz="2400" b="1">
                        <a:solidFill>
                          <a:srgbClr val="000000"/>
                        </a:solidFill>
                        <a:latin typeface="宋体" panose="02010600030101010101" pitchFamily="2" charset="-122"/>
                        <a:ea typeface="宋体" panose="02010600030101010101" pitchFamily="2" charset="-122"/>
                        <a:cs typeface="仿宋"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400" b="1">
                          <a:solidFill>
                            <a:srgbClr val="000000"/>
                          </a:solidFill>
                          <a:latin typeface="宋体" panose="02010600030101010101" pitchFamily="2" charset="-122"/>
                          <a:ea typeface="宋体" panose="02010600030101010101" pitchFamily="2" charset="-122"/>
                          <a:cs typeface="宋体" panose="02010600030101010101" pitchFamily="2" charset="-122"/>
                        </a:rPr>
                        <a:t>平均年龄60岁</a:t>
                      </a:r>
                      <a:endParaRPr lang="en-US" altLang="en-US" sz="2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71195">
                <a:tc>
                  <a:txBody>
                    <a:bodyPr/>
                    <a:lstStyle/>
                    <a:p>
                      <a:pPr indent="0" algn="ctr">
                        <a:buNone/>
                      </a:pPr>
                      <a:r>
                        <a:rPr lang="en-US" sz="2400" b="1">
                          <a:solidFill>
                            <a:srgbClr val="000000"/>
                          </a:solidFill>
                          <a:latin typeface="宋体" panose="02010600030101010101" pitchFamily="2" charset="-122"/>
                          <a:ea typeface="宋体" panose="02010600030101010101" pitchFamily="2" charset="-122"/>
                          <a:cs typeface="仿宋" panose="02010609060101010101" charset="-122"/>
                        </a:rPr>
                        <a:t>文化</a:t>
                      </a:r>
                      <a:endParaRPr lang="en-US" altLang="en-US" sz="2400" b="1">
                        <a:solidFill>
                          <a:srgbClr val="000000"/>
                        </a:solidFill>
                        <a:latin typeface="宋体" panose="02010600030101010101" pitchFamily="2" charset="-122"/>
                        <a:ea typeface="宋体" panose="02010600030101010101" pitchFamily="2" charset="-122"/>
                        <a:cs typeface="仿宋"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400" b="1">
                          <a:solidFill>
                            <a:srgbClr val="000000"/>
                          </a:solidFill>
                          <a:latin typeface="宋体" panose="02010600030101010101" pitchFamily="2" charset="-122"/>
                          <a:ea typeface="宋体" panose="02010600030101010101" pitchFamily="2" charset="-122"/>
                          <a:cs typeface="仿宋" panose="02010609060101010101" charset="-122"/>
                        </a:rPr>
                        <a:t>初中以下文化</a:t>
                      </a:r>
                      <a:endParaRPr lang="en-US" altLang="en-US" sz="2400" b="1">
                        <a:solidFill>
                          <a:srgbClr val="000000"/>
                        </a:solidFill>
                        <a:latin typeface="宋体" panose="02010600030101010101" pitchFamily="2" charset="-122"/>
                        <a:ea typeface="宋体" panose="02010600030101010101" pitchFamily="2" charset="-122"/>
                        <a:cs typeface="仿宋"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31520">
                <a:tc>
                  <a:txBody>
                    <a:bodyPr/>
                    <a:lstStyle/>
                    <a:p>
                      <a:pPr indent="0" algn="ctr">
                        <a:buNone/>
                      </a:pPr>
                      <a:r>
                        <a:rPr lang="en-US" sz="2400" b="1">
                          <a:solidFill>
                            <a:srgbClr val="000000"/>
                          </a:solidFill>
                          <a:latin typeface="宋体" panose="02010600030101010101" pitchFamily="2" charset="-122"/>
                          <a:ea typeface="宋体" panose="02010600030101010101" pitchFamily="2" charset="-122"/>
                          <a:cs typeface="仿宋" panose="02010609060101010101" charset="-122"/>
                        </a:rPr>
                        <a:t>经历</a:t>
                      </a:r>
                      <a:endParaRPr lang="en-US" altLang="en-US" sz="2400" b="1">
                        <a:solidFill>
                          <a:srgbClr val="000000"/>
                        </a:solidFill>
                        <a:latin typeface="宋体" panose="02010600030101010101" pitchFamily="2" charset="-122"/>
                        <a:ea typeface="宋体" panose="02010600030101010101" pitchFamily="2" charset="-122"/>
                        <a:cs typeface="仿宋"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400" b="1">
                          <a:solidFill>
                            <a:srgbClr val="000000"/>
                          </a:solidFill>
                          <a:latin typeface="宋体" panose="02010600030101010101" pitchFamily="2" charset="-122"/>
                          <a:ea typeface="宋体" panose="02010600030101010101" pitchFamily="2" charset="-122"/>
                          <a:cs typeface="仿宋" panose="02010609060101010101" charset="-122"/>
                        </a:rPr>
                        <a:t>没出过村，还有一个是贫困户</a:t>
                      </a:r>
                      <a:endParaRPr lang="en-US" altLang="en-US" sz="2400" b="1">
                        <a:solidFill>
                          <a:srgbClr val="000000"/>
                        </a:solidFill>
                        <a:latin typeface="宋体" panose="02010600030101010101" pitchFamily="2" charset="-122"/>
                        <a:ea typeface="宋体" panose="02010600030101010101" pitchFamily="2" charset="-122"/>
                        <a:cs typeface="仿宋"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2" name="文本框 1"/>
          <p:cNvSpPr txBox="1"/>
          <p:nvPr/>
        </p:nvSpPr>
        <p:spPr>
          <a:xfrm>
            <a:off x="689610" y="2261870"/>
            <a:ext cx="7458710" cy="506730"/>
          </a:xfrm>
          <a:prstGeom prst="rect">
            <a:avLst/>
          </a:prstGeom>
          <a:solidFill>
            <a:schemeClr val="bg2">
              <a:lumMod val="90000"/>
            </a:schemeClr>
          </a:solidFill>
        </p:spPr>
        <p:txBody>
          <a:bodyPr wrap="square" rtlCol="0" anchor="t">
            <a:spAutoFit/>
          </a:bodyPr>
          <a:lstStyle/>
          <a:p>
            <a:pPr algn="l" defTabSz="685800" fontAlgn="base">
              <a:lnSpc>
                <a:spcPct val="90000"/>
              </a:lnSpc>
              <a:spcBef>
                <a:spcPts val="750"/>
              </a:spcBef>
              <a:buFont typeface="Arial" panose="020B0604020202020204" pitchFamily="34" charset="0"/>
            </a:pPr>
            <a:r>
              <a:rPr lang="zh-CN" altLang="en-US" sz="3000" b="1" dirty="0">
                <a:solidFill>
                  <a:schemeClr val="tx1"/>
                </a:solidFill>
                <a:latin typeface="楷体" panose="02010609060101010101" charset="-122"/>
                <a:ea typeface="楷体" panose="02010609060101010101" charset="-122"/>
                <a:cs typeface="楷体" panose="02010609060101010101" charset="-122"/>
                <a:sym typeface="+mn-ea"/>
              </a:rPr>
              <a:t>村级组织软弱涣散，党员“双带”作用弱。</a:t>
            </a:r>
          </a:p>
        </p:txBody>
      </p:sp>
      <p:pic>
        <p:nvPicPr>
          <p:cNvPr id="9" name="图片 8" descr="ea24942045b7fc93e0cefb3f0310b8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73660"/>
            <a:ext cx="757555" cy="757555"/>
          </a:xfrm>
          <a:prstGeom prst="rect">
            <a:avLst/>
          </a:prstGeom>
        </p:spPr>
      </p:pic>
    </p:spTree>
  </p:cSld>
  <p:clrMapOvr>
    <a:masterClrMapping/>
  </p:clrMapOvr>
  <p:transition>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37465" y="5159375"/>
            <a:ext cx="12229465" cy="1698625"/>
          </a:xfrm>
          <a:prstGeom prst="rect">
            <a:avLst/>
          </a:prstGeom>
          <a:solidFill>
            <a:schemeClr val="bg1"/>
          </a:solidFill>
          <a:ln w="12700">
            <a:noFill/>
          </a:ln>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21506" name="矩形 3"/>
          <p:cNvSpPr/>
          <p:nvPr/>
        </p:nvSpPr>
        <p:spPr>
          <a:xfrm>
            <a:off x="491490" y="986155"/>
            <a:ext cx="11390630" cy="5250815"/>
          </a:xfrm>
          <a:prstGeom prst="rect">
            <a:avLst/>
          </a:prstGeom>
          <a:solidFill>
            <a:schemeClr val="bg1"/>
          </a:solidFill>
          <a:ln w="12700">
            <a:noFill/>
          </a:ln>
          <a:effectLst>
            <a:softEdge rad="406400"/>
          </a:effectLst>
        </p:spPr>
        <p:txBody>
          <a:bodyPr lIns="68577" tIns="34288" rIns="68577" bIns="34288" anchor="ctr"/>
          <a:lstStyle/>
          <a:p>
            <a:endParaRPr lang="zh-CN" altLang="en-US" sz="2400" b="1" dirty="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标题 1"/>
          <p:cNvSpPr>
            <a:spLocks noGrp="1"/>
          </p:cNvSpPr>
          <p:nvPr>
            <p:custDataLst>
              <p:tags r:id="rId1"/>
            </p:custDataLst>
          </p:nvPr>
        </p:nvSpPr>
        <p:spPr>
          <a:xfrm>
            <a:off x="994410" y="213995"/>
            <a:ext cx="9149080"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sp>
        <p:nvSpPr>
          <p:cNvPr id="5" name="内容占位符 4"/>
          <p:cNvSpPr>
            <a:spLocks noGrp="1"/>
          </p:cNvSpPr>
          <p:nvPr>
            <p:ph idx="1"/>
          </p:nvPr>
        </p:nvSpPr>
        <p:spPr>
          <a:xfrm>
            <a:off x="728345" y="1298575"/>
            <a:ext cx="8090535" cy="1059180"/>
          </a:xfrm>
        </p:spPr>
        <p:txBody>
          <a:bodyPr>
            <a:normAutofit lnSpcReduction="10000"/>
          </a:bodyPr>
          <a:lstStyle/>
          <a:p>
            <a:pPr marL="0" indent="0">
              <a:buNone/>
            </a:pP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一、</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sym typeface="+mn-ea"/>
              </a:rPr>
              <a:t>十八洞村的</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前世今生</a:t>
            </a:r>
          </a:p>
          <a:p>
            <a:pPr marL="0" indent="0">
              <a:buNone/>
            </a:pPr>
            <a:r>
              <a:rPr lang="zh-CN" altLang="en-US" sz="3000" b="1" dirty="0">
                <a:solidFill>
                  <a:srgbClr val="FF0000"/>
                </a:solidFill>
                <a:latin typeface="DFKai-SB" panose="03000509000000000000" charset="-120"/>
                <a:ea typeface="DFKai-SB" panose="03000509000000000000" charset="-120"/>
                <a:cs typeface="DFKai-SB" panose="03000509000000000000" charset="-120"/>
                <a:sym typeface="+mn-ea"/>
              </a:rPr>
              <a:t>  </a:t>
            </a:r>
            <a:r>
              <a:rPr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  </a:t>
            </a:r>
          </a:p>
          <a:p>
            <a:pPr marL="0" indent="0">
              <a:lnSpc>
                <a:spcPct val="100000"/>
              </a:lnSpc>
              <a:buNone/>
            </a:pPr>
            <a:endParaRPr lang="zh-CN" altLang="en-US" sz="2800" b="1"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6" name="直接连接符 15"/>
          <p:cNvCxnSpPr/>
          <p:nvPr/>
        </p:nvCxnSpPr>
        <p:spPr>
          <a:xfrm>
            <a:off x="77470" y="983615"/>
            <a:ext cx="10066020" cy="2540"/>
          </a:xfrm>
          <a:prstGeom prst="line">
            <a:avLst/>
          </a:prstGeom>
        </p:spPr>
        <p:style>
          <a:lnRef idx="1">
            <a:schemeClr val="accent2"/>
          </a:lnRef>
          <a:fillRef idx="0">
            <a:schemeClr val="accent2"/>
          </a:fillRef>
          <a:effectRef idx="0">
            <a:schemeClr val="accent2"/>
          </a:effectRef>
          <a:fontRef idx="minor">
            <a:schemeClr val="tx1"/>
          </a:fontRef>
        </p:style>
      </p:cxnSp>
      <p:pic>
        <p:nvPicPr>
          <p:cNvPr id="3" name="图片 35"/>
          <p:cNvPicPr>
            <a:picLocks noChangeAspect="1"/>
          </p:cNvPicPr>
          <p:nvPr/>
        </p:nvPicPr>
        <p:blipFill>
          <a:blip r:embed="rId4" cstate="email">
            <a:lum contrast="-20001"/>
            <a:extLst>
              <a:ext uri="{28A0092B-C50C-407E-A947-70E740481C1C}">
                <a14:useLocalDpi xmlns:a14="http://schemas.microsoft.com/office/drawing/2010/main"/>
              </a:ext>
            </a:extLst>
          </a:blip>
          <a:srcRect l="4680"/>
          <a:stretch>
            <a:fillRect/>
          </a:stretch>
        </p:blipFill>
        <p:spPr>
          <a:xfrm>
            <a:off x="491490" y="2749550"/>
            <a:ext cx="5616575" cy="3363595"/>
          </a:xfrm>
          <a:prstGeom prst="rect">
            <a:avLst/>
          </a:prstGeom>
          <a:noFill/>
          <a:ln w="12700" cap="flat" cmpd="sng">
            <a:solidFill>
              <a:srgbClr val="FF0000"/>
            </a:solidFill>
            <a:prstDash val="solid"/>
            <a:miter/>
            <a:headEnd type="none" w="med" len="med"/>
            <a:tailEnd type="none" w="med" len="med"/>
          </a:ln>
        </p:spPr>
      </p:pic>
      <p:sp>
        <p:nvSpPr>
          <p:cNvPr id="4" name="文本框 3"/>
          <p:cNvSpPr txBox="1"/>
          <p:nvPr/>
        </p:nvSpPr>
        <p:spPr>
          <a:xfrm>
            <a:off x="1037590" y="1852295"/>
            <a:ext cx="6309360" cy="998855"/>
          </a:xfrm>
          <a:prstGeom prst="rect">
            <a:avLst/>
          </a:prstGeom>
          <a:noFill/>
        </p:spPr>
        <p:txBody>
          <a:bodyPr wrap="none" rtlCol="0" anchor="t">
            <a:spAutoFit/>
          </a:bodyPr>
          <a:lstStyle/>
          <a:p>
            <a:pPr algn="l" defTabSz="685800" fontAlgn="base">
              <a:lnSpc>
                <a:spcPct val="90000"/>
              </a:lnSpc>
              <a:spcBef>
                <a:spcPts val="750"/>
              </a:spcBef>
              <a:buFont typeface="Arial" panose="020B0604020202020204" pitchFamily="34" charset="0"/>
            </a:pPr>
            <a:r>
              <a:rPr lang="zh-CN" altLang="en-US" sz="3000" b="1" dirty="0">
                <a:solidFill>
                  <a:srgbClr val="FF0000"/>
                </a:solidFill>
                <a:latin typeface="楷体" panose="02010609060101010101" charset="-122"/>
                <a:ea typeface="楷体" panose="02010609060101010101" charset="-122"/>
                <a:cs typeface="DFKai-SB" panose="03000509000000000000" charset="-120"/>
                <a:sym typeface="+mn-ea"/>
              </a:rPr>
              <a:t>（一）十八洞的前世：穷得让人心痛</a:t>
            </a:r>
            <a:endParaRPr lang="zh-CN" altLang="en-US" sz="3000" b="1" dirty="0">
              <a:solidFill>
                <a:srgbClr val="FF0000"/>
              </a:solidFill>
              <a:latin typeface="楷体" panose="02010609060101010101" charset="-122"/>
              <a:ea typeface="楷体" panose="02010609060101010101" charset="-122"/>
              <a:cs typeface="楷体" panose="02010609060101010101" charset="-122"/>
              <a:sym typeface="+mn-ea"/>
            </a:endParaRPr>
          </a:p>
          <a:p>
            <a:endParaRPr lang="zh-CN" altLang="en-US" sz="3200" dirty="0">
              <a:solidFill>
                <a:srgbClr val="FF0000"/>
              </a:solidFill>
              <a:latin typeface="楷体" panose="02010609060101010101" charset="-122"/>
              <a:ea typeface="楷体" panose="02010609060101010101" charset="-122"/>
            </a:endParaRPr>
          </a:p>
        </p:txBody>
      </p:sp>
      <p:sp>
        <p:nvSpPr>
          <p:cNvPr id="10" name="文本框 1"/>
          <p:cNvSpPr txBox="1"/>
          <p:nvPr/>
        </p:nvSpPr>
        <p:spPr>
          <a:xfrm>
            <a:off x="6362700" y="3825240"/>
            <a:ext cx="5346065" cy="1383665"/>
          </a:xfrm>
          <a:prstGeom prst="rect">
            <a:avLst/>
          </a:prstGeom>
          <a:noFill/>
        </p:spPr>
        <p:txBody>
          <a:bodyPr wrap="square" rtlCol="0" anchor="t">
            <a:spAutoFit/>
          </a:bodyPr>
          <a:lstStyle/>
          <a:p>
            <a:pPr marL="0" indent="0">
              <a:lnSpc>
                <a:spcPct val="100000"/>
              </a:lnSpc>
              <a:buNone/>
            </a:pPr>
            <a:r>
              <a:rPr lang="zh-CN" altLang="en-US" sz="2800" b="1" spc="150" dirty="0">
                <a:solidFill>
                  <a:srgbClr val="FF0000"/>
                </a:solidFill>
                <a:uFillTx/>
                <a:latin typeface="宋体" panose="02010600030101010101" pitchFamily="2" charset="-122"/>
                <a:ea typeface="宋体" panose="02010600030101010101" pitchFamily="2" charset="-122"/>
                <a:cs typeface="宋体" panose="02010600030101010101" pitchFamily="2" charset="-122"/>
                <a:sym typeface="+mn-ea"/>
              </a:rPr>
              <a:t>◎</a:t>
            </a:r>
            <a:r>
              <a:rPr sz="2800" b="1" dirty="0">
                <a:latin typeface="宋体" panose="02010600030101010101" pitchFamily="2" charset="-122"/>
                <a:ea typeface="宋体" panose="02010600030101010101" pitchFamily="2" charset="-122"/>
                <a:cs typeface="宋体" panose="02010600030101010101" pitchFamily="2" charset="-122"/>
                <a:sym typeface="+mn-ea"/>
              </a:rPr>
              <a:t>初中</a:t>
            </a:r>
            <a:r>
              <a:rPr lang="zh-CN" sz="2800" b="1" dirty="0">
                <a:latin typeface="宋体" panose="02010600030101010101" pitchFamily="2" charset="-122"/>
                <a:ea typeface="宋体" panose="02010600030101010101" pitchFamily="2" charset="-122"/>
                <a:cs typeface="宋体" panose="02010600030101010101" pitchFamily="2" charset="-122"/>
                <a:sym typeface="+mn-ea"/>
              </a:rPr>
              <a:t>及以下</a:t>
            </a:r>
            <a:r>
              <a:rPr sz="2800" b="1" dirty="0">
                <a:latin typeface="宋体" panose="02010600030101010101" pitchFamily="2" charset="-122"/>
                <a:ea typeface="宋体" panose="02010600030101010101" pitchFamily="2" charset="-122"/>
                <a:cs typeface="宋体" panose="02010600030101010101" pitchFamily="2" charset="-122"/>
                <a:sym typeface="+mn-ea"/>
              </a:rPr>
              <a:t>文化程度的占94.63％，高中及以上文化程度的仅占5.37％</a:t>
            </a:r>
          </a:p>
        </p:txBody>
      </p:sp>
      <p:sp>
        <p:nvSpPr>
          <p:cNvPr id="2" name="文本框 1"/>
          <p:cNvSpPr txBox="1"/>
          <p:nvPr/>
        </p:nvSpPr>
        <p:spPr>
          <a:xfrm>
            <a:off x="6108065" y="5285740"/>
            <a:ext cx="5855335" cy="521970"/>
          </a:xfrm>
          <a:prstGeom prst="rect">
            <a:avLst/>
          </a:prstGeom>
          <a:noFill/>
        </p:spPr>
        <p:txBody>
          <a:bodyPr wrap="square" rtlCol="0" anchor="t">
            <a:spAutoFit/>
          </a:bodyPr>
          <a:lstStyle/>
          <a:p>
            <a:pPr marL="0" indent="0">
              <a:lnSpc>
                <a:spcPct val="100000"/>
              </a:lnSpc>
              <a:buNone/>
            </a:pPr>
            <a:r>
              <a:rPr lang="zh-CN" altLang="en-US" sz="2800" b="1" spc="150" dirty="0">
                <a:solidFill>
                  <a:srgbClr val="FF0000"/>
                </a:solidFill>
                <a:uFillTx/>
                <a:latin typeface="宋体" panose="02010600030101010101" pitchFamily="2" charset="-122"/>
                <a:ea typeface="宋体" panose="02010600030101010101" pitchFamily="2" charset="-122"/>
                <a:cs typeface="宋体" panose="02010600030101010101" pitchFamily="2" charset="-122"/>
                <a:sym typeface="+mn-ea"/>
              </a:rPr>
              <a:t>◎</a:t>
            </a:r>
            <a:r>
              <a:rPr sz="28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思想观念落后，等靠要思想严重</a:t>
            </a:r>
            <a:endParaRPr lang="zh-CN" altLang="en-US" sz="2800" b="1" spc="150" dirty="0">
              <a:solidFill>
                <a:schemeClr val="tx1"/>
              </a:solidFill>
              <a:uFillTx/>
              <a:latin typeface="黑体" panose="02010609060101010101" charset="-122"/>
              <a:ea typeface="黑体" panose="02010609060101010101" charset="-122"/>
              <a:cs typeface="宋体" panose="02010600030101010101" pitchFamily="2" charset="-122"/>
              <a:sym typeface="+mn-ea"/>
            </a:endParaRPr>
          </a:p>
        </p:txBody>
      </p:sp>
      <p:sp>
        <p:nvSpPr>
          <p:cNvPr id="12" name="文本框 11"/>
          <p:cNvSpPr txBox="1"/>
          <p:nvPr/>
        </p:nvSpPr>
        <p:spPr>
          <a:xfrm>
            <a:off x="6724650" y="3001645"/>
            <a:ext cx="3857625" cy="583565"/>
          </a:xfrm>
          <a:prstGeom prst="rect">
            <a:avLst/>
          </a:prstGeom>
          <a:solidFill>
            <a:schemeClr val="bg2">
              <a:lumMod val="90000"/>
            </a:schemeClr>
          </a:solidFill>
        </p:spPr>
        <p:txBody>
          <a:bodyPr wrap="none" rtlCol="0" anchor="t">
            <a:spAutoFit/>
          </a:bodyPr>
          <a:lstStyle/>
          <a:p>
            <a:r>
              <a:rPr lang="zh-CN" altLang="zh-CN" sz="3200" b="1" dirty="0" smtClean="0">
                <a:solidFill>
                  <a:schemeClr val="tx1"/>
                </a:solidFill>
                <a:latin typeface="楷体" panose="02010609060101010101" charset="-122"/>
                <a:ea typeface="楷体" panose="02010609060101010101" charset="-122"/>
              </a:rPr>
              <a:t>文化教育和思想落后</a:t>
            </a:r>
          </a:p>
        </p:txBody>
      </p:sp>
      <p:pic>
        <p:nvPicPr>
          <p:cNvPr id="9" name="图片 8" descr="ea24942045b7fc93e0cefb3f0310b8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470" y="213995"/>
            <a:ext cx="757555" cy="757555"/>
          </a:xfrm>
          <a:prstGeom prst="rect">
            <a:avLst/>
          </a:prstGeom>
        </p:spPr>
      </p:pic>
    </p:spTree>
  </p:cSld>
  <p:clrMapOvr>
    <a:masterClrMapping/>
  </p:clrMapOvr>
  <p:transition>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309880" y="862330"/>
            <a:ext cx="11050905" cy="2228850"/>
          </a:xfrm>
          <a:prstGeom prst="rect">
            <a:avLst/>
          </a:prstGeom>
          <a:solidFill>
            <a:schemeClr val="bg1"/>
          </a:solidFill>
          <a:ln w="12700">
            <a:noFill/>
          </a:ln>
          <a:effectLst>
            <a:softEdge rad="2794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891540"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088390" y="1128395"/>
            <a:ext cx="9493885" cy="1112520"/>
          </a:xfrm>
        </p:spPr>
        <p:txBody>
          <a:bodyPr/>
          <a:lstStyle/>
          <a:p>
            <a:pPr marL="0" indent="0">
              <a:buNone/>
            </a:pPr>
            <a:r>
              <a:rPr lang="zh-CN" altLang="en-US" sz="3600" b="1" dirty="0">
                <a:gradFill>
                  <a:gsLst>
                    <a:gs pos="0">
                      <a:srgbClr val="007BD3"/>
                    </a:gs>
                    <a:gs pos="100000">
                      <a:srgbClr val="034373"/>
                    </a:gs>
                  </a:gsLst>
                  <a:lin scaled="0"/>
                </a:gradFill>
                <a:latin typeface="黑体" panose="02010609060101010101" charset="-122"/>
                <a:ea typeface="黑体" panose="02010609060101010101" charset="-122"/>
              </a:rPr>
              <a:t>一</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十</a:t>
            </a:r>
            <a:r>
              <a:rPr lang="zh-CN" altLang="zh-CN" sz="3600" b="1" dirty="0">
                <a:gradFill>
                  <a:gsLst>
                    <a:gs pos="0">
                      <a:srgbClr val="007BD3"/>
                    </a:gs>
                    <a:gs pos="100000">
                      <a:srgbClr val="034373"/>
                    </a:gs>
                  </a:gsLst>
                  <a:lin scaled="0"/>
                </a:gradFill>
                <a:latin typeface="黑体" panose="02010609060101010101" charset="-122"/>
                <a:ea typeface="黑体" panose="02010609060101010101" charset="-122"/>
              </a:rPr>
              <a:t>八洞村</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的</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前世今生</a:t>
            </a:r>
            <a:endParaRPr lang="zh-CN" altLang="en-US" sz="3600" b="1" dirty="0">
              <a:gradFill>
                <a:gsLst>
                  <a:gs pos="0">
                    <a:srgbClr val="007BD3"/>
                  </a:gs>
                  <a:gs pos="100000">
                    <a:srgbClr val="034373"/>
                  </a:gs>
                </a:gsLst>
                <a:lin scaled="0"/>
              </a:gradFill>
              <a:latin typeface="黑体" panose="02010609060101010101" charset="-122"/>
              <a:ea typeface="黑体" panose="02010609060101010101" charset="-122"/>
            </a:endParaRPr>
          </a:p>
          <a:p>
            <a:pPr marL="0" indent="0">
              <a:buNone/>
            </a:pPr>
            <a:r>
              <a:rPr lang="zh-CN" altLang="en-US" sz="3000" b="1" dirty="0">
                <a:solidFill>
                  <a:srgbClr val="FF0000"/>
                </a:solidFill>
                <a:latin typeface="+mn-ea"/>
                <a:cs typeface="+mn-ea"/>
              </a:rPr>
              <a:t> </a:t>
            </a:r>
            <a:r>
              <a:rPr lang="zh-CN" altLang="en-US" sz="3000" b="1" dirty="0">
                <a:solidFill>
                  <a:srgbClr val="FF0000"/>
                </a:solidFill>
                <a:latin typeface="楷体" panose="02010609060101010101" charset="-122"/>
                <a:ea typeface="楷体" panose="02010609060101010101" charset="-122"/>
                <a:cs typeface="DFKai-SB" panose="03000509000000000000" charset="-120"/>
              </a:rPr>
              <a:t>（二）十八洞的今生：一幅美丽乡村的新画卷    </a:t>
            </a: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endParaRPr lang="zh-CN"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6" name="直接连接符 15"/>
          <p:cNvCxnSpPr/>
          <p:nvPr/>
        </p:nvCxnSpPr>
        <p:spPr>
          <a:xfrm>
            <a:off x="0" y="862330"/>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2" name="文本框 1"/>
          <p:cNvSpPr txBox="1"/>
          <p:nvPr/>
        </p:nvSpPr>
        <p:spPr>
          <a:xfrm>
            <a:off x="1898015" y="2240915"/>
            <a:ext cx="1972310" cy="521970"/>
          </a:xfrm>
          <a:prstGeom prst="rect">
            <a:avLst/>
          </a:prstGeom>
          <a:noFill/>
        </p:spPr>
        <p:txBody>
          <a:bodyPr wrap="none" rtlCol="0" anchor="t">
            <a:spAutoFit/>
          </a:bodyPr>
          <a:lstStyle/>
          <a:p>
            <a:r>
              <a:rPr sz="2800" b="1" dirty="0" smtClean="0">
                <a:solidFill>
                  <a:schemeClr val="tx1"/>
                </a:solidFill>
                <a:latin typeface="楷体" panose="02010609060101010101" charset="-122"/>
                <a:ea typeface="楷体" panose="02010609060101010101" charset="-122"/>
                <a:cs typeface="楷体" panose="02010609060101010101" charset="-122"/>
                <a:sym typeface="+mn-ea"/>
              </a:rPr>
              <a:t>1</a:t>
            </a:r>
            <a:r>
              <a:rPr lang="en-US" sz="2800" b="1" dirty="0" smtClean="0">
                <a:solidFill>
                  <a:schemeClr val="tx1"/>
                </a:solidFill>
                <a:latin typeface="楷体" panose="02010609060101010101" charset="-122"/>
                <a:ea typeface="楷体" panose="02010609060101010101" charset="-122"/>
                <a:cs typeface="楷体" panose="02010609060101010101" charset="-122"/>
                <a:sym typeface="+mn-ea"/>
              </a:rPr>
              <a:t>.</a:t>
            </a:r>
            <a:r>
              <a:rPr sz="2800" b="1" dirty="0" smtClean="0">
                <a:solidFill>
                  <a:schemeClr val="tx1"/>
                </a:solidFill>
                <a:latin typeface="楷体" panose="02010609060101010101" charset="-122"/>
                <a:ea typeface="楷体" panose="02010609060101010101" charset="-122"/>
                <a:cs typeface="楷体" panose="02010609060101010101" charset="-122"/>
                <a:sym typeface="+mn-ea"/>
              </a:rPr>
              <a:t>支部</a:t>
            </a:r>
            <a:r>
              <a:rPr lang="zh-CN" sz="2800" b="1" dirty="0" smtClean="0">
                <a:solidFill>
                  <a:schemeClr val="tx1"/>
                </a:solidFill>
                <a:latin typeface="楷体" panose="02010609060101010101" charset="-122"/>
                <a:ea typeface="楷体" panose="02010609060101010101" charset="-122"/>
                <a:cs typeface="楷体" panose="02010609060101010101" charset="-122"/>
                <a:sym typeface="+mn-ea"/>
              </a:rPr>
              <a:t>强了</a:t>
            </a:r>
            <a:endParaRPr lang="zh-CN" altLang="en-US" sz="2800" b="1" dirty="0" smtClean="0">
              <a:solidFill>
                <a:schemeClr val="tx1"/>
              </a:solidFill>
              <a:latin typeface="楷体" panose="02010609060101010101" charset="-122"/>
              <a:ea typeface="楷体" panose="02010609060101010101" charset="-122"/>
              <a:cs typeface="楷体" panose="02010609060101010101" charset="-122"/>
              <a:sym typeface="+mn-ea"/>
            </a:endParaRPr>
          </a:p>
        </p:txBody>
      </p:sp>
      <p:pic>
        <p:nvPicPr>
          <p:cNvPr id="9" name="图片 8" descr="ea24942045b7fc93e0cefb3f0310b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30" y="102870"/>
            <a:ext cx="757555" cy="757555"/>
          </a:xfrm>
          <a:prstGeom prst="rect">
            <a:avLst/>
          </a:prstGeom>
        </p:spPr>
      </p:pic>
      <p:pic>
        <p:nvPicPr>
          <p:cNvPr id="4" name="图片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7585" y="2949575"/>
            <a:ext cx="9674860" cy="33394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box(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000" fill="hold">
                                          <p:stCondLst>
                                            <p:cond delay="0"/>
                                          </p:stCondLst>
                                        </p:cTn>
                                        <p:tgtEl>
                                          <p:spTgt spid="4"/>
                                        </p:tgtEl>
                                        <p:attrNameLst>
                                          <p:attrName>style.visibility</p:attrName>
                                        </p:attrNameLst>
                                      </p:cBhvr>
                                      <p:to>
                                        <p:strVal val="visible"/>
                                      </p:to>
                                    </p:set>
                                    <p:animEffect transition="in" filter="dissolv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635" y="5159375"/>
            <a:ext cx="12191365" cy="1698625"/>
          </a:xfrm>
          <a:prstGeom prst="rect">
            <a:avLst/>
          </a:prstGeom>
          <a:solidFill>
            <a:schemeClr val="bg1"/>
          </a:solidFill>
          <a:ln w="12700">
            <a:noFill/>
          </a:ln>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21506" name="矩形 3"/>
          <p:cNvSpPr/>
          <p:nvPr/>
        </p:nvSpPr>
        <p:spPr>
          <a:xfrm>
            <a:off x="309880" y="862330"/>
            <a:ext cx="11050905" cy="1778000"/>
          </a:xfrm>
          <a:prstGeom prst="rect">
            <a:avLst/>
          </a:prstGeom>
          <a:solidFill>
            <a:schemeClr val="bg1"/>
          </a:solidFill>
          <a:ln w="12700">
            <a:noFill/>
          </a:ln>
          <a:effectLst>
            <a:softEdge rad="3175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891540"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106805" y="987425"/>
            <a:ext cx="9493885" cy="1112520"/>
          </a:xfrm>
        </p:spPr>
        <p:txBody>
          <a:bodyPr/>
          <a:lstStyle/>
          <a:p>
            <a:pPr marL="0" indent="0">
              <a:buNone/>
            </a:pPr>
            <a:r>
              <a:rPr lang="zh-CN" altLang="en-US" sz="3600" b="1" dirty="0">
                <a:gradFill>
                  <a:gsLst>
                    <a:gs pos="0">
                      <a:srgbClr val="007BD3"/>
                    </a:gs>
                    <a:gs pos="100000">
                      <a:srgbClr val="034373"/>
                    </a:gs>
                  </a:gsLst>
                  <a:lin scaled="0"/>
                </a:gradFill>
                <a:latin typeface="黑体" panose="02010609060101010101" charset="-122"/>
                <a:ea typeface="黑体" panose="02010609060101010101" charset="-122"/>
              </a:rPr>
              <a:t>一</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十</a:t>
            </a:r>
            <a:r>
              <a:rPr lang="zh-CN" altLang="zh-CN" sz="3600" b="1" dirty="0">
                <a:gradFill>
                  <a:gsLst>
                    <a:gs pos="0">
                      <a:srgbClr val="007BD3"/>
                    </a:gs>
                    <a:gs pos="100000">
                      <a:srgbClr val="034373"/>
                    </a:gs>
                  </a:gsLst>
                  <a:lin scaled="0"/>
                </a:gradFill>
                <a:latin typeface="黑体" panose="02010609060101010101" charset="-122"/>
                <a:ea typeface="黑体" panose="02010609060101010101" charset="-122"/>
              </a:rPr>
              <a:t>八洞村</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的</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前世今生</a:t>
            </a:r>
            <a:endParaRPr lang="zh-CN" altLang="en-US" sz="3600" b="1" dirty="0">
              <a:gradFill>
                <a:gsLst>
                  <a:gs pos="0">
                    <a:srgbClr val="007BD3"/>
                  </a:gs>
                  <a:gs pos="100000">
                    <a:srgbClr val="034373"/>
                  </a:gs>
                </a:gsLst>
                <a:lin scaled="0"/>
              </a:gradFill>
              <a:latin typeface="黑体" panose="02010609060101010101" charset="-122"/>
              <a:ea typeface="黑体" panose="02010609060101010101" charset="-122"/>
            </a:endParaRPr>
          </a:p>
          <a:p>
            <a:pPr marL="0" indent="0">
              <a:buNone/>
            </a:pPr>
            <a:r>
              <a:rPr lang="zh-CN" altLang="en-US" sz="3000" b="1" dirty="0">
                <a:solidFill>
                  <a:srgbClr val="FF0000"/>
                </a:solidFill>
                <a:latin typeface="+mn-ea"/>
                <a:cs typeface="+mn-ea"/>
              </a:rPr>
              <a:t> </a:t>
            </a:r>
            <a:r>
              <a:rPr lang="zh-CN" altLang="en-US" sz="3000" b="1" dirty="0">
                <a:solidFill>
                  <a:srgbClr val="FF0000"/>
                </a:solidFill>
                <a:latin typeface="楷体" panose="02010609060101010101" charset="-122"/>
                <a:ea typeface="楷体" panose="02010609060101010101" charset="-122"/>
                <a:cs typeface="DFKai-SB" panose="03000509000000000000" charset="-120"/>
              </a:rPr>
              <a:t>（二）十八洞的今生：一幅美丽乡村的新画卷    </a:t>
            </a: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endParaRPr lang="zh-CN" b="1" dirty="0" smtClean="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6" name="直接连接符 15"/>
          <p:cNvCxnSpPr/>
          <p:nvPr/>
        </p:nvCxnSpPr>
        <p:spPr>
          <a:xfrm>
            <a:off x="0" y="862330"/>
            <a:ext cx="10066020" cy="2540"/>
          </a:xfrm>
          <a:prstGeom prst="line">
            <a:avLst/>
          </a:prstGeom>
        </p:spPr>
        <p:style>
          <a:lnRef idx="1">
            <a:schemeClr val="accent2"/>
          </a:lnRef>
          <a:fillRef idx="0">
            <a:schemeClr val="accent2"/>
          </a:fillRef>
          <a:effectRef idx="0">
            <a:schemeClr val="accent2"/>
          </a:effectRef>
          <a:fontRef idx="minor">
            <a:schemeClr val="tx1"/>
          </a:fontRef>
        </p:style>
      </p:cxnSp>
      <p:pic>
        <p:nvPicPr>
          <p:cNvPr id="15368" name="图片 11" descr="IMG_830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9880" y="2640330"/>
            <a:ext cx="3489960" cy="3116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图片 1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08755" y="2929890"/>
            <a:ext cx="3835400" cy="30346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文本框 1"/>
          <p:cNvSpPr txBox="1"/>
          <p:nvPr/>
        </p:nvSpPr>
        <p:spPr>
          <a:xfrm>
            <a:off x="2169160" y="2099945"/>
            <a:ext cx="1972310" cy="478155"/>
          </a:xfrm>
          <a:prstGeom prst="rect">
            <a:avLst/>
          </a:prstGeom>
          <a:noFill/>
        </p:spPr>
        <p:txBody>
          <a:bodyPr wrap="none" rtlCol="0" anchor="t">
            <a:spAutoFit/>
          </a:bodyPr>
          <a:lstStyle/>
          <a:p>
            <a:pPr algn="l" defTabSz="685800" fontAlgn="base">
              <a:lnSpc>
                <a:spcPct val="90000"/>
              </a:lnSpc>
              <a:spcBef>
                <a:spcPts val="750"/>
              </a:spcBef>
              <a:buFont typeface="Arial" panose="020B0604020202020204" pitchFamily="34" charset="0"/>
            </a:pPr>
            <a:r>
              <a:rPr lang="en-US" altLang="zh-CN" sz="2800" b="1" dirty="0" smtClean="0">
                <a:solidFill>
                  <a:schemeClr val="tx1"/>
                </a:solidFill>
                <a:latin typeface="楷体" panose="02010609060101010101" charset="-122"/>
                <a:ea typeface="楷体" panose="02010609060101010101" charset="-122"/>
                <a:cs typeface="楷体" panose="02010609060101010101" charset="-122"/>
                <a:sym typeface="+mn-ea"/>
              </a:rPr>
              <a:t>2.</a:t>
            </a:r>
            <a:r>
              <a:rPr sz="2800" b="1" dirty="0" smtClean="0">
                <a:solidFill>
                  <a:schemeClr val="tx1"/>
                </a:solidFill>
                <a:latin typeface="楷体" panose="02010609060101010101" charset="-122"/>
                <a:ea typeface="楷体" panose="02010609060101010101" charset="-122"/>
                <a:cs typeface="楷体" panose="02010609060101010101" charset="-122"/>
                <a:sym typeface="+mn-ea"/>
              </a:rPr>
              <a:t>服务</a:t>
            </a:r>
            <a:r>
              <a:rPr lang="zh-CN" sz="2800" b="1" dirty="0" smtClean="0">
                <a:solidFill>
                  <a:schemeClr val="tx1"/>
                </a:solidFill>
                <a:latin typeface="楷体" panose="02010609060101010101" charset="-122"/>
                <a:ea typeface="楷体" panose="02010609060101010101" charset="-122"/>
                <a:cs typeface="楷体" panose="02010609060101010101" charset="-122"/>
                <a:sym typeface="+mn-ea"/>
              </a:rPr>
              <a:t>优了</a:t>
            </a:r>
            <a:endParaRPr lang="zh-CN" altLang="en-US" sz="2800" b="1" dirty="0" smtClean="0">
              <a:solidFill>
                <a:schemeClr val="tx1"/>
              </a:solidFill>
              <a:latin typeface="楷体" panose="02010609060101010101" charset="-122"/>
              <a:ea typeface="楷体" panose="02010609060101010101" charset="-122"/>
              <a:cs typeface="楷体" panose="02010609060101010101" charset="-122"/>
              <a:sym typeface="+mn-ea"/>
            </a:endParaRPr>
          </a:p>
        </p:txBody>
      </p:sp>
      <p:pic>
        <p:nvPicPr>
          <p:cNvPr id="9" name="图片 8" descr="ea24942045b7fc93e0cefb3f0310b8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30" y="102870"/>
            <a:ext cx="757555" cy="757555"/>
          </a:xfrm>
          <a:prstGeom prst="rect">
            <a:avLst/>
          </a:prstGeom>
        </p:spPr>
      </p:pic>
      <p:pic>
        <p:nvPicPr>
          <p:cNvPr id="3" name="图片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63865" y="2223770"/>
            <a:ext cx="4128135" cy="463423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15368"/>
                                        </p:tgtEl>
                                        <p:attrNameLst>
                                          <p:attrName>style.visibility</p:attrName>
                                        </p:attrNameLst>
                                      </p:cBhvr>
                                      <p:to>
                                        <p:strVal val="visible"/>
                                      </p:to>
                                    </p:set>
                                    <p:animEffect transition="in" filter="box(in)">
                                      <p:cBhvr>
                                        <p:cTn id="10" dur="2000"/>
                                        <p:tgtEl>
                                          <p:spTgt spid="15368"/>
                                        </p:tgtEl>
                                      </p:cBhvr>
                                    </p:animEffect>
                                  </p:childTnLst>
                                </p:cTn>
                              </p:par>
                              <p:par>
                                <p:cTn id="11" presetID="4"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ox(in)">
                                      <p:cBhvr>
                                        <p:cTn id="13" dur="2000"/>
                                        <p:tgtEl>
                                          <p:spTgt spid="13"/>
                                        </p:tgtEl>
                                      </p:cBhvr>
                                    </p:animEffect>
                                  </p:childTnLst>
                                </p:cTn>
                              </p:par>
                              <p:par>
                                <p:cTn id="14" presetID="4"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0" y="5159375"/>
            <a:ext cx="12229465" cy="1698625"/>
          </a:xfrm>
          <a:prstGeom prst="rect">
            <a:avLst/>
          </a:prstGeom>
          <a:solidFill>
            <a:schemeClr val="bg1"/>
          </a:solidFill>
          <a:ln w="12700">
            <a:noFill/>
          </a:ln>
          <a:effectLst>
            <a:softEdge rad="381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21506" name="矩形 3"/>
          <p:cNvSpPr/>
          <p:nvPr/>
        </p:nvSpPr>
        <p:spPr>
          <a:xfrm>
            <a:off x="328295" y="864870"/>
            <a:ext cx="11050905" cy="1424940"/>
          </a:xfrm>
          <a:prstGeom prst="rect">
            <a:avLst/>
          </a:prstGeom>
          <a:solidFill>
            <a:schemeClr val="bg1"/>
          </a:solidFill>
          <a:ln w="12700">
            <a:noFill/>
          </a:ln>
          <a:effectLst>
            <a:softEdge rad="4064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891540"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106805" y="987425"/>
            <a:ext cx="9493885" cy="1112520"/>
          </a:xfrm>
        </p:spPr>
        <p:txBody>
          <a:bodyPr/>
          <a:lstStyle/>
          <a:p>
            <a:pPr marL="0" indent="0">
              <a:buNone/>
            </a:pPr>
            <a:r>
              <a:rPr lang="zh-CN" altLang="en-US" sz="3600" b="1" dirty="0">
                <a:gradFill>
                  <a:gsLst>
                    <a:gs pos="0">
                      <a:srgbClr val="007BD3"/>
                    </a:gs>
                    <a:gs pos="100000">
                      <a:srgbClr val="034373"/>
                    </a:gs>
                  </a:gsLst>
                  <a:lin scaled="0"/>
                </a:gradFill>
                <a:latin typeface="黑体" panose="02010609060101010101" charset="-122"/>
                <a:ea typeface="黑体" panose="02010609060101010101" charset="-122"/>
              </a:rPr>
              <a:t>一</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十</a:t>
            </a:r>
            <a:r>
              <a:rPr lang="zh-CN" altLang="zh-CN" sz="3600" b="1" dirty="0">
                <a:gradFill>
                  <a:gsLst>
                    <a:gs pos="0">
                      <a:srgbClr val="007BD3"/>
                    </a:gs>
                    <a:gs pos="100000">
                      <a:srgbClr val="034373"/>
                    </a:gs>
                  </a:gsLst>
                  <a:lin scaled="0"/>
                </a:gradFill>
                <a:latin typeface="黑体" panose="02010609060101010101" charset="-122"/>
                <a:ea typeface="黑体" panose="02010609060101010101" charset="-122"/>
              </a:rPr>
              <a:t>八洞村</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的</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前世今生</a:t>
            </a:r>
            <a:endParaRPr lang="zh-CN" altLang="en-US" sz="3600" b="1" dirty="0">
              <a:gradFill>
                <a:gsLst>
                  <a:gs pos="0">
                    <a:srgbClr val="007BD3"/>
                  </a:gs>
                  <a:gs pos="100000">
                    <a:srgbClr val="034373"/>
                  </a:gs>
                </a:gsLst>
                <a:lin scaled="0"/>
              </a:gradFill>
              <a:latin typeface="黑体" panose="02010609060101010101" charset="-122"/>
              <a:ea typeface="黑体" panose="02010609060101010101" charset="-122"/>
            </a:endParaRPr>
          </a:p>
          <a:p>
            <a:pPr marL="0" indent="0">
              <a:buNone/>
            </a:pPr>
            <a:r>
              <a:rPr lang="zh-CN" altLang="en-US" sz="3000" b="1" dirty="0">
                <a:solidFill>
                  <a:srgbClr val="FF0000"/>
                </a:solidFill>
                <a:latin typeface="+mn-ea"/>
                <a:cs typeface="+mn-ea"/>
              </a:rPr>
              <a:t> </a:t>
            </a:r>
            <a:r>
              <a:rPr lang="zh-CN" altLang="en-US" sz="3000" b="1" dirty="0">
                <a:solidFill>
                  <a:srgbClr val="FF0000"/>
                </a:solidFill>
                <a:latin typeface="楷体" panose="02010609060101010101" charset="-122"/>
                <a:ea typeface="楷体" panose="02010609060101010101" charset="-122"/>
                <a:cs typeface="DFKai-SB" panose="03000509000000000000" charset="-120"/>
              </a:rPr>
              <a:t>（二）十八洞的今生：一幅美丽乡村的新画卷    </a:t>
            </a:r>
          </a:p>
          <a:p>
            <a:pPr marL="0" indent="0">
              <a:buNone/>
            </a:pPr>
            <a:r>
              <a:rPr lang="zh-CN" altLang="en-US"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p:txBody>
      </p:sp>
      <p:cxnSp>
        <p:nvCxnSpPr>
          <p:cNvPr id="16" name="直接连接符 15"/>
          <p:cNvCxnSpPr/>
          <p:nvPr/>
        </p:nvCxnSpPr>
        <p:spPr>
          <a:xfrm>
            <a:off x="0" y="862330"/>
            <a:ext cx="10066020" cy="2540"/>
          </a:xfrm>
          <a:prstGeom prst="line">
            <a:avLst/>
          </a:prstGeom>
        </p:spPr>
        <p:style>
          <a:lnRef idx="1">
            <a:schemeClr val="accent2"/>
          </a:lnRef>
          <a:fillRef idx="0">
            <a:schemeClr val="accent2"/>
          </a:fillRef>
          <a:effectRef idx="0">
            <a:schemeClr val="accent2"/>
          </a:effectRef>
          <a:fontRef idx="minor">
            <a:schemeClr val="tx1"/>
          </a:fontRef>
        </p:style>
      </p:cxnSp>
      <p:pic>
        <p:nvPicPr>
          <p:cNvPr id="5" name="图片 4" descr="村门口（新）"/>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6450" y="2679065"/>
            <a:ext cx="4236720" cy="3694430"/>
          </a:xfrm>
          <a:prstGeom prst="rect">
            <a:avLst/>
          </a:prstGeom>
          <a:noFill/>
          <a:ln w="9525">
            <a:noFill/>
          </a:ln>
        </p:spPr>
      </p:pic>
      <p:sp>
        <p:nvSpPr>
          <p:cNvPr id="11" name="文本框 10"/>
          <p:cNvSpPr txBox="1"/>
          <p:nvPr/>
        </p:nvSpPr>
        <p:spPr>
          <a:xfrm>
            <a:off x="1967865" y="2099945"/>
            <a:ext cx="2314575" cy="478155"/>
          </a:xfrm>
          <a:prstGeom prst="rect">
            <a:avLst/>
          </a:prstGeom>
          <a:noFill/>
        </p:spPr>
        <p:txBody>
          <a:bodyPr wrap="square" rtlCol="0" anchor="t">
            <a:spAutoFit/>
          </a:bodyPr>
          <a:lstStyle/>
          <a:p>
            <a:pPr algn="l" defTabSz="685800" fontAlgn="base">
              <a:lnSpc>
                <a:spcPct val="90000"/>
              </a:lnSpc>
              <a:spcBef>
                <a:spcPts val="750"/>
              </a:spcBef>
              <a:buFont typeface="Arial" panose="020B0604020202020204" pitchFamily="34" charset="0"/>
            </a:pPr>
            <a:r>
              <a:rPr lang="en-US" sz="2800" b="1" dirty="0" smtClean="0">
                <a:solidFill>
                  <a:schemeClr val="tx1"/>
                </a:solidFill>
                <a:latin typeface="楷体" panose="02010609060101010101" charset="-122"/>
                <a:ea typeface="楷体" panose="02010609060101010101" charset="-122"/>
                <a:cs typeface="楷体" panose="02010609060101010101" charset="-122"/>
                <a:sym typeface="+mn-ea"/>
              </a:rPr>
              <a:t>3</a:t>
            </a:r>
            <a:r>
              <a:rPr lang="en-US" altLang="zh-CN" sz="2800" b="1" dirty="0" smtClean="0">
                <a:solidFill>
                  <a:schemeClr val="tx1"/>
                </a:solidFill>
                <a:latin typeface="楷体" panose="02010609060101010101" charset="-122"/>
                <a:ea typeface="楷体" panose="02010609060101010101" charset="-122"/>
                <a:cs typeface="楷体" panose="02010609060101010101" charset="-122"/>
                <a:sym typeface="+mn-ea"/>
              </a:rPr>
              <a:t>.</a:t>
            </a:r>
            <a:r>
              <a:rPr lang="zh-CN" altLang="en-US" sz="2800" b="1" dirty="0" smtClean="0">
                <a:solidFill>
                  <a:schemeClr val="tx1"/>
                </a:solidFill>
                <a:latin typeface="楷体" panose="02010609060101010101" charset="-122"/>
                <a:ea typeface="楷体" panose="02010609060101010101" charset="-122"/>
                <a:cs typeface="楷体" panose="02010609060101010101" charset="-122"/>
                <a:sym typeface="+mn-ea"/>
              </a:rPr>
              <a:t>寨子美了</a:t>
            </a:r>
          </a:p>
        </p:txBody>
      </p:sp>
      <p:pic>
        <p:nvPicPr>
          <p:cNvPr id="12" name="图片 11" descr="C:/Documents and Settings/Administrator/Application Data/JisuOffice/ETemp/3248_1716232/fImage1280036245436.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32730" y="2719705"/>
            <a:ext cx="5018405" cy="3653790"/>
          </a:xfrm>
          <a:prstGeom prst="rect">
            <a:avLst/>
          </a:prstGeom>
          <a:noFill/>
          <a:ln w="9525">
            <a:noFill/>
          </a:ln>
        </p:spPr>
      </p:pic>
      <p:sp>
        <p:nvSpPr>
          <p:cNvPr id="2" name="文本框 1"/>
          <p:cNvSpPr txBox="1"/>
          <p:nvPr/>
        </p:nvSpPr>
        <p:spPr>
          <a:xfrm>
            <a:off x="10535285" y="4805045"/>
            <a:ext cx="1591945" cy="1568450"/>
          </a:xfrm>
          <a:prstGeom prst="rect">
            <a:avLst/>
          </a:prstGeom>
          <a:noFill/>
          <a:ln w="38100" cmpd="tri">
            <a:solidFill>
              <a:srgbClr val="FF3300"/>
            </a:solidFill>
            <a:prstDash val="solid"/>
          </a:ln>
        </p:spPr>
        <p:txBody>
          <a:bodyPr wrap="square" rtlCol="0">
            <a:spAutoFit/>
          </a:bodyPr>
          <a:lstStyle/>
          <a:p>
            <a:pPr algn="ctr"/>
            <a:r>
              <a:rPr lang="zh-CN" altLang="zh-CN" sz="4800" b="1">
                <a:gradFill>
                  <a:gsLst>
                    <a:gs pos="0">
                      <a:srgbClr val="007BD3"/>
                    </a:gs>
                    <a:gs pos="100000">
                      <a:srgbClr val="034373"/>
                    </a:gs>
                  </a:gsLst>
                  <a:lin scaled="0"/>
                </a:gradFill>
                <a:latin typeface="楷体" panose="02010609060101010101" charset="-122"/>
                <a:ea typeface="楷体" panose="02010609060101010101" charset="-122"/>
                <a:hlinkClick r:id="rId6" action="ppaction://hlinkfile"/>
              </a:rPr>
              <a:t>特色苗寨</a:t>
            </a:r>
          </a:p>
        </p:txBody>
      </p:sp>
      <p:pic>
        <p:nvPicPr>
          <p:cNvPr id="10" name="图片 9" descr="进村路口（新）"/>
          <p:cNvPicPr>
            <a:picLocks noChangeAspect="1"/>
          </p:cNvPicPr>
          <p:nvPr/>
        </p:nvPicPr>
        <p:blipFill>
          <a:blip r:embed="rId7"/>
          <a:stretch>
            <a:fillRect/>
          </a:stretch>
        </p:blipFill>
        <p:spPr>
          <a:xfrm>
            <a:off x="653415" y="2535555"/>
            <a:ext cx="4542790" cy="3837940"/>
          </a:xfrm>
          <a:prstGeom prst="rect">
            <a:avLst/>
          </a:prstGeom>
          <a:noFill/>
          <a:ln w="9525">
            <a:noFill/>
          </a:ln>
        </p:spPr>
      </p:pic>
      <p:pic>
        <p:nvPicPr>
          <p:cNvPr id="4" name="图片 3" descr="进入梨子寨的路（新）"/>
          <p:cNvPicPr>
            <a:picLocks noChangeAspect="1"/>
          </p:cNvPicPr>
          <p:nvPr/>
        </p:nvPicPr>
        <p:blipFill>
          <a:blip r:embed="rId8"/>
          <a:stretch>
            <a:fillRect/>
          </a:stretch>
        </p:blipFill>
        <p:spPr>
          <a:xfrm>
            <a:off x="5332730" y="2534920"/>
            <a:ext cx="5135880" cy="3838575"/>
          </a:xfrm>
          <a:prstGeom prst="rect">
            <a:avLst/>
          </a:prstGeom>
          <a:noFill/>
          <a:ln w="9525">
            <a:solidFill>
              <a:schemeClr val="accent1"/>
            </a:solidFill>
          </a:ln>
          <a:effectLst>
            <a:softEdge rad="12700"/>
          </a:effectLst>
        </p:spPr>
      </p:pic>
      <p:pic>
        <p:nvPicPr>
          <p:cNvPr id="9" name="图片 8" descr="ea24942045b7fc93e0cefb3f0310b8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96520"/>
            <a:ext cx="757555" cy="75755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000" fill="hold">
                                          <p:stCondLst>
                                            <p:cond delay="0"/>
                                          </p:stCondLst>
                                        </p:cTn>
                                        <p:tgtEl>
                                          <p:spTgt spid="11"/>
                                        </p:tgtEl>
                                        <p:attrNameLst>
                                          <p:attrName>style.visibility</p:attrName>
                                        </p:attrNameLst>
                                      </p:cBhvr>
                                      <p:to>
                                        <p:strVal val="visible"/>
                                      </p:to>
                                    </p:set>
                                    <p:animEffect transition="in" filter="box(out)">
                                      <p:cBhvr>
                                        <p:cTn id="7" dur="1000"/>
                                        <p:tgtEl>
                                          <p:spTgt spid="11"/>
                                        </p:tgtEl>
                                      </p:cBhvr>
                                    </p:animEffect>
                                  </p:childTnLst>
                                </p:cTn>
                              </p:par>
                              <p:par>
                                <p:cTn id="8" presetID="4" presetClass="entr" presetSubtype="16" fill="hold" nodeType="withEffect">
                                  <p:stCondLst>
                                    <p:cond delay="0"/>
                                  </p:stCondLst>
                                  <p:childTnLst>
                                    <p:set>
                                      <p:cBhvr>
                                        <p:cTn id="9" dur="1000" fill="hold">
                                          <p:stCondLst>
                                            <p:cond delay="0"/>
                                          </p:stCondLst>
                                        </p:cTn>
                                        <p:tgtEl>
                                          <p:spTgt spid="5"/>
                                        </p:tgtEl>
                                        <p:attrNameLst>
                                          <p:attrName>style.visibility</p:attrName>
                                        </p:attrNameLst>
                                      </p:cBhvr>
                                      <p:to>
                                        <p:strVal val="visible"/>
                                      </p:to>
                                    </p:set>
                                    <p:animEffect transition="in" filter="box(in)">
                                      <p:cBhvr>
                                        <p:cTn id="10" dur="1000"/>
                                        <p:tgtEl>
                                          <p:spTgt spid="5"/>
                                        </p:tgtEl>
                                      </p:cBhvr>
                                    </p:animEffect>
                                  </p:childTnLst>
                                </p:cTn>
                              </p:par>
                              <p:par>
                                <p:cTn id="11" presetID="4" presetClass="entr" presetSubtype="16" fill="hold" nodeType="withEffect">
                                  <p:stCondLst>
                                    <p:cond delay="0"/>
                                  </p:stCondLst>
                                  <p:childTnLst>
                                    <p:set>
                                      <p:cBhvr>
                                        <p:cTn id="12" dur="1000" fill="hold">
                                          <p:stCondLst>
                                            <p:cond delay="0"/>
                                          </p:stCondLst>
                                        </p:cTn>
                                        <p:tgtEl>
                                          <p:spTgt spid="12"/>
                                        </p:tgtEl>
                                        <p:attrNameLst>
                                          <p:attrName>style.visibility</p:attrName>
                                        </p:attrNameLst>
                                      </p:cBhvr>
                                      <p:to>
                                        <p:strVal val="visible"/>
                                      </p:to>
                                    </p:set>
                                    <p:animEffect transition="in" filter="box(in)">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nodeType="clickEffect">
                                  <p:stCondLst>
                                    <p:cond delay="0"/>
                                  </p:stCondLst>
                                  <p:childTnLst>
                                    <p:set>
                                      <p:cBhvr>
                                        <p:cTn id="17" dur="1000" fill="hold">
                                          <p:stCondLst>
                                            <p:cond delay="0"/>
                                          </p:stCondLst>
                                        </p:cTn>
                                        <p:tgtEl>
                                          <p:spTgt spid="10"/>
                                        </p:tgtEl>
                                        <p:attrNameLst>
                                          <p:attrName>style.visibility</p:attrName>
                                        </p:attrNameLst>
                                      </p:cBhvr>
                                      <p:to>
                                        <p:strVal val="visible"/>
                                      </p:to>
                                    </p:set>
                                    <p:animEffect transition="in" filter="box(out)">
                                      <p:cBhvr>
                                        <p:cTn id="18" dur="1000"/>
                                        <p:tgtEl>
                                          <p:spTgt spid="10"/>
                                        </p:tgtEl>
                                      </p:cBhvr>
                                    </p:animEffect>
                                  </p:childTnLst>
                                </p:cTn>
                              </p:par>
                              <p:par>
                                <p:cTn id="19" presetID="4" presetClass="entr" presetSubtype="32" fill="hold" nodeType="withEffect">
                                  <p:stCondLst>
                                    <p:cond delay="0"/>
                                  </p:stCondLst>
                                  <p:childTnLst>
                                    <p:set>
                                      <p:cBhvr>
                                        <p:cTn id="20" dur="1000" fill="hold">
                                          <p:stCondLst>
                                            <p:cond delay="0"/>
                                          </p:stCondLst>
                                        </p:cTn>
                                        <p:tgtEl>
                                          <p:spTgt spid="4"/>
                                        </p:tgtEl>
                                        <p:attrNameLst>
                                          <p:attrName>style.visibility</p:attrName>
                                        </p:attrNameLst>
                                      </p:cBhvr>
                                      <p:to>
                                        <p:strVal val="visible"/>
                                      </p:to>
                                    </p:set>
                                    <p:animEffect transition="in" filter="box(out)">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9"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309880" y="862330"/>
            <a:ext cx="11050905" cy="2148840"/>
          </a:xfrm>
          <a:prstGeom prst="rect">
            <a:avLst/>
          </a:prstGeom>
          <a:solidFill>
            <a:schemeClr val="bg1"/>
          </a:solidFill>
          <a:ln w="12700">
            <a:noFill/>
          </a:ln>
          <a:effectLst>
            <a:softEdge rad="4953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891540"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106805" y="987425"/>
            <a:ext cx="9493885" cy="1112520"/>
          </a:xfrm>
        </p:spPr>
        <p:txBody>
          <a:bodyPr/>
          <a:lstStyle/>
          <a:p>
            <a:pPr marL="0" indent="0">
              <a:buNone/>
            </a:pPr>
            <a:r>
              <a:rPr lang="zh-CN" altLang="en-US" sz="3600" b="1" dirty="0">
                <a:gradFill>
                  <a:gsLst>
                    <a:gs pos="0">
                      <a:srgbClr val="007BD3"/>
                    </a:gs>
                    <a:gs pos="100000">
                      <a:srgbClr val="034373"/>
                    </a:gs>
                  </a:gsLst>
                  <a:lin scaled="0"/>
                </a:gradFill>
                <a:latin typeface="黑体" panose="02010609060101010101" charset="-122"/>
                <a:ea typeface="黑体" panose="02010609060101010101" charset="-122"/>
              </a:rPr>
              <a:t>一</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十</a:t>
            </a:r>
            <a:r>
              <a:rPr lang="zh-CN" altLang="zh-CN" sz="3600" b="1" dirty="0">
                <a:gradFill>
                  <a:gsLst>
                    <a:gs pos="0">
                      <a:srgbClr val="007BD3"/>
                    </a:gs>
                    <a:gs pos="100000">
                      <a:srgbClr val="034373"/>
                    </a:gs>
                  </a:gsLst>
                  <a:lin scaled="0"/>
                </a:gradFill>
                <a:latin typeface="黑体" panose="02010609060101010101" charset="-122"/>
                <a:ea typeface="黑体" panose="02010609060101010101" charset="-122"/>
              </a:rPr>
              <a:t>八洞村</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的</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前世今生</a:t>
            </a:r>
            <a:endParaRPr lang="zh-CN" altLang="en-US" sz="3600" b="1" dirty="0">
              <a:gradFill>
                <a:gsLst>
                  <a:gs pos="0">
                    <a:srgbClr val="007BD3"/>
                  </a:gs>
                  <a:gs pos="100000">
                    <a:srgbClr val="034373"/>
                  </a:gs>
                </a:gsLst>
                <a:lin scaled="0"/>
              </a:gradFill>
              <a:latin typeface="黑体" panose="02010609060101010101" charset="-122"/>
              <a:ea typeface="黑体" panose="02010609060101010101" charset="-122"/>
            </a:endParaRPr>
          </a:p>
          <a:p>
            <a:pPr marL="0" indent="0">
              <a:buNone/>
            </a:pPr>
            <a:r>
              <a:rPr lang="zh-CN" altLang="en-US" sz="3000" b="1" dirty="0">
                <a:solidFill>
                  <a:srgbClr val="FF0000"/>
                </a:solidFill>
                <a:latin typeface="+mn-ea"/>
                <a:cs typeface="+mn-ea"/>
              </a:rPr>
              <a:t> </a:t>
            </a:r>
            <a:r>
              <a:rPr lang="zh-CN" altLang="en-US" sz="3000" b="1" dirty="0">
                <a:solidFill>
                  <a:srgbClr val="FF0000"/>
                </a:solidFill>
                <a:latin typeface="楷体" panose="02010609060101010101" charset="-122"/>
                <a:ea typeface="楷体" panose="02010609060101010101" charset="-122"/>
                <a:cs typeface="DFKai-SB" panose="03000509000000000000" charset="-120"/>
              </a:rPr>
              <a:t>（二）十八洞的今生：一幅美丽乡村的新画卷    </a:t>
            </a: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p:txBody>
      </p:sp>
      <p:cxnSp>
        <p:nvCxnSpPr>
          <p:cNvPr id="16" name="直接连接符 15"/>
          <p:cNvCxnSpPr/>
          <p:nvPr/>
        </p:nvCxnSpPr>
        <p:spPr>
          <a:xfrm>
            <a:off x="0" y="862330"/>
            <a:ext cx="10066020" cy="2540"/>
          </a:xfrm>
          <a:prstGeom prst="line">
            <a:avLst/>
          </a:prstGeom>
        </p:spPr>
        <p:style>
          <a:lnRef idx="1">
            <a:schemeClr val="accent2"/>
          </a:lnRef>
          <a:fillRef idx="0">
            <a:schemeClr val="accent2"/>
          </a:fillRef>
          <a:effectRef idx="0">
            <a:schemeClr val="accent2"/>
          </a:effectRef>
          <a:fontRef idx="minor">
            <a:schemeClr val="tx1"/>
          </a:fontRef>
        </p:style>
      </p:cxnSp>
      <p:pic>
        <p:nvPicPr>
          <p:cNvPr id="4" name="图片 3"/>
          <p:cNvPicPr>
            <a:picLocks noChangeAspect="1"/>
          </p:cNvPicPr>
          <p:nvPr/>
        </p:nvPicPr>
        <p:blipFill>
          <a:blip r:embed="rId4"/>
          <a:stretch>
            <a:fillRect/>
          </a:stretch>
        </p:blipFill>
        <p:spPr>
          <a:xfrm>
            <a:off x="6130290" y="2244090"/>
            <a:ext cx="5468620" cy="3507740"/>
          </a:xfrm>
          <a:prstGeom prst="rect">
            <a:avLst/>
          </a:prstGeom>
          <a:effectLst>
            <a:softEdge rad="139700"/>
          </a:effectLst>
        </p:spPr>
      </p:pic>
      <p:pic>
        <p:nvPicPr>
          <p:cNvPr id="2" name="图片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5470" y="2621915"/>
            <a:ext cx="5067935" cy="3385185"/>
          </a:xfrm>
          <a:prstGeom prst="rect">
            <a:avLst/>
          </a:prstGeom>
          <a:effectLst>
            <a:softEdge rad="127000"/>
          </a:effectLst>
        </p:spPr>
      </p:pic>
      <p:sp>
        <p:nvSpPr>
          <p:cNvPr id="3" name="文本框 2"/>
          <p:cNvSpPr txBox="1"/>
          <p:nvPr/>
        </p:nvSpPr>
        <p:spPr>
          <a:xfrm>
            <a:off x="1968500" y="2099945"/>
            <a:ext cx="1972310" cy="521970"/>
          </a:xfrm>
          <a:prstGeom prst="rect">
            <a:avLst/>
          </a:prstGeom>
          <a:noFill/>
        </p:spPr>
        <p:txBody>
          <a:bodyPr wrap="none" rtlCol="0" anchor="t">
            <a:spAutoFit/>
          </a:bodyPr>
          <a:lstStyle/>
          <a:p>
            <a:r>
              <a:rPr lang="en-US" altLang="zh-CN" sz="2800" b="1" dirty="0" smtClean="0">
                <a:solidFill>
                  <a:schemeClr val="tx1"/>
                </a:solidFill>
                <a:latin typeface="楷体" panose="02010609060101010101" charset="-122"/>
                <a:ea typeface="楷体" panose="02010609060101010101" charset="-122"/>
                <a:cs typeface="楷体" panose="02010609060101010101" charset="-122"/>
                <a:sym typeface="+mn-ea"/>
              </a:rPr>
              <a:t>4.</a:t>
            </a:r>
            <a:r>
              <a:rPr lang="zh-CN" altLang="en-US" sz="2800" b="1" dirty="0" smtClean="0">
                <a:solidFill>
                  <a:schemeClr val="tx1"/>
                </a:solidFill>
                <a:latin typeface="楷体" panose="02010609060101010101" charset="-122"/>
                <a:ea typeface="楷体" panose="02010609060101010101" charset="-122"/>
                <a:cs typeface="楷体" panose="02010609060101010101" charset="-122"/>
                <a:sym typeface="+mn-ea"/>
              </a:rPr>
              <a:t>产业火了</a:t>
            </a:r>
          </a:p>
        </p:txBody>
      </p:sp>
      <p:pic>
        <p:nvPicPr>
          <p:cNvPr id="9" name="图片 8" descr="ea24942045b7fc93e0cefb3f0310b8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96520"/>
            <a:ext cx="757555" cy="75755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635" y="5159375"/>
            <a:ext cx="12190730" cy="1698625"/>
          </a:xfrm>
          <a:prstGeom prst="rect">
            <a:avLst/>
          </a:prstGeom>
          <a:solidFill>
            <a:schemeClr val="bg1"/>
          </a:solidFill>
          <a:ln w="12700">
            <a:noFill/>
          </a:ln>
          <a:effectLst>
            <a:softEdge rad="1270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21506" name="矩形 3"/>
          <p:cNvSpPr/>
          <p:nvPr/>
        </p:nvSpPr>
        <p:spPr>
          <a:xfrm>
            <a:off x="309880" y="862330"/>
            <a:ext cx="11050905" cy="1638935"/>
          </a:xfrm>
          <a:prstGeom prst="rect">
            <a:avLst/>
          </a:prstGeom>
          <a:solidFill>
            <a:schemeClr val="bg1"/>
          </a:solidFill>
          <a:ln w="12700">
            <a:noFill/>
          </a:ln>
          <a:effectLst>
            <a:softEdge rad="2921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891540"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106805" y="987425"/>
            <a:ext cx="9493885" cy="1112520"/>
          </a:xfrm>
        </p:spPr>
        <p:txBody>
          <a:bodyPr/>
          <a:lstStyle/>
          <a:p>
            <a:pPr marL="0" indent="0">
              <a:buNone/>
            </a:pPr>
            <a:r>
              <a:rPr lang="zh-CN" altLang="en-US" sz="3600" b="1" dirty="0">
                <a:gradFill>
                  <a:gsLst>
                    <a:gs pos="0">
                      <a:srgbClr val="007BD3"/>
                    </a:gs>
                    <a:gs pos="100000">
                      <a:srgbClr val="034373"/>
                    </a:gs>
                  </a:gsLst>
                  <a:lin scaled="0"/>
                </a:gradFill>
                <a:latin typeface="黑体" panose="02010609060101010101" charset="-122"/>
                <a:ea typeface="黑体" panose="02010609060101010101" charset="-122"/>
              </a:rPr>
              <a:t>一</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十</a:t>
            </a:r>
            <a:r>
              <a:rPr lang="zh-CN" altLang="zh-CN" sz="3600" b="1" dirty="0">
                <a:gradFill>
                  <a:gsLst>
                    <a:gs pos="0">
                      <a:srgbClr val="007BD3"/>
                    </a:gs>
                    <a:gs pos="100000">
                      <a:srgbClr val="034373"/>
                    </a:gs>
                  </a:gsLst>
                  <a:lin scaled="0"/>
                </a:gradFill>
                <a:latin typeface="黑体" panose="02010609060101010101" charset="-122"/>
                <a:ea typeface="黑体" panose="02010609060101010101" charset="-122"/>
              </a:rPr>
              <a:t>八洞村</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的</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前世今生</a:t>
            </a:r>
            <a:endParaRPr lang="zh-CN" altLang="en-US" sz="3600" b="1" dirty="0">
              <a:gradFill>
                <a:gsLst>
                  <a:gs pos="0">
                    <a:srgbClr val="007BD3"/>
                  </a:gs>
                  <a:gs pos="100000">
                    <a:srgbClr val="034373"/>
                  </a:gs>
                </a:gsLst>
                <a:lin scaled="0"/>
              </a:gradFill>
              <a:latin typeface="黑体" panose="02010609060101010101" charset="-122"/>
              <a:ea typeface="黑体" panose="02010609060101010101" charset="-122"/>
            </a:endParaRPr>
          </a:p>
          <a:p>
            <a:pPr marL="0" indent="0">
              <a:buNone/>
            </a:pPr>
            <a:r>
              <a:rPr lang="zh-CN" altLang="en-US" sz="3000" b="1" dirty="0">
                <a:solidFill>
                  <a:srgbClr val="FF0000"/>
                </a:solidFill>
                <a:latin typeface="+mn-ea"/>
                <a:cs typeface="+mn-ea"/>
              </a:rPr>
              <a:t> </a:t>
            </a:r>
            <a:r>
              <a:rPr lang="zh-CN" altLang="en-US" sz="3000" b="1" dirty="0">
                <a:solidFill>
                  <a:srgbClr val="FF0000"/>
                </a:solidFill>
                <a:latin typeface="楷体" panose="02010609060101010101" charset="-122"/>
                <a:ea typeface="楷体" panose="02010609060101010101" charset="-122"/>
                <a:cs typeface="DFKai-SB" panose="03000509000000000000" charset="-120"/>
              </a:rPr>
              <a:t>（二）十八洞的今生：一幅美丽乡村的新画卷    </a:t>
            </a: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p:txBody>
      </p:sp>
      <p:cxnSp>
        <p:nvCxnSpPr>
          <p:cNvPr id="16" name="直接连接符 15"/>
          <p:cNvCxnSpPr/>
          <p:nvPr/>
        </p:nvCxnSpPr>
        <p:spPr>
          <a:xfrm>
            <a:off x="0" y="862330"/>
            <a:ext cx="10066020" cy="2540"/>
          </a:xfrm>
          <a:prstGeom prst="line">
            <a:avLst/>
          </a:prstGeom>
        </p:spPr>
        <p:style>
          <a:lnRef idx="1">
            <a:schemeClr val="accent2"/>
          </a:lnRef>
          <a:fillRef idx="0">
            <a:schemeClr val="accent2"/>
          </a:fillRef>
          <a:effectRef idx="0">
            <a:schemeClr val="accent2"/>
          </a:effectRef>
          <a:fontRef idx="minor">
            <a:schemeClr val="tx1"/>
          </a:fontRef>
        </p:style>
      </p:cxnSp>
      <p:pic>
        <p:nvPicPr>
          <p:cNvPr id="2" name="图片 1"/>
          <p:cNvPicPr>
            <a:picLocks noChangeAspect="1"/>
          </p:cNvPicPr>
          <p:nvPr/>
        </p:nvPicPr>
        <p:blipFill>
          <a:blip r:embed="rId4"/>
          <a:stretch>
            <a:fillRect/>
          </a:stretch>
        </p:blipFill>
        <p:spPr>
          <a:xfrm>
            <a:off x="1106805" y="2597785"/>
            <a:ext cx="8784590" cy="4076065"/>
          </a:xfrm>
          <a:prstGeom prst="rect">
            <a:avLst/>
          </a:prstGeom>
          <a:ln w="25400" cmpd="tri">
            <a:solidFill>
              <a:srgbClr val="FF3300"/>
            </a:solidFill>
          </a:ln>
        </p:spPr>
      </p:pic>
      <p:sp>
        <p:nvSpPr>
          <p:cNvPr id="3" name="文本框 2"/>
          <p:cNvSpPr txBox="1"/>
          <p:nvPr/>
        </p:nvSpPr>
        <p:spPr>
          <a:xfrm>
            <a:off x="2174875" y="2119630"/>
            <a:ext cx="1972310" cy="478155"/>
          </a:xfrm>
          <a:prstGeom prst="rect">
            <a:avLst/>
          </a:prstGeom>
          <a:noFill/>
        </p:spPr>
        <p:txBody>
          <a:bodyPr wrap="none" rtlCol="0" anchor="t">
            <a:spAutoFit/>
          </a:bodyPr>
          <a:lstStyle/>
          <a:p>
            <a:pPr algn="l" defTabSz="685800" fontAlgn="base">
              <a:lnSpc>
                <a:spcPct val="90000"/>
              </a:lnSpc>
              <a:spcBef>
                <a:spcPts val="750"/>
              </a:spcBef>
              <a:buFont typeface="Arial" panose="020B0604020202020204" pitchFamily="34" charset="0"/>
            </a:pPr>
            <a:r>
              <a:rPr lang="en-US" sz="2800" b="1" dirty="0" smtClean="0">
                <a:solidFill>
                  <a:schemeClr val="tx1"/>
                </a:solidFill>
                <a:latin typeface="楷体" panose="02010609060101010101" charset="-122"/>
                <a:ea typeface="楷体" panose="02010609060101010101" charset="-122"/>
                <a:cs typeface="楷体" panose="02010609060101010101" charset="-122"/>
                <a:sym typeface="+mn-ea"/>
              </a:rPr>
              <a:t>5</a:t>
            </a:r>
            <a:r>
              <a:rPr lang="en-US" altLang="zh-CN" sz="2800" b="1" dirty="0" smtClean="0">
                <a:solidFill>
                  <a:schemeClr val="tx1"/>
                </a:solidFill>
                <a:latin typeface="楷体" panose="02010609060101010101" charset="-122"/>
                <a:ea typeface="楷体" panose="02010609060101010101" charset="-122"/>
                <a:cs typeface="楷体" panose="02010609060101010101" charset="-122"/>
                <a:sym typeface="+mn-ea"/>
              </a:rPr>
              <a:t>.</a:t>
            </a:r>
            <a:r>
              <a:rPr lang="zh-CN" altLang="en-US" sz="2800" b="1" dirty="0" smtClean="0">
                <a:solidFill>
                  <a:schemeClr val="tx1"/>
                </a:solidFill>
                <a:latin typeface="楷体" panose="02010609060101010101" charset="-122"/>
                <a:ea typeface="楷体" panose="02010609060101010101" charset="-122"/>
                <a:cs typeface="楷体" panose="02010609060101010101" charset="-122"/>
                <a:sym typeface="+mn-ea"/>
              </a:rPr>
              <a:t>村民</a:t>
            </a:r>
            <a:r>
              <a:rPr lang="zh-CN" altLang="en-US" sz="2800" b="1" dirty="0" smtClean="0">
                <a:solidFill>
                  <a:schemeClr val="tx1"/>
                </a:solidFill>
                <a:latin typeface="楷体" panose="02010609060101010101" charset="-122"/>
                <a:ea typeface="楷体" panose="02010609060101010101" charset="-122"/>
                <a:cs typeface="楷体" panose="02010609060101010101" charset="-122"/>
                <a:sym typeface="+mn-ea"/>
                <a:hlinkClick r:id="rId5" action="ppaction://hlinkfile"/>
              </a:rPr>
              <a:t>笑了</a:t>
            </a:r>
          </a:p>
        </p:txBody>
      </p:sp>
      <p:pic>
        <p:nvPicPr>
          <p:cNvPr id="9" name="图片 8" descr="ea24942045b7fc93e0cefb3f0310b8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96520"/>
            <a:ext cx="757555" cy="75755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000" fill="hold">
                                          <p:stCondLst>
                                            <p:cond delay="0"/>
                                          </p:stCondLst>
                                        </p:cTn>
                                        <p:tgtEl>
                                          <p:spTgt spid="2"/>
                                        </p:tgtEl>
                                        <p:attrNameLst>
                                          <p:attrName>style.visibility</p:attrName>
                                        </p:attrNameLst>
                                      </p:cBhvr>
                                      <p:to>
                                        <p:strVal val="visible"/>
                                      </p:to>
                                    </p:set>
                                    <p:animEffect transition="in" filter="wheel(4)">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图片 3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40384" y="270933"/>
            <a:ext cx="1919816" cy="1248833"/>
          </a:xfrm>
          <a:prstGeom prst="rect">
            <a:avLst/>
          </a:prstGeom>
          <a:noFill/>
          <a:ln w="9525">
            <a:noFill/>
          </a:ln>
        </p:spPr>
      </p:pic>
      <p:sp>
        <p:nvSpPr>
          <p:cNvPr id="21" name="矩形 20"/>
          <p:cNvSpPr/>
          <p:nvPr/>
        </p:nvSpPr>
        <p:spPr>
          <a:xfrm flipV="1">
            <a:off x="-635" y="7313295"/>
            <a:ext cx="12192635" cy="100965"/>
          </a:xfrm>
          <a:prstGeom prst="rect">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schemeClr val="lt1"/>
              </a:solidFill>
              <a:effectLst/>
              <a:uLnTx/>
              <a:uFillTx/>
              <a:latin typeface="+mn-lt"/>
              <a:ea typeface="+mn-ea"/>
              <a:cs typeface="+mn-cs"/>
            </a:endParaRPr>
          </a:p>
        </p:txBody>
      </p:sp>
      <p:pic>
        <p:nvPicPr>
          <p:cNvPr id="13" name="图片 12" descr="5c5d2012-bda8-4143-aedb-dd30142a0c76.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98407" y="201535"/>
            <a:ext cx="4960189" cy="5026073"/>
          </a:xfrm>
          <a:prstGeom prst="rect">
            <a:avLst/>
          </a:prstGeom>
          <a:ln>
            <a:noFill/>
          </a:ln>
          <a:effectLst>
            <a:softEdge rad="317500"/>
          </a:effectLst>
        </p:spPr>
      </p:pic>
      <p:pic>
        <p:nvPicPr>
          <p:cNvPr id="4098" name="Picture 2" descr="C:\Users\Administrator\Desktop\6b4ead28d7f0499db68ba98f0429e243.jpe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62514" y="1988388"/>
            <a:ext cx="3729486" cy="4766095"/>
          </a:xfrm>
          <a:prstGeom prst="rect">
            <a:avLst/>
          </a:prstGeom>
          <a:noFill/>
        </p:spPr>
      </p:pic>
      <p:pic>
        <p:nvPicPr>
          <p:cNvPr id="19" name="图片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22655" y="1832912"/>
            <a:ext cx="3831232" cy="4136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757555" y="862965"/>
            <a:ext cx="11050905" cy="1758950"/>
          </a:xfrm>
          <a:prstGeom prst="rect">
            <a:avLst/>
          </a:prstGeom>
          <a:solidFill>
            <a:schemeClr val="bg1"/>
          </a:solidFill>
          <a:ln w="12700">
            <a:noFill/>
          </a:ln>
          <a:effectLst>
            <a:softEdge rad="4318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891540"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106805" y="987425"/>
            <a:ext cx="9493885" cy="1112520"/>
          </a:xfrm>
        </p:spPr>
        <p:txBody>
          <a:bodyPr/>
          <a:lstStyle/>
          <a:p>
            <a:pPr marL="0" indent="0">
              <a:buNone/>
            </a:pPr>
            <a:r>
              <a:rPr lang="zh-CN" altLang="en-US" sz="3600" b="1" dirty="0">
                <a:gradFill>
                  <a:gsLst>
                    <a:gs pos="0">
                      <a:srgbClr val="007BD3"/>
                    </a:gs>
                    <a:gs pos="100000">
                      <a:srgbClr val="034373"/>
                    </a:gs>
                  </a:gsLst>
                  <a:lin scaled="0"/>
                </a:gradFill>
                <a:latin typeface="黑体" panose="02010609060101010101" charset="-122"/>
                <a:ea typeface="黑体" panose="02010609060101010101" charset="-122"/>
              </a:rPr>
              <a:t>一</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十</a:t>
            </a:r>
            <a:r>
              <a:rPr lang="zh-CN" altLang="zh-CN" sz="3600" b="1" dirty="0">
                <a:gradFill>
                  <a:gsLst>
                    <a:gs pos="0">
                      <a:srgbClr val="007BD3"/>
                    </a:gs>
                    <a:gs pos="100000">
                      <a:srgbClr val="034373"/>
                    </a:gs>
                  </a:gsLst>
                  <a:lin scaled="0"/>
                </a:gradFill>
                <a:latin typeface="黑体" panose="02010609060101010101" charset="-122"/>
                <a:ea typeface="黑体" panose="02010609060101010101" charset="-122"/>
              </a:rPr>
              <a:t>八洞村</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的</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前世今生</a:t>
            </a:r>
            <a:endParaRPr lang="zh-CN" altLang="en-US" sz="3600" b="1" dirty="0">
              <a:gradFill>
                <a:gsLst>
                  <a:gs pos="0">
                    <a:srgbClr val="007BD3"/>
                  </a:gs>
                  <a:gs pos="100000">
                    <a:srgbClr val="034373"/>
                  </a:gs>
                </a:gsLst>
                <a:lin scaled="0"/>
              </a:gradFill>
              <a:latin typeface="黑体" panose="02010609060101010101" charset="-122"/>
              <a:ea typeface="黑体" panose="02010609060101010101" charset="-122"/>
            </a:endParaRPr>
          </a:p>
          <a:p>
            <a:pPr marL="0" indent="0">
              <a:buNone/>
            </a:pPr>
            <a:r>
              <a:rPr lang="zh-CN" altLang="en-US" sz="3000" b="1" dirty="0">
                <a:solidFill>
                  <a:srgbClr val="FF0000"/>
                </a:solidFill>
                <a:latin typeface="+mn-ea"/>
                <a:cs typeface="+mn-ea"/>
              </a:rPr>
              <a:t> </a:t>
            </a:r>
            <a:r>
              <a:rPr lang="zh-CN" altLang="en-US" sz="3000" b="1" dirty="0">
                <a:solidFill>
                  <a:srgbClr val="FF0000"/>
                </a:solidFill>
                <a:latin typeface="楷体" panose="02010609060101010101" charset="-122"/>
                <a:ea typeface="楷体" panose="02010609060101010101" charset="-122"/>
                <a:cs typeface="DFKai-SB" panose="03000509000000000000" charset="-120"/>
              </a:rPr>
              <a:t>（二）十八洞的今生：一幅美丽乡村的新画卷    </a:t>
            </a: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p:txBody>
      </p:sp>
      <p:cxnSp>
        <p:nvCxnSpPr>
          <p:cNvPr id="16" name="直接连接符 15"/>
          <p:cNvCxnSpPr/>
          <p:nvPr/>
        </p:nvCxnSpPr>
        <p:spPr>
          <a:xfrm>
            <a:off x="31750" y="847090"/>
            <a:ext cx="10188575" cy="17780"/>
          </a:xfrm>
          <a:prstGeom prst="line">
            <a:avLst/>
          </a:prstGeom>
        </p:spPr>
        <p:style>
          <a:lnRef idx="1">
            <a:schemeClr val="accent2"/>
          </a:lnRef>
          <a:fillRef idx="0">
            <a:schemeClr val="accent2"/>
          </a:fillRef>
          <a:effectRef idx="0">
            <a:schemeClr val="accent2"/>
          </a:effectRef>
          <a:fontRef idx="minor">
            <a:schemeClr val="tx1"/>
          </a:fontRef>
        </p:style>
      </p:cxnSp>
      <p:pic>
        <p:nvPicPr>
          <p:cNvPr id="18" name="图片 17" descr="6ec885d52b674c8d84ad77695bbe467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4305" y="2510790"/>
            <a:ext cx="7128510" cy="3850005"/>
          </a:xfrm>
          <a:prstGeom prst="rect">
            <a:avLst/>
          </a:prstGeom>
          <a:effectLst>
            <a:softEdge rad="228600"/>
          </a:effectLst>
        </p:spPr>
      </p:pic>
      <p:pic>
        <p:nvPicPr>
          <p:cNvPr id="2" name="图片 1" descr="timg (6).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84515" y="2099310"/>
            <a:ext cx="3611245" cy="4009390"/>
          </a:xfrm>
          <a:prstGeom prst="rect">
            <a:avLst/>
          </a:prstGeom>
          <a:ln w="25400">
            <a:solidFill>
              <a:srgbClr val="FF3300"/>
            </a:solidFill>
          </a:ln>
        </p:spPr>
      </p:pic>
      <p:sp>
        <p:nvSpPr>
          <p:cNvPr id="3" name="文本框 2"/>
          <p:cNvSpPr txBox="1"/>
          <p:nvPr/>
        </p:nvSpPr>
        <p:spPr>
          <a:xfrm>
            <a:off x="2074545" y="2099945"/>
            <a:ext cx="2892425" cy="521970"/>
          </a:xfrm>
          <a:prstGeom prst="rect">
            <a:avLst/>
          </a:prstGeom>
          <a:noFill/>
        </p:spPr>
        <p:txBody>
          <a:bodyPr wrap="square" rtlCol="0" anchor="t">
            <a:spAutoFit/>
          </a:bodyPr>
          <a:lstStyle/>
          <a:p>
            <a:r>
              <a:rPr lang="en-US" sz="2800" b="1" dirty="0" smtClean="0">
                <a:solidFill>
                  <a:schemeClr val="tx1"/>
                </a:solidFill>
                <a:latin typeface="楷体" panose="02010609060101010101" charset="-122"/>
                <a:ea typeface="楷体" panose="02010609060101010101" charset="-122"/>
                <a:cs typeface="楷体" panose="02010609060101010101" charset="-122"/>
                <a:sym typeface="+mn-ea"/>
              </a:rPr>
              <a:t>6</a:t>
            </a:r>
            <a:r>
              <a:rPr lang="en-US" altLang="zh-CN" sz="2800" b="1" dirty="0" smtClean="0">
                <a:solidFill>
                  <a:schemeClr val="tx1"/>
                </a:solidFill>
                <a:latin typeface="楷体" panose="02010609060101010101" charset="-122"/>
                <a:ea typeface="楷体" panose="02010609060101010101" charset="-122"/>
                <a:cs typeface="楷体" panose="02010609060101010101" charset="-122"/>
                <a:sym typeface="+mn-ea"/>
              </a:rPr>
              <a:t>.</a:t>
            </a:r>
            <a:r>
              <a:rPr lang="zh-CN" altLang="en-US" sz="2800" b="1" dirty="0" smtClean="0">
                <a:solidFill>
                  <a:schemeClr val="tx1"/>
                </a:solidFill>
                <a:latin typeface="楷体" panose="02010609060101010101" charset="-122"/>
                <a:ea typeface="楷体" panose="02010609060101010101" charset="-122"/>
                <a:cs typeface="楷体" panose="02010609060101010101" charset="-122"/>
                <a:sym typeface="+mn-ea"/>
              </a:rPr>
              <a:t>世界瞩目了</a:t>
            </a:r>
          </a:p>
        </p:txBody>
      </p:sp>
      <p:pic>
        <p:nvPicPr>
          <p:cNvPr id="9" name="图片 8" descr="ea24942045b7fc93e0cefb3f0310b8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89535"/>
            <a:ext cx="757555" cy="75755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000" fill="hold">
                                          <p:stCondLst>
                                            <p:cond delay="0"/>
                                          </p:stCondLst>
                                        </p:cTn>
                                        <p:tgtEl>
                                          <p:spTgt spid="3"/>
                                        </p:tgtEl>
                                        <p:attrNameLst>
                                          <p:attrName>style.visibility</p:attrName>
                                        </p:attrNameLst>
                                      </p:cBhvr>
                                      <p:to>
                                        <p:strVal val="visible"/>
                                      </p:to>
                                    </p:set>
                                    <p:animEffect transition="in" filter="plus(in)">
                                      <p:cBhvr>
                                        <p:cTn id="7" dur="1000"/>
                                        <p:tgtEl>
                                          <p:spTgt spid="3"/>
                                        </p:tgtEl>
                                      </p:cBhvr>
                                    </p:animEffect>
                                  </p:childTnLst>
                                </p:cTn>
                              </p:par>
                              <p:par>
                                <p:cTn id="8" presetID="1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plus(in)">
                                      <p:cBhvr>
                                        <p:cTn id="10" dur="2000"/>
                                        <p:tgtEl>
                                          <p:spTgt spid="18"/>
                                        </p:tgtEl>
                                      </p:cBhvr>
                                    </p:animEffect>
                                  </p:childTnLst>
                                </p:cTn>
                              </p:par>
                              <p:par>
                                <p:cTn id="11" presetID="1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plus(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574040" y="1155065"/>
            <a:ext cx="11042650" cy="4748530"/>
          </a:xfrm>
          <a:prstGeom prst="rect">
            <a:avLst/>
          </a:prstGeom>
          <a:solidFill>
            <a:schemeClr val="bg1"/>
          </a:solidFill>
          <a:ln w="12700">
            <a:noFill/>
          </a:ln>
          <a:effectLst>
            <a:softEdge rad="4064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878840" y="213995"/>
            <a:ext cx="9149080"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sp>
        <p:nvSpPr>
          <p:cNvPr id="5" name="内容占位符 4"/>
          <p:cNvSpPr>
            <a:spLocks noGrp="1"/>
          </p:cNvSpPr>
          <p:nvPr>
            <p:ph idx="1"/>
          </p:nvPr>
        </p:nvSpPr>
        <p:spPr>
          <a:xfrm>
            <a:off x="295274" y="1285875"/>
            <a:ext cx="11602225" cy="4084955"/>
          </a:xfrm>
        </p:spPr>
        <p:txBody>
          <a:bodyPr>
            <a:normAutofit/>
          </a:bodyPr>
          <a:lstStyle/>
          <a:p>
            <a:pPr marL="0" indent="0">
              <a:buNone/>
            </a:pPr>
            <a:r>
              <a:rPr lang="zh-CN" altLang="en-US" sz="3600" b="1" dirty="0">
                <a:solidFill>
                  <a:srgbClr val="FF0000"/>
                </a:solidFill>
                <a:latin typeface="+mj-ea"/>
                <a:ea typeface="+mj-ea"/>
              </a:rPr>
              <a:t>  </a:t>
            </a:r>
            <a:r>
              <a:rPr lang="zh-CN" altLang="en-US" sz="3600" b="1" dirty="0">
                <a:solidFill>
                  <a:srgbClr val="FF0000"/>
                </a:solidFill>
                <a:latin typeface="楷体" panose="02010609060101010101" charset="-122"/>
                <a:ea typeface="楷体" panose="02010609060101010101" charset="-122"/>
              </a:rPr>
              <a:t>二</a:t>
            </a:r>
            <a:r>
              <a:rPr lang="zh-CN" altLang="en-US" sz="3600" b="1" dirty="0" smtClean="0">
                <a:solidFill>
                  <a:srgbClr val="FF0000"/>
                </a:solidFill>
                <a:latin typeface="楷体" panose="02010609060101010101" charset="-122"/>
                <a:ea typeface="楷体" panose="02010609060101010101" charset="-122"/>
              </a:rPr>
              <a:t>、党的减贫使命，让十</a:t>
            </a:r>
            <a:r>
              <a:rPr lang="zh-CN" altLang="en-US" sz="3600" b="1" dirty="0">
                <a:solidFill>
                  <a:srgbClr val="FF0000"/>
                </a:solidFill>
                <a:latin typeface="楷体" panose="02010609060101010101" charset="-122"/>
                <a:ea typeface="楷体" panose="02010609060101010101" charset="-122"/>
              </a:rPr>
              <a:t>八洞村成为精准扶贫首倡地</a:t>
            </a:r>
          </a:p>
          <a:p>
            <a:pPr marL="0" indent="0">
              <a:buNone/>
            </a:pPr>
            <a:r>
              <a:rPr lang="zh-CN" altLang="en-US" sz="3000" b="1" dirty="0">
                <a:solidFill>
                  <a:srgbClr val="FF0000"/>
                </a:solidFill>
                <a:latin typeface="DFKai-SB" panose="03000509000000000000" charset="-120"/>
                <a:ea typeface="DFKai-SB" panose="03000509000000000000" charset="-120"/>
                <a:cs typeface="DFKai-SB" panose="03000509000000000000" charset="-120"/>
                <a:sym typeface="+mn-ea"/>
              </a:rPr>
              <a:t>  </a:t>
            </a:r>
            <a:endParaRPr lang="zh-CN" altLang="en-US" sz="3000" b="1" dirty="0">
              <a:solidFill>
                <a:srgbClr val="FF0000"/>
              </a:solidFill>
              <a:latin typeface="DFKai-SB" panose="03000509000000000000" charset="-120"/>
              <a:ea typeface="DFKai-SB" panose="03000509000000000000" charset="-120"/>
              <a:cs typeface="DFKai-SB" panose="03000509000000000000" charset="-120"/>
            </a:endParaRPr>
          </a:p>
          <a:p>
            <a:pPr marL="0" indent="0">
              <a:buNone/>
            </a:pPr>
            <a:r>
              <a:rPr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   </a:t>
            </a:r>
          </a:p>
          <a:p>
            <a:pPr marL="0" indent="0">
              <a:lnSpc>
                <a:spcPct val="100000"/>
              </a:lnSpc>
              <a:buNone/>
            </a:pPr>
            <a:r>
              <a:rPr lang="zh-CN" altLang="en-US" sz="28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endParaRPr lang="zh-CN" altLang="en-US" sz="2800" b="1"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6" name="直接连接符 15"/>
          <p:cNvCxnSpPr/>
          <p:nvPr/>
        </p:nvCxnSpPr>
        <p:spPr>
          <a:xfrm flipV="1">
            <a:off x="82550" y="879475"/>
            <a:ext cx="10234295" cy="33020"/>
          </a:xfrm>
          <a:prstGeom prst="line">
            <a:avLst/>
          </a:prstGeom>
        </p:spPr>
        <p:style>
          <a:lnRef idx="1">
            <a:schemeClr val="accent2"/>
          </a:lnRef>
          <a:fillRef idx="0">
            <a:schemeClr val="accent2"/>
          </a:fillRef>
          <a:effectRef idx="0">
            <a:schemeClr val="accent2"/>
          </a:effectRef>
          <a:fontRef idx="minor">
            <a:schemeClr val="tx1"/>
          </a:fontRef>
        </p:style>
      </p:cxnSp>
      <p:sp>
        <p:nvSpPr>
          <p:cNvPr id="3" name="文本框 2"/>
          <p:cNvSpPr txBox="1"/>
          <p:nvPr/>
        </p:nvSpPr>
        <p:spPr>
          <a:xfrm>
            <a:off x="719455" y="2671445"/>
            <a:ext cx="10754360" cy="3599815"/>
          </a:xfrm>
          <a:prstGeom prst="rect">
            <a:avLst/>
          </a:prstGeom>
          <a:noFill/>
        </p:spPr>
        <p:txBody>
          <a:bodyPr wrap="square" rtlCol="0" anchor="t">
            <a:spAutoFit/>
          </a:bodyPr>
          <a:lstStyle/>
          <a:p>
            <a:r>
              <a:rPr lang="zh-CN" altLang="en-US" sz="3200" b="1" dirty="0" smtClean="0">
                <a:latin typeface="黑体" panose="02010609060101010101" charset="-122"/>
                <a:ea typeface="黑体" panose="02010609060101010101" charset="-122"/>
                <a:cs typeface="宋体" panose="02010600030101010101" pitchFamily="2" charset="-122"/>
                <a:sym typeface="+mn-ea"/>
              </a:rPr>
              <a:t>一是考察不同地区的贫困样本。</a:t>
            </a:r>
            <a:endParaRPr lang="zh-CN" altLang="en-US" sz="3200" b="1" dirty="0" smtClean="0">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2800" b="1"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b="1" dirty="0" smtClean="0">
                <a:latin typeface="楷体" panose="02010609060101010101" charset="-122"/>
                <a:ea typeface="楷体" panose="02010609060101010101" charset="-122"/>
                <a:cs typeface="楷体" panose="02010609060101010101" charset="-122"/>
                <a:sym typeface="+mn-ea"/>
              </a:rPr>
              <a:t>从全国消除贫困的大局来看，很有必要布一些点作为样本，通过“解剖麻雀”，来示范推动精准脱贫。十八大以来，习近平总书记亲自挂帅、亲自出征、亲自督战，先后30多次国内考察都涉及扶贫，连续8年新年国内首次考察都调研扶贫，连续9年新年贺词都谈到扶贫，14个连片特困地区基本都走遍了</a:t>
            </a:r>
            <a:r>
              <a:rPr lang="en-US" altLang="zh-CN" sz="2800" b="1" dirty="0" smtClean="0">
                <a:latin typeface="楷体" panose="02010609060101010101" charset="-122"/>
                <a:ea typeface="楷体" panose="02010609060101010101" charset="-122"/>
                <a:cs typeface="楷体" panose="02010609060101010101" charset="-122"/>
                <a:sym typeface="+mn-ea"/>
              </a:rPr>
              <a:t>.</a:t>
            </a:r>
          </a:p>
          <a:p>
            <a:r>
              <a:rPr lang="en-US" altLang="zh-CN" sz="2800" b="1" dirty="0" smtClean="0">
                <a:latin typeface="楷体" panose="02010609060101010101" charset="-122"/>
                <a:ea typeface="楷体" panose="02010609060101010101" charset="-122"/>
                <a:cs typeface="楷体" panose="02010609060101010101" charset="-122"/>
                <a:sym typeface="+mn-ea"/>
              </a:rPr>
              <a:t>              </a:t>
            </a:r>
            <a:r>
              <a:rPr lang="zh-CN" altLang="en-US" sz="2800" b="1" dirty="0" smtClean="0">
                <a:solidFill>
                  <a:srgbClr val="379ADD"/>
                </a:solidFill>
                <a:latin typeface="楷体" panose="02010609060101010101" charset="-122"/>
                <a:ea typeface="楷体" panose="02010609060101010101" charset="-122"/>
                <a:cs typeface="楷体" panose="02010609060101010101" charset="-122"/>
                <a:sym typeface="+mn-ea"/>
              </a:rPr>
              <a:t>十八洞村就是中部省份、内地少数民族地区、</a:t>
            </a:r>
          </a:p>
          <a:p>
            <a:r>
              <a:rPr lang="zh-CN" altLang="en-US" sz="2800" b="1" dirty="0" smtClean="0">
                <a:solidFill>
                  <a:srgbClr val="379ADD"/>
                </a:solidFill>
                <a:latin typeface="楷体" panose="02010609060101010101" charset="-122"/>
                <a:ea typeface="楷体" panose="02010609060101010101" charset="-122"/>
                <a:cs typeface="楷体" panose="02010609060101010101" charset="-122"/>
                <a:sym typeface="+mn-ea"/>
              </a:rPr>
              <a:t>              革命老区、武陵山区深度贫困村的一个样本。</a:t>
            </a:r>
          </a:p>
        </p:txBody>
      </p:sp>
      <p:sp>
        <p:nvSpPr>
          <p:cNvPr id="4" name="文本框 3"/>
          <p:cNvSpPr txBox="1"/>
          <p:nvPr/>
        </p:nvSpPr>
        <p:spPr>
          <a:xfrm>
            <a:off x="878840" y="1948180"/>
            <a:ext cx="5082540" cy="583565"/>
          </a:xfrm>
          <a:prstGeom prst="rect">
            <a:avLst/>
          </a:prstGeom>
          <a:noFill/>
        </p:spPr>
        <p:txBody>
          <a:bodyPr wrap="none" rtlCol="0" anchor="t">
            <a:spAutoFit/>
          </a:bodyPr>
          <a:lstStyle/>
          <a:p>
            <a:r>
              <a:rPr lang="zh-CN" altLang="en-US" sz="3200" b="1" dirty="0">
                <a:solidFill>
                  <a:schemeClr val="accent1">
                    <a:lumMod val="75000"/>
                  </a:schemeClr>
                </a:solidFill>
                <a:latin typeface="楷体" panose="02010609060101010101" charset="-122"/>
                <a:ea typeface="楷体" panose="02010609060101010101" charset="-122"/>
                <a:cs typeface="DFKai-SB" panose="03000509000000000000" charset="-120"/>
                <a:sym typeface="+mn-ea"/>
              </a:rPr>
              <a:t>（一）为什么选十八洞村？</a:t>
            </a:r>
          </a:p>
        </p:txBody>
      </p:sp>
      <p:pic>
        <p:nvPicPr>
          <p:cNvPr id="9" name="图片 8" descr="ea24942045b7fc93e0cefb3f0310b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89535"/>
            <a:ext cx="757555" cy="757555"/>
          </a:xfrm>
          <a:prstGeom prst="rect">
            <a:avLst/>
          </a:prstGeom>
        </p:spPr>
      </p:pic>
    </p:spTree>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000" fill="hold">
                                          <p:stCondLst>
                                            <p:cond delay="0"/>
                                          </p:stCondLst>
                                        </p:cTn>
                                        <p:tgtEl>
                                          <p:spTgt spid="5">
                                            <p:txEl>
                                              <p:pRg st="0" end="0"/>
                                            </p:txEl>
                                          </p:spTgt>
                                        </p:tgtEl>
                                        <p:attrNameLst>
                                          <p:attrName>style.visibility</p:attrName>
                                        </p:attrNameLst>
                                      </p:cBhvr>
                                      <p:to>
                                        <p:strVal val="visible"/>
                                      </p:to>
                                    </p:set>
                                    <p:animEffect transition="in" filter="plus(in)">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dissolve">
                                      <p:cBhvr>
                                        <p:cTn id="27" dur="500"/>
                                        <p:tgtEl>
                                          <p:spTgt spid="3">
                                            <p:txEl>
                                              <p:pRg st="2" end="2"/>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dissolv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541020" y="908050"/>
            <a:ext cx="11109325" cy="4251325"/>
          </a:xfrm>
          <a:prstGeom prst="rect">
            <a:avLst/>
          </a:prstGeom>
          <a:solidFill>
            <a:schemeClr val="bg1">
              <a:alpha val="83000"/>
            </a:schemeClr>
          </a:solidFill>
          <a:ln w="12700">
            <a:noFill/>
          </a:ln>
          <a:effectLst>
            <a:softEdge rad="4064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1040130" y="213995"/>
            <a:ext cx="9149080"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123190" y="908050"/>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3" name="文本框 2"/>
          <p:cNvSpPr txBox="1"/>
          <p:nvPr/>
        </p:nvSpPr>
        <p:spPr>
          <a:xfrm>
            <a:off x="878770" y="1244367"/>
            <a:ext cx="6784340" cy="583565"/>
          </a:xfrm>
          <a:prstGeom prst="rect">
            <a:avLst/>
          </a:prstGeom>
          <a:noFill/>
        </p:spPr>
        <p:txBody>
          <a:bodyPr wrap="square" rtlCol="0" anchor="t">
            <a:spAutoFit/>
          </a:bodyPr>
          <a:lstStyle/>
          <a:p>
            <a:r>
              <a:rPr lang="zh-CN" altLang="en-US" sz="3200" b="1" dirty="0" smtClean="0">
                <a:latin typeface="黑体" panose="02010609060101010101" charset="-122"/>
                <a:ea typeface="黑体" panose="02010609060101010101" charset="-122"/>
                <a:cs typeface="宋体" panose="02010600030101010101" pitchFamily="2" charset="-122"/>
                <a:sym typeface="+mn-ea"/>
              </a:rPr>
              <a:t>二是十八洞的贫困状况更具历史特征。</a:t>
            </a:r>
          </a:p>
        </p:txBody>
      </p:sp>
      <p:sp>
        <p:nvSpPr>
          <p:cNvPr id="7" name="矩形 3"/>
          <p:cNvSpPr/>
          <p:nvPr/>
        </p:nvSpPr>
        <p:spPr>
          <a:xfrm>
            <a:off x="-635" y="5159375"/>
            <a:ext cx="12192635" cy="1698625"/>
          </a:xfrm>
          <a:prstGeom prst="rect">
            <a:avLst/>
          </a:prstGeom>
          <a:solidFill>
            <a:schemeClr val="bg1"/>
          </a:solidFill>
          <a:ln w="12700">
            <a:noFill/>
          </a:ln>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graphicFrame>
        <p:nvGraphicFramePr>
          <p:cNvPr id="10" name="表格 9"/>
          <p:cNvGraphicFramePr/>
          <p:nvPr>
            <p:custDataLst>
              <p:tags r:id="rId2"/>
            </p:custDataLst>
          </p:nvPr>
        </p:nvGraphicFramePr>
        <p:xfrm>
          <a:off x="541020" y="1906905"/>
          <a:ext cx="11109960" cy="4910455"/>
        </p:xfrm>
        <a:graphic>
          <a:graphicData uri="http://schemas.openxmlformats.org/drawingml/2006/table">
            <a:tbl>
              <a:tblPr firstRow="1" bandRow="1">
                <a:tableStyleId>{5940675A-B579-460E-94D1-54222C63F5DA}</a:tableStyleId>
              </a:tblPr>
              <a:tblGrid>
                <a:gridCol w="567690"/>
                <a:gridCol w="1754505"/>
                <a:gridCol w="1778000"/>
                <a:gridCol w="1448435"/>
                <a:gridCol w="3717925"/>
                <a:gridCol w="1843405"/>
              </a:tblGrid>
              <a:tr h="640715">
                <a:tc>
                  <a:txBody>
                    <a:bodyPr/>
                    <a:lstStyle/>
                    <a:p>
                      <a:pPr indent="0" algn="ctr">
                        <a:buNone/>
                      </a:pPr>
                      <a:r>
                        <a:rPr lang="en-US" sz="1800" b="0">
                          <a:solidFill>
                            <a:srgbClr val="000000"/>
                          </a:solidFill>
                          <a:latin typeface="黑体" panose="02010609060101010101" charset="-122"/>
                          <a:ea typeface="黑体" panose="02010609060101010101" charset="-122"/>
                          <a:cs typeface="黑体" panose="02010609060101010101" charset="-122"/>
                        </a:rPr>
                        <a:t>序号</a:t>
                      </a:r>
                      <a:endParaRPr lang="en-US" altLang="en-US" sz="1800" b="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solidFill>
                            <a:srgbClr val="000000"/>
                          </a:solidFill>
                          <a:latin typeface="黑体" panose="02010609060101010101" charset="-122"/>
                          <a:ea typeface="黑体" panose="02010609060101010101" charset="-122"/>
                          <a:cs typeface="黑体" panose="02010609060101010101" charset="-122"/>
                        </a:rPr>
                        <a:t>特殊贫困地区</a:t>
                      </a:r>
                      <a:endParaRPr lang="en-US" altLang="en-US" sz="1800" b="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solidFill>
                            <a:srgbClr val="000000"/>
                          </a:solidFill>
                          <a:latin typeface="黑体" panose="02010609060101010101" charset="-122"/>
                          <a:ea typeface="黑体" panose="02010609060101010101" charset="-122"/>
                          <a:cs typeface="黑体" panose="02010609060101010101" charset="-122"/>
                        </a:rPr>
                        <a:t>村名</a:t>
                      </a:r>
                      <a:endParaRPr lang="en-US" altLang="en-US" sz="1800" b="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solidFill>
                            <a:srgbClr val="000000"/>
                          </a:solidFill>
                          <a:latin typeface="黑体" panose="02010609060101010101" charset="-122"/>
                          <a:ea typeface="黑体" panose="02010609060101010101" charset="-122"/>
                          <a:cs typeface="黑体" panose="02010609060101010101" charset="-122"/>
                        </a:rPr>
                        <a:t>总人口</a:t>
                      </a:r>
                      <a:endParaRPr lang="en-US" altLang="en-US" sz="1800" b="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solidFill>
                            <a:srgbClr val="000000"/>
                          </a:solidFill>
                          <a:latin typeface="黑体" panose="02010609060101010101" charset="-122"/>
                          <a:ea typeface="黑体" panose="02010609060101010101" charset="-122"/>
                          <a:cs typeface="黑体" panose="02010609060101010101" charset="-122"/>
                        </a:rPr>
                        <a:t>贫困情况</a:t>
                      </a:r>
                      <a:endParaRPr lang="en-US" altLang="en-US" sz="1800" b="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solidFill>
                            <a:srgbClr val="000000"/>
                          </a:solidFill>
                          <a:latin typeface="黑体" panose="02010609060101010101" charset="-122"/>
                          <a:ea typeface="黑体" panose="02010609060101010101" charset="-122"/>
                          <a:cs typeface="黑体" panose="02010609060101010101" charset="-122"/>
                        </a:rPr>
                        <a:t>人均纯收入</a:t>
                      </a:r>
                      <a:endParaRPr lang="en-US" altLang="en-US" sz="1800" b="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6565">
                <a:tc>
                  <a:txBody>
                    <a:bodyPr/>
                    <a:lstStyle/>
                    <a:p>
                      <a:pPr indent="0" algn="ctr">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indent="0" algn="ctr">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燕山-太行山区</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骆驼湾村</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277户608人</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2013年建档立卡189户、447人，贫困发生率79.4%</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2012年950元</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9895">
                <a:tc>
                  <a:txBody>
                    <a:bodyPr/>
                    <a:lstStyle/>
                    <a:p>
                      <a:pPr indent="0" algn="ctr">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顾家台村</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148户360人</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贫困发生率75%</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2012年980元</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8470">
                <a:tc>
                  <a:txBody>
                    <a:bodyPr/>
                    <a:lstStyle/>
                    <a:p>
                      <a:pPr indent="0" algn="ctr">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武陵山区</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1">
                          <a:solidFill>
                            <a:srgbClr val="000000"/>
                          </a:solidFill>
                          <a:latin typeface="仿宋_GB2312" panose="02010609030101010101" charset="-122"/>
                          <a:ea typeface="仿宋_GB2312" panose="02010609030101010101" charset="-122"/>
                          <a:cs typeface="仿宋_GB2312" panose="02010609030101010101" charset="-122"/>
                        </a:rPr>
                        <a:t>十八洞村</a:t>
                      </a:r>
                      <a:endParaRPr lang="en-US" altLang="en-US" sz="1800" b="1">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1">
                          <a:solidFill>
                            <a:srgbClr val="000000"/>
                          </a:solidFill>
                          <a:latin typeface="仿宋_GB2312" panose="02010609030101010101" charset="-122"/>
                          <a:ea typeface="仿宋_GB2312" panose="02010609030101010101" charset="-122"/>
                          <a:cs typeface="仿宋_GB2312" panose="02010609030101010101" charset="-122"/>
                        </a:rPr>
                        <a:t>225户939人</a:t>
                      </a:r>
                      <a:endParaRPr lang="en-US" altLang="en-US" sz="1800" b="1">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a:solidFill>
                            <a:srgbClr val="000000"/>
                          </a:solidFill>
                          <a:latin typeface="仿宋_GB2312" panose="02010609030101010101" charset="-122"/>
                          <a:ea typeface="仿宋_GB2312" panose="02010609030101010101" charset="-122"/>
                          <a:cs typeface="仿宋_GB2312" panose="02010609030101010101" charset="-122"/>
                        </a:rPr>
                        <a:t>建档立卡136户533人，贫困发生率57.6%</a:t>
                      </a:r>
                      <a:endParaRPr lang="en-US" altLang="en-US" sz="2000" b="1">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2012年1417元</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2750">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4</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indent="0" algn="ctr">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六盘山区</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元古堆村</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447户1917人</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贫困发生率高达57%。</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2012年1466元</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7200">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5</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布楞沟村</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68户351人</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2012年底，贫困发生率高达96%；</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2012年1624元</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48640">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6</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大别山区</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大湾村</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928户3348人</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建档立卡户242户707人，贫困发生率达26%</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2014年4800元</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9250">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7</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r>
                        <a:rPr lang="zh-CN" altLang="en-US" sz="1800" b="0">
                          <a:latin typeface="宋体" panose="02010600030101010101" pitchFamily="2" charset="-122"/>
                          <a:ea typeface="宋体" panose="02010600030101010101" pitchFamily="2" charset="-122"/>
                          <a:cs typeface="宋体" panose="02010600030101010101" pitchFamily="2" charset="-122"/>
                        </a:rPr>
                        <a:t>滇西边境山区</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司莫拉佤族村</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74户299人</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216户建档立卡户71人</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2019年11448元</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81000">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8</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罗宵山区</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神山村</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54户231人</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21户50人 贫困发生率42%</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2016年3000元</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7835">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9</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新疆南疆三地州</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阿亚格曼干村</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仿宋_GB2312" panose="02010609030101010101" charset="-122"/>
                          <a:ea typeface="仿宋_GB2312" panose="02010609030101010101" charset="-122"/>
                          <a:cs typeface="仿宋_GB2312" panose="02010609030101010101" charset="-122"/>
                        </a:rPr>
                        <a:t>1190户5307</a:t>
                      </a:r>
                      <a:endParaRPr lang="en-US" altLang="en-US" sz="1800" b="0">
                        <a:solidFill>
                          <a:srgbClr val="000000"/>
                        </a:solidFill>
                        <a:latin typeface="仿宋_GB2312" panose="02010609030101010101" charset="-122"/>
                        <a:ea typeface="仿宋_GB2312" panose="02010609030101010101" charset="-122"/>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247户，贫困发生率21%</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2014年7914元</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9" name="图片 8" descr="ea24942045b7fc93e0cefb3f0310b8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89535"/>
            <a:ext cx="757555" cy="757555"/>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1000" fill="hold">
                                          <p:stCondLst>
                                            <p:cond delay="0"/>
                                          </p:stCondLst>
                                        </p:cTn>
                                        <p:tgtEl>
                                          <p:spTgt spid="10"/>
                                        </p:tgtEl>
                                        <p:attrNameLst>
                                          <p:attrName>style.visibility</p:attrName>
                                        </p:attrNameLst>
                                      </p:cBhvr>
                                      <p:to>
                                        <p:strVal val="visible"/>
                                      </p:to>
                                    </p:set>
                                    <p:animEffect transition="in" filter="wheel(8)">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878840" y="1903095"/>
            <a:ext cx="10351770" cy="4251325"/>
          </a:xfrm>
          <a:prstGeom prst="rect">
            <a:avLst/>
          </a:prstGeom>
          <a:solidFill>
            <a:schemeClr val="bg1">
              <a:alpha val="83000"/>
            </a:schemeClr>
          </a:solidFill>
          <a:ln w="12700">
            <a:noFill/>
          </a:ln>
          <a:effectLst>
            <a:softEdge rad="406400"/>
          </a:effectLst>
        </p:spPr>
        <p:txBody>
          <a:bodyPr lIns="68577" tIns="34288" rIns="68577" bIns="34288" anchor="ctr"/>
          <a:lstStyle/>
          <a:p>
            <a:pPr algn="just"/>
            <a:r>
              <a:rPr lang="en-US" altLang="zh-CN" sz="2100" b="1" dirty="0">
                <a:solidFill>
                  <a:schemeClr val="tx1"/>
                </a:solidFill>
                <a:latin typeface="微软雅黑" panose="020B0503020204020204" charset="-122"/>
                <a:ea typeface="微软雅黑" panose="020B0503020204020204" charset="-122"/>
              </a:rPr>
              <a:t>          </a:t>
            </a:r>
            <a:r>
              <a:rPr lang="zh-CN" altLang="zh-CN" sz="3200" b="1" dirty="0">
                <a:solidFill>
                  <a:schemeClr val="tx1"/>
                </a:solidFill>
                <a:latin typeface="楷体" panose="02010609060101010101" charset="-122"/>
                <a:ea typeface="楷体" panose="02010609060101010101" charset="-122"/>
                <a:cs typeface="楷体" panose="02010609060101010101" charset="-122"/>
              </a:rPr>
              <a:t>通过对比，</a:t>
            </a:r>
            <a:r>
              <a:rPr lang="zh-CN" altLang="en-US" sz="3200" b="1" dirty="0">
                <a:solidFill>
                  <a:schemeClr val="tx1"/>
                </a:solidFill>
                <a:latin typeface="楷体" panose="02010609060101010101" charset="-122"/>
                <a:ea typeface="楷体" panose="02010609060101010101" charset="-122"/>
                <a:cs typeface="楷体" panose="02010609060101010101" charset="-122"/>
              </a:rPr>
              <a:t>十八洞村当时的自然条件、人口规模、农民年人均纯收入、贫困发生率等指标均处于中等水平，对于习近平总书记和党中央要研究部署那一个时期全国的减贫工作来说，选择到这里考察和调研，更具代表性和时代性。</a:t>
            </a:r>
          </a:p>
          <a:p>
            <a:pPr algn="just"/>
            <a:r>
              <a:rPr lang="zh-CN" altLang="en-US" sz="3200" b="1" dirty="0">
                <a:solidFill>
                  <a:schemeClr val="tx1"/>
                </a:solidFill>
                <a:latin typeface="楷体" panose="02010609060101010101" charset="-122"/>
                <a:ea typeface="楷体" panose="02010609060101010101" charset="-122"/>
                <a:cs typeface="楷体" panose="02010609060101010101" charset="-122"/>
              </a:rPr>
              <a:t>   还有一点，就是十八洞村距离最近的高速公路的车程在30分钟左右，在用时和距离等方面，符合当时中央领导同志考察调研行程安排要求。</a:t>
            </a:r>
          </a:p>
          <a:p>
            <a:pPr algn="ctr"/>
            <a:r>
              <a:rPr lang="zh-CN" altLang="en-US" sz="2100" b="1" dirty="0">
                <a:solidFill>
                  <a:schemeClr val="tx1"/>
                </a:solidFill>
                <a:latin typeface="微软雅黑" panose="020B0503020204020204" charset="-122"/>
                <a:ea typeface="微软雅黑" panose="020B0503020204020204" charset="-122"/>
              </a:rPr>
              <a:t>                                                             </a:t>
            </a:r>
            <a:endParaRPr lang="zh-CN" altLang="en-US" sz="2400" b="1" dirty="0">
              <a:solidFill>
                <a:srgbClr val="FF0000"/>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1040130" y="213995"/>
            <a:ext cx="9149080"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123190" y="908050"/>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3" name="文本框 2"/>
          <p:cNvSpPr txBox="1"/>
          <p:nvPr/>
        </p:nvSpPr>
        <p:spPr>
          <a:xfrm>
            <a:off x="879475" y="1244600"/>
            <a:ext cx="6783705" cy="583565"/>
          </a:xfrm>
          <a:prstGeom prst="rect">
            <a:avLst/>
          </a:prstGeom>
          <a:noFill/>
        </p:spPr>
        <p:txBody>
          <a:bodyPr wrap="square" rtlCol="0" anchor="t">
            <a:spAutoFit/>
          </a:bodyPr>
          <a:lstStyle/>
          <a:p>
            <a:r>
              <a:rPr lang="zh-CN" altLang="en-US" sz="3200" b="1" dirty="0" smtClean="0">
                <a:latin typeface="黑体" panose="02010609060101010101" charset="-122"/>
                <a:ea typeface="黑体" panose="02010609060101010101" charset="-122"/>
                <a:cs typeface="宋体" panose="02010600030101010101" pitchFamily="2" charset="-122"/>
                <a:sym typeface="+mn-ea"/>
              </a:rPr>
              <a:t>二是十八洞的贫困状况更具历史特征。</a:t>
            </a:r>
          </a:p>
        </p:txBody>
      </p:sp>
      <p:pic>
        <p:nvPicPr>
          <p:cNvPr id="9" name="图片 8" descr="ea24942045b7fc93e0cefb3f0310b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190" y="102235"/>
            <a:ext cx="757555" cy="757555"/>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wipe(left)">
                                      <p:cBhvr>
                                        <p:cTn id="7" dur="500"/>
                                        <p:tgtEl>
                                          <p:spTgt spid="215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000" fill="hold">
                                          <p:stCondLst>
                                            <p:cond delay="0"/>
                                          </p:stCondLst>
                                        </p:cTn>
                                        <p:tgtEl>
                                          <p:spTgt spid="21506">
                                            <p:txEl>
                                              <p:pRg st="1" end="1"/>
                                            </p:txEl>
                                          </p:spTgt>
                                        </p:tgtEl>
                                        <p:attrNameLst>
                                          <p:attrName>style.visibility</p:attrName>
                                        </p:attrNameLst>
                                      </p:cBhvr>
                                      <p:to>
                                        <p:strVal val="visible"/>
                                      </p:to>
                                    </p:set>
                                    <p:animEffect transition="in" filter="dissolve">
                                      <p:cBhvr>
                                        <p:cTn id="12" dur="1000"/>
                                        <p:tgtEl>
                                          <p:spTgt spid="2150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custDataLst>
              <p:tags r:id="rId1"/>
            </p:custDataLst>
          </p:nvPr>
        </p:nvSpPr>
        <p:spPr>
          <a:xfrm>
            <a:off x="974090" y="213995"/>
            <a:ext cx="9149080"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222885" y="970280"/>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3" name="文本框 2"/>
          <p:cNvSpPr txBox="1"/>
          <p:nvPr/>
        </p:nvSpPr>
        <p:spPr>
          <a:xfrm>
            <a:off x="974090" y="1194435"/>
            <a:ext cx="8278495" cy="583565"/>
          </a:xfrm>
          <a:prstGeom prst="rect">
            <a:avLst/>
          </a:prstGeom>
          <a:noFill/>
        </p:spPr>
        <p:txBody>
          <a:bodyPr wrap="square" rtlCol="0" anchor="t">
            <a:spAutoFit/>
          </a:bodyPr>
          <a:lstStyle/>
          <a:p>
            <a:r>
              <a:rPr lang="zh-CN" altLang="zh-CN" sz="3200" b="1" dirty="0" smtClean="0">
                <a:latin typeface="黑体" panose="02010609060101010101" charset="-122"/>
                <a:ea typeface="黑体" panose="02010609060101010101" charset="-122"/>
              </a:rPr>
              <a:t>三是全国扶贫一盘棋和同步实现小康的考量。</a:t>
            </a:r>
            <a:endParaRPr lang="zh-CN" altLang="zh-CN" sz="3200" b="1" dirty="0" smtClean="0">
              <a:latin typeface="黑体" panose="02010609060101010101" charset="-122"/>
              <a:ea typeface="黑体" panose="02010609060101010101" charset="-122"/>
              <a:cs typeface="宋体" panose="02010600030101010101" pitchFamily="2" charset="-122"/>
              <a:sym typeface="+mn-ea"/>
            </a:endParaRPr>
          </a:p>
        </p:txBody>
      </p:sp>
      <p:sp>
        <p:nvSpPr>
          <p:cNvPr id="2" name="文本框 1"/>
          <p:cNvSpPr txBox="1"/>
          <p:nvPr/>
        </p:nvSpPr>
        <p:spPr>
          <a:xfrm>
            <a:off x="1104265" y="2058670"/>
            <a:ext cx="9983470" cy="4399915"/>
          </a:xfrm>
          <a:prstGeom prst="rect">
            <a:avLst/>
          </a:prstGeom>
          <a:noFill/>
        </p:spPr>
        <p:txBody>
          <a:bodyPr wrap="square" rtlCol="0">
            <a:spAutoFit/>
          </a:bodyPr>
          <a:lstStyle/>
          <a:p>
            <a:r>
              <a:rPr lang="en-US" altLang="zh-CN" sz="4000">
                <a:gradFill>
                  <a:gsLst>
                    <a:gs pos="0">
                      <a:srgbClr val="14CD68"/>
                    </a:gs>
                    <a:gs pos="100000">
                      <a:srgbClr val="035C7D"/>
                    </a:gs>
                  </a:gsLst>
                  <a:lin scaled="0"/>
                </a:gradFill>
                <a:latin typeface="楷体" panose="02010609060101010101" charset="-122"/>
                <a:ea typeface="楷体" panose="02010609060101010101" charset="-122"/>
                <a:cs typeface="楷体" panose="02010609060101010101" charset="-122"/>
              </a:rPr>
              <a:t>    </a:t>
            </a:r>
            <a:r>
              <a:rPr lang="zh-CN" altLang="en-US" sz="4000">
                <a:gradFill>
                  <a:gsLst>
                    <a:gs pos="0">
                      <a:srgbClr val="14CD68"/>
                    </a:gs>
                    <a:gs pos="100000">
                      <a:srgbClr val="035C7D"/>
                    </a:gs>
                  </a:gsLst>
                  <a:lin scaled="0"/>
                </a:gradFill>
                <a:latin typeface="楷体" panose="02010609060101010101" charset="-122"/>
                <a:ea typeface="楷体" panose="02010609060101010101" charset="-122"/>
                <a:cs typeface="楷体" panose="02010609060101010101" charset="-122"/>
              </a:rPr>
              <a:t>2011年，全国划分11个连片特殊贫困地区，另加南疆三地州、四省藏区、西藏自治区，共计14个连片特殊贫困地区。</a:t>
            </a:r>
          </a:p>
          <a:p>
            <a:r>
              <a:rPr lang="zh-CN" altLang="en-US" sz="4000">
                <a:gradFill>
                  <a:gsLst>
                    <a:gs pos="0">
                      <a:srgbClr val="14CD68"/>
                    </a:gs>
                    <a:gs pos="100000">
                      <a:srgbClr val="035C7D"/>
                    </a:gs>
                  </a:gsLst>
                  <a:lin scaled="0"/>
                </a:gradFill>
                <a:latin typeface="楷体" panose="02010609060101010101" charset="-122"/>
                <a:ea typeface="楷体" panose="02010609060101010101" charset="-122"/>
                <a:cs typeface="楷体" panose="02010609060101010101" charset="-122"/>
              </a:rPr>
              <a:t>    这</a:t>
            </a:r>
            <a:r>
              <a:rPr lang="en-US" altLang="zh-CN" sz="4000">
                <a:gradFill>
                  <a:gsLst>
                    <a:gs pos="0">
                      <a:srgbClr val="14CD68"/>
                    </a:gs>
                    <a:gs pos="100000">
                      <a:srgbClr val="035C7D"/>
                    </a:gs>
                  </a:gsLst>
                  <a:lin scaled="0"/>
                </a:gradFill>
                <a:latin typeface="楷体" panose="02010609060101010101" charset="-122"/>
                <a:ea typeface="楷体" panose="02010609060101010101" charset="-122"/>
                <a:cs typeface="楷体" panose="02010609060101010101" charset="-122"/>
              </a:rPr>
              <a:t>14</a:t>
            </a:r>
            <a:r>
              <a:rPr lang="zh-CN" altLang="en-US" sz="4000">
                <a:gradFill>
                  <a:gsLst>
                    <a:gs pos="0">
                      <a:srgbClr val="14CD68"/>
                    </a:gs>
                    <a:gs pos="100000">
                      <a:srgbClr val="035C7D"/>
                    </a:gs>
                  </a:gsLst>
                  <a:lin scaled="0"/>
                </a:gradFill>
                <a:latin typeface="楷体" panose="02010609060101010101" charset="-122"/>
                <a:ea typeface="楷体" panose="02010609060101010101" charset="-122"/>
                <a:cs typeface="楷体" panose="02010609060101010101" charset="-122"/>
              </a:rPr>
              <a:t>个特贫地区共有</a:t>
            </a:r>
            <a:r>
              <a:rPr lang="zh-CN" altLang="en-US" sz="4000">
                <a:solidFill>
                  <a:srgbClr val="0070C0"/>
                </a:solidFill>
                <a:latin typeface="楷体" panose="02010609060101010101" charset="-122"/>
                <a:ea typeface="楷体" panose="02010609060101010101" charset="-122"/>
                <a:cs typeface="楷体" panose="02010609060101010101" charset="-122"/>
              </a:rPr>
              <a:t>680</a:t>
            </a:r>
            <a:r>
              <a:rPr lang="zh-CN" altLang="en-US" sz="4000">
                <a:gradFill>
                  <a:gsLst>
                    <a:gs pos="0">
                      <a:srgbClr val="14CD68"/>
                    </a:gs>
                    <a:gs pos="100000">
                      <a:srgbClr val="035C7D"/>
                    </a:gs>
                  </a:gsLst>
                  <a:lin scaled="0"/>
                </a:gradFill>
                <a:latin typeface="楷体" panose="02010609060101010101" charset="-122"/>
                <a:ea typeface="楷体" panose="02010609060101010101" charset="-122"/>
                <a:cs typeface="楷体" panose="02010609060101010101" charset="-122"/>
              </a:rPr>
              <a:t>个县，按当时贫困线标准共有贫困人口</a:t>
            </a:r>
            <a:r>
              <a:rPr lang="zh-CN" altLang="en-US" sz="4000">
                <a:solidFill>
                  <a:srgbClr val="0070C0"/>
                </a:solidFill>
                <a:latin typeface="楷体" panose="02010609060101010101" charset="-122"/>
                <a:ea typeface="楷体" panose="02010609060101010101" charset="-122"/>
                <a:cs typeface="楷体" panose="02010609060101010101" charset="-122"/>
              </a:rPr>
              <a:t>6035</a:t>
            </a:r>
            <a:r>
              <a:rPr lang="zh-CN" altLang="en-US" sz="4000">
                <a:gradFill>
                  <a:gsLst>
                    <a:gs pos="0">
                      <a:srgbClr val="14CD68"/>
                    </a:gs>
                    <a:gs pos="100000">
                      <a:srgbClr val="035C7D"/>
                    </a:gs>
                  </a:gsLst>
                  <a:lin scaled="0"/>
                </a:gradFill>
                <a:latin typeface="楷体" panose="02010609060101010101" charset="-122"/>
                <a:ea typeface="楷体" panose="02010609060101010101" charset="-122"/>
                <a:cs typeface="楷体" panose="02010609060101010101" charset="-122"/>
              </a:rPr>
              <a:t>万人，贫困发生率达</a:t>
            </a:r>
            <a:r>
              <a:rPr lang="zh-CN" altLang="en-US" sz="4000">
                <a:solidFill>
                  <a:srgbClr val="0070C0"/>
                </a:solidFill>
                <a:latin typeface="楷体" panose="02010609060101010101" charset="-122"/>
                <a:ea typeface="楷体" panose="02010609060101010101" charset="-122"/>
                <a:cs typeface="楷体" panose="02010609060101010101" charset="-122"/>
              </a:rPr>
              <a:t>29%</a:t>
            </a:r>
            <a:r>
              <a:rPr lang="zh-CN" altLang="en-US" sz="4000">
                <a:gradFill>
                  <a:gsLst>
                    <a:gs pos="0">
                      <a:srgbClr val="14CD68"/>
                    </a:gs>
                    <a:gs pos="100000">
                      <a:srgbClr val="035C7D"/>
                    </a:gs>
                  </a:gsLst>
                  <a:lin scaled="0"/>
                </a:gradFill>
                <a:latin typeface="楷体" panose="02010609060101010101" charset="-122"/>
                <a:ea typeface="楷体" panose="02010609060101010101" charset="-122"/>
                <a:cs typeface="楷体" panose="02010609060101010101" charset="-122"/>
              </a:rPr>
              <a:t>。是我国典型的贫困地区，也是脱贫攻坚的主战场。</a:t>
            </a:r>
          </a:p>
        </p:txBody>
      </p:sp>
      <p:pic>
        <p:nvPicPr>
          <p:cNvPr id="4" name="图片 3" descr="十八洞党性教育基地管理处logo!"/>
          <p:cNvPicPr>
            <a:picLocks noChangeAspect="1"/>
          </p:cNvPicPr>
          <p:nvPr>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95250" y="83185"/>
            <a:ext cx="796290" cy="796290"/>
          </a:xfrm>
          <a:prstGeom prst="rect">
            <a:avLst/>
          </a:prstGeom>
        </p:spPr>
      </p:pic>
      <p:pic>
        <p:nvPicPr>
          <p:cNvPr id="9" name="图片 8" descr="ea24942045b7fc93e0cefb3f0310b8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3190" y="102235"/>
            <a:ext cx="757555" cy="757555"/>
          </a:xfrm>
          <a:prstGeom prst="rect">
            <a:avLst/>
          </a:prstGeom>
        </p:spPr>
      </p:pic>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heckerboard(across)">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heckerboard(across)">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custDataLst>
              <p:tags r:id="rId1"/>
            </p:custDataLst>
          </p:nvPr>
        </p:nvSpPr>
        <p:spPr>
          <a:xfrm>
            <a:off x="989965" y="130810"/>
            <a:ext cx="9149080"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204470" y="891540"/>
            <a:ext cx="10066020" cy="2540"/>
          </a:xfrm>
          <a:prstGeom prst="line">
            <a:avLst/>
          </a:prstGeom>
        </p:spPr>
        <p:style>
          <a:lnRef idx="1">
            <a:schemeClr val="accent2"/>
          </a:lnRef>
          <a:fillRef idx="0">
            <a:schemeClr val="accent2"/>
          </a:fillRef>
          <a:effectRef idx="0">
            <a:schemeClr val="accent2"/>
          </a:effectRef>
          <a:fontRef idx="minor">
            <a:schemeClr val="tx1"/>
          </a:fontRef>
        </p:style>
      </p:cxnSp>
      <p:pic>
        <p:nvPicPr>
          <p:cNvPr id="9" name="图片 8" descr="ea24942045b7fc93e0cefb3f0310b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190" y="102235"/>
            <a:ext cx="757555" cy="757555"/>
          </a:xfrm>
          <a:prstGeom prst="rect">
            <a:avLst/>
          </a:prstGeom>
        </p:spPr>
      </p:pic>
      <p:pic>
        <p:nvPicPr>
          <p:cNvPr id="5" name="图片 4"/>
          <p:cNvPicPr>
            <a:picLocks noChangeAspect="1"/>
          </p:cNvPicPr>
          <p:nvPr/>
        </p:nvPicPr>
        <p:blipFill>
          <a:blip r:embed="rId5"/>
          <a:stretch>
            <a:fillRect/>
          </a:stretch>
        </p:blipFill>
        <p:spPr>
          <a:xfrm>
            <a:off x="204470" y="1041400"/>
            <a:ext cx="11827510" cy="5607685"/>
          </a:xfrm>
          <a:prstGeom prst="rect">
            <a:avLst/>
          </a:prstGeom>
        </p:spPr>
      </p:pic>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wheel(8)">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3"/>
          <p:cNvSpPr/>
          <p:nvPr/>
        </p:nvSpPr>
        <p:spPr>
          <a:xfrm>
            <a:off x="443865" y="894080"/>
            <a:ext cx="10960735" cy="5070475"/>
          </a:xfrm>
          <a:prstGeom prst="rect">
            <a:avLst/>
          </a:prstGeom>
          <a:solidFill>
            <a:schemeClr val="bg1"/>
          </a:solidFill>
          <a:ln w="12700">
            <a:noFill/>
          </a:ln>
          <a:effectLst>
            <a:softEdge rad="2032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pic>
        <p:nvPicPr>
          <p:cNvPr id="7" name="图片 6" descr="十八洞梨子寨">
            <a:hlinkClick r:id="rId4" action="ppaction://hlinkfile"/>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3865" y="3092450"/>
            <a:ext cx="5610860" cy="2872105"/>
          </a:xfrm>
          <a:prstGeom prst="rect">
            <a:avLst/>
          </a:prstGeom>
          <a:effectLst>
            <a:softEdge rad="139700"/>
          </a:effectLst>
        </p:spPr>
      </p:pic>
      <p:sp>
        <p:nvSpPr>
          <p:cNvPr id="3" name="内容占位符 2"/>
          <p:cNvSpPr>
            <a:spLocks noGrp="1"/>
          </p:cNvSpPr>
          <p:nvPr>
            <p:ph idx="1"/>
          </p:nvPr>
        </p:nvSpPr>
        <p:spPr>
          <a:xfrm>
            <a:off x="491885" y="1137944"/>
            <a:ext cx="11207145" cy="1842135"/>
          </a:xfrm>
        </p:spPr>
        <p:txBody>
          <a:bodyPr/>
          <a:lstStyle/>
          <a:p>
            <a:pPr marL="0" indent="0" defTabSz="685800" fontAlgn="base">
              <a:lnSpc>
                <a:spcPct val="90000"/>
              </a:lnSpc>
              <a:spcBef>
                <a:spcPts val="750"/>
              </a:spcBef>
              <a:buNone/>
            </a:pPr>
            <a:r>
              <a:rPr lang="zh-CN" altLang="en-US" sz="3600" b="1" spc="0" dirty="0" smtClean="0">
                <a:solidFill>
                  <a:srgbClr val="FF0000"/>
                </a:solidFill>
                <a:latin typeface="楷体" panose="02010609060101010101" charset="-122"/>
                <a:ea typeface="楷体" panose="02010609060101010101" charset="-122"/>
              </a:rPr>
              <a:t>二、党的减贫使命，让</a:t>
            </a:r>
            <a:r>
              <a:rPr sz="3600" b="1" spc="0" smtClean="0">
                <a:solidFill>
                  <a:srgbClr val="FF0000"/>
                </a:solidFill>
                <a:latin typeface="楷体" panose="02010609060101010101" charset="-122"/>
                <a:ea typeface="楷体" panose="02010609060101010101" charset="-122"/>
                <a:sym typeface="+mn-ea"/>
              </a:rPr>
              <a:t>十八洞村成为精准扶贫首倡地</a:t>
            </a:r>
            <a:endParaRPr lang="zh-CN" altLang="en-US" sz="3600" b="1" dirty="0">
              <a:solidFill>
                <a:srgbClr val="FF0000"/>
              </a:solidFill>
              <a:latin typeface="宋体" panose="02010600030101010101" pitchFamily="2" charset="-122"/>
              <a:ea typeface="宋体" panose="02010600030101010101" pitchFamily="2" charset="-122"/>
            </a:endParaRPr>
          </a:p>
          <a:p>
            <a:pPr marL="0" algn="l">
              <a:lnSpc>
                <a:spcPct val="100000"/>
              </a:lnSpc>
              <a:buClrTx/>
              <a:buSzTx/>
              <a:buFontTx/>
              <a:buNone/>
            </a:pPr>
            <a:r>
              <a:rPr lang="zh-CN" altLang="en-US" sz="3200" b="1" spc="0" dirty="0">
                <a:solidFill>
                  <a:schemeClr val="accent1">
                    <a:lumMod val="75000"/>
                  </a:schemeClr>
                </a:solidFill>
                <a:latin typeface="DFKai-SB" panose="03000509000000000000" charset="-120"/>
                <a:ea typeface="DFKai-SB" panose="03000509000000000000" charset="-120"/>
                <a:cs typeface="DFKai-SB" panose="03000509000000000000" charset="-120"/>
              </a:rPr>
              <a:t>（二）习近平总书记在十八洞村</a:t>
            </a:r>
          </a:p>
          <a:p>
            <a:pPr marL="0" indent="0">
              <a:buNone/>
            </a:pPr>
            <a:endPar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4" name="标题 1"/>
          <p:cNvSpPr>
            <a:spLocks noGrp="1"/>
          </p:cNvSpPr>
          <p:nvPr>
            <p:custDataLst>
              <p:tags r:id="rId2"/>
            </p:custDataLst>
          </p:nvPr>
        </p:nvSpPr>
        <p:spPr>
          <a:xfrm>
            <a:off x="1014730" y="41910"/>
            <a:ext cx="8756650" cy="713105"/>
          </a:xfrm>
          <a:prstGeom prst="rect">
            <a:avLst/>
          </a:prstGeom>
        </p:spPr>
        <p:txBody>
          <a:bodyPr vert="horz" lIns="101600" tIns="38100" rIns="25400" bIns="38100"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p:txBody>
      </p:sp>
      <p:cxnSp>
        <p:nvCxnSpPr>
          <p:cNvPr id="16" name="直接连接符 15"/>
          <p:cNvCxnSpPr/>
          <p:nvPr/>
        </p:nvCxnSpPr>
        <p:spPr>
          <a:xfrm>
            <a:off x="174625" y="862330"/>
            <a:ext cx="10443845" cy="31750"/>
          </a:xfrm>
          <a:prstGeom prst="line">
            <a:avLst/>
          </a:prstGeom>
        </p:spPr>
        <p:style>
          <a:lnRef idx="1">
            <a:schemeClr val="accent2"/>
          </a:lnRef>
          <a:fillRef idx="0">
            <a:schemeClr val="accent2"/>
          </a:fillRef>
          <a:effectRef idx="0">
            <a:schemeClr val="accent2"/>
          </a:effectRef>
          <a:fontRef idx="minor">
            <a:schemeClr val="tx1"/>
          </a:fontRef>
        </p:style>
      </p:cxnSp>
      <p:pic>
        <p:nvPicPr>
          <p:cNvPr id="6" name="图片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12205" y="3178810"/>
            <a:ext cx="5731510" cy="2785745"/>
          </a:xfrm>
          <a:prstGeom prst="rect">
            <a:avLst/>
          </a:prstGeom>
          <a:effectLst>
            <a:softEdge rad="190500"/>
          </a:effectLst>
        </p:spPr>
      </p:pic>
      <p:sp>
        <p:nvSpPr>
          <p:cNvPr id="2" name="文本框 1"/>
          <p:cNvSpPr txBox="1"/>
          <p:nvPr/>
        </p:nvSpPr>
        <p:spPr>
          <a:xfrm>
            <a:off x="1014730" y="2465070"/>
            <a:ext cx="6440170" cy="521970"/>
          </a:xfrm>
          <a:prstGeom prst="rect">
            <a:avLst/>
          </a:prstGeom>
          <a:noFill/>
        </p:spPr>
        <p:txBody>
          <a:bodyPr wrap="none" rtlCol="0" anchor="t">
            <a:spAutoFit/>
          </a:bodyPr>
          <a:lstStyle/>
          <a:p>
            <a:pPr marL="0" indent="0">
              <a:buNone/>
            </a:pPr>
            <a:r>
              <a:rPr lang="en-US" altLang="zh-CN" sz="2800" b="1" dirty="0">
                <a:gradFill>
                  <a:gsLst>
                    <a:gs pos="0">
                      <a:srgbClr val="007BD3"/>
                    </a:gs>
                    <a:gs pos="100000">
                      <a:srgbClr val="034373"/>
                    </a:gs>
                  </a:gsLst>
                  <a:lin scaled="0"/>
                </a:gradFill>
                <a:latin typeface="楷体" panose="02010609060101010101" charset="-122"/>
                <a:ea typeface="楷体" panose="02010609060101010101" charset="-122"/>
                <a:sym typeface="+mn-ea"/>
              </a:rPr>
              <a:t>1</a:t>
            </a:r>
            <a:r>
              <a:rPr sz="2800" b="1" dirty="0">
                <a:gradFill>
                  <a:gsLst>
                    <a:gs pos="0">
                      <a:srgbClr val="007BD3"/>
                    </a:gs>
                    <a:gs pos="100000">
                      <a:srgbClr val="034373"/>
                    </a:gs>
                  </a:gsLst>
                  <a:lin scaled="0"/>
                </a:gradFill>
                <a:latin typeface="楷体" panose="02010609060101010101" charset="-122"/>
                <a:ea typeface="楷体" panose="02010609060101010101" charset="-122"/>
                <a:sym typeface="+mn-ea"/>
              </a:rPr>
              <a:t>、习总书记在十八洞村的场景</a:t>
            </a:r>
            <a:r>
              <a:rPr sz="2800" b="1" dirty="0">
                <a:gradFill>
                  <a:gsLst>
                    <a:gs pos="0">
                      <a:srgbClr val="007BD3"/>
                    </a:gs>
                    <a:gs pos="100000">
                      <a:srgbClr val="034373"/>
                    </a:gs>
                  </a:gsLst>
                  <a:lin scaled="0"/>
                </a:gradFill>
                <a:latin typeface="楷体" panose="02010609060101010101" charset="-122"/>
                <a:ea typeface="楷体" panose="02010609060101010101" charset="-122"/>
                <a:sym typeface="+mn-ea"/>
                <a:hlinkClick r:id="rId7" action="ppaction://hlinkfile"/>
              </a:rPr>
              <a:t>（视频）</a:t>
            </a:r>
            <a:endParaRPr lang="zh-CN" altLang="en-US" sz="2800" b="1"/>
          </a:p>
        </p:txBody>
      </p:sp>
      <p:pic>
        <p:nvPicPr>
          <p:cNvPr id="5" name="图片 4" descr="ea24942045b7fc93e0cefb3f0310b8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3190" y="102235"/>
            <a:ext cx="757555" cy="757555"/>
          </a:xfrm>
          <a:prstGeom prst="rect">
            <a:avLst/>
          </a:prstGeom>
        </p:spPr>
      </p:pic>
    </p:spTree>
    <p:custDataLst>
      <p:tags r:id="rId1"/>
    </p:custDataLst>
  </p:cSld>
  <p:clrMapOvr>
    <a:masterClrMapping/>
  </p:clrMapOvr>
  <p:transition spd="med">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000" fill="hold">
                                          <p:stCondLst>
                                            <p:cond delay="0"/>
                                          </p:stCondLst>
                                        </p:cTn>
                                        <p:tgtEl>
                                          <p:spTgt spid="3">
                                            <p:txEl>
                                              <p:pRg st="1" end="1"/>
                                            </p:txEl>
                                          </p:spTgt>
                                        </p:tgtEl>
                                        <p:attrNameLst>
                                          <p:attrName>style.visibility</p:attrName>
                                        </p:attrNameLst>
                                      </p:cBhvr>
                                      <p:to>
                                        <p:strVal val="visible"/>
                                      </p:to>
                                    </p:set>
                                    <p:animEffect transition="in" filter="box(in)">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plus(in)">
                                      <p:cBhvr>
                                        <p:cTn id="12" dur="2000"/>
                                        <p:tgtEl>
                                          <p:spTgt spid="2"/>
                                        </p:tgtEl>
                                      </p:cBhvr>
                                    </p:animEffect>
                                  </p:childTnLst>
                                </p:cTn>
                              </p:par>
                              <p:par>
                                <p:cTn id="13" presetID="13" presetClass="entr" presetSubtype="16" fill="hold" nodeType="withEffect">
                                  <p:stCondLst>
                                    <p:cond delay="0"/>
                                  </p:stCondLst>
                                  <p:childTnLst>
                                    <p:set>
                                      <p:cBhvr>
                                        <p:cTn id="14" dur="1000" fill="hold">
                                          <p:stCondLst>
                                            <p:cond delay="0"/>
                                          </p:stCondLst>
                                        </p:cTn>
                                        <p:tgtEl>
                                          <p:spTgt spid="6"/>
                                        </p:tgtEl>
                                        <p:attrNameLst>
                                          <p:attrName>style.visibility</p:attrName>
                                        </p:attrNameLst>
                                      </p:cBhvr>
                                      <p:to>
                                        <p:strVal val="visible"/>
                                      </p:to>
                                    </p:set>
                                    <p:animEffect transition="in" filter="plus(in)">
                                      <p:cBhvr>
                                        <p:cTn id="15" dur="1000"/>
                                        <p:tgtEl>
                                          <p:spTgt spid="6"/>
                                        </p:tgtEl>
                                      </p:cBhvr>
                                    </p:animEffect>
                                  </p:childTnLst>
                                </p:cTn>
                              </p:par>
                              <p:par>
                                <p:cTn id="16" presetID="16" presetClass="entr" presetSubtype="4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3"/>
          <p:cNvSpPr/>
          <p:nvPr/>
        </p:nvSpPr>
        <p:spPr>
          <a:xfrm>
            <a:off x="303530" y="883285"/>
            <a:ext cx="11496675" cy="5892165"/>
          </a:xfrm>
          <a:prstGeom prst="rect">
            <a:avLst/>
          </a:prstGeom>
          <a:solidFill>
            <a:schemeClr val="bg1"/>
          </a:solidFill>
          <a:ln w="12700">
            <a:noFill/>
          </a:ln>
          <a:effectLst>
            <a:softEdge rad="2032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3" name="内容占位符 2"/>
          <p:cNvSpPr>
            <a:spLocks noGrp="1"/>
          </p:cNvSpPr>
          <p:nvPr>
            <p:ph idx="1"/>
          </p:nvPr>
        </p:nvSpPr>
        <p:spPr>
          <a:xfrm>
            <a:off x="0" y="1121410"/>
            <a:ext cx="12063095" cy="1789430"/>
          </a:xfrm>
        </p:spPr>
        <p:txBody>
          <a:bodyPr/>
          <a:lstStyle/>
          <a:p>
            <a:pPr marL="0" indent="0">
              <a:buNone/>
            </a:pPr>
            <a:r>
              <a:rPr lang="en-US" altLang="zh-CN" sz="3600" b="1" spc="0" dirty="0" smtClean="0">
                <a:solidFill>
                  <a:srgbClr val="FF0000"/>
                </a:solidFill>
                <a:latin typeface="楷体" panose="02010609060101010101" charset="-122"/>
                <a:ea typeface="楷体" panose="02010609060101010101" charset="-122"/>
              </a:rPr>
              <a:t>  </a:t>
            </a:r>
            <a:r>
              <a:rPr lang="zh-CN" altLang="en-US" sz="3600" b="1" spc="0" dirty="0" smtClean="0">
                <a:solidFill>
                  <a:srgbClr val="FF0000"/>
                </a:solidFill>
                <a:latin typeface="楷体" panose="02010609060101010101" charset="-122"/>
                <a:ea typeface="楷体" panose="02010609060101010101" charset="-122"/>
              </a:rPr>
              <a:t>二、党的减贫使命，让</a:t>
            </a:r>
            <a:r>
              <a:rPr sz="3600" b="1" spc="0" smtClean="0">
                <a:solidFill>
                  <a:srgbClr val="FF0000"/>
                </a:solidFill>
                <a:latin typeface="楷体" panose="02010609060101010101" charset="-122"/>
                <a:ea typeface="楷体" panose="02010609060101010101" charset="-122"/>
                <a:sym typeface="+mn-ea"/>
              </a:rPr>
              <a:t>十八洞村成为精准扶贫首倡地</a:t>
            </a:r>
            <a:endParaRPr lang="zh-CN" altLang="en-US" sz="3600" b="1" dirty="0">
              <a:solidFill>
                <a:srgbClr val="FF0000"/>
              </a:solidFill>
              <a:latin typeface="宋体" panose="02010600030101010101" pitchFamily="2" charset="-122"/>
              <a:ea typeface="宋体" panose="02010600030101010101" pitchFamily="2" charset="-122"/>
            </a:endParaRPr>
          </a:p>
          <a:p>
            <a:pPr marL="0" algn="l">
              <a:lnSpc>
                <a:spcPct val="100000"/>
              </a:lnSpc>
              <a:buClrTx/>
              <a:buSzTx/>
              <a:buFontTx/>
              <a:buNone/>
            </a:pPr>
            <a:r>
              <a:rPr lang="zh-CN" altLang="en-US" sz="3200" b="1" spc="0" dirty="0">
                <a:solidFill>
                  <a:schemeClr val="accent1">
                    <a:lumMod val="75000"/>
                  </a:schemeClr>
                </a:solidFill>
                <a:latin typeface="DFKai-SB" panose="03000509000000000000" charset="-120"/>
                <a:ea typeface="DFKai-SB" panose="03000509000000000000" charset="-120"/>
                <a:cs typeface="DFKai-SB" panose="03000509000000000000" charset="-120"/>
              </a:rPr>
              <a:t>     （二）</a:t>
            </a:r>
            <a:r>
              <a:rPr sz="3200" b="1" spc="0">
                <a:solidFill>
                  <a:schemeClr val="accent1">
                    <a:lumMod val="75000"/>
                  </a:schemeClr>
                </a:solidFill>
                <a:latin typeface="DFKai-SB" panose="03000509000000000000" charset="-120"/>
                <a:ea typeface="DFKai-SB" panose="03000509000000000000" charset="-120"/>
                <a:cs typeface="DFKai-SB" panose="03000509000000000000" charset="-120"/>
                <a:sym typeface="+mn-ea"/>
              </a:rPr>
              <a:t>习近平总书记在十八洞村</a:t>
            </a:r>
          </a:p>
          <a:p>
            <a:pPr marL="0" algn="l">
              <a:lnSpc>
                <a:spcPct val="100000"/>
              </a:lnSpc>
              <a:buClrTx/>
              <a:buSzTx/>
              <a:buFontTx/>
              <a:buNone/>
            </a:pPr>
            <a:r>
              <a:rPr sz="2800" b="1">
                <a:gradFill>
                  <a:gsLst>
                    <a:gs pos="0">
                      <a:srgbClr val="007BD3"/>
                    </a:gs>
                    <a:gs pos="100000">
                      <a:srgbClr val="034373"/>
                    </a:gs>
                  </a:gsLst>
                  <a:lin scaled="0"/>
                </a:gradFill>
                <a:latin typeface="楷体" panose="02010609060101010101" charset="-122"/>
                <a:ea typeface="楷体" panose="02010609060101010101" charset="-122"/>
                <a:sym typeface="+mn-ea"/>
              </a:rPr>
              <a:t>         2、习近平总书记的殷切嘱托</a:t>
            </a:r>
            <a:endParaRPr lang="zh-CN" altLang="en-US" sz="3200" b="1" spc="0" dirty="0">
              <a:solidFill>
                <a:schemeClr val="accent1">
                  <a:lumMod val="75000"/>
                </a:schemeClr>
              </a:solidFill>
              <a:latin typeface="DFKai-SB" panose="03000509000000000000" charset="-120"/>
              <a:ea typeface="DFKai-SB" panose="03000509000000000000" charset="-120"/>
              <a:cs typeface="DFKai-SB" panose="03000509000000000000" charset="-120"/>
            </a:endParaRPr>
          </a:p>
          <a:p>
            <a:pPr marL="0" indent="0">
              <a:buNone/>
            </a:pPr>
            <a:r>
              <a:rPr sz="28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              </a:t>
            </a:r>
            <a:endPar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4" name="标题 1"/>
          <p:cNvSpPr>
            <a:spLocks noGrp="1"/>
          </p:cNvSpPr>
          <p:nvPr>
            <p:custDataLst>
              <p:tags r:id="rId2"/>
            </p:custDataLst>
          </p:nvPr>
        </p:nvSpPr>
        <p:spPr>
          <a:xfrm>
            <a:off x="1069975" y="128270"/>
            <a:ext cx="8667750" cy="713105"/>
          </a:xfrm>
          <a:prstGeom prst="rect">
            <a:avLst/>
          </a:prstGeom>
        </p:spPr>
        <p:txBody>
          <a:bodyPr vert="horz" lIns="101600" tIns="38100" rIns="25400" bIns="38100"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p:txBody>
      </p:sp>
      <p:sp>
        <p:nvSpPr>
          <p:cNvPr id="5" name="文本框 4"/>
          <p:cNvSpPr txBox="1"/>
          <p:nvPr/>
        </p:nvSpPr>
        <p:spPr>
          <a:xfrm>
            <a:off x="1791335" y="3058160"/>
            <a:ext cx="5483860" cy="891540"/>
          </a:xfrm>
          <a:prstGeom prst="rect">
            <a:avLst/>
          </a:prstGeom>
          <a:noFill/>
        </p:spPr>
        <p:txBody>
          <a:bodyPr wrap="square" rtlCol="0">
            <a:spAutoFit/>
          </a:bodyPr>
          <a:lstStyle/>
          <a:p>
            <a:pPr marL="0" indent="0">
              <a:buNone/>
            </a:pPr>
            <a:r>
              <a:rPr lang="zh-CN" altLang="en-US" sz="2400" b="1" spc="150">
                <a:solidFill>
                  <a:srgbClr val="FF0000"/>
                </a:solidFill>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dirty="0">
                <a:latin typeface="宋体" panose="02010600030101010101" pitchFamily="2" charset="-122"/>
                <a:ea typeface="宋体" panose="02010600030101010101" pitchFamily="2" charset="-122"/>
                <a:sym typeface="+mn-ea"/>
              </a:rPr>
              <a:t>一是</a:t>
            </a:r>
            <a:r>
              <a:rPr lang="zh-CN" altLang="en-US" sz="2400" b="1" dirty="0">
                <a:solidFill>
                  <a:schemeClr val="tx1"/>
                </a:solidFill>
                <a:latin typeface="宋体" panose="02010600030101010101" pitchFamily="2" charset="-122"/>
                <a:ea typeface="宋体" panose="02010600030101010101" pitchFamily="2" charset="-122"/>
                <a:sym typeface="+mn-ea"/>
              </a:rPr>
              <a:t>要因地制宜发展产业，该发展什么、种什么、养什么都要结合实际地抓。</a:t>
            </a:r>
            <a:r>
              <a:rPr lang="zh-CN" altLang="en-US" sz="2800" b="1" dirty="0">
                <a:solidFill>
                  <a:schemeClr val="tx1"/>
                </a:solidFill>
                <a:latin typeface="宋体" panose="02010600030101010101" pitchFamily="2" charset="-122"/>
                <a:ea typeface="宋体" panose="02010600030101010101" pitchFamily="2" charset="-122"/>
                <a:sym typeface="+mn-ea"/>
              </a:rPr>
              <a:t>  </a:t>
            </a:r>
          </a:p>
        </p:txBody>
      </p:sp>
      <p:cxnSp>
        <p:nvCxnSpPr>
          <p:cNvPr id="16" name="直接连接符 15"/>
          <p:cNvCxnSpPr/>
          <p:nvPr/>
        </p:nvCxnSpPr>
        <p:spPr>
          <a:xfrm flipV="1">
            <a:off x="142875" y="998855"/>
            <a:ext cx="10757535" cy="6350"/>
          </a:xfrm>
          <a:prstGeom prst="line">
            <a:avLst/>
          </a:prstGeom>
        </p:spPr>
        <p:style>
          <a:lnRef idx="1">
            <a:schemeClr val="accent2"/>
          </a:lnRef>
          <a:fillRef idx="0">
            <a:schemeClr val="accent2"/>
          </a:fillRef>
          <a:effectRef idx="0">
            <a:schemeClr val="accent2"/>
          </a:effectRef>
          <a:fontRef idx="minor">
            <a:schemeClr val="tx1"/>
          </a:fontRef>
        </p:style>
      </p:cxnSp>
      <p:pic>
        <p:nvPicPr>
          <p:cNvPr id="21" name="图片 20" descr="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743190" y="2125980"/>
            <a:ext cx="4153535" cy="3168015"/>
          </a:xfrm>
          <a:prstGeom prst="rect">
            <a:avLst/>
          </a:prstGeom>
        </p:spPr>
      </p:pic>
      <p:sp>
        <p:nvSpPr>
          <p:cNvPr id="2" name="文本框 1"/>
          <p:cNvSpPr txBox="1"/>
          <p:nvPr/>
        </p:nvSpPr>
        <p:spPr>
          <a:xfrm>
            <a:off x="2058670" y="4197985"/>
            <a:ext cx="5820410" cy="891540"/>
          </a:xfrm>
          <a:prstGeom prst="rect">
            <a:avLst/>
          </a:prstGeom>
          <a:noFill/>
        </p:spPr>
        <p:txBody>
          <a:bodyPr wrap="square" rtlCol="0">
            <a:spAutoFit/>
          </a:bodyPr>
          <a:lstStyle/>
          <a:p>
            <a:pPr marL="0" indent="0">
              <a:buNone/>
            </a:pPr>
            <a:r>
              <a:rPr lang="zh-CN" altLang="en-US" sz="2400" b="1" spc="150">
                <a:solidFill>
                  <a:srgbClr val="FF0000"/>
                </a:solidFill>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dirty="0">
                <a:latin typeface="宋体" panose="02010600030101010101" pitchFamily="2" charset="-122"/>
                <a:ea typeface="宋体" panose="02010600030101010101" pitchFamily="2" charset="-122"/>
                <a:sym typeface="+mn-ea"/>
              </a:rPr>
              <a:t>二是基本公共服务要惠及农村，要让老百姓得到实惠。</a:t>
            </a:r>
            <a:r>
              <a:rPr lang="zh-CN" altLang="en-US" sz="2800" b="1" dirty="0">
                <a:solidFill>
                  <a:srgbClr val="FF0000"/>
                </a:solidFill>
                <a:latin typeface="宋体" panose="02010600030101010101" pitchFamily="2" charset="-122"/>
                <a:ea typeface="宋体" panose="02010600030101010101" pitchFamily="2" charset="-122"/>
                <a:sym typeface="+mn-ea"/>
              </a:rPr>
              <a:t>  </a:t>
            </a:r>
            <a:r>
              <a:rPr lang="zh-CN" altLang="en-US" sz="2800" b="1" dirty="0">
                <a:solidFill>
                  <a:schemeClr val="tx1"/>
                </a:solidFill>
                <a:latin typeface="宋体" panose="02010600030101010101" pitchFamily="2" charset="-122"/>
                <a:ea typeface="宋体" panose="02010600030101010101" pitchFamily="2" charset="-122"/>
                <a:sym typeface="+mn-ea"/>
              </a:rPr>
              <a:t>  </a:t>
            </a:r>
          </a:p>
        </p:txBody>
      </p:sp>
      <p:sp>
        <p:nvSpPr>
          <p:cNvPr id="8" name="文本框 7"/>
          <p:cNvSpPr txBox="1"/>
          <p:nvPr/>
        </p:nvSpPr>
        <p:spPr>
          <a:xfrm>
            <a:off x="1679575" y="5397500"/>
            <a:ext cx="8833485" cy="891540"/>
          </a:xfrm>
          <a:prstGeom prst="rect">
            <a:avLst/>
          </a:prstGeom>
          <a:noFill/>
        </p:spPr>
        <p:txBody>
          <a:bodyPr wrap="square" rtlCol="0">
            <a:spAutoFit/>
          </a:bodyPr>
          <a:lstStyle/>
          <a:p>
            <a:pPr marL="0" indent="0">
              <a:buNone/>
            </a:pPr>
            <a:r>
              <a:rPr lang="zh-CN" altLang="en-US" sz="2400" b="1" spc="150">
                <a:solidFill>
                  <a:srgbClr val="FF0000"/>
                </a:solidFill>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dirty="0">
                <a:latin typeface="宋体" panose="02010600030101010101" pitchFamily="2" charset="-122"/>
                <a:ea typeface="宋体" panose="02010600030101010101" pitchFamily="2" charset="-122"/>
                <a:sym typeface="+mn-ea"/>
              </a:rPr>
              <a:t>三是抓好农村教育，要关心好下一代，不让贫困群众的下一代输在起跑线上，要在2020年以前把这些事做实做好。</a:t>
            </a:r>
            <a:r>
              <a:rPr lang="zh-CN" altLang="en-US" sz="2800" b="1">
                <a:solidFill>
                  <a:schemeClr val="tx1"/>
                </a:solidFill>
                <a:latin typeface="宋体" panose="02010600030101010101" pitchFamily="2" charset="-122"/>
                <a:ea typeface="宋体" panose="02010600030101010101" pitchFamily="2" charset="-122"/>
                <a:sym typeface="+mn-ea"/>
              </a:rPr>
              <a:t>  </a:t>
            </a:r>
          </a:p>
        </p:txBody>
      </p:sp>
      <p:sp>
        <p:nvSpPr>
          <p:cNvPr id="6" name="任意多边形 5"/>
          <p:cNvSpPr/>
          <p:nvPr/>
        </p:nvSpPr>
        <p:spPr>
          <a:xfrm>
            <a:off x="745490" y="3058160"/>
            <a:ext cx="1134110" cy="2854325"/>
          </a:xfrm>
          <a:custGeom>
            <a:avLst/>
            <a:gdLst>
              <a:gd name="connsiteX0" fmla="*/ 0 w 1102886"/>
              <a:gd name="connsiteY0" fmla="*/ 551443 h 1102886"/>
              <a:gd name="connsiteX1" fmla="*/ 161514 w 1102886"/>
              <a:gd name="connsiteY1" fmla="*/ 161514 h 1102886"/>
              <a:gd name="connsiteX2" fmla="*/ 551443 w 1102886"/>
              <a:gd name="connsiteY2" fmla="*/ 1 h 1102886"/>
              <a:gd name="connsiteX3" fmla="*/ 941372 w 1102886"/>
              <a:gd name="connsiteY3" fmla="*/ 161515 h 1102886"/>
              <a:gd name="connsiteX4" fmla="*/ 1102885 w 1102886"/>
              <a:gd name="connsiteY4" fmla="*/ 551444 h 1102886"/>
              <a:gd name="connsiteX5" fmla="*/ 941371 w 1102886"/>
              <a:gd name="connsiteY5" fmla="*/ 941373 h 1102886"/>
              <a:gd name="connsiteX6" fmla="*/ 551442 w 1102886"/>
              <a:gd name="connsiteY6" fmla="*/ 1102887 h 1102886"/>
              <a:gd name="connsiteX7" fmla="*/ 161513 w 1102886"/>
              <a:gd name="connsiteY7" fmla="*/ 941373 h 1102886"/>
              <a:gd name="connsiteX8" fmla="*/ -1 w 1102886"/>
              <a:gd name="connsiteY8" fmla="*/ 551444 h 1102886"/>
              <a:gd name="connsiteX9" fmla="*/ 0 w 1102886"/>
              <a:gd name="connsiteY9" fmla="*/ 551443 h 11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886" h="1102886">
                <a:moveTo>
                  <a:pt x="0" y="551443"/>
                </a:moveTo>
                <a:cubicBezTo>
                  <a:pt x="0" y="405191"/>
                  <a:pt x="58099" y="264930"/>
                  <a:pt x="161514" y="161514"/>
                </a:cubicBezTo>
                <a:cubicBezTo>
                  <a:pt x="264930" y="58098"/>
                  <a:pt x="405192" y="0"/>
                  <a:pt x="551443" y="1"/>
                </a:cubicBezTo>
                <a:cubicBezTo>
                  <a:pt x="697695" y="1"/>
                  <a:pt x="837956" y="58100"/>
                  <a:pt x="941372" y="161515"/>
                </a:cubicBezTo>
                <a:cubicBezTo>
                  <a:pt x="1044788" y="264931"/>
                  <a:pt x="1102886" y="405193"/>
                  <a:pt x="1102885" y="551444"/>
                </a:cubicBezTo>
                <a:cubicBezTo>
                  <a:pt x="1102885" y="697696"/>
                  <a:pt x="1044787" y="837958"/>
                  <a:pt x="941371" y="941373"/>
                </a:cubicBezTo>
                <a:cubicBezTo>
                  <a:pt x="837955" y="1044789"/>
                  <a:pt x="697694" y="1102887"/>
                  <a:pt x="551442" y="1102887"/>
                </a:cubicBezTo>
                <a:cubicBezTo>
                  <a:pt x="405190" y="1102887"/>
                  <a:pt x="264928" y="1044788"/>
                  <a:pt x="161513" y="941373"/>
                </a:cubicBezTo>
                <a:cubicBezTo>
                  <a:pt x="58097" y="837957"/>
                  <a:pt x="-1" y="697695"/>
                  <a:pt x="-1" y="551444"/>
                </a:cubicBezTo>
                <a:lnTo>
                  <a:pt x="0" y="551443"/>
                </a:lnTo>
                <a:close/>
              </a:path>
            </a:pathLst>
          </a:custGeom>
          <a:solidFill>
            <a:srgbClr val="0070C0">
              <a:alpha val="7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3744" tIns="223744" rIns="223744" bIns="223744" numCol="1" spcCol="1270" anchor="ctr" anchorCtr="0">
            <a:noAutofit/>
          </a:bodyPr>
          <a:lstStyle/>
          <a:p>
            <a:pPr lvl="0" algn="ctr" defTabSz="2178050">
              <a:lnSpc>
                <a:spcPct val="90000"/>
              </a:lnSpc>
              <a:spcBef>
                <a:spcPct val="0"/>
              </a:spcBef>
              <a:spcAft>
                <a:spcPct val="35000"/>
              </a:spcAft>
            </a:pPr>
            <a:r>
              <a:rPr lang="zh-CN" altLang="en-US" sz="2800" kern="1200" dirty="0">
                <a:latin typeface="黑体" panose="02010609060101010101" charset="-122"/>
                <a:ea typeface="黑体" panose="02010609060101010101" charset="-122"/>
              </a:rPr>
              <a:t>三件大事</a:t>
            </a:r>
          </a:p>
        </p:txBody>
      </p:sp>
      <p:pic>
        <p:nvPicPr>
          <p:cNvPr id="7" name="图片 6" descr="ea24942045b7fc93e0cefb3f0310b8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875" y="128270"/>
            <a:ext cx="757555" cy="757555"/>
          </a:xfrm>
          <a:prstGeom prst="rect">
            <a:avLst/>
          </a:prstGeom>
        </p:spPr>
      </p:pic>
    </p:spTree>
    <p:custDataLst>
      <p:tags r:id="rId1"/>
    </p:custDataLst>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000" fill="hold">
                                          <p:stCondLst>
                                            <p:cond delay="0"/>
                                          </p:stCondLst>
                                        </p:cTn>
                                        <p:tgtEl>
                                          <p:spTgt spid="21"/>
                                        </p:tgtEl>
                                        <p:attrNameLst>
                                          <p:attrName>style.visibility</p:attrName>
                                        </p:attrNameLst>
                                      </p:cBhvr>
                                      <p:to>
                                        <p:strVal val="visible"/>
                                      </p:to>
                                    </p:set>
                                    <p:animEffect transition="in" filter="box(out)">
                                      <p:cBhvr>
                                        <p:cTn id="12" dur="1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32" fill="hold" grpId="0" nodeType="clickEffect">
                                  <p:stCondLst>
                                    <p:cond delay="0"/>
                                  </p:stCondLst>
                                  <p:childTnLst>
                                    <p:set>
                                      <p:cBhvr>
                                        <p:cTn id="16" dur="1000" fill="hold">
                                          <p:stCondLst>
                                            <p:cond delay="0"/>
                                          </p:stCondLst>
                                        </p:cTn>
                                        <p:tgtEl>
                                          <p:spTgt spid="6"/>
                                        </p:tgtEl>
                                        <p:attrNameLst>
                                          <p:attrName>style.visibility</p:attrName>
                                        </p:attrNameLst>
                                      </p:cBhvr>
                                      <p:to>
                                        <p:strVal val="visible"/>
                                      </p:to>
                                    </p:set>
                                    <p:animEffect transition="in" filter="plus(ou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6"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310515" y="1121410"/>
            <a:ext cx="11693525" cy="5325110"/>
          </a:xfrm>
          <a:prstGeom prst="rect">
            <a:avLst/>
          </a:prstGeom>
          <a:solidFill>
            <a:schemeClr val="bg1"/>
          </a:solidFill>
          <a:ln w="12700">
            <a:noFill/>
          </a:ln>
          <a:effectLst>
            <a:softEdge rad="2413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955675" y="215900"/>
            <a:ext cx="9149080"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310515" y="936625"/>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2" name="文本框 1"/>
          <p:cNvSpPr txBox="1"/>
          <p:nvPr/>
        </p:nvSpPr>
        <p:spPr>
          <a:xfrm>
            <a:off x="1586865" y="3101340"/>
            <a:ext cx="4227195" cy="521970"/>
          </a:xfrm>
          <a:prstGeom prst="rect">
            <a:avLst/>
          </a:prstGeom>
          <a:noFill/>
        </p:spPr>
        <p:txBody>
          <a:bodyPr wrap="square" rtlCol="0">
            <a:spAutoFit/>
          </a:bodyPr>
          <a:lstStyle/>
          <a:p>
            <a:r>
              <a:rPr lang="zh-CN" altLang="en-US" sz="2800" b="1" spc="150">
                <a:solidFill>
                  <a:srgbClr val="FF0000"/>
                </a:solidFill>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spc="15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不栽盆景，不搭风景</a:t>
            </a:r>
          </a:p>
        </p:txBody>
      </p:sp>
      <p:sp>
        <p:nvSpPr>
          <p:cNvPr id="10" name="文本框 9"/>
          <p:cNvSpPr txBox="1"/>
          <p:nvPr/>
        </p:nvSpPr>
        <p:spPr>
          <a:xfrm>
            <a:off x="1586865" y="3888105"/>
            <a:ext cx="5925185" cy="521970"/>
          </a:xfrm>
          <a:prstGeom prst="rect">
            <a:avLst/>
          </a:prstGeom>
          <a:noFill/>
        </p:spPr>
        <p:txBody>
          <a:bodyPr wrap="square" rtlCol="0">
            <a:spAutoFit/>
          </a:bodyPr>
          <a:lstStyle/>
          <a:p>
            <a:r>
              <a:rPr lang="zh-CN" altLang="en-US" sz="2800" b="1" spc="150">
                <a:solidFill>
                  <a:srgbClr val="FF0000"/>
                </a:solidFill>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spc="150">
                <a:uFillTx/>
                <a:latin typeface="宋体" panose="02010600030101010101" pitchFamily="2" charset="-122"/>
                <a:ea typeface="宋体" panose="02010600030101010101" pitchFamily="2" charset="-122"/>
                <a:cs typeface="宋体" panose="02010600030101010101" pitchFamily="2" charset="-122"/>
                <a:sym typeface="+mn-ea"/>
              </a:rPr>
              <a:t>不能搞特殊化，但不能没有变化</a:t>
            </a:r>
            <a:endParaRPr lang="zh-CN" altLang="en-US" sz="2800" b="1" spc="150">
              <a:solidFill>
                <a:srgbClr val="FF0000"/>
              </a:solidFill>
              <a:uFillTx/>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文本框 7"/>
          <p:cNvSpPr txBox="1"/>
          <p:nvPr/>
        </p:nvSpPr>
        <p:spPr>
          <a:xfrm>
            <a:off x="1586865" y="4766945"/>
            <a:ext cx="5925185" cy="521970"/>
          </a:xfrm>
          <a:prstGeom prst="rect">
            <a:avLst/>
          </a:prstGeom>
          <a:noFill/>
        </p:spPr>
        <p:txBody>
          <a:bodyPr wrap="square" rtlCol="0">
            <a:spAutoFit/>
          </a:bodyPr>
          <a:lstStyle/>
          <a:p>
            <a:r>
              <a:rPr lang="zh-CN" altLang="en-US" sz="2800" b="1" spc="150">
                <a:solidFill>
                  <a:srgbClr val="FF0000"/>
                </a:solidFill>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spc="150">
                <a:uFillTx/>
                <a:latin typeface="宋体" panose="02010600030101010101" pitchFamily="2" charset="-122"/>
                <a:ea typeface="宋体" panose="02010600030101010101" pitchFamily="2" charset="-122"/>
                <a:cs typeface="宋体" panose="02010600030101010101" pitchFamily="2" charset="-122"/>
                <a:sym typeface="+mn-ea"/>
              </a:rPr>
              <a:t>探索可复制、可推广的脱贫经验</a:t>
            </a:r>
            <a:endParaRPr lang="zh-CN" altLang="en-US" sz="2800" b="1" spc="150">
              <a:solidFill>
                <a:srgbClr val="FF0000"/>
              </a:solidFill>
              <a:uFillTx/>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1" name="图片 10"/>
          <p:cNvPicPr>
            <a:picLocks noChangeAspect="1"/>
          </p:cNvPicPr>
          <p:nvPr/>
        </p:nvPicPr>
        <p:blipFill>
          <a:blip r:embed="rId4" cstate="print"/>
          <a:stretch>
            <a:fillRect/>
          </a:stretch>
        </p:blipFill>
        <p:spPr>
          <a:xfrm>
            <a:off x="7512050" y="1998980"/>
            <a:ext cx="4370705" cy="4300855"/>
          </a:xfrm>
          <a:prstGeom prst="rect">
            <a:avLst/>
          </a:prstGeom>
          <a:ln w="12700" cmpd="sng">
            <a:solidFill>
              <a:srgbClr val="FF0000"/>
            </a:solidFill>
            <a:prstDash val="solid"/>
          </a:ln>
        </p:spPr>
      </p:pic>
      <p:sp>
        <p:nvSpPr>
          <p:cNvPr id="3" name="任意多边形 2"/>
          <p:cNvSpPr/>
          <p:nvPr/>
        </p:nvSpPr>
        <p:spPr>
          <a:xfrm>
            <a:off x="310515" y="3101340"/>
            <a:ext cx="1165225" cy="2818130"/>
          </a:xfrm>
          <a:custGeom>
            <a:avLst/>
            <a:gdLst>
              <a:gd name="connsiteX0" fmla="*/ 0 w 1102886"/>
              <a:gd name="connsiteY0" fmla="*/ 551443 h 1102886"/>
              <a:gd name="connsiteX1" fmla="*/ 161514 w 1102886"/>
              <a:gd name="connsiteY1" fmla="*/ 161514 h 1102886"/>
              <a:gd name="connsiteX2" fmla="*/ 551443 w 1102886"/>
              <a:gd name="connsiteY2" fmla="*/ 1 h 1102886"/>
              <a:gd name="connsiteX3" fmla="*/ 941372 w 1102886"/>
              <a:gd name="connsiteY3" fmla="*/ 161515 h 1102886"/>
              <a:gd name="connsiteX4" fmla="*/ 1102885 w 1102886"/>
              <a:gd name="connsiteY4" fmla="*/ 551444 h 1102886"/>
              <a:gd name="connsiteX5" fmla="*/ 941371 w 1102886"/>
              <a:gd name="connsiteY5" fmla="*/ 941373 h 1102886"/>
              <a:gd name="connsiteX6" fmla="*/ 551442 w 1102886"/>
              <a:gd name="connsiteY6" fmla="*/ 1102887 h 1102886"/>
              <a:gd name="connsiteX7" fmla="*/ 161513 w 1102886"/>
              <a:gd name="connsiteY7" fmla="*/ 941373 h 1102886"/>
              <a:gd name="connsiteX8" fmla="*/ -1 w 1102886"/>
              <a:gd name="connsiteY8" fmla="*/ 551444 h 1102886"/>
              <a:gd name="connsiteX9" fmla="*/ 0 w 1102886"/>
              <a:gd name="connsiteY9" fmla="*/ 551443 h 11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886" h="1102886">
                <a:moveTo>
                  <a:pt x="0" y="551443"/>
                </a:moveTo>
                <a:cubicBezTo>
                  <a:pt x="0" y="405191"/>
                  <a:pt x="58099" y="264930"/>
                  <a:pt x="161514" y="161514"/>
                </a:cubicBezTo>
                <a:cubicBezTo>
                  <a:pt x="264930" y="58098"/>
                  <a:pt x="405192" y="0"/>
                  <a:pt x="551443" y="1"/>
                </a:cubicBezTo>
                <a:cubicBezTo>
                  <a:pt x="697695" y="1"/>
                  <a:pt x="837956" y="58100"/>
                  <a:pt x="941372" y="161515"/>
                </a:cubicBezTo>
                <a:cubicBezTo>
                  <a:pt x="1044788" y="264931"/>
                  <a:pt x="1102886" y="405193"/>
                  <a:pt x="1102885" y="551444"/>
                </a:cubicBezTo>
                <a:cubicBezTo>
                  <a:pt x="1102885" y="697696"/>
                  <a:pt x="1044787" y="837958"/>
                  <a:pt x="941371" y="941373"/>
                </a:cubicBezTo>
                <a:cubicBezTo>
                  <a:pt x="837955" y="1044789"/>
                  <a:pt x="697694" y="1102887"/>
                  <a:pt x="551442" y="1102887"/>
                </a:cubicBezTo>
                <a:cubicBezTo>
                  <a:pt x="405190" y="1102887"/>
                  <a:pt x="264928" y="1044788"/>
                  <a:pt x="161513" y="941373"/>
                </a:cubicBezTo>
                <a:cubicBezTo>
                  <a:pt x="58097" y="837957"/>
                  <a:pt x="-1" y="697695"/>
                  <a:pt x="-1" y="551444"/>
                </a:cubicBezTo>
                <a:lnTo>
                  <a:pt x="0" y="551443"/>
                </a:lnTo>
                <a:close/>
              </a:path>
            </a:pathLst>
          </a:custGeom>
          <a:solidFill>
            <a:srgbClr val="0070C0">
              <a:alpha val="54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3744" tIns="223744" rIns="223744" bIns="223744" numCol="1" spcCol="1270" anchor="ctr" anchorCtr="0">
            <a:noAutofit/>
          </a:bodyPr>
          <a:lstStyle/>
          <a:p>
            <a:pPr lvl="0" algn="ctr" defTabSz="2178050">
              <a:lnSpc>
                <a:spcPct val="90000"/>
              </a:lnSpc>
              <a:spcBef>
                <a:spcPct val="0"/>
              </a:spcBef>
              <a:spcAft>
                <a:spcPct val="35000"/>
              </a:spcAft>
            </a:pPr>
            <a:r>
              <a:rPr lang="zh-CN" altLang="en-US" sz="2800" b="1" kern="1200" dirty="0">
                <a:latin typeface="黑体" panose="02010609060101010101" charset="-122"/>
                <a:ea typeface="黑体" panose="02010609060101010101" charset="-122"/>
              </a:rPr>
              <a:t>三</a:t>
            </a:r>
          </a:p>
          <a:p>
            <a:pPr lvl="0" algn="ctr" defTabSz="2178050">
              <a:lnSpc>
                <a:spcPct val="90000"/>
              </a:lnSpc>
              <a:spcBef>
                <a:spcPct val="0"/>
              </a:spcBef>
              <a:spcAft>
                <a:spcPct val="35000"/>
              </a:spcAft>
            </a:pPr>
            <a:r>
              <a:rPr lang="zh-CN" altLang="en-US" sz="2800" b="1" kern="1200" dirty="0">
                <a:latin typeface="黑体" panose="02010609060101010101" charset="-122"/>
                <a:ea typeface="黑体" panose="02010609060101010101" charset="-122"/>
              </a:rPr>
              <a:t>句</a:t>
            </a:r>
          </a:p>
          <a:p>
            <a:pPr lvl="0" algn="ctr" defTabSz="2178050">
              <a:lnSpc>
                <a:spcPct val="90000"/>
              </a:lnSpc>
              <a:spcBef>
                <a:spcPct val="0"/>
              </a:spcBef>
              <a:spcAft>
                <a:spcPct val="35000"/>
              </a:spcAft>
            </a:pPr>
            <a:r>
              <a:rPr lang="zh-CN" altLang="en-US" sz="2800" b="1" kern="1200" dirty="0">
                <a:latin typeface="黑体" panose="02010609060101010101" charset="-122"/>
                <a:ea typeface="黑体" panose="02010609060101010101" charset="-122"/>
              </a:rPr>
              <a:t>话</a:t>
            </a:r>
          </a:p>
        </p:txBody>
      </p:sp>
      <p:sp>
        <p:nvSpPr>
          <p:cNvPr id="12" name="内容占位符 11"/>
          <p:cNvSpPr>
            <a:spLocks noGrp="1"/>
          </p:cNvSpPr>
          <p:nvPr>
            <p:ph idx="1"/>
          </p:nvPr>
        </p:nvSpPr>
        <p:spPr>
          <a:xfrm>
            <a:off x="0" y="1121410"/>
            <a:ext cx="12063095" cy="1789430"/>
          </a:xfrm>
        </p:spPr>
        <p:txBody>
          <a:bodyPr/>
          <a:lstStyle/>
          <a:p>
            <a:pPr marL="0" indent="0">
              <a:buNone/>
            </a:pPr>
            <a:r>
              <a:rPr lang="en-US" altLang="zh-CN" sz="3600" b="1" spc="0" dirty="0" smtClean="0">
                <a:solidFill>
                  <a:srgbClr val="FF0000"/>
                </a:solidFill>
                <a:latin typeface="楷体" panose="02010609060101010101" charset="-122"/>
                <a:ea typeface="楷体" panose="02010609060101010101" charset="-122"/>
              </a:rPr>
              <a:t>  </a:t>
            </a:r>
            <a:r>
              <a:rPr lang="zh-CN" altLang="en-US" sz="3600" b="1" spc="0" dirty="0" smtClean="0">
                <a:solidFill>
                  <a:srgbClr val="FF0000"/>
                </a:solidFill>
                <a:latin typeface="楷体" panose="02010609060101010101" charset="-122"/>
                <a:ea typeface="楷体" panose="02010609060101010101" charset="-122"/>
              </a:rPr>
              <a:t>二、党的减贫使命，让</a:t>
            </a:r>
            <a:r>
              <a:rPr sz="3600" b="1" spc="0" smtClean="0">
                <a:solidFill>
                  <a:srgbClr val="FF0000"/>
                </a:solidFill>
                <a:latin typeface="楷体" panose="02010609060101010101" charset="-122"/>
                <a:ea typeface="楷体" panose="02010609060101010101" charset="-122"/>
                <a:sym typeface="+mn-ea"/>
              </a:rPr>
              <a:t>十八洞村成为精准扶贫首倡地</a:t>
            </a:r>
            <a:endParaRPr lang="zh-CN" altLang="en-US" sz="3600" b="1" dirty="0">
              <a:solidFill>
                <a:srgbClr val="FF0000"/>
              </a:solidFill>
              <a:latin typeface="宋体" panose="02010600030101010101" pitchFamily="2" charset="-122"/>
              <a:ea typeface="宋体" panose="02010600030101010101" pitchFamily="2" charset="-122"/>
            </a:endParaRPr>
          </a:p>
          <a:p>
            <a:pPr marL="0" algn="l">
              <a:lnSpc>
                <a:spcPct val="100000"/>
              </a:lnSpc>
              <a:buClrTx/>
              <a:buSzTx/>
              <a:buFontTx/>
              <a:buNone/>
            </a:pPr>
            <a:r>
              <a:rPr lang="zh-CN" altLang="en-US" sz="3200" b="1" spc="0" dirty="0">
                <a:solidFill>
                  <a:schemeClr val="accent1">
                    <a:lumMod val="75000"/>
                  </a:schemeClr>
                </a:solidFill>
                <a:latin typeface="DFKai-SB" panose="03000509000000000000" charset="-120"/>
                <a:ea typeface="DFKai-SB" panose="03000509000000000000" charset="-120"/>
                <a:cs typeface="DFKai-SB" panose="03000509000000000000" charset="-120"/>
              </a:rPr>
              <a:t>     （二）</a:t>
            </a:r>
            <a:r>
              <a:rPr sz="3200" b="1" spc="0">
                <a:solidFill>
                  <a:schemeClr val="accent1">
                    <a:lumMod val="75000"/>
                  </a:schemeClr>
                </a:solidFill>
                <a:latin typeface="DFKai-SB" panose="03000509000000000000" charset="-120"/>
                <a:ea typeface="DFKai-SB" panose="03000509000000000000" charset="-120"/>
                <a:cs typeface="DFKai-SB" panose="03000509000000000000" charset="-120"/>
                <a:sym typeface="+mn-ea"/>
              </a:rPr>
              <a:t>习近平总书记在十八洞村</a:t>
            </a:r>
          </a:p>
          <a:p>
            <a:pPr marL="0" algn="l">
              <a:lnSpc>
                <a:spcPct val="100000"/>
              </a:lnSpc>
              <a:buClrTx/>
              <a:buSzTx/>
              <a:buFontTx/>
              <a:buNone/>
            </a:pPr>
            <a:r>
              <a:rPr sz="2800" b="1">
                <a:gradFill>
                  <a:gsLst>
                    <a:gs pos="0">
                      <a:srgbClr val="007BD3"/>
                    </a:gs>
                    <a:gs pos="100000">
                      <a:srgbClr val="034373"/>
                    </a:gs>
                  </a:gsLst>
                  <a:lin scaled="0"/>
                </a:gradFill>
                <a:latin typeface="楷体" panose="02010609060101010101" charset="-122"/>
                <a:ea typeface="楷体" panose="02010609060101010101" charset="-122"/>
                <a:sym typeface="+mn-ea"/>
              </a:rPr>
              <a:t>         2、习近平总书记的殷切嘱托</a:t>
            </a:r>
            <a:endParaRPr lang="zh-CN" altLang="en-US" sz="3200" b="1" spc="0" dirty="0">
              <a:solidFill>
                <a:schemeClr val="accent1">
                  <a:lumMod val="75000"/>
                </a:schemeClr>
              </a:solidFill>
              <a:latin typeface="DFKai-SB" panose="03000509000000000000" charset="-120"/>
              <a:ea typeface="DFKai-SB" panose="03000509000000000000" charset="-120"/>
              <a:cs typeface="DFKai-SB" panose="03000509000000000000" charset="-120"/>
            </a:endParaRPr>
          </a:p>
          <a:p>
            <a:pPr marL="0" indent="0">
              <a:buNone/>
            </a:pPr>
            <a:r>
              <a:rPr sz="28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              </a:t>
            </a:r>
            <a:endPar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pic>
        <p:nvPicPr>
          <p:cNvPr id="7" name="图片 6" descr="ea24942045b7fc93e0cefb3f0310b8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875" y="128270"/>
            <a:ext cx="757555" cy="757555"/>
          </a:xfrm>
          <a:prstGeom prst="rect">
            <a:avLst/>
          </a:prstGeom>
        </p:spPr>
      </p:pic>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000" fill="hold">
                                          <p:stCondLst>
                                            <p:cond delay="0"/>
                                          </p:stCondLst>
                                        </p:cTn>
                                        <p:tgtEl>
                                          <p:spTgt spid="11"/>
                                        </p:tgtEl>
                                        <p:attrNameLst>
                                          <p:attrName>style.visibility</p:attrName>
                                        </p:attrNameLst>
                                      </p:cBhvr>
                                      <p:to>
                                        <p:strVal val="visible"/>
                                      </p:to>
                                    </p:set>
                                    <p:animEffect transition="in" filter="diamond(ou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000" fill="hold">
                                          <p:stCondLst>
                                            <p:cond delay="0"/>
                                          </p:stCondLst>
                                        </p:cTn>
                                        <p:tgtEl>
                                          <p:spTgt spid="3"/>
                                        </p:tgtEl>
                                        <p:attrNameLst>
                                          <p:attrName>style.visibility</p:attrName>
                                        </p:attrNameLst>
                                      </p:cBhvr>
                                      <p:to>
                                        <p:strVal val="visible"/>
                                      </p:to>
                                    </p:set>
                                    <p:animEffect transition="in" filter="plus(in)">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8" grpId="0"/>
      <p:bldP spid="3"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3"/>
          <p:cNvSpPr/>
          <p:nvPr/>
        </p:nvSpPr>
        <p:spPr>
          <a:xfrm>
            <a:off x="443865" y="894080"/>
            <a:ext cx="10960735" cy="5070475"/>
          </a:xfrm>
          <a:prstGeom prst="rect">
            <a:avLst/>
          </a:prstGeom>
          <a:solidFill>
            <a:schemeClr val="bg1"/>
          </a:solidFill>
          <a:ln w="12700">
            <a:noFill/>
          </a:ln>
          <a:effectLst>
            <a:softEdge rad="2032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3" name="内容占位符 2"/>
          <p:cNvSpPr>
            <a:spLocks noGrp="1"/>
          </p:cNvSpPr>
          <p:nvPr>
            <p:ph idx="1"/>
          </p:nvPr>
        </p:nvSpPr>
        <p:spPr>
          <a:xfrm>
            <a:off x="537210" y="1137285"/>
            <a:ext cx="11117580" cy="1384300"/>
          </a:xfrm>
        </p:spPr>
        <p:txBody>
          <a:bodyPr/>
          <a:lstStyle/>
          <a:p>
            <a:pPr marL="0" indent="0" eaLnBrk="1" latinLnBrk="0" hangingPunct="1">
              <a:lnSpc>
                <a:spcPct val="100000"/>
              </a:lnSpc>
              <a:spcBef>
                <a:spcPts val="700"/>
              </a:spcBef>
              <a:buNone/>
            </a:pPr>
            <a:r>
              <a:rPr lang="zh-CN" altLang="en-US" sz="3200" b="1" dirty="0">
                <a:solidFill>
                  <a:srgbClr val="0070C0"/>
                </a:solidFill>
                <a:effectLst/>
                <a:latin typeface="黑体" panose="02010609060101010101" charset="-122"/>
                <a:ea typeface="黑体" panose="02010609060101010101" charset="-122"/>
              </a:rPr>
              <a:t>三、从为民初心看</a:t>
            </a:r>
            <a:r>
              <a:rPr sz="3200" b="1" dirty="0" err="1" smtClean="0">
                <a:solidFill>
                  <a:srgbClr val="0070C0"/>
                </a:solidFill>
                <a:effectLst/>
                <a:latin typeface="黑体" panose="02010609060101010101" charset="-122"/>
                <a:ea typeface="黑体" panose="02010609060101010101" charset="-122"/>
                <a:cs typeface="+mn-ea"/>
                <a:sym typeface="+mn-ea"/>
              </a:rPr>
              <a:t>习近平精准扶贫重要论述的形成和内涵</a:t>
            </a:r>
            <a:endParaRPr lang="zh-CN" altLang="en-US" sz="3200" b="1" dirty="0" smtClean="0">
              <a:solidFill>
                <a:srgbClr val="0070C0"/>
              </a:solidFill>
              <a:effectLst/>
              <a:latin typeface="黑体" panose="02010609060101010101" charset="-122"/>
              <a:ea typeface="黑体" panose="02010609060101010101" charset="-122"/>
            </a:endParaRPr>
          </a:p>
          <a:p>
            <a:pPr marL="0" indent="0" eaLnBrk="1" latinLnBrk="0" hangingPunct="1">
              <a:lnSpc>
                <a:spcPct val="100000"/>
              </a:lnSpc>
              <a:spcBef>
                <a:spcPts val="700"/>
              </a:spcBef>
              <a:buNone/>
            </a:pPr>
            <a:r>
              <a:rPr lang="zh-CN" altLang="en-US" sz="3200" b="1" dirty="0" smtClean="0">
                <a:solidFill>
                  <a:schemeClr val="tx1"/>
                </a:solidFill>
                <a:latin typeface="楷体" panose="02010609060101010101" charset="-122"/>
                <a:ea typeface="楷体" panose="02010609060101010101" charset="-122"/>
              </a:rPr>
              <a:t>（</a:t>
            </a:r>
            <a:r>
              <a:rPr lang="zh-CN" altLang="en-US" sz="3200" b="1" dirty="0">
                <a:solidFill>
                  <a:schemeClr val="tx1"/>
                </a:solidFill>
                <a:latin typeface="楷体" panose="02010609060101010101" charset="-122"/>
                <a:ea typeface="楷体" panose="02010609060101010101" charset="-122"/>
              </a:rPr>
              <a:t>一）形</a:t>
            </a:r>
            <a:r>
              <a:rPr lang="zh-CN" altLang="en-US" sz="3200" b="1" dirty="0" smtClean="0">
                <a:solidFill>
                  <a:schemeClr val="tx1"/>
                </a:solidFill>
                <a:latin typeface="楷体" panose="02010609060101010101" charset="-122"/>
                <a:ea typeface="楷体" panose="02010609060101010101" charset="-122"/>
              </a:rPr>
              <a:t>成的过</a:t>
            </a:r>
            <a:r>
              <a:rPr lang="zh-CN" altLang="en-US" sz="3200" b="1" dirty="0">
                <a:solidFill>
                  <a:schemeClr val="tx1"/>
                </a:solidFill>
                <a:latin typeface="楷体" panose="02010609060101010101" charset="-122"/>
                <a:ea typeface="楷体" panose="02010609060101010101" charset="-122"/>
              </a:rPr>
              <a:t>程</a:t>
            </a:r>
          </a:p>
          <a:p>
            <a:pPr marL="0" indent="0">
              <a:buNone/>
            </a:pPr>
            <a:endParaRPr lang="zh-CN" altLang="en-US" sz="3200" b="1" dirty="0">
              <a:solidFill>
                <a:schemeClr val="tx1"/>
              </a:solidFill>
              <a:latin typeface="楷体" panose="02010609060101010101" charset="-122"/>
              <a:ea typeface="楷体" panose="02010609060101010101" charset="-122"/>
            </a:endParaRPr>
          </a:p>
        </p:txBody>
      </p:sp>
      <p:sp>
        <p:nvSpPr>
          <p:cNvPr id="4" name="标题 1"/>
          <p:cNvSpPr>
            <a:spLocks noGrp="1"/>
          </p:cNvSpPr>
          <p:nvPr>
            <p:custDataLst>
              <p:tags r:id="rId2"/>
            </p:custDataLst>
          </p:nvPr>
        </p:nvSpPr>
        <p:spPr>
          <a:xfrm>
            <a:off x="1156970" y="180975"/>
            <a:ext cx="8946515" cy="713105"/>
          </a:xfrm>
          <a:prstGeom prst="rect">
            <a:avLst/>
          </a:prstGeom>
        </p:spPr>
        <p:txBody>
          <a:bodyPr vert="horz" lIns="101600" tIns="38100" rIns="25400" bIns="38100"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a:p>
            <a:pPr algn="l"/>
            <a:endParaRPr lang="zh-CN" altLang="en-US" sz="4000" b="1">
              <a:solidFill>
                <a:srgbClr val="FF0000"/>
              </a:solidFill>
            </a:endParaRPr>
          </a:p>
        </p:txBody>
      </p:sp>
      <p:cxnSp>
        <p:nvCxnSpPr>
          <p:cNvPr id="16" name="直接连接符 15"/>
          <p:cNvCxnSpPr/>
          <p:nvPr/>
        </p:nvCxnSpPr>
        <p:spPr>
          <a:xfrm>
            <a:off x="238125" y="933450"/>
            <a:ext cx="10363200" cy="90805"/>
          </a:xfrm>
          <a:prstGeom prst="line">
            <a:avLst/>
          </a:prstGeom>
        </p:spPr>
        <p:style>
          <a:lnRef idx="1">
            <a:schemeClr val="accent2"/>
          </a:lnRef>
          <a:fillRef idx="0">
            <a:schemeClr val="accent2"/>
          </a:fillRef>
          <a:effectRef idx="0">
            <a:schemeClr val="accent2"/>
          </a:effectRef>
          <a:fontRef idx="minor">
            <a:schemeClr val="tx1"/>
          </a:fontRef>
        </p:style>
      </p:cxnSp>
      <p:sp>
        <p:nvSpPr>
          <p:cNvPr id="10" name="文本框 9"/>
          <p:cNvSpPr txBox="1"/>
          <p:nvPr/>
        </p:nvSpPr>
        <p:spPr>
          <a:xfrm>
            <a:off x="1156970" y="2521585"/>
            <a:ext cx="8524875" cy="521970"/>
          </a:xfrm>
          <a:prstGeom prst="rect">
            <a:avLst/>
          </a:prstGeom>
          <a:noFill/>
        </p:spPr>
        <p:txBody>
          <a:bodyPr wrap="square" rtlCol="0">
            <a:spAutoFit/>
          </a:bodyPr>
          <a:lstStyle/>
          <a:p>
            <a:r>
              <a:rPr lang="zh-CN" altLang="en-US" sz="2800" b="1" spc="150" dirty="0">
                <a:solidFill>
                  <a:schemeClr val="tx2"/>
                </a:solidFill>
                <a:uFillTx/>
                <a:latin typeface="宋体" panose="02010600030101010101" pitchFamily="2" charset="-122"/>
                <a:ea typeface="宋体" panose="02010600030101010101" pitchFamily="2" charset="-122"/>
                <a:cs typeface="宋体" panose="02010600030101010101" pitchFamily="2" charset="-122"/>
                <a:sym typeface="+mn-ea"/>
              </a:rPr>
              <a:t>1</a:t>
            </a:r>
            <a:r>
              <a:rPr lang="en-US" altLang="zh-CN" sz="2800" b="1" spc="150" dirty="0">
                <a:solidFill>
                  <a:schemeClr val="tx2"/>
                </a:solidFill>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spc="150" dirty="0">
                <a:solidFill>
                  <a:schemeClr val="tx2"/>
                </a:solidFill>
                <a:uFillTx/>
                <a:latin typeface="宋体" panose="02010600030101010101" pitchFamily="2" charset="-122"/>
                <a:ea typeface="宋体" panose="02010600030101010101" pitchFamily="2" charset="-122"/>
                <a:cs typeface="宋体" panose="02010600030101010101" pitchFamily="2" charset="-122"/>
                <a:sym typeface="+mn-ea"/>
              </a:rPr>
              <a:t>萌发于习近平对扶贫开发的一线探索和长期实践</a:t>
            </a:r>
          </a:p>
        </p:txBody>
      </p:sp>
      <p:pic>
        <p:nvPicPr>
          <p:cNvPr id="5" name="图片 4" descr="未命名"/>
          <p:cNvPicPr>
            <a:picLocks noChangeAspect="1"/>
          </p:cNvPicPr>
          <p:nvPr/>
        </p:nvPicPr>
        <p:blipFill>
          <a:blip r:embed="rId4"/>
          <a:stretch>
            <a:fillRect/>
          </a:stretch>
        </p:blipFill>
        <p:spPr>
          <a:xfrm>
            <a:off x="314325" y="3337560"/>
            <a:ext cx="11623675" cy="2704465"/>
          </a:xfrm>
          <a:prstGeom prst="rect">
            <a:avLst/>
          </a:prstGeom>
        </p:spPr>
      </p:pic>
      <p:pic>
        <p:nvPicPr>
          <p:cNvPr id="7" name="图片 6" descr="ea24942045b7fc93e0cefb3f0310b8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875" y="128270"/>
            <a:ext cx="757555" cy="757555"/>
          </a:xfrm>
          <a:prstGeom prst="rect">
            <a:avLst/>
          </a:prstGeom>
        </p:spPr>
      </p:pic>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grpId="0" nodeType="clickEffect">
                                  <p:stCondLst>
                                    <p:cond delay="0"/>
                                  </p:stCondLst>
                                  <p:childTnLst>
                                    <p:set>
                                      <p:cBhvr>
                                        <p:cTn id="6" dur="1000" fill="hold">
                                          <p:stCondLst>
                                            <p:cond delay="0"/>
                                          </p:stCondLst>
                                        </p:cTn>
                                        <p:tgtEl>
                                          <p:spTgt spid="3">
                                            <p:txEl>
                                              <p:pRg st="1" end="1"/>
                                            </p:txEl>
                                          </p:spTgt>
                                        </p:tgtEl>
                                        <p:attrNameLst>
                                          <p:attrName>style.visibility</p:attrName>
                                        </p:attrNameLst>
                                      </p:cBhvr>
                                      <p:to>
                                        <p:strVal val="visible"/>
                                      </p:to>
                                    </p:set>
                                    <p:animEffect transition="in" filter="plus(out)">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22" presetClass="entr" presetSubtype="8" fill="hold" nodeType="afterEffect">
                                  <p:stCondLst>
                                    <p:cond delay="200"/>
                                  </p:stCondLst>
                                  <p:childTnLst>
                                    <p:set>
                                      <p:cBhvr>
                                        <p:cTn id="15" dur="3000" fill="hold">
                                          <p:stCondLst>
                                            <p:cond delay="0"/>
                                          </p:stCondLst>
                                        </p:cTn>
                                        <p:tgtEl>
                                          <p:spTgt spid="5"/>
                                        </p:tgtEl>
                                        <p:attrNameLst>
                                          <p:attrName>style.visibility</p:attrName>
                                        </p:attrNameLst>
                                      </p:cBhvr>
                                      <p:to>
                                        <p:strVal val="visible"/>
                                      </p:to>
                                    </p:set>
                                    <p:animEffect transition="in" filter="wipe(left)">
                                      <p:cBhvr>
                                        <p:cTn id="16"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589280" y="861695"/>
            <a:ext cx="11013440" cy="1717675"/>
          </a:xfrm>
          <a:prstGeom prst="rect">
            <a:avLst/>
          </a:prstGeom>
          <a:solidFill>
            <a:schemeClr val="bg1"/>
          </a:solidFill>
          <a:ln w="12700">
            <a:noFill/>
          </a:ln>
          <a:effectLst>
            <a:softEdge rad="3048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891540"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精准扶贫精准脱贫的十八洞样板</a:t>
            </a:r>
          </a:p>
        </p:txBody>
      </p:sp>
      <p:sp>
        <p:nvSpPr>
          <p:cNvPr id="8" name="内容占位符 7"/>
          <p:cNvSpPr>
            <a:spLocks noGrp="1"/>
          </p:cNvSpPr>
          <p:nvPr>
            <p:ph idx="1"/>
          </p:nvPr>
        </p:nvSpPr>
        <p:spPr>
          <a:xfrm>
            <a:off x="1106805" y="1000760"/>
            <a:ext cx="9493885" cy="1112520"/>
          </a:xfrm>
          <a:effectLst>
            <a:softEdge rad="228600"/>
          </a:effectLst>
        </p:spPr>
        <p:txBody>
          <a:bodyPr/>
          <a:lstStyle/>
          <a:p>
            <a:pPr marL="0" indent="0">
              <a:buNone/>
            </a:pPr>
            <a:r>
              <a:rPr lang="zh-CN" altLang="en-US" sz="3600" b="1" dirty="0">
                <a:gradFill>
                  <a:gsLst>
                    <a:gs pos="0">
                      <a:srgbClr val="007BD3"/>
                    </a:gs>
                    <a:gs pos="100000">
                      <a:srgbClr val="034373"/>
                    </a:gs>
                  </a:gsLst>
                  <a:lin scaled="0"/>
                </a:gradFill>
                <a:latin typeface="黑体" panose="02010609060101010101" charset="-122"/>
                <a:ea typeface="黑体" panose="02010609060101010101" charset="-122"/>
              </a:rPr>
              <a:t>一</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十</a:t>
            </a:r>
            <a:r>
              <a:rPr lang="zh-CN" altLang="zh-CN" sz="3600" b="1" dirty="0">
                <a:gradFill>
                  <a:gsLst>
                    <a:gs pos="0">
                      <a:srgbClr val="007BD3"/>
                    </a:gs>
                    <a:gs pos="100000">
                      <a:srgbClr val="034373"/>
                    </a:gs>
                  </a:gsLst>
                  <a:lin scaled="0"/>
                </a:gradFill>
                <a:latin typeface="黑体" panose="02010609060101010101" charset="-122"/>
                <a:ea typeface="黑体" panose="02010609060101010101" charset="-122"/>
              </a:rPr>
              <a:t>八洞村</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的</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前世今生</a:t>
            </a:r>
            <a:endParaRPr lang="zh-CN" altLang="en-US" sz="3600" b="1" dirty="0">
              <a:gradFill>
                <a:gsLst>
                  <a:gs pos="0">
                    <a:srgbClr val="007BD3"/>
                  </a:gs>
                  <a:gs pos="100000">
                    <a:srgbClr val="034373"/>
                  </a:gs>
                </a:gsLst>
                <a:lin scaled="0"/>
              </a:gradFill>
              <a:latin typeface="黑体" panose="02010609060101010101" charset="-122"/>
              <a:ea typeface="黑体" panose="02010609060101010101" charset="-122"/>
            </a:endParaRPr>
          </a:p>
          <a:p>
            <a:pPr marL="0" indent="0">
              <a:buNone/>
            </a:pPr>
            <a:r>
              <a:rPr lang="zh-CN" altLang="en-US" sz="3000" b="1" dirty="0">
                <a:solidFill>
                  <a:srgbClr val="FF0000"/>
                </a:solidFill>
                <a:latin typeface="+mn-ea"/>
                <a:cs typeface="+mn-ea"/>
              </a:rPr>
              <a:t> </a:t>
            </a:r>
            <a:r>
              <a:rPr lang="zh-CN" altLang="en-US" sz="3000" b="1" dirty="0">
                <a:solidFill>
                  <a:srgbClr val="FF0000"/>
                </a:solidFill>
                <a:latin typeface="楷体" panose="02010609060101010101" charset="-122"/>
                <a:ea typeface="楷体" panose="02010609060101010101" charset="-122"/>
                <a:cs typeface="DFKai-SB" panose="03000509000000000000" charset="-120"/>
              </a:rPr>
              <a:t>（一）十八洞的前世：穷得让人心痛</a:t>
            </a:r>
            <a:r>
              <a:rPr lang="zh-CN" altLang="en-US" sz="2400" b="1" dirty="0" smtClean="0">
                <a:latin typeface="宋体" panose="02010600030101010101" pitchFamily="2" charset="-122"/>
                <a:ea typeface="宋体" panose="02010600030101010101" pitchFamily="2" charset="-122"/>
                <a:cs typeface="宋体" panose="02010600030101010101" pitchFamily="2" charset="-122"/>
              </a:rPr>
              <a:t>      </a:t>
            </a:r>
            <a:endPar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1</a:t>
            </a:r>
            <a:r>
              <a:rPr lang="en-US" altLang="zh-CN"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一组发黄的老照片</a:t>
            </a:r>
          </a:p>
        </p:txBody>
      </p:sp>
      <p:cxnSp>
        <p:nvCxnSpPr>
          <p:cNvPr id="16" name="直接连接符 15"/>
          <p:cNvCxnSpPr/>
          <p:nvPr/>
        </p:nvCxnSpPr>
        <p:spPr>
          <a:xfrm>
            <a:off x="0" y="859155"/>
            <a:ext cx="10066020" cy="2540"/>
          </a:xfrm>
          <a:prstGeom prst="line">
            <a:avLst/>
          </a:prstGeom>
        </p:spPr>
        <p:style>
          <a:lnRef idx="1">
            <a:schemeClr val="accent2"/>
          </a:lnRef>
          <a:fillRef idx="0">
            <a:schemeClr val="accent2"/>
          </a:fillRef>
          <a:effectRef idx="0">
            <a:schemeClr val="accent2"/>
          </a:effectRef>
          <a:fontRef idx="minor">
            <a:schemeClr val="tx1"/>
          </a:fontRef>
        </p:style>
      </p:cxnSp>
      <p:pic>
        <p:nvPicPr>
          <p:cNvPr id="4" name="图片 3"/>
          <p:cNvPicPr>
            <a:picLocks noChangeAspect="1"/>
          </p:cNvPicPr>
          <p:nvPr>
            <p:custDataLst>
              <p:tags r:id="rId2"/>
            </p:custDataLst>
          </p:nvPr>
        </p:nvPicPr>
        <p:blipFill>
          <a:blip r:embed="rId6"/>
          <a:stretch>
            <a:fillRect/>
          </a:stretch>
        </p:blipFill>
        <p:spPr>
          <a:xfrm>
            <a:off x="5902325" y="2750185"/>
            <a:ext cx="5986145" cy="3262630"/>
          </a:xfrm>
          <a:prstGeom prst="rect">
            <a:avLst/>
          </a:prstGeom>
        </p:spPr>
      </p:pic>
      <p:pic>
        <p:nvPicPr>
          <p:cNvPr id="2" name="图片 1"/>
          <p:cNvPicPr>
            <a:picLocks noChangeAspect="1"/>
          </p:cNvPicPr>
          <p:nvPr>
            <p:custDataLst>
              <p:tags r:id="rId3"/>
            </p:custDataLst>
          </p:nvPr>
        </p:nvPicPr>
        <p:blipFill>
          <a:blip r:embed="rId7" cstate="email">
            <a:extLst>
              <a:ext uri="{28A0092B-C50C-407E-A947-70E740481C1C}">
                <a14:useLocalDpi xmlns:a14="http://schemas.microsoft.com/office/drawing/2010/main"/>
              </a:ext>
            </a:extLst>
          </a:blip>
          <a:stretch>
            <a:fillRect/>
          </a:stretch>
        </p:blipFill>
        <p:spPr>
          <a:xfrm>
            <a:off x="583565" y="2749550"/>
            <a:ext cx="5146040" cy="3151505"/>
          </a:xfrm>
          <a:prstGeom prst="rect">
            <a:avLst/>
          </a:prstGeom>
        </p:spPr>
      </p:pic>
      <p:pic>
        <p:nvPicPr>
          <p:cNvPr id="5" name="图片 4" descr="ea24942045b7fc93e0cefb3f0310b8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96520"/>
            <a:ext cx="757555" cy="75755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500" fill="hold">
                                          <p:stCondLst>
                                            <p:cond delay="0"/>
                                          </p:stCondLst>
                                        </p:cTn>
                                        <p:tgtEl>
                                          <p:spTgt spid="8">
                                            <p:txEl>
                                              <p:pRg st="1" end="1"/>
                                            </p:txEl>
                                          </p:spTgt>
                                        </p:tgtEl>
                                        <p:attrNameLst>
                                          <p:attrName>style.visibility</p:attrName>
                                        </p:attrNameLst>
                                      </p:cBhvr>
                                      <p:to>
                                        <p:strVal val="visible"/>
                                      </p:to>
                                    </p:set>
                                    <p:animEffect transition="in" filter="box(in)">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500" fill="hold">
                                          <p:stCondLst>
                                            <p:cond delay="0"/>
                                          </p:stCondLst>
                                        </p:cTn>
                                        <p:tgtEl>
                                          <p:spTgt spid="8">
                                            <p:txEl>
                                              <p:pRg st="0" end="0"/>
                                            </p:txEl>
                                          </p:spTgt>
                                        </p:tgtEl>
                                        <p:attrNameLst>
                                          <p:attrName>style.visibility</p:attrName>
                                        </p:attrNameLst>
                                      </p:cBhvr>
                                      <p:to>
                                        <p:strVal val="visible"/>
                                      </p:to>
                                    </p:set>
                                    <p:animEffect transition="in" filter="plus(i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500" fill="hold">
                                          <p:stCondLst>
                                            <p:cond delay="0"/>
                                          </p:stCondLst>
                                        </p:cTn>
                                        <p:tgtEl>
                                          <p:spTgt spid="8">
                                            <p:txEl>
                                              <p:pRg st="1" end="1"/>
                                            </p:txEl>
                                          </p:spTgt>
                                        </p:tgtEl>
                                        <p:attrNameLst>
                                          <p:attrName>style.visibility</p:attrName>
                                        </p:attrNameLst>
                                      </p:cBhvr>
                                      <p:to>
                                        <p:strVal val="visible"/>
                                      </p:to>
                                    </p:set>
                                    <p:animEffect transition="in" filter="plus(i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500" fill="hold">
                                          <p:stCondLst>
                                            <p:cond delay="0"/>
                                          </p:stCondLst>
                                        </p:cTn>
                                        <p:tgtEl>
                                          <p:spTgt spid="8">
                                            <p:txEl>
                                              <p:pRg st="2" end="2"/>
                                            </p:txEl>
                                          </p:spTgt>
                                        </p:tgtEl>
                                        <p:attrNameLst>
                                          <p:attrName>style.visibility</p:attrName>
                                        </p:attrNameLst>
                                      </p:cBhvr>
                                      <p:to>
                                        <p:strVal val="visible"/>
                                      </p:to>
                                    </p:set>
                                    <p:animEffect transition="in" filter="plus(i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2" fill="hold" nodeType="clickEffect">
                                  <p:stCondLst>
                                    <p:cond delay="0"/>
                                  </p:stCondLst>
                                  <p:childTnLst>
                                    <p:set>
                                      <p:cBhvr>
                                        <p:cTn id="26" dur="500" fill="hold">
                                          <p:stCondLst>
                                            <p:cond delay="0"/>
                                          </p:stCondLst>
                                        </p:cTn>
                                        <p:tgtEl>
                                          <p:spTgt spid="4"/>
                                        </p:tgtEl>
                                        <p:attrNameLst>
                                          <p:attrName>style.visibility</p:attrName>
                                        </p:attrNameLst>
                                      </p:cBhvr>
                                      <p:to>
                                        <p:strVal val="visible"/>
                                      </p:to>
                                    </p:set>
                                    <p:animEffect transition="in" filter="wheel(2)">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000" fill="hold">
                                          <p:stCondLst>
                                            <p:cond delay="0"/>
                                          </p:stCondLst>
                                        </p:cTn>
                                        <p:tgtEl>
                                          <p:spTgt spid="2"/>
                                        </p:tgtEl>
                                        <p:attrNameLst>
                                          <p:attrName>style.visibility</p:attrName>
                                        </p:attrNameLst>
                                      </p:cBhvr>
                                      <p:to>
                                        <p:strVal val="visible"/>
                                      </p:to>
                                    </p:set>
                                    <p:animEffect transition="in" filter="wheel(1)">
                                      <p:cBhvr>
                                        <p:cTn id="3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3"/>
          <p:cNvSpPr/>
          <p:nvPr/>
        </p:nvSpPr>
        <p:spPr>
          <a:xfrm>
            <a:off x="393065" y="883920"/>
            <a:ext cx="10960735" cy="5070475"/>
          </a:xfrm>
          <a:prstGeom prst="rect">
            <a:avLst/>
          </a:prstGeom>
          <a:solidFill>
            <a:schemeClr val="bg1"/>
          </a:solidFill>
          <a:ln w="12700">
            <a:noFill/>
          </a:ln>
          <a:effectLst>
            <a:softEdge rad="2032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4" name="标题 1"/>
          <p:cNvSpPr>
            <a:spLocks noGrp="1"/>
          </p:cNvSpPr>
          <p:nvPr>
            <p:custDataLst>
              <p:tags r:id="rId2"/>
            </p:custDataLst>
          </p:nvPr>
        </p:nvSpPr>
        <p:spPr>
          <a:xfrm>
            <a:off x="998220" y="83820"/>
            <a:ext cx="8946515" cy="713105"/>
          </a:xfrm>
          <a:prstGeom prst="rect">
            <a:avLst/>
          </a:prstGeom>
        </p:spPr>
        <p:txBody>
          <a:bodyPr vert="horz" lIns="101600" tIns="38100" rIns="25400" bIns="38100"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p:txBody>
      </p:sp>
      <p:cxnSp>
        <p:nvCxnSpPr>
          <p:cNvPr id="16" name="直接连接符 15"/>
          <p:cNvCxnSpPr/>
          <p:nvPr/>
        </p:nvCxnSpPr>
        <p:spPr>
          <a:xfrm flipV="1">
            <a:off x="53340" y="883920"/>
            <a:ext cx="10964545" cy="6350"/>
          </a:xfrm>
          <a:prstGeom prst="line">
            <a:avLst/>
          </a:prstGeom>
        </p:spPr>
        <p:style>
          <a:lnRef idx="1">
            <a:schemeClr val="accent2"/>
          </a:lnRef>
          <a:fillRef idx="0">
            <a:schemeClr val="accent2"/>
          </a:fillRef>
          <a:effectRef idx="0">
            <a:schemeClr val="accent2"/>
          </a:effectRef>
          <a:fontRef idx="minor">
            <a:schemeClr val="tx1"/>
          </a:fontRef>
        </p:style>
      </p:cxnSp>
      <p:sp>
        <p:nvSpPr>
          <p:cNvPr id="10" name="文本框 9"/>
          <p:cNvSpPr txBox="1"/>
          <p:nvPr/>
        </p:nvSpPr>
        <p:spPr>
          <a:xfrm>
            <a:off x="900430" y="2317750"/>
            <a:ext cx="3356610" cy="1383665"/>
          </a:xfrm>
          <a:prstGeom prst="rect">
            <a:avLst/>
          </a:prstGeom>
          <a:noFill/>
        </p:spPr>
        <p:txBody>
          <a:bodyPr wrap="square" rtlCol="0">
            <a:spAutoFit/>
          </a:bodyPr>
          <a:lstStyle/>
          <a:p>
            <a:r>
              <a:rPr lang="en-US" altLang="zh-CN" sz="2800" b="1" spc="150" dirty="0">
                <a:solidFill>
                  <a:schemeClr val="tx2"/>
                </a:solidFill>
                <a:uFillTx/>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b="1" spc="150" dirty="0">
                <a:solidFill>
                  <a:schemeClr val="tx2"/>
                </a:solidFill>
                <a:uFillTx/>
                <a:latin typeface="宋体" panose="02010600030101010101" pitchFamily="2" charset="-122"/>
                <a:ea typeface="宋体" panose="02010600030101010101" pitchFamily="2" charset="-122"/>
                <a:cs typeface="宋体" panose="02010600030101010101" pitchFamily="2" charset="-122"/>
                <a:sym typeface="+mn-ea"/>
              </a:rPr>
              <a:t>1.萌发于习近平在一线对扶贫开发的长期探索和实践</a:t>
            </a:r>
            <a:endParaRPr lang="zh-CN" altLang="en-US" sz="2800" b="1" spc="150">
              <a:uFillTx/>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3" name="横卷形 12"/>
          <p:cNvSpPr/>
          <p:nvPr/>
        </p:nvSpPr>
        <p:spPr>
          <a:xfrm>
            <a:off x="4321810" y="1539757"/>
            <a:ext cx="7797165" cy="5279627"/>
          </a:xfrm>
          <a:prstGeom prst="horizontalScroll">
            <a:avLst/>
          </a:prstGeom>
          <a:solidFill>
            <a:srgbClr val="379ADD"/>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spAutoFit/>
          </a:bodyPr>
          <a:lstStyle/>
          <a:p>
            <a:r>
              <a:rPr lang="en-US" altLang="zh-CN" sz="2400" dirty="0" smtClean="0"/>
              <a:t>     </a:t>
            </a:r>
            <a:r>
              <a:rPr lang="en-US" altLang="zh-CN" sz="2800" dirty="0" smtClean="0">
                <a:solidFill>
                  <a:schemeClr val="tx1"/>
                </a:solidFill>
              </a:rPr>
              <a:t>习近平创作的政治理论著作，首次出版时间是1992年7月。1988年9月至1990年5月在福建宁德工作期间的重要讲话和文章</a:t>
            </a:r>
            <a:r>
              <a:rPr lang="zh-CN" altLang="en-US" sz="2800" dirty="0" smtClean="0">
                <a:solidFill>
                  <a:schemeClr val="tx1"/>
                </a:solidFill>
              </a:rPr>
              <a:t>。</a:t>
            </a:r>
            <a:r>
              <a:rPr lang="en-US" altLang="zh-CN" sz="2800" dirty="0" smtClean="0"/>
              <a:t> </a:t>
            </a:r>
          </a:p>
          <a:p>
            <a:r>
              <a:rPr lang="en-US" altLang="zh-CN" sz="2800" dirty="0" smtClean="0"/>
              <a:t>《</a:t>
            </a:r>
            <a:r>
              <a:rPr lang="zh-CN" altLang="zh-CN" sz="2800" dirty="0" smtClean="0"/>
              <a:t>弱鸟如何先飞》</a:t>
            </a:r>
            <a:endParaRPr lang="en-US" altLang="zh-CN" sz="2800" dirty="0" smtClean="0"/>
          </a:p>
          <a:p>
            <a:r>
              <a:rPr lang="zh-CN" altLang="zh-CN" sz="2800" dirty="0" smtClean="0"/>
              <a:t>《滴水穿石的启示》</a:t>
            </a:r>
            <a:endParaRPr lang="en-US" altLang="zh-CN" sz="2800" dirty="0" smtClean="0"/>
          </a:p>
          <a:p>
            <a:r>
              <a:rPr lang="zh-CN" altLang="zh-CN" sz="2800" dirty="0" smtClean="0"/>
              <a:t>《困境的突破》</a:t>
            </a:r>
            <a:endParaRPr lang="en-US" altLang="zh-CN" sz="2800" dirty="0" smtClean="0"/>
          </a:p>
          <a:p>
            <a:r>
              <a:rPr lang="zh-CN" altLang="zh-CN" sz="2800" dirty="0" smtClean="0"/>
              <a:t>《建设好贫困地区的精神文明》</a:t>
            </a:r>
            <a:endParaRPr lang="en-US" altLang="zh-CN" sz="2800" dirty="0" smtClean="0"/>
          </a:p>
          <a:p>
            <a:r>
              <a:rPr lang="zh-CN" altLang="zh-CN" sz="2800" dirty="0" smtClean="0"/>
              <a:t>《加强脱贫第一线的核心力量》</a:t>
            </a:r>
            <a:endParaRPr lang="en-US" altLang="zh-CN" sz="2800" dirty="0" smtClean="0"/>
          </a:p>
          <a:p>
            <a:r>
              <a:rPr lang="zh-CN" altLang="zh-CN" sz="2800" dirty="0" smtClean="0"/>
              <a:t>《扶贫要注意增强乡村两级集体经济实力》</a:t>
            </a:r>
            <a:endParaRPr lang="zh-CN" altLang="en-US" sz="2800" dirty="0"/>
          </a:p>
        </p:txBody>
      </p:sp>
      <p:pic>
        <p:nvPicPr>
          <p:cNvPr id="3074" name="Picture 2" descr="C:\Users\Administrator\Desktop\t015da6a5d9b5fcd3af.jpg"/>
          <p:cNvPicPr>
            <a:picLocks noChangeAspect="1" noChangeArrowheads="1"/>
          </p:cNvPicPr>
          <p:nvPr/>
        </p:nvPicPr>
        <p:blipFill>
          <a:blip r:embed="rId4" cstate="print"/>
          <a:srcRect/>
          <a:stretch>
            <a:fillRect/>
          </a:stretch>
        </p:blipFill>
        <p:spPr bwMode="auto">
          <a:xfrm>
            <a:off x="537210" y="3701415"/>
            <a:ext cx="3641090" cy="2808605"/>
          </a:xfrm>
          <a:prstGeom prst="rect">
            <a:avLst/>
          </a:prstGeom>
          <a:noFill/>
        </p:spPr>
      </p:pic>
      <p:sp>
        <p:nvSpPr>
          <p:cNvPr id="5" name="内容占位符 2"/>
          <p:cNvSpPr>
            <a:spLocks noGrp="1"/>
          </p:cNvSpPr>
          <p:nvPr/>
        </p:nvSpPr>
        <p:spPr>
          <a:xfrm>
            <a:off x="537210" y="1137285"/>
            <a:ext cx="11117580" cy="1353185"/>
          </a:xfrm>
          <a:prstGeom prst="rect">
            <a:avLst/>
          </a:prstGeom>
        </p:spPr>
        <p:txBody>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algn="l" defTabSz="914400" eaLnBrk="1" fontAlgn="auto" latinLnBrk="0" hangingPunct="1">
              <a:lnSpc>
                <a:spcPct val="100000"/>
              </a:lnSpc>
              <a:spcBef>
                <a:spcPts val="700"/>
              </a:spcBef>
              <a:buClrTx/>
              <a:buSzTx/>
              <a:buFontTx/>
              <a:buNone/>
            </a:pPr>
            <a:r>
              <a:rPr lang="zh-CN" altLang="en-US" sz="3200" b="1" dirty="0">
                <a:solidFill>
                  <a:srgbClr val="0070C0"/>
                </a:solidFill>
                <a:effectLst/>
                <a:latin typeface="黑体" panose="02010609060101010101" charset="-122"/>
                <a:ea typeface="黑体" panose="02010609060101010101" charset="-122"/>
                <a:sym typeface="+mn-ea"/>
              </a:rPr>
              <a:t>三、从为民初心看</a:t>
            </a:r>
            <a:r>
              <a:rPr sz="3200" b="1" dirty="0" err="1" smtClean="0">
                <a:solidFill>
                  <a:srgbClr val="0070C0"/>
                </a:solidFill>
                <a:effectLst/>
                <a:latin typeface="黑体" panose="02010609060101010101" charset="-122"/>
                <a:ea typeface="黑体" panose="02010609060101010101" charset="-122"/>
                <a:cs typeface="+mn-ea"/>
                <a:sym typeface="+mn-ea"/>
              </a:rPr>
              <a:t>习近平精准扶贫重要论述的形成和内涵</a:t>
            </a:r>
            <a:endParaRPr lang="zh-CN" altLang="en-US" sz="3200" b="1" dirty="0" smtClean="0">
              <a:solidFill>
                <a:srgbClr val="0070C0"/>
              </a:solidFill>
              <a:effectLst/>
              <a:latin typeface="黑体" panose="02010609060101010101" charset="-122"/>
              <a:ea typeface="黑体" panose="02010609060101010101" charset="-122"/>
            </a:endParaRPr>
          </a:p>
          <a:p>
            <a:pPr marL="0" algn="l" defTabSz="914400" eaLnBrk="1" fontAlgn="auto" latinLnBrk="0" hangingPunct="1">
              <a:lnSpc>
                <a:spcPct val="100000"/>
              </a:lnSpc>
              <a:spcBef>
                <a:spcPts val="700"/>
              </a:spcBef>
              <a:buClrTx/>
              <a:buSzTx/>
              <a:buFontTx/>
              <a:buNone/>
            </a:pPr>
            <a:r>
              <a:rPr lang="zh-CN" altLang="en-US" sz="3200" b="1" dirty="0" smtClean="0">
                <a:solidFill>
                  <a:schemeClr val="tx1"/>
                </a:solidFill>
                <a:latin typeface="楷体" panose="02010609060101010101" charset="-122"/>
                <a:ea typeface="楷体" panose="02010609060101010101" charset="-122"/>
              </a:rPr>
              <a:t>（</a:t>
            </a:r>
            <a:r>
              <a:rPr lang="zh-CN" altLang="en-US" sz="3200" b="1" dirty="0">
                <a:solidFill>
                  <a:schemeClr val="tx1"/>
                </a:solidFill>
                <a:latin typeface="楷体" panose="02010609060101010101" charset="-122"/>
                <a:ea typeface="楷体" panose="02010609060101010101" charset="-122"/>
              </a:rPr>
              <a:t>一）形</a:t>
            </a:r>
            <a:r>
              <a:rPr lang="zh-CN" altLang="en-US" sz="3200" b="1" dirty="0" smtClean="0">
                <a:solidFill>
                  <a:schemeClr val="tx1"/>
                </a:solidFill>
                <a:latin typeface="楷体" panose="02010609060101010101" charset="-122"/>
                <a:ea typeface="楷体" panose="02010609060101010101" charset="-122"/>
              </a:rPr>
              <a:t>成的过</a:t>
            </a:r>
            <a:r>
              <a:rPr lang="zh-CN" altLang="en-US" sz="3200" b="1" dirty="0">
                <a:solidFill>
                  <a:schemeClr val="tx1"/>
                </a:solidFill>
                <a:latin typeface="楷体" panose="02010609060101010101" charset="-122"/>
                <a:ea typeface="楷体" panose="02010609060101010101" charset="-122"/>
              </a:rPr>
              <a:t>程</a:t>
            </a:r>
          </a:p>
          <a:p>
            <a:pPr marL="0" indent="0">
              <a:buNone/>
            </a:pPr>
            <a:r>
              <a:rPr lang="zh-CN" altLang="en-US" sz="3200" b="1" dirty="0">
                <a:solidFill>
                  <a:schemeClr val="tx1"/>
                </a:solidFill>
                <a:latin typeface="楷体" panose="02010609060101010101" charset="-122"/>
                <a:ea typeface="楷体" panose="02010609060101010101" charset="-122"/>
              </a:rPr>
              <a:t>  </a:t>
            </a:r>
          </a:p>
        </p:txBody>
      </p:sp>
      <p:pic>
        <p:nvPicPr>
          <p:cNvPr id="7" name="图片 6" descr="ea24942045b7fc93e0cefb3f0310b8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875" y="128270"/>
            <a:ext cx="757555" cy="75755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checkerboard(across)">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3">
            <a:hlinkClick r:id="" action="ppaction://hlinkshowjump?jump=nextslide"/>
          </p:cNvPr>
          <p:cNvSpPr/>
          <p:nvPr/>
        </p:nvSpPr>
        <p:spPr>
          <a:xfrm>
            <a:off x="635" y="1722120"/>
            <a:ext cx="12059285" cy="5135880"/>
          </a:xfrm>
          <a:prstGeom prst="rect">
            <a:avLst/>
          </a:prstGeom>
          <a:solidFill>
            <a:schemeClr val="bg1"/>
          </a:solidFill>
          <a:ln w="12700">
            <a:noFill/>
          </a:ln>
          <a:effectLst>
            <a:softEdge rad="3556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70" name="Oval 69"/>
          <p:cNvSpPr>
            <a:spLocks noChangeAspect="1"/>
          </p:cNvSpPr>
          <p:nvPr/>
        </p:nvSpPr>
        <p:spPr>
          <a:xfrm>
            <a:off x="8828405" y="3606800"/>
            <a:ext cx="2192655" cy="5518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en-AU" dirty="0">
                <a:solidFill>
                  <a:srgbClr val="FFFFFF"/>
                </a:solidFill>
                <a:latin typeface="+mn-ea"/>
                <a:cs typeface="+mn-ea"/>
              </a:rPr>
              <a:t>2015</a:t>
            </a:r>
            <a:r>
              <a:rPr lang="zh-CN" altLang="en-US" dirty="0">
                <a:solidFill>
                  <a:srgbClr val="FFFFFF"/>
                </a:solidFill>
                <a:latin typeface="+mn-ea"/>
                <a:cs typeface="+mn-ea"/>
              </a:rPr>
              <a:t>年</a:t>
            </a:r>
          </a:p>
        </p:txBody>
      </p:sp>
      <p:grpSp>
        <p:nvGrpSpPr>
          <p:cNvPr id="13" name="组合 12"/>
          <p:cNvGrpSpPr/>
          <p:nvPr/>
        </p:nvGrpSpPr>
        <p:grpSpPr>
          <a:xfrm>
            <a:off x="590550" y="4644390"/>
            <a:ext cx="7510145" cy="659765"/>
            <a:chOff x="2113063" y="4461193"/>
            <a:chExt cx="6100032" cy="659881"/>
          </a:xfrm>
        </p:grpSpPr>
        <p:sp>
          <p:nvSpPr>
            <p:cNvPr id="82" name="Oval 81"/>
            <p:cNvSpPr>
              <a:spLocks noChangeAspect="1"/>
            </p:cNvSpPr>
            <p:nvPr/>
          </p:nvSpPr>
          <p:spPr>
            <a:xfrm>
              <a:off x="2113063" y="4461194"/>
              <a:ext cx="1375095" cy="5519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en-AU" sz="2000" dirty="0">
                  <a:solidFill>
                    <a:srgbClr val="FFFFFF"/>
                  </a:solidFill>
                  <a:latin typeface="+mn-ea"/>
                  <a:cs typeface="+mn-ea"/>
                </a:rPr>
                <a:t>2016</a:t>
              </a:r>
              <a:r>
                <a:rPr lang="zh-CN" altLang="en-US" sz="2000" dirty="0">
                  <a:solidFill>
                    <a:srgbClr val="FFFFFF"/>
                  </a:solidFill>
                  <a:latin typeface="+mn-ea"/>
                  <a:cs typeface="+mn-ea"/>
                </a:rPr>
                <a:t>年</a:t>
              </a:r>
            </a:p>
          </p:txBody>
        </p:sp>
        <p:sp>
          <p:nvSpPr>
            <p:cNvPr id="85" name="Oval 84"/>
            <p:cNvSpPr>
              <a:spLocks noChangeAspect="1"/>
            </p:cNvSpPr>
            <p:nvPr/>
          </p:nvSpPr>
          <p:spPr>
            <a:xfrm>
              <a:off x="4733231" y="4461193"/>
              <a:ext cx="1270558" cy="5519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en-AU" sz="2000" dirty="0">
                  <a:solidFill>
                    <a:srgbClr val="FFFFFF"/>
                  </a:solidFill>
                  <a:latin typeface="+mn-ea"/>
                  <a:cs typeface="+mn-ea"/>
                </a:rPr>
                <a:t>2017</a:t>
              </a:r>
              <a:r>
                <a:rPr lang="zh-CN" altLang="en-US" sz="2000" dirty="0">
                  <a:solidFill>
                    <a:srgbClr val="FFFFFF"/>
                  </a:solidFill>
                  <a:latin typeface="+mn-ea"/>
                  <a:cs typeface="+mn-ea"/>
                </a:rPr>
                <a:t>年</a:t>
              </a:r>
            </a:p>
          </p:txBody>
        </p:sp>
        <p:sp>
          <p:nvSpPr>
            <p:cNvPr id="88" name="Oval 87"/>
            <p:cNvSpPr>
              <a:spLocks noChangeAspect="1"/>
            </p:cNvSpPr>
            <p:nvPr/>
          </p:nvSpPr>
          <p:spPr>
            <a:xfrm>
              <a:off x="6951898" y="4569162"/>
              <a:ext cx="1261197" cy="55191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r>
                <a:rPr lang="en-US" sz="2000" dirty="0">
                  <a:solidFill>
                    <a:srgbClr val="FFFFFF"/>
                  </a:solidFill>
                  <a:latin typeface="+mn-ea"/>
                  <a:cs typeface="+mn-ea"/>
                </a:rPr>
                <a:t>2018</a:t>
              </a:r>
              <a:r>
                <a:rPr lang="zh-CN" altLang="en-US" sz="2000" dirty="0">
                  <a:solidFill>
                    <a:srgbClr val="FFFFFF"/>
                  </a:solidFill>
                  <a:latin typeface="+mn-ea"/>
                  <a:cs typeface="+mn-ea"/>
                </a:rPr>
                <a:t>年</a:t>
              </a:r>
            </a:p>
          </p:txBody>
        </p:sp>
      </p:grpSp>
      <p:grpSp>
        <p:nvGrpSpPr>
          <p:cNvPr id="4" name="组合 3"/>
          <p:cNvGrpSpPr/>
          <p:nvPr/>
        </p:nvGrpSpPr>
        <p:grpSpPr>
          <a:xfrm>
            <a:off x="347345" y="4157980"/>
            <a:ext cx="11602720" cy="486410"/>
            <a:chOff x="794" y="3227357"/>
            <a:chExt cx="11180894" cy="862219"/>
          </a:xfrm>
        </p:grpSpPr>
        <p:cxnSp>
          <p:nvCxnSpPr>
            <p:cNvPr id="49" name="wergreerg"/>
            <p:cNvCxnSpPr/>
            <p:nvPr/>
          </p:nvCxnSpPr>
          <p:spPr>
            <a:xfrm>
              <a:off x="794" y="3645420"/>
              <a:ext cx="11180894" cy="0"/>
            </a:xfrm>
            <a:prstGeom prst="straightConnector1">
              <a:avLst/>
            </a:prstGeom>
            <a:ln w="1143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7163377" y="3227357"/>
              <a:ext cx="3254096" cy="255237"/>
              <a:chOff x="7163516" y="3227357"/>
              <a:chExt cx="3254519" cy="255237"/>
            </a:xfrm>
          </p:grpSpPr>
          <p:sp>
            <p:nvSpPr>
              <p:cNvPr id="52" name="Rectangle 51"/>
              <p:cNvSpPr/>
              <p:nvPr/>
            </p:nvSpPr>
            <p:spPr>
              <a:xfrm>
                <a:off x="7163516" y="3300674"/>
                <a:ext cx="2097777" cy="10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58" name="Oval 57"/>
              <p:cNvSpPr/>
              <p:nvPr/>
            </p:nvSpPr>
            <p:spPr>
              <a:xfrm>
                <a:off x="9171383" y="3227357"/>
                <a:ext cx="1246652" cy="25523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11" name="Group 10"/>
            <p:cNvGrpSpPr/>
            <p:nvPr/>
          </p:nvGrpSpPr>
          <p:grpSpPr>
            <a:xfrm>
              <a:off x="7163377" y="3834942"/>
              <a:ext cx="3161190" cy="222221"/>
              <a:chOff x="7163516" y="3834942"/>
              <a:chExt cx="3161601" cy="222221"/>
            </a:xfrm>
          </p:grpSpPr>
          <p:sp>
            <p:nvSpPr>
              <p:cNvPr id="73" name="Rectangle 72"/>
              <p:cNvSpPr/>
              <p:nvPr/>
            </p:nvSpPr>
            <p:spPr>
              <a:xfrm>
                <a:off x="7163516" y="3908259"/>
                <a:ext cx="2097777" cy="10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79" name="Oval 78"/>
              <p:cNvSpPr/>
              <p:nvPr/>
            </p:nvSpPr>
            <p:spPr>
              <a:xfrm>
                <a:off x="9171383" y="3834942"/>
                <a:ext cx="1153734" cy="2222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7" name="Group 6"/>
            <p:cNvGrpSpPr/>
            <p:nvPr/>
          </p:nvGrpSpPr>
          <p:grpSpPr>
            <a:xfrm>
              <a:off x="5028624" y="3227357"/>
              <a:ext cx="2262054" cy="254634"/>
              <a:chOff x="5028485" y="3227357"/>
              <a:chExt cx="2262348" cy="254634"/>
            </a:xfrm>
          </p:grpSpPr>
          <p:sp>
            <p:nvSpPr>
              <p:cNvPr id="51" name="Rectangle 50"/>
              <p:cNvSpPr/>
              <p:nvPr/>
            </p:nvSpPr>
            <p:spPr>
              <a:xfrm>
                <a:off x="5028485" y="3300674"/>
                <a:ext cx="2097777" cy="10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57" name="Oval 56"/>
              <p:cNvSpPr/>
              <p:nvPr/>
            </p:nvSpPr>
            <p:spPr>
              <a:xfrm>
                <a:off x="7036199" y="3227357"/>
                <a:ext cx="254634" cy="2546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10" name="Group 9"/>
            <p:cNvGrpSpPr/>
            <p:nvPr/>
          </p:nvGrpSpPr>
          <p:grpSpPr>
            <a:xfrm>
              <a:off x="5028624" y="3834942"/>
              <a:ext cx="2262054" cy="254634"/>
              <a:chOff x="5028485" y="3834942"/>
              <a:chExt cx="2262348" cy="254634"/>
            </a:xfrm>
          </p:grpSpPr>
          <p:sp>
            <p:nvSpPr>
              <p:cNvPr id="72" name="Rectangle 71"/>
              <p:cNvSpPr/>
              <p:nvPr/>
            </p:nvSpPr>
            <p:spPr>
              <a:xfrm>
                <a:off x="5028485" y="3908259"/>
                <a:ext cx="2097777" cy="10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78" name="Oval 77"/>
              <p:cNvSpPr/>
              <p:nvPr/>
            </p:nvSpPr>
            <p:spPr>
              <a:xfrm>
                <a:off x="7036199" y="3834942"/>
                <a:ext cx="254634" cy="2546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5" name="Group 4"/>
            <p:cNvGrpSpPr/>
            <p:nvPr/>
          </p:nvGrpSpPr>
          <p:grpSpPr>
            <a:xfrm>
              <a:off x="2973105" y="3227357"/>
              <a:ext cx="2182820" cy="254634"/>
              <a:chOff x="2972698" y="3227357"/>
              <a:chExt cx="2183104" cy="254634"/>
            </a:xfrm>
          </p:grpSpPr>
          <p:sp>
            <p:nvSpPr>
              <p:cNvPr id="54" name="Rectangle 53"/>
              <p:cNvSpPr/>
              <p:nvPr/>
            </p:nvSpPr>
            <p:spPr>
              <a:xfrm>
                <a:off x="2972698" y="3300674"/>
                <a:ext cx="2097777"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55" name="Oval 54"/>
              <p:cNvSpPr/>
              <p:nvPr/>
            </p:nvSpPr>
            <p:spPr>
              <a:xfrm>
                <a:off x="4901168" y="3227357"/>
                <a:ext cx="254634" cy="2546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2" name="Group 1"/>
            <p:cNvGrpSpPr/>
            <p:nvPr/>
          </p:nvGrpSpPr>
          <p:grpSpPr>
            <a:xfrm>
              <a:off x="794" y="3227357"/>
              <a:ext cx="3020378" cy="254634"/>
              <a:chOff x="0" y="3227357"/>
              <a:chExt cx="3020771" cy="254634"/>
            </a:xfrm>
          </p:grpSpPr>
          <p:sp>
            <p:nvSpPr>
              <p:cNvPr id="53" name="Rectangle 52"/>
              <p:cNvSpPr/>
              <p:nvPr/>
            </p:nvSpPr>
            <p:spPr>
              <a:xfrm>
                <a:off x="0" y="3300674"/>
                <a:ext cx="2882900"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56" name="Oval 55"/>
              <p:cNvSpPr/>
              <p:nvPr/>
            </p:nvSpPr>
            <p:spPr>
              <a:xfrm>
                <a:off x="2766137" y="3227357"/>
                <a:ext cx="254634" cy="2546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6" name="Group 5"/>
            <p:cNvGrpSpPr/>
            <p:nvPr/>
          </p:nvGrpSpPr>
          <p:grpSpPr>
            <a:xfrm>
              <a:off x="2973105" y="3834942"/>
              <a:ext cx="2182820" cy="254634"/>
              <a:chOff x="2972698" y="3834942"/>
              <a:chExt cx="2183104" cy="254634"/>
            </a:xfrm>
          </p:grpSpPr>
          <p:sp>
            <p:nvSpPr>
              <p:cNvPr id="75" name="Rectangle 74"/>
              <p:cNvSpPr/>
              <p:nvPr/>
            </p:nvSpPr>
            <p:spPr>
              <a:xfrm>
                <a:off x="2972698" y="3908259"/>
                <a:ext cx="2097777"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76" name="Oval 75"/>
              <p:cNvSpPr/>
              <p:nvPr/>
            </p:nvSpPr>
            <p:spPr>
              <a:xfrm>
                <a:off x="4901168" y="3834942"/>
                <a:ext cx="254634" cy="2546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3" name="Group 2"/>
            <p:cNvGrpSpPr/>
            <p:nvPr/>
          </p:nvGrpSpPr>
          <p:grpSpPr>
            <a:xfrm>
              <a:off x="794" y="3834942"/>
              <a:ext cx="3020378" cy="254634"/>
              <a:chOff x="0" y="3834942"/>
              <a:chExt cx="3020771" cy="254634"/>
            </a:xfrm>
          </p:grpSpPr>
          <p:sp>
            <p:nvSpPr>
              <p:cNvPr id="74" name="Rectangle 73"/>
              <p:cNvSpPr/>
              <p:nvPr/>
            </p:nvSpPr>
            <p:spPr>
              <a:xfrm>
                <a:off x="0" y="3908259"/>
                <a:ext cx="2924175"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77" name="Oval 76"/>
              <p:cNvSpPr/>
              <p:nvPr/>
            </p:nvSpPr>
            <p:spPr>
              <a:xfrm>
                <a:off x="2766137" y="3834942"/>
                <a:ext cx="254634" cy="2546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sp>
        <p:nvSpPr>
          <p:cNvPr id="93" name="文本框 92"/>
          <p:cNvSpPr txBox="1"/>
          <p:nvPr/>
        </p:nvSpPr>
        <p:spPr>
          <a:xfrm>
            <a:off x="308610" y="3077845"/>
            <a:ext cx="1960880" cy="511810"/>
          </a:xfrm>
          <a:prstGeom prst="rect">
            <a:avLst/>
          </a:prstGeom>
          <a:solidFill>
            <a:schemeClr val="accent1"/>
          </a:solidFill>
        </p:spPr>
        <p:txBody>
          <a:bodyPr wrap="square" rtlCol="0">
            <a:spAutoFit/>
            <a:scene3d>
              <a:camera prst="orthographicFront"/>
              <a:lightRig rig="threePt" dir="t"/>
            </a:scene3d>
            <a:sp3d contourW="12700"/>
          </a:bodyPr>
          <a:lstStyle/>
          <a:p>
            <a:pPr algn="ctr">
              <a:lnSpc>
                <a:spcPct val="114000"/>
              </a:lnSpc>
            </a:pPr>
            <a:r>
              <a:rPr lang="zh-CN" altLang="en-US" sz="2400">
                <a:solidFill>
                  <a:schemeClr val="bg1"/>
                </a:solidFill>
                <a:sym typeface="+mn-ea"/>
              </a:rPr>
              <a:t>燕山-太行山</a:t>
            </a:r>
            <a:endParaRPr lang="zh-CN" altLang="en-US" sz="2400" b="1" dirty="0">
              <a:solidFill>
                <a:schemeClr val="bg1"/>
              </a:solidFill>
              <a:latin typeface="字魂35号-经典雅黑" panose="02000000000000000000" pitchFamily="2" charset="-122"/>
              <a:ea typeface="字魂35号-经典雅黑" panose="02000000000000000000" pitchFamily="2" charset="-122"/>
              <a:sym typeface="+mn-ea"/>
            </a:endParaRPr>
          </a:p>
        </p:txBody>
      </p:sp>
      <p:grpSp>
        <p:nvGrpSpPr>
          <p:cNvPr id="94" name="组合 93"/>
          <p:cNvGrpSpPr/>
          <p:nvPr/>
        </p:nvGrpSpPr>
        <p:grpSpPr>
          <a:xfrm>
            <a:off x="2421256" y="1722120"/>
            <a:ext cx="3631565" cy="1773555"/>
            <a:chOff x="7151200" y="973268"/>
            <a:chExt cx="2044249" cy="3497798"/>
          </a:xfrm>
        </p:grpSpPr>
        <p:sp>
          <p:nvSpPr>
            <p:cNvPr id="95" name="文本框 94"/>
            <p:cNvSpPr txBox="1"/>
            <p:nvPr/>
          </p:nvSpPr>
          <p:spPr>
            <a:xfrm>
              <a:off x="7151200" y="2469820"/>
              <a:ext cx="2044249" cy="2001246"/>
            </a:xfrm>
            <a:prstGeom prst="rect">
              <a:avLst/>
            </a:prstGeom>
            <a:solidFill>
              <a:schemeClr val="accent1">
                <a:alpha val="90000"/>
              </a:schemeClr>
            </a:solidFill>
          </p:spPr>
          <p:txBody>
            <a:bodyPr wrap="square" rtlCol="0">
              <a:spAutoFit/>
              <a:scene3d>
                <a:camera prst="orthographicFront"/>
                <a:lightRig rig="threePt" dir="t"/>
              </a:scene3d>
              <a:sp3d contourW="12700"/>
            </a:bodyPr>
            <a:lstStyle/>
            <a:p>
              <a:pPr>
                <a:buNone/>
              </a:pPr>
              <a:r>
                <a:rPr lang="zh-CN" altLang="en-US" sz="2000" b="1">
                  <a:solidFill>
                    <a:schemeClr val="bg1"/>
                  </a:solidFill>
                  <a:sym typeface="+mn-ea"/>
                </a:rPr>
                <a:t>山东，武陵山区（</a:t>
              </a:r>
              <a:r>
                <a:rPr lang="zh-CN" altLang="en-US" sz="2000" b="1" u="sng">
                  <a:solidFill>
                    <a:schemeClr val="bg1"/>
                  </a:solidFill>
                  <a:sym typeface="+mn-ea"/>
                </a:rPr>
                <a:t>湖南湘西十八洞村</a:t>
              </a:r>
              <a:r>
                <a:rPr lang="zh-CN" altLang="en-US" sz="2000" b="1">
                  <a:solidFill>
                    <a:schemeClr val="bg1"/>
                  </a:solidFill>
                  <a:sym typeface="+mn-ea"/>
                </a:rPr>
                <a:t>、菖蒲塘村、长沙），燕山-太行山，六盘山区</a:t>
              </a:r>
              <a:endParaRPr lang="zh-CN" altLang="en-US" sz="2000" b="1" dirty="0">
                <a:solidFill>
                  <a:schemeClr val="bg1"/>
                </a:solidFill>
                <a:latin typeface="字魂35号-经典雅黑" panose="02000000000000000000" pitchFamily="2" charset="-122"/>
                <a:ea typeface="字魂35号-经典雅黑" panose="02000000000000000000" pitchFamily="2" charset="-122"/>
                <a:sym typeface="+mn-ea"/>
              </a:endParaRPr>
            </a:p>
          </p:txBody>
        </p:sp>
        <p:sp>
          <p:nvSpPr>
            <p:cNvPr id="96" name="文本框 95"/>
            <p:cNvSpPr txBox="1"/>
            <p:nvPr/>
          </p:nvSpPr>
          <p:spPr>
            <a:xfrm>
              <a:off x="7417920" y="973268"/>
              <a:ext cx="1437447" cy="371475"/>
            </a:xfrm>
            <a:prstGeom prst="rect">
              <a:avLst/>
            </a:prstGeom>
            <a:noFill/>
          </p:spPr>
          <p:txBody>
            <a:bodyPr wrap="square" rtlCol="0">
              <a:spAutoFit/>
              <a:scene3d>
                <a:camera prst="orthographicFront"/>
                <a:lightRig rig="threePt" dir="t"/>
              </a:scene3d>
              <a:sp3d contourW="12700"/>
            </a:bodyPr>
            <a:lstStyle/>
            <a:p>
              <a:pPr algn="ctr">
                <a:lnSpc>
                  <a:spcPct val="114000"/>
                </a:lnSpc>
              </a:pPr>
              <a:endParaRPr lang="zh-CN" altLang="en-US" sz="1600" b="1"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grpSp>
      <p:grpSp>
        <p:nvGrpSpPr>
          <p:cNvPr id="97" name="组合 96"/>
          <p:cNvGrpSpPr/>
          <p:nvPr/>
        </p:nvGrpSpPr>
        <p:grpSpPr>
          <a:xfrm>
            <a:off x="6149340" y="2159000"/>
            <a:ext cx="2350770" cy="1430515"/>
            <a:chOff x="7288817" y="1516786"/>
            <a:chExt cx="1951312" cy="3338460"/>
          </a:xfrm>
        </p:grpSpPr>
        <p:sp>
          <p:nvSpPr>
            <p:cNvPr id="98" name="文本框 97"/>
            <p:cNvSpPr txBox="1"/>
            <p:nvPr/>
          </p:nvSpPr>
          <p:spPr>
            <a:xfrm>
              <a:off x="7288817" y="2186290"/>
              <a:ext cx="1951312" cy="2668956"/>
            </a:xfrm>
            <a:prstGeom prst="rect">
              <a:avLst/>
            </a:prstGeom>
            <a:solidFill>
              <a:schemeClr val="accent1"/>
            </a:solidFill>
          </p:spPr>
          <p:txBody>
            <a:bodyPr wrap="square" rtlCol="0">
              <a:spAutoFit/>
              <a:scene3d>
                <a:camera prst="orthographicFront"/>
                <a:lightRig rig="threePt" dir="t"/>
              </a:scene3d>
              <a:sp3d contourW="12700"/>
            </a:bodyPr>
            <a:lstStyle/>
            <a:p>
              <a:pPr algn="ctr">
                <a:lnSpc>
                  <a:spcPct val="114000"/>
                </a:lnSpc>
              </a:pPr>
              <a:r>
                <a:rPr lang="zh-CN" altLang="en-US" sz="2000" b="1">
                  <a:solidFill>
                    <a:schemeClr val="bg1"/>
                  </a:solidFill>
                  <a:sym typeface="+mn-ea"/>
                </a:rPr>
                <a:t>建  新疆南疆三地州，大别山区，大兴安岭南麓山区</a:t>
              </a:r>
              <a:endParaRPr lang="zh-CN" altLang="en-US" sz="2000" b="1" dirty="0">
                <a:solidFill>
                  <a:schemeClr val="bg1"/>
                </a:solidFill>
                <a:latin typeface="字魂35号-经典雅黑" panose="02000000000000000000" pitchFamily="2" charset="-122"/>
                <a:ea typeface="字魂35号-经典雅黑" panose="02000000000000000000" pitchFamily="2" charset="-122"/>
                <a:sym typeface="+mn-ea"/>
              </a:endParaRPr>
            </a:p>
          </p:txBody>
        </p:sp>
        <p:sp>
          <p:nvSpPr>
            <p:cNvPr id="99" name="文本框 98"/>
            <p:cNvSpPr txBox="1"/>
            <p:nvPr/>
          </p:nvSpPr>
          <p:spPr>
            <a:xfrm>
              <a:off x="7588781" y="1516786"/>
              <a:ext cx="1437447" cy="371475"/>
            </a:xfrm>
            <a:prstGeom prst="rect">
              <a:avLst/>
            </a:prstGeom>
            <a:noFill/>
          </p:spPr>
          <p:txBody>
            <a:bodyPr wrap="square" rtlCol="0">
              <a:spAutoFit/>
              <a:scene3d>
                <a:camera prst="orthographicFront"/>
                <a:lightRig rig="threePt" dir="t"/>
              </a:scene3d>
              <a:sp3d contourW="12700"/>
            </a:bodyPr>
            <a:lstStyle/>
            <a:p>
              <a:pPr algn="ctr">
                <a:lnSpc>
                  <a:spcPct val="114000"/>
                </a:lnSpc>
              </a:pPr>
              <a:endParaRPr lang="zh-CN" altLang="en-US" sz="1600" b="1"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grpSp>
      <p:grpSp>
        <p:nvGrpSpPr>
          <p:cNvPr id="100" name="组合 99"/>
          <p:cNvGrpSpPr/>
          <p:nvPr/>
        </p:nvGrpSpPr>
        <p:grpSpPr>
          <a:xfrm>
            <a:off x="8636000" y="2173605"/>
            <a:ext cx="2831465" cy="1427419"/>
            <a:chOff x="7288817" y="1398052"/>
            <a:chExt cx="1951312" cy="1427287"/>
          </a:xfrm>
        </p:grpSpPr>
        <p:sp>
          <p:nvSpPr>
            <p:cNvPr id="101" name="文本框 100"/>
            <p:cNvSpPr txBox="1"/>
            <p:nvPr/>
          </p:nvSpPr>
          <p:spPr>
            <a:xfrm>
              <a:off x="7288817" y="1810703"/>
              <a:ext cx="1951312" cy="1014636"/>
            </a:xfrm>
            <a:prstGeom prst="rect">
              <a:avLst/>
            </a:prstGeom>
            <a:solidFill>
              <a:schemeClr val="accent1"/>
            </a:solidFill>
          </p:spPr>
          <p:txBody>
            <a:bodyPr wrap="square" rtlCol="0">
              <a:spAutoFit/>
              <a:scene3d>
                <a:camera prst="orthographicFront"/>
                <a:lightRig rig="threePt" dir="t"/>
              </a:scene3d>
              <a:sp3d contourW="12700"/>
            </a:bodyPr>
            <a:lstStyle/>
            <a:p>
              <a:pPr>
                <a:buNone/>
              </a:pPr>
              <a:r>
                <a:rPr lang="zh-CN" altLang="en-US" sz="2000" b="1">
                  <a:solidFill>
                    <a:schemeClr val="bg1"/>
                  </a:solidFill>
                  <a:sym typeface="+mn-ea"/>
                </a:rPr>
                <a:t>大兴安岭南麓山区，武陵山区，秦巴山区，滇西边境山区，乌蒙山区</a:t>
              </a:r>
              <a:endParaRPr lang="zh-CN" altLang="en-US" sz="2000" b="1" dirty="0">
                <a:solidFill>
                  <a:schemeClr val="bg1"/>
                </a:solidFill>
                <a:latin typeface="字魂35号-经典雅黑" panose="02000000000000000000" pitchFamily="2" charset="-122"/>
                <a:ea typeface="字魂35号-经典雅黑" panose="02000000000000000000" pitchFamily="2" charset="-122"/>
                <a:sym typeface="+mn-ea"/>
              </a:endParaRPr>
            </a:p>
          </p:txBody>
        </p:sp>
        <p:sp>
          <p:nvSpPr>
            <p:cNvPr id="102" name="文本框 101"/>
            <p:cNvSpPr txBox="1"/>
            <p:nvPr/>
          </p:nvSpPr>
          <p:spPr>
            <a:xfrm>
              <a:off x="7588781" y="1398052"/>
              <a:ext cx="1437447" cy="371475"/>
            </a:xfrm>
            <a:prstGeom prst="rect">
              <a:avLst/>
            </a:prstGeom>
            <a:noFill/>
          </p:spPr>
          <p:txBody>
            <a:bodyPr wrap="square" rtlCol="0">
              <a:spAutoFit/>
              <a:scene3d>
                <a:camera prst="orthographicFront"/>
                <a:lightRig rig="threePt" dir="t"/>
              </a:scene3d>
              <a:sp3d contourW="12700"/>
            </a:bodyPr>
            <a:lstStyle/>
            <a:p>
              <a:pPr algn="ctr">
                <a:lnSpc>
                  <a:spcPct val="114000"/>
                </a:lnSpc>
              </a:pPr>
              <a:endParaRPr lang="zh-CN" altLang="en-US" sz="1600" b="1"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grpSp>
      <p:grpSp>
        <p:nvGrpSpPr>
          <p:cNvPr id="103" name="组合 102"/>
          <p:cNvGrpSpPr/>
          <p:nvPr/>
        </p:nvGrpSpPr>
        <p:grpSpPr>
          <a:xfrm>
            <a:off x="271145" y="5196205"/>
            <a:ext cx="3030220" cy="1143635"/>
            <a:chOff x="7402573" y="937044"/>
            <a:chExt cx="1948163" cy="1143600"/>
          </a:xfrm>
        </p:grpSpPr>
        <p:sp>
          <p:nvSpPr>
            <p:cNvPr id="104" name="文本框 103"/>
            <p:cNvSpPr txBox="1"/>
            <p:nvPr/>
          </p:nvSpPr>
          <p:spPr>
            <a:xfrm>
              <a:off x="7402573" y="937044"/>
              <a:ext cx="1948163" cy="1143600"/>
            </a:xfrm>
            <a:prstGeom prst="rect">
              <a:avLst/>
            </a:prstGeom>
            <a:solidFill>
              <a:schemeClr val="accent1"/>
            </a:solidFill>
          </p:spPr>
          <p:txBody>
            <a:bodyPr wrap="square" rtlCol="0">
              <a:spAutoFit/>
              <a:scene3d>
                <a:camera prst="orthographicFront"/>
                <a:lightRig rig="threePt" dir="t"/>
              </a:scene3d>
              <a:sp3d contourW="12700"/>
            </a:bodyPr>
            <a:lstStyle/>
            <a:p>
              <a:pPr algn="ctr">
                <a:lnSpc>
                  <a:spcPct val="114000"/>
                </a:lnSpc>
              </a:pPr>
              <a:r>
                <a:rPr lang="zh-CN" altLang="en-US" sz="2000" b="1">
                  <a:solidFill>
                    <a:schemeClr val="bg1"/>
                  </a:solidFill>
                  <a:sym typeface="+mn-ea"/>
                </a:rPr>
                <a:t>六盘山区，大兴安岭南麓山区，大别山区，罗宵山区，秦巴山区，四省藏区</a:t>
              </a:r>
              <a:endParaRPr lang="zh-CN" altLang="en-US" sz="2000" b="1" dirty="0">
                <a:solidFill>
                  <a:schemeClr val="bg1"/>
                </a:solidFill>
                <a:latin typeface="字魂35号-经典雅黑" panose="02000000000000000000" pitchFamily="2" charset="-122"/>
                <a:ea typeface="字魂35号-经典雅黑" panose="02000000000000000000" pitchFamily="2" charset="-122"/>
              </a:endParaRPr>
            </a:p>
          </p:txBody>
        </p:sp>
        <p:sp>
          <p:nvSpPr>
            <p:cNvPr id="105" name="文本框 104"/>
            <p:cNvSpPr txBox="1"/>
            <p:nvPr/>
          </p:nvSpPr>
          <p:spPr>
            <a:xfrm>
              <a:off x="7568461" y="1361846"/>
              <a:ext cx="1437447" cy="371475"/>
            </a:xfrm>
            <a:prstGeom prst="rect">
              <a:avLst/>
            </a:prstGeom>
            <a:noFill/>
          </p:spPr>
          <p:txBody>
            <a:bodyPr wrap="square" rtlCol="0">
              <a:spAutoFit/>
              <a:scene3d>
                <a:camera prst="orthographicFront"/>
                <a:lightRig rig="threePt" dir="t"/>
              </a:scene3d>
              <a:sp3d contourW="12700"/>
            </a:bodyPr>
            <a:lstStyle/>
            <a:p>
              <a:pPr algn="ctr">
                <a:lnSpc>
                  <a:spcPct val="114000"/>
                </a:lnSpc>
              </a:pPr>
              <a:endParaRPr lang="zh-CN" altLang="en-US" sz="1600" b="1"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grpSp>
      <p:grpSp>
        <p:nvGrpSpPr>
          <p:cNvPr id="106" name="组合 105"/>
          <p:cNvGrpSpPr/>
          <p:nvPr/>
        </p:nvGrpSpPr>
        <p:grpSpPr>
          <a:xfrm>
            <a:off x="3816195" y="5018365"/>
            <a:ext cx="1951312" cy="884467"/>
            <a:chOff x="7366287" y="917346"/>
            <a:chExt cx="1951312" cy="884467"/>
          </a:xfrm>
        </p:grpSpPr>
        <p:sp>
          <p:nvSpPr>
            <p:cNvPr id="107" name="文本框 106"/>
            <p:cNvSpPr txBox="1"/>
            <p:nvPr/>
          </p:nvSpPr>
          <p:spPr>
            <a:xfrm>
              <a:off x="7366287" y="1095058"/>
              <a:ext cx="1951312" cy="706755"/>
            </a:xfrm>
            <a:prstGeom prst="rect">
              <a:avLst/>
            </a:prstGeom>
            <a:solidFill>
              <a:schemeClr val="accent1"/>
            </a:solidFill>
          </p:spPr>
          <p:txBody>
            <a:bodyPr wrap="square" rtlCol="0">
              <a:spAutoFit/>
              <a:scene3d>
                <a:camera prst="orthographicFront"/>
                <a:lightRig rig="threePt" dir="t"/>
              </a:scene3d>
              <a:sp3d contourW="12700"/>
            </a:bodyPr>
            <a:lstStyle/>
            <a:p>
              <a:pPr>
                <a:buNone/>
              </a:pPr>
              <a:r>
                <a:rPr lang="zh-CN" altLang="en-US" sz="2000" b="1">
                  <a:solidFill>
                    <a:schemeClr val="bg1"/>
                  </a:solidFill>
                  <a:sym typeface="+mn-ea"/>
                </a:rPr>
                <a:t>六河北张家口，吕梁山区</a:t>
              </a:r>
              <a:endParaRPr lang="zh-CN" altLang="en-US" sz="2000" b="1" dirty="0">
                <a:solidFill>
                  <a:schemeClr val="bg1"/>
                </a:solidFill>
                <a:latin typeface="字魂35号-经典雅黑" panose="02000000000000000000" pitchFamily="2" charset="-122"/>
                <a:ea typeface="字魂35号-经典雅黑" panose="02000000000000000000" pitchFamily="2" charset="-122"/>
                <a:sym typeface="+mn-ea"/>
              </a:endParaRPr>
            </a:p>
          </p:txBody>
        </p:sp>
        <p:sp>
          <p:nvSpPr>
            <p:cNvPr id="108" name="文本框 107"/>
            <p:cNvSpPr txBox="1"/>
            <p:nvPr/>
          </p:nvSpPr>
          <p:spPr>
            <a:xfrm>
              <a:off x="7560841" y="917346"/>
              <a:ext cx="1437447" cy="371475"/>
            </a:xfrm>
            <a:prstGeom prst="rect">
              <a:avLst/>
            </a:prstGeom>
            <a:noFill/>
          </p:spPr>
          <p:txBody>
            <a:bodyPr wrap="square" rtlCol="0">
              <a:spAutoFit/>
              <a:scene3d>
                <a:camera prst="orthographicFront"/>
                <a:lightRig rig="threePt" dir="t"/>
              </a:scene3d>
              <a:sp3d contourW="12700"/>
            </a:bodyPr>
            <a:lstStyle/>
            <a:p>
              <a:pPr algn="ctr">
                <a:lnSpc>
                  <a:spcPct val="114000"/>
                </a:lnSpc>
              </a:pPr>
              <a:endParaRPr lang="zh-CN" altLang="en-US" sz="1600" b="1"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grpSp>
      <p:sp>
        <p:nvSpPr>
          <p:cNvPr id="110" name="文本框 109"/>
          <p:cNvSpPr txBox="1"/>
          <p:nvPr/>
        </p:nvSpPr>
        <p:spPr>
          <a:xfrm>
            <a:off x="6333490" y="5304155"/>
            <a:ext cx="2372360" cy="1014730"/>
          </a:xfrm>
          <a:prstGeom prst="rect">
            <a:avLst/>
          </a:prstGeom>
          <a:solidFill>
            <a:schemeClr val="accent1"/>
          </a:solidFill>
        </p:spPr>
        <p:txBody>
          <a:bodyPr wrap="square" rtlCol="0">
            <a:spAutoFit/>
            <a:scene3d>
              <a:camera prst="orthographicFront"/>
              <a:lightRig rig="threePt" dir="t"/>
            </a:scene3d>
            <a:sp3d contourW="12700"/>
          </a:bodyPr>
          <a:lstStyle/>
          <a:p>
            <a:pPr>
              <a:buNone/>
            </a:pPr>
            <a:r>
              <a:rPr lang="zh-CN" altLang="en-US" sz="2000" b="1">
                <a:solidFill>
                  <a:schemeClr val="lt1"/>
                </a:solidFill>
                <a:sym typeface="+mn-ea"/>
              </a:rPr>
              <a:t>大凉山三岔河乡、解放乡火，成都市郫都区</a:t>
            </a:r>
            <a:r>
              <a:rPr lang="zh-CN" altLang="en-US" sz="1400" b="1">
                <a:solidFill>
                  <a:schemeClr val="lt1"/>
                </a:solidFill>
                <a:sym typeface="+mn-ea"/>
              </a:rPr>
              <a:t>，</a:t>
            </a:r>
            <a:endParaRPr lang="en-US" altLang="zh-CN" sz="14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grpSp>
        <p:nvGrpSpPr>
          <p:cNvPr id="112" name="组合 111"/>
          <p:cNvGrpSpPr/>
          <p:nvPr/>
        </p:nvGrpSpPr>
        <p:grpSpPr>
          <a:xfrm>
            <a:off x="9070975" y="5299075"/>
            <a:ext cx="2201545" cy="1014730"/>
            <a:chOff x="7343427" y="1285558"/>
            <a:chExt cx="1997126" cy="1014730"/>
          </a:xfrm>
        </p:grpSpPr>
        <p:sp>
          <p:nvSpPr>
            <p:cNvPr id="113" name="文本框 112"/>
            <p:cNvSpPr txBox="1"/>
            <p:nvPr/>
          </p:nvSpPr>
          <p:spPr>
            <a:xfrm>
              <a:off x="7343427" y="1285558"/>
              <a:ext cx="1951312" cy="1014730"/>
            </a:xfrm>
            <a:prstGeom prst="rect">
              <a:avLst/>
            </a:prstGeom>
            <a:solidFill>
              <a:schemeClr val="accent1"/>
            </a:solidFill>
          </p:spPr>
          <p:txBody>
            <a:bodyPr wrap="square" rtlCol="0">
              <a:spAutoFit/>
              <a:scene3d>
                <a:camera prst="orthographicFront"/>
                <a:lightRig rig="threePt" dir="t"/>
              </a:scene3d>
              <a:sp3d contourW="12700"/>
            </a:bodyPr>
            <a:lstStyle/>
            <a:p>
              <a:pPr>
                <a:buNone/>
              </a:pPr>
              <a:r>
                <a:rPr lang="zh-CN" altLang="en-US" sz="2000" b="1">
                  <a:solidFill>
                    <a:schemeClr val="bg1"/>
                  </a:solidFill>
                  <a:sym typeface="+mn-ea"/>
                </a:rPr>
                <a:t>秦巴山区，滇西边境山区，赤峰市喀喇沁旗。</a:t>
              </a:r>
              <a:endParaRPr lang="zh-CN" altLang="en-US" sz="2000" b="1" dirty="0">
                <a:solidFill>
                  <a:schemeClr val="bg1"/>
                </a:solidFill>
                <a:latin typeface="字魂35号-经典雅黑" panose="02000000000000000000" pitchFamily="2" charset="-122"/>
                <a:ea typeface="字魂35号-经典雅黑" panose="02000000000000000000" pitchFamily="2" charset="-122"/>
                <a:sym typeface="+mn-ea"/>
              </a:endParaRPr>
            </a:p>
          </p:txBody>
        </p:sp>
        <p:sp>
          <p:nvSpPr>
            <p:cNvPr id="114" name="文本框 113"/>
            <p:cNvSpPr txBox="1"/>
            <p:nvPr/>
          </p:nvSpPr>
          <p:spPr>
            <a:xfrm>
              <a:off x="7903106" y="1441856"/>
              <a:ext cx="1437447" cy="371475"/>
            </a:xfrm>
            <a:prstGeom prst="rect">
              <a:avLst/>
            </a:prstGeom>
            <a:noFill/>
          </p:spPr>
          <p:txBody>
            <a:bodyPr wrap="square" rtlCol="0">
              <a:spAutoFit/>
              <a:scene3d>
                <a:camera prst="orthographicFront"/>
                <a:lightRig rig="threePt" dir="t"/>
              </a:scene3d>
              <a:sp3d contourW="12700"/>
            </a:bodyPr>
            <a:lstStyle/>
            <a:p>
              <a:pPr algn="ctr">
                <a:lnSpc>
                  <a:spcPct val="114000"/>
                </a:lnSpc>
              </a:pPr>
              <a:endParaRPr lang="zh-CN" altLang="en-US" sz="1600" b="1"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grpSp>
      <p:sp>
        <p:nvSpPr>
          <p:cNvPr id="14" name="标题 1"/>
          <p:cNvSpPr>
            <a:spLocks noGrp="1"/>
          </p:cNvSpPr>
          <p:nvPr>
            <p:custDataLst>
              <p:tags r:id="rId1"/>
            </p:custDataLst>
          </p:nvPr>
        </p:nvSpPr>
        <p:spPr>
          <a:xfrm>
            <a:off x="891540" y="130810"/>
            <a:ext cx="9149080"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sp>
        <p:nvSpPr>
          <p:cNvPr id="15" name="文本框 14"/>
          <p:cNvSpPr txBox="1"/>
          <p:nvPr/>
        </p:nvSpPr>
        <p:spPr>
          <a:xfrm>
            <a:off x="1541145" y="1910715"/>
            <a:ext cx="9022715" cy="521970"/>
          </a:xfrm>
          <a:prstGeom prst="rect">
            <a:avLst/>
          </a:prstGeom>
          <a:noFill/>
          <a:ln w="9525">
            <a:noFill/>
          </a:ln>
        </p:spPr>
        <p:txBody>
          <a:bodyPr wrap="square">
            <a:spAutoFit/>
          </a:bodyPr>
          <a:lstStyle/>
          <a:p>
            <a:pPr indent="406400"/>
            <a:r>
              <a:rPr lang="zh-CN" sz="2800" b="1">
                <a:solidFill>
                  <a:srgbClr val="C00000"/>
                </a:solidFill>
                <a:ea typeface="宋体" panose="02010600030101010101" pitchFamily="2" charset="-122"/>
              </a:rPr>
              <a:t>2012年～</a:t>
            </a:r>
            <a:r>
              <a:rPr lang="en-US" sz="2800" b="1">
                <a:solidFill>
                  <a:srgbClr val="C00000"/>
                </a:solidFill>
                <a:latin typeface="楷体" panose="02010609060101010101" charset="-122"/>
                <a:ea typeface="宋体" panose="02010600030101010101" pitchFamily="2" charset="-122"/>
              </a:rPr>
              <a:t>2019</a:t>
            </a:r>
            <a:r>
              <a:rPr lang="zh-CN" sz="2800" b="1">
                <a:solidFill>
                  <a:srgbClr val="C00000"/>
                </a:solidFill>
                <a:ea typeface="宋体" panose="02010600030101010101" pitchFamily="2" charset="-122"/>
              </a:rPr>
              <a:t>年习近平总书记视察贫困地区的足迹</a:t>
            </a:r>
            <a:endParaRPr lang="zh-CN" altLang="en-US" sz="2800" b="1">
              <a:solidFill>
                <a:srgbClr val="C00000"/>
              </a:solidFill>
              <a:ea typeface="宋体" panose="02010600030101010101" pitchFamily="2" charset="-122"/>
            </a:endParaRPr>
          </a:p>
        </p:txBody>
      </p:sp>
      <p:sp>
        <p:nvSpPr>
          <p:cNvPr id="16" name="Oval 87"/>
          <p:cNvSpPr>
            <a:spLocks noChangeAspect="1"/>
          </p:cNvSpPr>
          <p:nvPr/>
        </p:nvSpPr>
        <p:spPr>
          <a:xfrm>
            <a:off x="9023985" y="4752340"/>
            <a:ext cx="1539875" cy="551815"/>
          </a:xfrm>
          <a:prstGeom prst="ellipse">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r>
              <a:rPr lang="en-US" sz="2000" dirty="0">
                <a:solidFill>
                  <a:srgbClr val="FFFFFF"/>
                </a:solidFill>
                <a:latin typeface="+mn-ea"/>
                <a:cs typeface="+mn-ea"/>
              </a:rPr>
              <a:t>2019</a:t>
            </a:r>
            <a:r>
              <a:rPr lang="zh-CN" sz="2000" dirty="0">
                <a:solidFill>
                  <a:srgbClr val="FFFFFF"/>
                </a:solidFill>
                <a:latin typeface="+mn-ea"/>
                <a:cs typeface="+mn-ea"/>
              </a:rPr>
              <a:t>年</a:t>
            </a:r>
          </a:p>
        </p:txBody>
      </p:sp>
      <p:grpSp>
        <p:nvGrpSpPr>
          <p:cNvPr id="23" name="组合 22"/>
          <p:cNvGrpSpPr/>
          <p:nvPr/>
        </p:nvGrpSpPr>
        <p:grpSpPr>
          <a:xfrm>
            <a:off x="347345" y="4169410"/>
            <a:ext cx="11602720" cy="486410"/>
            <a:chOff x="794" y="3227357"/>
            <a:chExt cx="11180894" cy="862219"/>
          </a:xfrm>
        </p:grpSpPr>
        <p:cxnSp>
          <p:nvCxnSpPr>
            <p:cNvPr id="24" name="wergreerg"/>
            <p:cNvCxnSpPr/>
            <p:nvPr/>
          </p:nvCxnSpPr>
          <p:spPr>
            <a:xfrm>
              <a:off x="794" y="3645420"/>
              <a:ext cx="11180894" cy="0"/>
            </a:xfrm>
            <a:prstGeom prst="straightConnector1">
              <a:avLst/>
            </a:prstGeom>
            <a:ln w="1143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11"/>
            <p:cNvGrpSpPr/>
            <p:nvPr/>
          </p:nvGrpSpPr>
          <p:grpSpPr>
            <a:xfrm>
              <a:off x="7163377" y="3227357"/>
              <a:ext cx="3254096" cy="255237"/>
              <a:chOff x="7163516" y="3227357"/>
              <a:chExt cx="3254519" cy="255237"/>
            </a:xfrm>
          </p:grpSpPr>
          <p:sp>
            <p:nvSpPr>
              <p:cNvPr id="26" name="Rectangle 51"/>
              <p:cNvSpPr/>
              <p:nvPr/>
            </p:nvSpPr>
            <p:spPr>
              <a:xfrm>
                <a:off x="7163516" y="3300674"/>
                <a:ext cx="2097777" cy="10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27" name="Oval 57"/>
              <p:cNvSpPr/>
              <p:nvPr/>
            </p:nvSpPr>
            <p:spPr>
              <a:xfrm>
                <a:off x="9171383" y="3227357"/>
                <a:ext cx="1246652" cy="25523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28" name="Group 10"/>
            <p:cNvGrpSpPr/>
            <p:nvPr/>
          </p:nvGrpSpPr>
          <p:grpSpPr>
            <a:xfrm>
              <a:off x="7163377" y="3834942"/>
              <a:ext cx="3161190" cy="222221"/>
              <a:chOff x="7163516" y="3834942"/>
              <a:chExt cx="3161601" cy="222221"/>
            </a:xfrm>
          </p:grpSpPr>
          <p:sp>
            <p:nvSpPr>
              <p:cNvPr id="29" name="Rectangle 72"/>
              <p:cNvSpPr/>
              <p:nvPr/>
            </p:nvSpPr>
            <p:spPr>
              <a:xfrm>
                <a:off x="7163516" y="3908259"/>
                <a:ext cx="2097777" cy="10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30" name="Oval 78"/>
              <p:cNvSpPr/>
              <p:nvPr/>
            </p:nvSpPr>
            <p:spPr>
              <a:xfrm>
                <a:off x="9171383" y="3834942"/>
                <a:ext cx="1153734" cy="2222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31" name="Group 6"/>
            <p:cNvGrpSpPr/>
            <p:nvPr/>
          </p:nvGrpSpPr>
          <p:grpSpPr>
            <a:xfrm>
              <a:off x="5028624" y="3227357"/>
              <a:ext cx="2262054" cy="254634"/>
              <a:chOff x="5028485" y="3227357"/>
              <a:chExt cx="2262348" cy="254634"/>
            </a:xfrm>
          </p:grpSpPr>
          <p:sp>
            <p:nvSpPr>
              <p:cNvPr id="32" name="Rectangle 50"/>
              <p:cNvSpPr/>
              <p:nvPr/>
            </p:nvSpPr>
            <p:spPr>
              <a:xfrm>
                <a:off x="5028485" y="3300674"/>
                <a:ext cx="2097777" cy="10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33" name="Oval 56"/>
              <p:cNvSpPr/>
              <p:nvPr/>
            </p:nvSpPr>
            <p:spPr>
              <a:xfrm>
                <a:off x="7036199" y="3227357"/>
                <a:ext cx="254634" cy="2546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34" name="Group 9"/>
            <p:cNvGrpSpPr/>
            <p:nvPr/>
          </p:nvGrpSpPr>
          <p:grpSpPr>
            <a:xfrm>
              <a:off x="5028624" y="3834942"/>
              <a:ext cx="2262054" cy="254634"/>
              <a:chOff x="5028485" y="3834942"/>
              <a:chExt cx="2262348" cy="254634"/>
            </a:xfrm>
          </p:grpSpPr>
          <p:sp>
            <p:nvSpPr>
              <p:cNvPr id="35" name="Rectangle 71"/>
              <p:cNvSpPr/>
              <p:nvPr/>
            </p:nvSpPr>
            <p:spPr>
              <a:xfrm>
                <a:off x="5028485" y="3908259"/>
                <a:ext cx="2097777" cy="10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36" name="Oval 77"/>
              <p:cNvSpPr/>
              <p:nvPr/>
            </p:nvSpPr>
            <p:spPr>
              <a:xfrm>
                <a:off x="7036199" y="3834942"/>
                <a:ext cx="254634" cy="2546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37" name="Group 4"/>
            <p:cNvGrpSpPr/>
            <p:nvPr/>
          </p:nvGrpSpPr>
          <p:grpSpPr>
            <a:xfrm>
              <a:off x="2973105" y="3227357"/>
              <a:ext cx="2182820" cy="254634"/>
              <a:chOff x="2972698" y="3227357"/>
              <a:chExt cx="2183104" cy="254634"/>
            </a:xfrm>
          </p:grpSpPr>
          <p:sp>
            <p:nvSpPr>
              <p:cNvPr id="38" name="Rectangle 53"/>
              <p:cNvSpPr/>
              <p:nvPr/>
            </p:nvSpPr>
            <p:spPr>
              <a:xfrm>
                <a:off x="2972698" y="3300674"/>
                <a:ext cx="2097777"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39" name="Oval 54"/>
              <p:cNvSpPr/>
              <p:nvPr/>
            </p:nvSpPr>
            <p:spPr>
              <a:xfrm>
                <a:off x="4901168" y="3227357"/>
                <a:ext cx="254634" cy="2546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40" name="Group 1"/>
            <p:cNvGrpSpPr/>
            <p:nvPr/>
          </p:nvGrpSpPr>
          <p:grpSpPr>
            <a:xfrm>
              <a:off x="794" y="3227357"/>
              <a:ext cx="3020378" cy="254634"/>
              <a:chOff x="0" y="3227357"/>
              <a:chExt cx="3020771" cy="254634"/>
            </a:xfrm>
          </p:grpSpPr>
          <p:sp>
            <p:nvSpPr>
              <p:cNvPr id="41" name="Rectangle 52"/>
              <p:cNvSpPr/>
              <p:nvPr/>
            </p:nvSpPr>
            <p:spPr>
              <a:xfrm>
                <a:off x="0" y="3300674"/>
                <a:ext cx="2882900"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42" name="Oval 55"/>
              <p:cNvSpPr/>
              <p:nvPr/>
            </p:nvSpPr>
            <p:spPr>
              <a:xfrm>
                <a:off x="2766137" y="3227357"/>
                <a:ext cx="254634" cy="2546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43" name="Group 5"/>
            <p:cNvGrpSpPr/>
            <p:nvPr/>
          </p:nvGrpSpPr>
          <p:grpSpPr>
            <a:xfrm>
              <a:off x="2973105" y="3834942"/>
              <a:ext cx="2182820" cy="254634"/>
              <a:chOff x="2972698" y="3834942"/>
              <a:chExt cx="2183104" cy="254634"/>
            </a:xfrm>
          </p:grpSpPr>
          <p:sp>
            <p:nvSpPr>
              <p:cNvPr id="44" name="Rectangle 74"/>
              <p:cNvSpPr/>
              <p:nvPr/>
            </p:nvSpPr>
            <p:spPr>
              <a:xfrm>
                <a:off x="2972698" y="3908259"/>
                <a:ext cx="2097777"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45" name="Oval 75"/>
              <p:cNvSpPr/>
              <p:nvPr/>
            </p:nvSpPr>
            <p:spPr>
              <a:xfrm>
                <a:off x="4901168" y="3834942"/>
                <a:ext cx="254634" cy="2546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46" name="Group 2"/>
            <p:cNvGrpSpPr/>
            <p:nvPr/>
          </p:nvGrpSpPr>
          <p:grpSpPr>
            <a:xfrm>
              <a:off x="794" y="3834942"/>
              <a:ext cx="3020378" cy="254634"/>
              <a:chOff x="0" y="3834942"/>
              <a:chExt cx="3020771" cy="254634"/>
            </a:xfrm>
          </p:grpSpPr>
          <p:sp>
            <p:nvSpPr>
              <p:cNvPr id="47" name="Rectangle 73"/>
              <p:cNvSpPr/>
              <p:nvPr/>
            </p:nvSpPr>
            <p:spPr>
              <a:xfrm>
                <a:off x="0" y="3908259"/>
                <a:ext cx="2924175"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48" name="Oval 76"/>
              <p:cNvSpPr/>
              <p:nvPr/>
            </p:nvSpPr>
            <p:spPr>
              <a:xfrm>
                <a:off x="2766137" y="3834942"/>
                <a:ext cx="254634" cy="2546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sp>
        <p:nvSpPr>
          <p:cNvPr id="62" name="Oval 87"/>
          <p:cNvSpPr>
            <a:spLocks noChangeAspect="1"/>
          </p:cNvSpPr>
          <p:nvPr/>
        </p:nvSpPr>
        <p:spPr>
          <a:xfrm>
            <a:off x="6548120" y="4752340"/>
            <a:ext cx="1552575" cy="551815"/>
          </a:xfrm>
          <a:prstGeom prst="ellipse">
            <a:avLst/>
          </a:prstGeom>
          <a:solidFill>
            <a:srgbClr val="379ADD">
              <a:alpha val="7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r>
              <a:rPr lang="en-US" sz="2000" dirty="0">
                <a:solidFill>
                  <a:srgbClr val="FFFFFF"/>
                </a:solidFill>
                <a:latin typeface="+mn-ea"/>
                <a:cs typeface="+mn-ea"/>
              </a:rPr>
              <a:t>2018</a:t>
            </a:r>
            <a:r>
              <a:rPr lang="zh-CN" altLang="en-US" sz="2000" dirty="0">
                <a:solidFill>
                  <a:srgbClr val="FFFFFF"/>
                </a:solidFill>
                <a:latin typeface="+mn-ea"/>
                <a:cs typeface="+mn-ea"/>
              </a:rPr>
              <a:t>年</a:t>
            </a:r>
          </a:p>
        </p:txBody>
      </p:sp>
      <p:grpSp>
        <p:nvGrpSpPr>
          <p:cNvPr id="63" name="组合 62"/>
          <p:cNvGrpSpPr/>
          <p:nvPr/>
        </p:nvGrpSpPr>
        <p:grpSpPr>
          <a:xfrm>
            <a:off x="347345" y="4169410"/>
            <a:ext cx="11712575" cy="486410"/>
            <a:chOff x="794" y="3227357"/>
            <a:chExt cx="11180894" cy="862219"/>
          </a:xfrm>
        </p:grpSpPr>
        <p:cxnSp>
          <p:nvCxnSpPr>
            <p:cNvPr id="65" name="wergreerg"/>
            <p:cNvCxnSpPr/>
            <p:nvPr/>
          </p:nvCxnSpPr>
          <p:spPr>
            <a:xfrm>
              <a:off x="794" y="3645420"/>
              <a:ext cx="11180894" cy="0"/>
            </a:xfrm>
            <a:prstGeom prst="straightConnector1">
              <a:avLst/>
            </a:prstGeom>
            <a:ln w="114300">
              <a:solidFill>
                <a:srgbClr val="FF0000">
                  <a:alpha val="57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66" name="Group 11"/>
            <p:cNvGrpSpPr/>
            <p:nvPr/>
          </p:nvGrpSpPr>
          <p:grpSpPr>
            <a:xfrm>
              <a:off x="7163377" y="3227357"/>
              <a:ext cx="3254096" cy="255237"/>
              <a:chOff x="7163516" y="3227357"/>
              <a:chExt cx="3254519" cy="255237"/>
            </a:xfrm>
          </p:grpSpPr>
          <p:sp>
            <p:nvSpPr>
              <p:cNvPr id="68" name="Rectangle 51"/>
              <p:cNvSpPr/>
              <p:nvPr/>
            </p:nvSpPr>
            <p:spPr>
              <a:xfrm>
                <a:off x="7163516" y="3300674"/>
                <a:ext cx="2097777" cy="108000"/>
              </a:xfrm>
              <a:prstGeom prst="rect">
                <a:avLst/>
              </a:prstGeom>
              <a:solidFill>
                <a:schemeClr val="accent6"/>
              </a:solidFill>
              <a:ln>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69" name="Oval 57"/>
              <p:cNvSpPr/>
              <p:nvPr/>
            </p:nvSpPr>
            <p:spPr>
              <a:xfrm>
                <a:off x="9171383" y="3227357"/>
                <a:ext cx="1246652" cy="255237"/>
              </a:xfrm>
              <a:prstGeom prst="ellipse">
                <a:avLst/>
              </a:prstGeom>
              <a:solidFill>
                <a:schemeClr val="accent6"/>
              </a:solidFill>
              <a:ln>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80" name="Group 10"/>
            <p:cNvGrpSpPr/>
            <p:nvPr/>
          </p:nvGrpSpPr>
          <p:grpSpPr>
            <a:xfrm>
              <a:off x="7163377" y="3834942"/>
              <a:ext cx="3161190" cy="222221"/>
              <a:chOff x="7163516" y="3834942"/>
              <a:chExt cx="3161601" cy="222221"/>
            </a:xfrm>
          </p:grpSpPr>
          <p:sp>
            <p:nvSpPr>
              <p:cNvPr id="81" name="Rectangle 72"/>
              <p:cNvSpPr/>
              <p:nvPr/>
            </p:nvSpPr>
            <p:spPr>
              <a:xfrm>
                <a:off x="7163516" y="3908259"/>
                <a:ext cx="2097777" cy="108000"/>
              </a:xfrm>
              <a:prstGeom prst="rect">
                <a:avLst/>
              </a:prstGeom>
              <a:solidFill>
                <a:schemeClr val="accent6"/>
              </a:solidFill>
              <a:ln>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83" name="Oval 78"/>
              <p:cNvSpPr/>
              <p:nvPr/>
            </p:nvSpPr>
            <p:spPr>
              <a:xfrm>
                <a:off x="9171383" y="3834942"/>
                <a:ext cx="1153734" cy="222221"/>
              </a:xfrm>
              <a:prstGeom prst="ellipse">
                <a:avLst/>
              </a:prstGeom>
              <a:solidFill>
                <a:schemeClr val="accent6"/>
              </a:solidFill>
              <a:ln>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84" name="Group 6"/>
            <p:cNvGrpSpPr/>
            <p:nvPr/>
          </p:nvGrpSpPr>
          <p:grpSpPr>
            <a:xfrm>
              <a:off x="5028624" y="3227357"/>
              <a:ext cx="2262054" cy="254634"/>
              <a:chOff x="5028485" y="3227357"/>
              <a:chExt cx="2262348" cy="254634"/>
            </a:xfrm>
          </p:grpSpPr>
          <p:sp>
            <p:nvSpPr>
              <p:cNvPr id="86" name="Rectangle 50"/>
              <p:cNvSpPr/>
              <p:nvPr/>
            </p:nvSpPr>
            <p:spPr>
              <a:xfrm>
                <a:off x="5028485" y="3300674"/>
                <a:ext cx="2097777" cy="108000"/>
              </a:xfrm>
              <a:prstGeom prst="rect">
                <a:avLst/>
              </a:prstGeom>
              <a:solidFill>
                <a:schemeClr val="accent5"/>
              </a:solidFill>
              <a:ln>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87" name="Oval 56"/>
              <p:cNvSpPr/>
              <p:nvPr/>
            </p:nvSpPr>
            <p:spPr>
              <a:xfrm>
                <a:off x="7036199" y="3227357"/>
                <a:ext cx="254634" cy="254634"/>
              </a:xfrm>
              <a:prstGeom prst="ellipse">
                <a:avLst/>
              </a:prstGeom>
              <a:solidFill>
                <a:schemeClr val="accent5"/>
              </a:solidFill>
              <a:ln>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89" name="Group 9"/>
            <p:cNvGrpSpPr/>
            <p:nvPr/>
          </p:nvGrpSpPr>
          <p:grpSpPr>
            <a:xfrm>
              <a:off x="5028624" y="3834942"/>
              <a:ext cx="2262054" cy="254634"/>
              <a:chOff x="5028485" y="3834942"/>
              <a:chExt cx="2262348" cy="254634"/>
            </a:xfrm>
          </p:grpSpPr>
          <p:sp>
            <p:nvSpPr>
              <p:cNvPr id="90" name="Rectangle 71"/>
              <p:cNvSpPr/>
              <p:nvPr/>
            </p:nvSpPr>
            <p:spPr>
              <a:xfrm>
                <a:off x="5028485" y="3908259"/>
                <a:ext cx="2097777" cy="108000"/>
              </a:xfrm>
              <a:prstGeom prst="rect">
                <a:avLst/>
              </a:prstGeom>
              <a:solidFill>
                <a:schemeClr val="accent5"/>
              </a:solidFill>
              <a:ln>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115" name="Oval 77"/>
              <p:cNvSpPr/>
              <p:nvPr/>
            </p:nvSpPr>
            <p:spPr>
              <a:xfrm>
                <a:off x="7036199" y="3834942"/>
                <a:ext cx="254634" cy="254634"/>
              </a:xfrm>
              <a:prstGeom prst="ellipse">
                <a:avLst/>
              </a:prstGeom>
              <a:solidFill>
                <a:schemeClr val="accent5"/>
              </a:solidFill>
              <a:ln>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116" name="Group 4"/>
            <p:cNvGrpSpPr/>
            <p:nvPr/>
          </p:nvGrpSpPr>
          <p:grpSpPr>
            <a:xfrm>
              <a:off x="2973105" y="3227357"/>
              <a:ext cx="2182820" cy="254634"/>
              <a:chOff x="2972698" y="3227357"/>
              <a:chExt cx="2183104" cy="254634"/>
            </a:xfrm>
          </p:grpSpPr>
          <p:sp>
            <p:nvSpPr>
              <p:cNvPr id="117" name="Rectangle 53"/>
              <p:cNvSpPr/>
              <p:nvPr/>
            </p:nvSpPr>
            <p:spPr>
              <a:xfrm>
                <a:off x="2972698" y="3300674"/>
                <a:ext cx="2097777" cy="108000"/>
              </a:xfrm>
              <a:prstGeom prst="rect">
                <a:avLst/>
              </a:prstGeom>
              <a:solidFill>
                <a:schemeClr val="accent3"/>
              </a:solidFill>
              <a:ln>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118" name="Oval 54"/>
              <p:cNvSpPr/>
              <p:nvPr/>
            </p:nvSpPr>
            <p:spPr>
              <a:xfrm>
                <a:off x="4901168" y="3227357"/>
                <a:ext cx="254634" cy="254634"/>
              </a:xfrm>
              <a:prstGeom prst="ellipse">
                <a:avLst/>
              </a:prstGeom>
              <a:solidFill>
                <a:schemeClr val="accent3"/>
              </a:solidFill>
              <a:ln>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119" name="Group 1"/>
            <p:cNvGrpSpPr/>
            <p:nvPr/>
          </p:nvGrpSpPr>
          <p:grpSpPr>
            <a:xfrm>
              <a:off x="794" y="3227357"/>
              <a:ext cx="3020378" cy="254634"/>
              <a:chOff x="0" y="3227357"/>
              <a:chExt cx="3020771" cy="254634"/>
            </a:xfrm>
          </p:grpSpPr>
          <p:sp>
            <p:nvSpPr>
              <p:cNvPr id="120" name="Rectangle 52"/>
              <p:cNvSpPr/>
              <p:nvPr/>
            </p:nvSpPr>
            <p:spPr>
              <a:xfrm>
                <a:off x="0" y="3300674"/>
                <a:ext cx="2882900" cy="108000"/>
              </a:xfrm>
              <a:prstGeom prst="rect">
                <a:avLst/>
              </a:prstGeom>
              <a:solidFill>
                <a:schemeClr val="accent1"/>
              </a:solidFill>
              <a:ln>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121" name="Oval 55"/>
              <p:cNvSpPr/>
              <p:nvPr/>
            </p:nvSpPr>
            <p:spPr>
              <a:xfrm>
                <a:off x="2766137" y="3227357"/>
                <a:ext cx="254634" cy="254634"/>
              </a:xfrm>
              <a:prstGeom prst="ellipse">
                <a:avLst/>
              </a:prstGeom>
              <a:solidFill>
                <a:schemeClr val="accent1"/>
              </a:solidFill>
              <a:ln>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122" name="Group 5"/>
            <p:cNvGrpSpPr/>
            <p:nvPr/>
          </p:nvGrpSpPr>
          <p:grpSpPr>
            <a:xfrm>
              <a:off x="2973105" y="3834942"/>
              <a:ext cx="2182820" cy="254634"/>
              <a:chOff x="2972698" y="3834942"/>
              <a:chExt cx="2183104" cy="254634"/>
            </a:xfrm>
          </p:grpSpPr>
          <p:sp>
            <p:nvSpPr>
              <p:cNvPr id="123" name="Rectangle 74"/>
              <p:cNvSpPr/>
              <p:nvPr/>
            </p:nvSpPr>
            <p:spPr>
              <a:xfrm>
                <a:off x="2972698" y="3908259"/>
                <a:ext cx="2097777" cy="108000"/>
              </a:xfrm>
              <a:prstGeom prst="rect">
                <a:avLst/>
              </a:prstGeom>
              <a:solidFill>
                <a:schemeClr val="accent3"/>
              </a:solidFill>
              <a:ln>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124" name="Oval 75"/>
              <p:cNvSpPr/>
              <p:nvPr/>
            </p:nvSpPr>
            <p:spPr>
              <a:xfrm>
                <a:off x="4901168" y="3834942"/>
                <a:ext cx="254634" cy="254634"/>
              </a:xfrm>
              <a:prstGeom prst="ellipse">
                <a:avLst/>
              </a:prstGeom>
              <a:solidFill>
                <a:schemeClr val="accent3"/>
              </a:solidFill>
              <a:ln>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125" name="Group 2"/>
            <p:cNvGrpSpPr/>
            <p:nvPr/>
          </p:nvGrpSpPr>
          <p:grpSpPr>
            <a:xfrm>
              <a:off x="794" y="3834942"/>
              <a:ext cx="3020378" cy="254634"/>
              <a:chOff x="0" y="3834942"/>
              <a:chExt cx="3020771" cy="254634"/>
            </a:xfrm>
          </p:grpSpPr>
          <p:sp>
            <p:nvSpPr>
              <p:cNvPr id="126" name="Rectangle 73"/>
              <p:cNvSpPr/>
              <p:nvPr/>
            </p:nvSpPr>
            <p:spPr>
              <a:xfrm>
                <a:off x="0" y="3908259"/>
                <a:ext cx="2924175" cy="108000"/>
              </a:xfrm>
              <a:prstGeom prst="rect">
                <a:avLst/>
              </a:prstGeom>
              <a:solidFill>
                <a:schemeClr val="accent1"/>
              </a:solidFill>
              <a:ln>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127" name="Oval 76"/>
              <p:cNvSpPr/>
              <p:nvPr/>
            </p:nvSpPr>
            <p:spPr>
              <a:xfrm>
                <a:off x="2766137" y="3834942"/>
                <a:ext cx="254634" cy="254634"/>
              </a:xfrm>
              <a:prstGeom prst="ellipse">
                <a:avLst/>
              </a:prstGeom>
              <a:solidFill>
                <a:schemeClr val="accent1"/>
              </a:solidFill>
              <a:ln>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sp>
        <p:nvSpPr>
          <p:cNvPr id="71" name="Oval 60"/>
          <p:cNvSpPr>
            <a:spLocks noChangeAspect="1"/>
          </p:cNvSpPr>
          <p:nvPr/>
        </p:nvSpPr>
        <p:spPr>
          <a:xfrm>
            <a:off x="309880" y="3589654"/>
            <a:ext cx="1959443" cy="5518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en-AU" sz="2000" dirty="0">
                <a:solidFill>
                  <a:srgbClr val="FFFFFF"/>
                </a:solidFill>
                <a:latin typeface="+mn-ea"/>
                <a:cs typeface="+mn-ea"/>
              </a:rPr>
              <a:t>2012</a:t>
            </a:r>
            <a:r>
              <a:rPr lang="zh-CN" altLang="en-US" sz="2000" dirty="0">
                <a:solidFill>
                  <a:srgbClr val="FFFFFF"/>
                </a:solidFill>
                <a:latin typeface="+mn-ea"/>
                <a:cs typeface="+mn-ea"/>
              </a:rPr>
              <a:t>年</a:t>
            </a:r>
          </a:p>
        </p:txBody>
      </p:sp>
      <p:sp>
        <p:nvSpPr>
          <p:cNvPr id="91" name="Oval 63"/>
          <p:cNvSpPr>
            <a:spLocks noChangeAspect="1"/>
          </p:cNvSpPr>
          <p:nvPr/>
        </p:nvSpPr>
        <p:spPr>
          <a:xfrm>
            <a:off x="3301571" y="3495673"/>
            <a:ext cx="1702943" cy="5518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dirty="0">
                <a:solidFill>
                  <a:schemeClr val="bg1"/>
                </a:solidFill>
                <a:latin typeface="+mn-ea"/>
                <a:cs typeface="+mn-ea"/>
              </a:rPr>
              <a:t>2013</a:t>
            </a:r>
            <a:r>
              <a:rPr lang="zh-CN" altLang="en-US" dirty="0">
                <a:solidFill>
                  <a:schemeClr val="bg1"/>
                </a:solidFill>
                <a:latin typeface="+mn-ea"/>
                <a:cs typeface="+mn-ea"/>
              </a:rPr>
              <a:t>年</a:t>
            </a:r>
          </a:p>
        </p:txBody>
      </p:sp>
      <p:sp>
        <p:nvSpPr>
          <p:cNvPr id="92" name="Oval 66"/>
          <p:cNvSpPr>
            <a:spLocks noChangeAspect="1"/>
          </p:cNvSpPr>
          <p:nvPr/>
        </p:nvSpPr>
        <p:spPr>
          <a:xfrm>
            <a:off x="6452849" y="3589655"/>
            <a:ext cx="1648035" cy="551817"/>
          </a:xfrm>
          <a:prstGeom prst="ellipse">
            <a:avLst/>
          </a:prstGeom>
          <a:solidFill>
            <a:schemeClr val="accent5">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dirty="0">
                <a:solidFill>
                  <a:srgbClr val="FFFFFF"/>
                </a:solidFill>
                <a:latin typeface="+mn-ea"/>
                <a:cs typeface="+mn-ea"/>
              </a:rPr>
              <a:t>2014</a:t>
            </a:r>
            <a:r>
              <a:rPr lang="zh-CN" altLang="en-US" dirty="0">
                <a:solidFill>
                  <a:srgbClr val="FFFFFF"/>
                </a:solidFill>
                <a:latin typeface="+mn-ea"/>
                <a:cs typeface="+mn-ea"/>
              </a:rPr>
              <a:t>年</a:t>
            </a:r>
          </a:p>
        </p:txBody>
      </p:sp>
      <p:cxnSp>
        <p:nvCxnSpPr>
          <p:cNvPr id="8" name="直接连接符 7"/>
          <p:cNvCxnSpPr/>
          <p:nvPr/>
        </p:nvCxnSpPr>
        <p:spPr>
          <a:xfrm>
            <a:off x="95250" y="891540"/>
            <a:ext cx="10066020" cy="2540"/>
          </a:xfrm>
          <a:prstGeom prst="line">
            <a:avLst/>
          </a:prstGeom>
        </p:spPr>
        <p:style>
          <a:lnRef idx="1">
            <a:schemeClr val="accent2"/>
          </a:lnRef>
          <a:fillRef idx="0">
            <a:schemeClr val="accent2"/>
          </a:fillRef>
          <a:effectRef idx="0">
            <a:schemeClr val="accent2"/>
          </a:effectRef>
          <a:fontRef idx="minor">
            <a:schemeClr val="tx1"/>
          </a:fontRef>
        </p:style>
      </p:cxnSp>
      <p:pic>
        <p:nvPicPr>
          <p:cNvPr id="9" name="图片 8" descr="ea24942045b7fc93e0cefb3f0310b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89535"/>
            <a:ext cx="757555" cy="757555"/>
          </a:xfrm>
          <a:prstGeom prst="rect">
            <a:avLst/>
          </a:prstGeom>
        </p:spPr>
      </p:pic>
      <p:sp>
        <p:nvSpPr>
          <p:cNvPr id="17" name="内容占位符 2"/>
          <p:cNvSpPr>
            <a:spLocks noGrp="1"/>
          </p:cNvSpPr>
          <p:nvPr/>
        </p:nvSpPr>
        <p:spPr>
          <a:xfrm>
            <a:off x="308610" y="894080"/>
            <a:ext cx="11138535" cy="713740"/>
          </a:xfrm>
          <a:prstGeom prst="rect">
            <a:avLst/>
          </a:prstGeom>
        </p:spPr>
        <p:txBody>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eaLnBrk="1" latinLnBrk="0" hangingPunct="1">
              <a:lnSpc>
                <a:spcPct val="100000"/>
              </a:lnSpc>
              <a:spcBef>
                <a:spcPts val="700"/>
              </a:spcBef>
              <a:buNone/>
            </a:pPr>
            <a:r>
              <a:rPr lang="zh-CN" altLang="en-US" sz="3200" b="1" dirty="0">
                <a:solidFill>
                  <a:srgbClr val="0070C0"/>
                </a:solidFill>
                <a:effectLst/>
                <a:latin typeface="黑体" panose="02010609060101010101" charset="-122"/>
                <a:ea typeface="黑体" panose="02010609060101010101" charset="-122"/>
                <a:sym typeface="+mn-ea"/>
              </a:rPr>
              <a:t>三、从为民初心看</a:t>
            </a:r>
            <a:r>
              <a:rPr sz="3200" b="1" dirty="0" err="1" smtClean="0">
                <a:solidFill>
                  <a:srgbClr val="0070C0"/>
                </a:solidFill>
                <a:effectLst/>
                <a:latin typeface="黑体" panose="02010609060101010101" charset="-122"/>
                <a:ea typeface="黑体" panose="02010609060101010101" charset="-122"/>
                <a:cs typeface="+mn-ea"/>
                <a:sym typeface="+mn-ea"/>
              </a:rPr>
              <a:t>习近平精准扶贫重要论述的形成和内涵</a:t>
            </a:r>
            <a:endParaRPr lang="zh-CN" altLang="en-US" sz="3200" b="1" dirty="0" smtClean="0">
              <a:solidFill>
                <a:srgbClr val="0070C0"/>
              </a:solidFill>
              <a:effectLst/>
              <a:latin typeface="黑体" panose="02010609060101010101" charset="-122"/>
              <a:ea typeface="黑体" panose="02010609060101010101" charset="-122"/>
            </a:endParaRPr>
          </a:p>
          <a:p>
            <a:pPr marL="0" indent="0" eaLnBrk="1" latinLnBrk="0" hangingPunct="1">
              <a:lnSpc>
                <a:spcPct val="100000"/>
              </a:lnSpc>
              <a:spcBef>
                <a:spcPts val="700"/>
              </a:spcBef>
              <a:buNone/>
            </a:pPr>
            <a:endParaRPr lang="zh-CN" altLang="en-US" sz="3200" b="1" dirty="0">
              <a:solidFill>
                <a:schemeClr val="tx1"/>
              </a:solidFill>
              <a:latin typeface="楷体" panose="02010609060101010101" charset="-122"/>
              <a:ea typeface="楷体" panose="02010609060101010101" charset="-122"/>
            </a:endParaRPr>
          </a:p>
          <a:p>
            <a:pPr marL="0" indent="0">
              <a:buNone/>
            </a:pPr>
            <a:endParaRPr lang="zh-CN" altLang="en-US" sz="3200" b="1" dirty="0">
              <a:solidFill>
                <a:schemeClr val="tx1"/>
              </a:solidFill>
              <a:latin typeface="楷体" panose="02010609060101010101" charset="-122"/>
              <a:ea typeface="楷体" panose="02010609060101010101" charset="-122"/>
            </a:endParaRPr>
          </a:p>
        </p:txBody>
      </p:sp>
      <p:sp>
        <p:nvSpPr>
          <p:cNvPr id="18" name="文本框 17"/>
          <p:cNvSpPr txBox="1"/>
          <p:nvPr/>
        </p:nvSpPr>
        <p:spPr>
          <a:xfrm>
            <a:off x="313690" y="1475169"/>
            <a:ext cx="9269730" cy="521970"/>
          </a:xfrm>
          <a:prstGeom prst="rect">
            <a:avLst/>
          </a:prstGeom>
          <a:noFill/>
          <a:ln w="9525">
            <a:noFill/>
          </a:ln>
        </p:spPr>
        <p:txBody>
          <a:bodyPr wrap="square">
            <a:spAutoFit/>
          </a:bodyPr>
          <a:lstStyle/>
          <a:p>
            <a:pPr indent="408305"/>
            <a:r>
              <a:rPr lang="zh-CN" sz="2800" b="1" dirty="0">
                <a:solidFill>
                  <a:srgbClr val="000000"/>
                </a:solidFill>
                <a:ea typeface="宋体" panose="02010600030101010101" pitchFamily="2" charset="-122"/>
              </a:rPr>
              <a:t>2</a:t>
            </a:r>
            <a:r>
              <a:rPr lang="en-US" altLang="zh-CN" sz="2800" b="1" dirty="0">
                <a:solidFill>
                  <a:srgbClr val="000000"/>
                </a:solidFill>
                <a:ea typeface="宋体" panose="02010600030101010101" pitchFamily="2" charset="-122"/>
              </a:rPr>
              <a:t>.</a:t>
            </a:r>
            <a:r>
              <a:rPr lang="zh-CN" sz="2800" b="1" dirty="0">
                <a:solidFill>
                  <a:srgbClr val="000000"/>
                </a:solidFill>
                <a:ea typeface="宋体" panose="02010600030101010101" pitchFamily="2" charset="-122"/>
              </a:rPr>
              <a:t>形成于习近平对贫困地区深入全面考察调研的思考</a:t>
            </a:r>
            <a:endParaRPr lang="zh-CN" altLang="en-US" sz="2800" dirty="0"/>
          </a:p>
        </p:txBody>
      </p:sp>
    </p:spTree>
  </p:cSld>
  <p:clrMapOvr>
    <a:masterClrMapping/>
  </p:clrMapOvr>
  <mc:AlternateContent xmlns:mc="http://schemas.openxmlformats.org/markup-compatibility/2006" xmlns:p14="http://schemas.microsoft.com/office/powerpoint/2010/main">
    <mc:Choice Requires="p14">
      <p:transition spd="slow" p14:dur="2250">
        <p:strips dir="ru"/>
      </p:transition>
    </mc:Choice>
    <mc:Fallback xmlns="">
      <p:transition spd="slow">
        <p:strips dir="ru"/>
      </p:transition>
    </mc:Fallback>
  </mc:AlternateContent>
  <p:timing>
    <p:tnLst>
      <p:par>
        <p:cTn id="1" dur="indefinite" restart="never" nodeType="tmRoot"/>
      </p:par>
    </p:tnLst>
    <p:bldLst>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3"/>
          <p:cNvSpPr/>
          <p:nvPr/>
        </p:nvSpPr>
        <p:spPr>
          <a:xfrm>
            <a:off x="0" y="483870"/>
            <a:ext cx="11885930" cy="6275705"/>
          </a:xfrm>
          <a:prstGeom prst="rect">
            <a:avLst/>
          </a:prstGeom>
          <a:solidFill>
            <a:schemeClr val="bg1"/>
          </a:solidFill>
          <a:ln w="12700">
            <a:noFill/>
          </a:ln>
          <a:effectLst>
            <a:softEdge rad="3048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4" name="标题 1"/>
          <p:cNvSpPr>
            <a:spLocks noGrp="1"/>
          </p:cNvSpPr>
          <p:nvPr>
            <p:custDataLst>
              <p:tags r:id="rId2"/>
            </p:custDataLst>
          </p:nvPr>
        </p:nvSpPr>
        <p:spPr>
          <a:xfrm>
            <a:off x="1195070" y="83185"/>
            <a:ext cx="8895715" cy="713105"/>
          </a:xfrm>
          <a:prstGeom prst="rect">
            <a:avLst/>
          </a:prstGeom>
        </p:spPr>
        <p:txBody>
          <a:bodyPr vert="horz" lIns="101600" tIns="38100" rIns="25400" bIns="38100"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p:txBody>
      </p:sp>
      <p:cxnSp>
        <p:nvCxnSpPr>
          <p:cNvPr id="16" name="直接连接符 15"/>
          <p:cNvCxnSpPr/>
          <p:nvPr/>
        </p:nvCxnSpPr>
        <p:spPr>
          <a:xfrm>
            <a:off x="314325" y="894080"/>
            <a:ext cx="10657840" cy="18415"/>
          </a:xfrm>
          <a:prstGeom prst="line">
            <a:avLst/>
          </a:prstGeom>
        </p:spPr>
        <p:style>
          <a:lnRef idx="1">
            <a:schemeClr val="accent2"/>
          </a:lnRef>
          <a:fillRef idx="0">
            <a:schemeClr val="accent2"/>
          </a:fillRef>
          <a:effectRef idx="0">
            <a:schemeClr val="accent2"/>
          </a:effectRef>
          <a:fontRef idx="minor">
            <a:schemeClr val="tx1"/>
          </a:fontRef>
        </p:style>
      </p:cxnSp>
      <p:sp>
        <p:nvSpPr>
          <p:cNvPr id="6" name="文本框 5"/>
          <p:cNvSpPr txBox="1"/>
          <p:nvPr/>
        </p:nvSpPr>
        <p:spPr>
          <a:xfrm>
            <a:off x="1284910" y="2276969"/>
            <a:ext cx="7358380" cy="521970"/>
          </a:xfrm>
          <a:prstGeom prst="rect">
            <a:avLst/>
          </a:prstGeom>
          <a:noFill/>
        </p:spPr>
        <p:txBody>
          <a:bodyPr wrap="none" rtlCol="0" anchor="t">
            <a:spAutoFit/>
          </a:bodyPr>
          <a:lstStyle/>
          <a:p>
            <a:pPr algn="l"/>
            <a:r>
              <a:rPr lang="en-US" sz="2800" b="1" spc="150" dirty="0">
                <a:latin typeface="宋体" panose="02010600030101010101" pitchFamily="2" charset="-122"/>
                <a:ea typeface="宋体" panose="02010600030101010101" pitchFamily="2" charset="-122"/>
                <a:cs typeface="宋体" panose="02010600030101010101" pitchFamily="2" charset="-122"/>
                <a:sym typeface="+mn-ea"/>
              </a:rPr>
              <a:t>3.</a:t>
            </a:r>
            <a:r>
              <a:rPr lang="zh-CN" sz="2800" b="1" spc="150" dirty="0">
                <a:latin typeface="宋体" panose="02010600030101010101" pitchFamily="2" charset="-122"/>
                <a:ea typeface="宋体" panose="02010600030101010101" pitchFamily="2" charset="-122"/>
                <a:cs typeface="宋体" panose="02010600030101010101" pitchFamily="2" charset="-122"/>
                <a:sym typeface="+mn-ea"/>
              </a:rPr>
              <a:t>体现</a:t>
            </a:r>
            <a:r>
              <a:rPr sz="2800" b="1" spc="150" dirty="0">
                <a:latin typeface="宋体" panose="02010600030101010101" pitchFamily="2" charset="-122"/>
                <a:ea typeface="宋体" panose="02010600030101010101" pitchFamily="2" charset="-122"/>
                <a:cs typeface="宋体" panose="02010600030101010101" pitchFamily="2" charset="-122"/>
                <a:sym typeface="+mn-ea"/>
              </a:rPr>
              <a:t>于习近平对脱贫攻坚工作的重要指示</a:t>
            </a:r>
          </a:p>
        </p:txBody>
      </p:sp>
      <p:sp>
        <p:nvSpPr>
          <p:cNvPr id="14" name="矩形 13"/>
          <p:cNvSpPr/>
          <p:nvPr/>
        </p:nvSpPr>
        <p:spPr>
          <a:xfrm>
            <a:off x="1837690" y="3691255"/>
            <a:ext cx="8470265" cy="706755"/>
          </a:xfrm>
          <a:prstGeom prst="rect">
            <a:avLst/>
          </a:prstGeom>
          <a:noFill/>
          <a:ln w="28575" cmpd="sng">
            <a:solidFill>
              <a:schemeClr val="accent1">
                <a:shade val="50000"/>
              </a:schemeClr>
            </a:solidFill>
            <a:prstDash val="solid"/>
          </a:ln>
        </p:spPr>
        <p:txBody>
          <a:bodyPr wrap="square">
            <a:spAutoFit/>
          </a:bodyPr>
          <a:lstStyle/>
          <a:p>
            <a:r>
              <a:rPr lang="zh-CN" altLang="zh-CN" sz="2000" b="1" dirty="0" smtClean="0">
                <a:solidFill>
                  <a:schemeClr val="tx1"/>
                </a:solidFill>
                <a:latin typeface="宋体" panose="02010600030101010101" pitchFamily="2" charset="-122"/>
                <a:ea typeface="宋体" panose="02010600030101010101" pitchFamily="2" charset="-122"/>
              </a:rPr>
              <a:t>习总书记在</a:t>
            </a:r>
            <a:r>
              <a:rPr lang="zh-CN" altLang="zh-CN" sz="2000" b="1" dirty="0" smtClean="0">
                <a:solidFill>
                  <a:srgbClr val="FF0000"/>
                </a:solidFill>
                <a:latin typeface="宋体" panose="02010600030101010101" pitchFamily="2" charset="-122"/>
                <a:ea typeface="宋体" panose="02010600030101010101" pitchFamily="2" charset="-122"/>
              </a:rPr>
              <a:t>贵州召开部分省区市党委主要负责同志座谈会</a:t>
            </a:r>
            <a:r>
              <a:rPr lang="zh-CN" altLang="zh-CN" sz="2000" b="1" dirty="0" smtClean="0">
                <a:solidFill>
                  <a:schemeClr val="tx1"/>
                </a:solidFill>
                <a:latin typeface="宋体" panose="02010600030101010101" pitchFamily="2" charset="-122"/>
                <a:ea typeface="宋体" panose="02010600030101010101" pitchFamily="2" charset="-122"/>
              </a:rPr>
              <a:t>时，提出了“四个切实”</a:t>
            </a:r>
            <a:r>
              <a:rPr lang="zh-CN" altLang="en-US" sz="2000" b="1" dirty="0" smtClean="0">
                <a:solidFill>
                  <a:schemeClr val="tx1"/>
                </a:solidFill>
                <a:latin typeface="宋体" panose="02010600030101010101" pitchFamily="2" charset="-122"/>
                <a:ea typeface="宋体" panose="02010600030101010101" pitchFamily="2" charset="-122"/>
              </a:rPr>
              <a:t>、“六个精准”。</a:t>
            </a:r>
          </a:p>
        </p:txBody>
      </p:sp>
      <p:sp>
        <p:nvSpPr>
          <p:cNvPr id="15" name="TextBox 14"/>
          <p:cNvSpPr txBox="1"/>
          <p:nvPr/>
        </p:nvSpPr>
        <p:spPr>
          <a:xfrm>
            <a:off x="279417" y="4499808"/>
            <a:ext cx="1392573" cy="369332"/>
          </a:xfrm>
          <a:prstGeom prst="rect">
            <a:avLst/>
          </a:prstGeom>
          <a:noFill/>
          <a:ln w="28575" cmpd="sng">
            <a:solidFill>
              <a:schemeClr val="accent1">
                <a:shade val="50000"/>
              </a:schemeClr>
            </a:solidFill>
            <a:prstDash val="sysDot"/>
          </a:ln>
        </p:spPr>
        <p:txBody>
          <a:bodyPr wrap="square" rtlCol="0">
            <a:spAutoFit/>
          </a:bodyPr>
          <a:lstStyle/>
          <a:p>
            <a:r>
              <a:rPr lang="en-US" altLang="zh-CN" dirty="0" smtClean="0">
                <a:solidFill>
                  <a:srgbClr val="FF0000"/>
                </a:solidFill>
              </a:rPr>
              <a:t>2015</a:t>
            </a:r>
            <a:r>
              <a:rPr lang="zh-CN" altLang="en-US" dirty="0" smtClean="0">
                <a:solidFill>
                  <a:srgbClr val="FF0000"/>
                </a:solidFill>
              </a:rPr>
              <a:t>年</a:t>
            </a:r>
            <a:r>
              <a:rPr lang="en-US" altLang="zh-CN" dirty="0" smtClean="0">
                <a:solidFill>
                  <a:srgbClr val="FF0000"/>
                </a:solidFill>
              </a:rPr>
              <a:t>11</a:t>
            </a:r>
            <a:r>
              <a:rPr lang="zh-CN" altLang="en-US" dirty="0" smtClean="0">
                <a:solidFill>
                  <a:srgbClr val="FF0000"/>
                </a:solidFill>
              </a:rPr>
              <a:t>月</a:t>
            </a:r>
          </a:p>
        </p:txBody>
      </p:sp>
      <p:sp>
        <p:nvSpPr>
          <p:cNvPr id="17" name="矩形 16"/>
          <p:cNvSpPr/>
          <p:nvPr/>
        </p:nvSpPr>
        <p:spPr>
          <a:xfrm>
            <a:off x="1837690" y="4499610"/>
            <a:ext cx="8950960" cy="398780"/>
          </a:xfrm>
          <a:prstGeom prst="rect">
            <a:avLst/>
          </a:prstGeom>
          <a:noFill/>
          <a:ln w="28575" cmpd="sng">
            <a:solidFill>
              <a:schemeClr val="accent1">
                <a:shade val="50000"/>
              </a:schemeClr>
            </a:solidFill>
            <a:prstDash val="solid"/>
          </a:ln>
        </p:spPr>
        <p:txBody>
          <a:bodyPr wrap="square">
            <a:spAutoFit/>
          </a:bodyPr>
          <a:lstStyle/>
          <a:p>
            <a:r>
              <a:rPr lang="zh-CN" altLang="zh-CN" sz="2000" b="1" dirty="0" smtClean="0">
                <a:solidFill>
                  <a:schemeClr val="tx1"/>
                </a:solidFill>
                <a:latin typeface="宋体" panose="02010600030101010101" pitchFamily="2" charset="-122"/>
                <a:ea typeface="宋体" panose="02010600030101010101" pitchFamily="2" charset="-122"/>
              </a:rPr>
              <a:t>习总书记在</a:t>
            </a:r>
            <a:r>
              <a:rPr lang="zh-CN" altLang="zh-CN" sz="2000" b="1" dirty="0" smtClean="0">
                <a:solidFill>
                  <a:srgbClr val="FF0000"/>
                </a:solidFill>
                <a:latin typeface="宋体" panose="02010600030101010101" pitchFamily="2" charset="-122"/>
                <a:ea typeface="宋体" panose="02010600030101010101" pitchFamily="2" charset="-122"/>
              </a:rPr>
              <a:t>中央扶贫开发工作会议</a:t>
            </a:r>
            <a:r>
              <a:rPr lang="zh-CN" altLang="zh-CN" sz="2000" b="1" dirty="0" smtClean="0">
                <a:solidFill>
                  <a:schemeClr val="tx1"/>
                </a:solidFill>
                <a:latin typeface="宋体" panose="02010600030101010101" pitchFamily="2" charset="-122"/>
                <a:ea typeface="宋体" panose="02010600030101010101" pitchFamily="2" charset="-122"/>
              </a:rPr>
              <a:t>上，系统阐述了“五个一批”的基本方略。</a:t>
            </a:r>
          </a:p>
        </p:txBody>
      </p:sp>
      <p:sp>
        <p:nvSpPr>
          <p:cNvPr id="2" name="TextBox 12"/>
          <p:cNvSpPr txBox="1"/>
          <p:nvPr/>
        </p:nvSpPr>
        <p:spPr>
          <a:xfrm>
            <a:off x="213995" y="3774440"/>
            <a:ext cx="1457960" cy="368300"/>
          </a:xfrm>
          <a:prstGeom prst="rect">
            <a:avLst/>
          </a:prstGeom>
          <a:noFill/>
          <a:ln w="28575" cmpd="sng">
            <a:solidFill>
              <a:schemeClr val="accent1">
                <a:shade val="50000"/>
              </a:schemeClr>
            </a:solidFill>
            <a:prstDash val="sysDot"/>
          </a:ln>
        </p:spPr>
        <p:txBody>
          <a:bodyPr wrap="square" rtlCol="0">
            <a:spAutoFit/>
          </a:bodyPr>
          <a:lstStyle/>
          <a:p>
            <a:r>
              <a:rPr lang="en-US" altLang="zh-CN" dirty="0" smtClean="0">
                <a:solidFill>
                  <a:srgbClr val="FF0000"/>
                </a:solidFill>
              </a:rPr>
              <a:t>2015</a:t>
            </a:r>
            <a:r>
              <a:rPr lang="zh-CN" altLang="en-US" dirty="0" smtClean="0">
                <a:solidFill>
                  <a:srgbClr val="FF0000"/>
                </a:solidFill>
              </a:rPr>
              <a:t>年</a:t>
            </a:r>
            <a:r>
              <a:rPr lang="en-US" altLang="zh-CN" dirty="0" smtClean="0">
                <a:solidFill>
                  <a:srgbClr val="FF0000"/>
                </a:solidFill>
              </a:rPr>
              <a:t>6</a:t>
            </a:r>
            <a:r>
              <a:rPr lang="zh-CN" altLang="en-US" dirty="0" smtClean="0">
                <a:solidFill>
                  <a:srgbClr val="FF0000"/>
                </a:solidFill>
              </a:rPr>
              <a:t>月</a:t>
            </a:r>
          </a:p>
        </p:txBody>
      </p:sp>
      <p:sp>
        <p:nvSpPr>
          <p:cNvPr id="9" name="矩形 8"/>
          <p:cNvSpPr/>
          <p:nvPr/>
        </p:nvSpPr>
        <p:spPr>
          <a:xfrm>
            <a:off x="1837690" y="5080000"/>
            <a:ext cx="9527540" cy="706755"/>
          </a:xfrm>
          <a:prstGeom prst="rect">
            <a:avLst/>
          </a:prstGeom>
          <a:noFill/>
          <a:ln w="28575" cmpd="sng">
            <a:solidFill>
              <a:schemeClr val="accent1">
                <a:shade val="50000"/>
              </a:schemeClr>
            </a:solidFill>
            <a:prstDash val="solid"/>
          </a:ln>
        </p:spPr>
        <p:txBody>
          <a:bodyPr wrap="square">
            <a:spAutoFit/>
          </a:bodyPr>
          <a:lstStyle/>
          <a:p>
            <a:r>
              <a:rPr lang="zh-CN" altLang="en-US" sz="2000" b="1" dirty="0" smtClean="0">
                <a:solidFill>
                  <a:schemeClr val="tx1"/>
                </a:solidFill>
                <a:latin typeface="宋体" panose="02010600030101010101" pitchFamily="2" charset="-122"/>
                <a:ea typeface="宋体" panose="02010600030101010101" pitchFamily="2" charset="-122"/>
              </a:rPr>
              <a:t>习近平总书记在</a:t>
            </a:r>
            <a:r>
              <a:rPr lang="zh-CN" altLang="en-US" sz="2000" b="1" dirty="0" smtClean="0">
                <a:solidFill>
                  <a:srgbClr val="FF0000"/>
                </a:solidFill>
                <a:latin typeface="宋体" panose="02010600030101010101" pitchFamily="2" charset="-122"/>
                <a:ea typeface="宋体" panose="02010600030101010101" pitchFamily="2" charset="-122"/>
              </a:rPr>
              <a:t>银川主持召开东西部扶贫协作座谈会</a:t>
            </a:r>
            <a:r>
              <a:rPr lang="zh-CN" altLang="en-US" sz="2000" b="1" dirty="0" smtClean="0">
                <a:solidFill>
                  <a:schemeClr val="tx1"/>
                </a:solidFill>
                <a:latin typeface="宋体" panose="02010600030101010101" pitchFamily="2" charset="-122"/>
                <a:ea typeface="宋体" panose="02010600030101010101" pitchFamily="2" charset="-122"/>
              </a:rPr>
              <a:t>，强调指出：东西扶贫协作和对口支援，是推动区域协调发展、协同发展、共同发展的大战略。</a:t>
            </a:r>
          </a:p>
        </p:txBody>
      </p:sp>
      <p:sp>
        <p:nvSpPr>
          <p:cNvPr id="23" name="TextBox 17"/>
          <p:cNvSpPr txBox="1"/>
          <p:nvPr/>
        </p:nvSpPr>
        <p:spPr>
          <a:xfrm>
            <a:off x="279510" y="5155471"/>
            <a:ext cx="1392573" cy="368300"/>
          </a:xfrm>
          <a:prstGeom prst="rect">
            <a:avLst/>
          </a:prstGeom>
          <a:noFill/>
          <a:ln w="28575" cmpd="sng">
            <a:solidFill>
              <a:schemeClr val="accent1">
                <a:shade val="50000"/>
              </a:schemeClr>
            </a:solidFill>
            <a:prstDash val="sysDot"/>
          </a:ln>
        </p:spPr>
        <p:txBody>
          <a:bodyPr wrap="square" rtlCol="0">
            <a:spAutoFit/>
          </a:bodyPr>
          <a:lstStyle/>
          <a:p>
            <a:r>
              <a:rPr lang="en-US" altLang="zh-CN" dirty="0" smtClean="0">
                <a:solidFill>
                  <a:srgbClr val="FF0000"/>
                </a:solidFill>
              </a:rPr>
              <a:t>2016</a:t>
            </a:r>
            <a:r>
              <a:rPr lang="zh-CN" altLang="en-US" dirty="0" smtClean="0">
                <a:solidFill>
                  <a:srgbClr val="FF0000"/>
                </a:solidFill>
              </a:rPr>
              <a:t>年</a:t>
            </a:r>
            <a:r>
              <a:rPr lang="en-US" altLang="zh-CN" dirty="0" smtClean="0">
                <a:solidFill>
                  <a:srgbClr val="FF0000"/>
                </a:solidFill>
              </a:rPr>
              <a:t>7</a:t>
            </a:r>
            <a:r>
              <a:rPr lang="zh-CN" altLang="en-US" dirty="0" smtClean="0">
                <a:solidFill>
                  <a:srgbClr val="FF0000"/>
                </a:solidFill>
              </a:rPr>
              <a:t>月</a:t>
            </a:r>
          </a:p>
        </p:txBody>
      </p:sp>
      <p:sp>
        <p:nvSpPr>
          <p:cNvPr id="5" name="内容占位符 2"/>
          <p:cNvSpPr>
            <a:spLocks noGrp="1"/>
          </p:cNvSpPr>
          <p:nvPr/>
        </p:nvSpPr>
        <p:spPr>
          <a:xfrm>
            <a:off x="709295" y="1024255"/>
            <a:ext cx="11117580" cy="1353185"/>
          </a:xfrm>
          <a:prstGeom prst="rect">
            <a:avLst/>
          </a:prstGeom>
        </p:spPr>
        <p:txBody>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eaLnBrk="1" latinLnBrk="0" hangingPunct="1">
              <a:lnSpc>
                <a:spcPct val="100000"/>
              </a:lnSpc>
              <a:spcBef>
                <a:spcPts val="700"/>
              </a:spcBef>
              <a:buNone/>
            </a:pPr>
            <a:r>
              <a:rPr lang="zh-CN" altLang="en-US" sz="3200" b="1" dirty="0">
                <a:solidFill>
                  <a:srgbClr val="0070C0"/>
                </a:solidFill>
                <a:effectLst/>
                <a:latin typeface="黑体" panose="02010609060101010101" charset="-122"/>
                <a:ea typeface="黑体" panose="02010609060101010101" charset="-122"/>
                <a:sym typeface="+mn-ea"/>
              </a:rPr>
              <a:t>三、从为民初心看</a:t>
            </a:r>
            <a:r>
              <a:rPr sz="3200" b="1" dirty="0" err="1" smtClean="0">
                <a:solidFill>
                  <a:srgbClr val="0070C0"/>
                </a:solidFill>
                <a:effectLst/>
                <a:latin typeface="黑体" panose="02010609060101010101" charset="-122"/>
                <a:ea typeface="黑体" panose="02010609060101010101" charset="-122"/>
                <a:cs typeface="+mn-ea"/>
                <a:sym typeface="+mn-ea"/>
              </a:rPr>
              <a:t>习近平精准扶贫重要论述的形成和内涵</a:t>
            </a:r>
            <a:endParaRPr lang="zh-CN" altLang="en-US" sz="3200" b="1" dirty="0" smtClean="0">
              <a:solidFill>
                <a:srgbClr val="0070C0"/>
              </a:solidFill>
              <a:effectLst/>
              <a:latin typeface="黑体" panose="02010609060101010101" charset="-122"/>
              <a:ea typeface="黑体" panose="02010609060101010101" charset="-122"/>
            </a:endParaRPr>
          </a:p>
          <a:p>
            <a:pPr marL="0" indent="0" eaLnBrk="1" latinLnBrk="0" hangingPunct="1">
              <a:lnSpc>
                <a:spcPct val="100000"/>
              </a:lnSpc>
              <a:spcBef>
                <a:spcPts val="700"/>
              </a:spcBef>
              <a:buNone/>
            </a:pPr>
            <a:r>
              <a:rPr lang="zh-CN" altLang="en-US" sz="3200" b="1" dirty="0" smtClean="0">
                <a:solidFill>
                  <a:schemeClr val="tx1"/>
                </a:solidFill>
                <a:latin typeface="楷体" panose="02010609060101010101" charset="-122"/>
                <a:ea typeface="楷体" panose="02010609060101010101" charset="-122"/>
              </a:rPr>
              <a:t>（</a:t>
            </a:r>
            <a:r>
              <a:rPr lang="zh-CN" altLang="en-US" sz="3200" b="1" dirty="0">
                <a:solidFill>
                  <a:schemeClr val="tx1"/>
                </a:solidFill>
                <a:latin typeface="楷体" panose="02010609060101010101" charset="-122"/>
                <a:ea typeface="楷体" panose="02010609060101010101" charset="-122"/>
              </a:rPr>
              <a:t>一）形</a:t>
            </a:r>
            <a:r>
              <a:rPr lang="zh-CN" altLang="en-US" sz="3200" b="1" dirty="0" smtClean="0">
                <a:solidFill>
                  <a:schemeClr val="tx1"/>
                </a:solidFill>
                <a:latin typeface="楷体" panose="02010609060101010101" charset="-122"/>
                <a:ea typeface="楷体" panose="02010609060101010101" charset="-122"/>
              </a:rPr>
              <a:t>成的过</a:t>
            </a:r>
            <a:r>
              <a:rPr lang="zh-CN" altLang="en-US" sz="3200" b="1" dirty="0">
                <a:solidFill>
                  <a:schemeClr val="tx1"/>
                </a:solidFill>
                <a:latin typeface="楷体" panose="02010609060101010101" charset="-122"/>
                <a:ea typeface="楷体" panose="02010609060101010101" charset="-122"/>
              </a:rPr>
              <a:t>程</a:t>
            </a:r>
          </a:p>
          <a:p>
            <a:pPr marL="0" indent="0">
              <a:buNone/>
            </a:pPr>
            <a:endParaRPr lang="zh-CN" altLang="en-US" sz="3200" b="1" dirty="0">
              <a:solidFill>
                <a:schemeClr val="tx1"/>
              </a:solidFill>
              <a:latin typeface="楷体" panose="02010609060101010101" charset="-122"/>
              <a:ea typeface="楷体" panose="02010609060101010101" charset="-122"/>
            </a:endParaRPr>
          </a:p>
        </p:txBody>
      </p:sp>
      <p:pic>
        <p:nvPicPr>
          <p:cNvPr id="7" name="图片 6" descr="ea24942045b7fc93e0cefb3f0310b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4145" y="38735"/>
            <a:ext cx="757555" cy="757555"/>
          </a:xfrm>
          <a:prstGeom prst="rect">
            <a:avLst/>
          </a:prstGeom>
        </p:spPr>
      </p:pic>
      <p:sp>
        <p:nvSpPr>
          <p:cNvPr id="12" name="文本框 11"/>
          <p:cNvSpPr txBox="1"/>
          <p:nvPr/>
        </p:nvSpPr>
        <p:spPr>
          <a:xfrm>
            <a:off x="279400" y="3019425"/>
            <a:ext cx="1357630" cy="368300"/>
          </a:xfrm>
          <a:prstGeom prst="rect">
            <a:avLst/>
          </a:prstGeom>
          <a:noFill/>
          <a:ln w="28575" cmpd="sng">
            <a:solidFill>
              <a:schemeClr val="accent1">
                <a:shade val="50000"/>
              </a:schemeClr>
            </a:solidFill>
            <a:prstDash val="sysDot"/>
          </a:ln>
        </p:spPr>
        <p:txBody>
          <a:bodyPr wrap="square" rtlCol="0">
            <a:spAutoFit/>
          </a:bodyPr>
          <a:lstStyle/>
          <a:p>
            <a:r>
              <a:rPr lang="zh-CN" altLang="en-US" dirty="0">
                <a:solidFill>
                  <a:srgbClr val="FF0000"/>
                </a:solidFill>
                <a:latin typeface="黑体" panose="02010609060101010101" charset="-122"/>
                <a:ea typeface="黑体" panose="02010609060101010101" charset="-122"/>
                <a:cs typeface="黑体" panose="02010609060101010101" charset="-122"/>
                <a:sym typeface="+mn-ea"/>
              </a:rPr>
              <a:t>2014年3月 </a:t>
            </a:r>
          </a:p>
        </p:txBody>
      </p:sp>
      <p:sp>
        <p:nvSpPr>
          <p:cNvPr id="20" name="文本框 19"/>
          <p:cNvSpPr txBox="1"/>
          <p:nvPr/>
        </p:nvSpPr>
        <p:spPr>
          <a:xfrm>
            <a:off x="1837690" y="2896870"/>
            <a:ext cx="8098790" cy="614045"/>
          </a:xfrm>
          <a:prstGeom prst="rect">
            <a:avLst/>
          </a:prstGeom>
          <a:noFill/>
          <a:ln w="28575" cmpd="sng">
            <a:solidFill>
              <a:schemeClr val="accent1">
                <a:shade val="50000"/>
              </a:schemeClr>
            </a:solidFill>
            <a:prstDash val="solid"/>
          </a:ln>
        </p:spPr>
        <p:txBody>
          <a:bodyPr wrap="square" rtlCol="0">
            <a:spAutoFit/>
          </a:bodyPr>
          <a:lstStyle/>
          <a:p>
            <a:pPr>
              <a:lnSpc>
                <a:spcPct val="170000"/>
              </a:lnSpc>
            </a:pPr>
            <a:r>
              <a:rPr lang="zh-CN" altLang="en-US" sz="2000" b="1">
                <a:solidFill>
                  <a:srgbClr val="FF0000"/>
                </a:solidFill>
              </a:rPr>
              <a:t>十二届全国人大二次会议</a:t>
            </a:r>
            <a:r>
              <a:rPr lang="zh-CN" altLang="en-US" sz="2000" b="1"/>
              <a:t>，</a:t>
            </a:r>
            <a:r>
              <a:rPr lang="zh-CN" altLang="en-US" sz="2000" b="1" spc="150" dirty="0">
                <a:solidFill>
                  <a:schemeClr val="tx1"/>
                </a:solidFill>
                <a:uFillTx/>
                <a:latin typeface="黑体" panose="02010609060101010101" charset="-122"/>
                <a:ea typeface="黑体" panose="02010609060101010101" charset="-122"/>
                <a:sym typeface="+mn-ea"/>
              </a:rPr>
              <a:t>精细化管理、精确化配置、精准化扶持。</a:t>
            </a:r>
          </a:p>
        </p:txBody>
      </p:sp>
      <p:sp>
        <p:nvSpPr>
          <p:cNvPr id="25" name="TextBox 17"/>
          <p:cNvSpPr txBox="1"/>
          <p:nvPr/>
        </p:nvSpPr>
        <p:spPr>
          <a:xfrm>
            <a:off x="329040" y="5947316"/>
            <a:ext cx="1392573" cy="368300"/>
          </a:xfrm>
          <a:prstGeom prst="rect">
            <a:avLst/>
          </a:prstGeom>
          <a:noFill/>
          <a:ln w="28575" cmpd="sng">
            <a:solidFill>
              <a:schemeClr val="accent1">
                <a:shade val="50000"/>
              </a:schemeClr>
            </a:solidFill>
            <a:prstDash val="sysDot"/>
          </a:ln>
        </p:spPr>
        <p:txBody>
          <a:bodyPr wrap="square" rtlCol="0">
            <a:spAutoFit/>
          </a:bodyPr>
          <a:lstStyle/>
          <a:p>
            <a:r>
              <a:rPr lang="en-US" altLang="zh-CN" dirty="0" smtClean="0">
                <a:solidFill>
                  <a:srgbClr val="FF0000"/>
                </a:solidFill>
              </a:rPr>
              <a:t>2019</a:t>
            </a:r>
            <a:r>
              <a:rPr lang="zh-CN" altLang="en-US" dirty="0" smtClean="0">
                <a:solidFill>
                  <a:srgbClr val="FF0000"/>
                </a:solidFill>
              </a:rPr>
              <a:t>年</a:t>
            </a:r>
            <a:r>
              <a:rPr lang="en-US" altLang="zh-CN" dirty="0" smtClean="0">
                <a:solidFill>
                  <a:srgbClr val="FF0000"/>
                </a:solidFill>
              </a:rPr>
              <a:t>4</a:t>
            </a:r>
            <a:r>
              <a:rPr lang="zh-CN" altLang="en-US" dirty="0" smtClean="0">
                <a:solidFill>
                  <a:srgbClr val="FF0000"/>
                </a:solidFill>
              </a:rPr>
              <a:t>月</a:t>
            </a:r>
          </a:p>
        </p:txBody>
      </p:sp>
      <p:sp>
        <p:nvSpPr>
          <p:cNvPr id="26" name="矩形 25"/>
          <p:cNvSpPr/>
          <p:nvPr/>
        </p:nvSpPr>
        <p:spPr>
          <a:xfrm>
            <a:off x="1837690" y="5947410"/>
            <a:ext cx="10048240" cy="460375"/>
          </a:xfrm>
          <a:prstGeom prst="rect">
            <a:avLst/>
          </a:prstGeom>
          <a:noFill/>
          <a:ln w="28575" cmpd="sng">
            <a:solidFill>
              <a:schemeClr val="accent1">
                <a:shade val="50000"/>
              </a:schemeClr>
            </a:solidFill>
            <a:prstDash val="solid"/>
          </a:ln>
        </p:spPr>
        <p:txBody>
          <a:bodyPr wrap="square">
            <a:spAutoFit/>
          </a:bodyPr>
          <a:lstStyle/>
          <a:p>
            <a:pPr lvl="0" algn="l">
              <a:lnSpc>
                <a:spcPct val="120000"/>
              </a:lnSpc>
            </a:pPr>
            <a:r>
              <a:rPr lang="zh-CN" altLang="en-US" sz="2000" b="1" dirty="0" smtClean="0">
                <a:solidFill>
                  <a:srgbClr val="000000"/>
                </a:solidFill>
                <a:latin typeface="宋体" panose="02010600030101010101" pitchFamily="2" charset="-122"/>
                <a:ea typeface="宋体" panose="02010600030101010101" pitchFamily="2" charset="-122"/>
                <a:cs typeface="仿宋" panose="02010609060101010101" charset="-122"/>
                <a:sym typeface="+mn-ea"/>
              </a:rPr>
              <a:t>习总书记在</a:t>
            </a:r>
            <a:r>
              <a:rPr lang="zh-CN" altLang="en-US" sz="2000" b="1" dirty="0" smtClean="0">
                <a:solidFill>
                  <a:srgbClr val="FF0000"/>
                </a:solidFill>
                <a:latin typeface="宋体" panose="02010600030101010101" pitchFamily="2" charset="-122"/>
                <a:ea typeface="宋体" panose="02010600030101010101" pitchFamily="2" charset="-122"/>
                <a:cs typeface="仿宋" panose="02010609060101010101" charset="-122"/>
                <a:sym typeface="+mn-ea"/>
              </a:rPr>
              <a:t>重庆主持召开座谈会</a:t>
            </a:r>
            <a:r>
              <a:rPr lang="zh-CN" altLang="en-US" sz="2000" b="1" dirty="0" smtClean="0">
                <a:solidFill>
                  <a:srgbClr val="000000"/>
                </a:solidFill>
                <a:latin typeface="宋体" panose="02010600030101010101" pitchFamily="2" charset="-122"/>
                <a:ea typeface="宋体" panose="02010600030101010101" pitchFamily="2" charset="-122"/>
                <a:cs typeface="仿宋" panose="02010609060101010101" charset="-122"/>
                <a:sym typeface="+mn-ea"/>
              </a:rPr>
              <a:t>，强调在解决“两不愁三保障”突出问题。</a:t>
            </a:r>
            <a:endParaRPr lang="zh-CN" altLang="en-US" sz="2000" dirty="0" smtClean="0">
              <a:solidFill>
                <a:schemeClr val="bg1"/>
              </a:solidFill>
              <a:latin typeface="宋体" panose="02010600030101010101" pitchFamily="2" charset="-122"/>
              <a:ea typeface="宋体" panose="02010600030101010101" pitchFamily="2" charset="-122"/>
            </a:endParaRPr>
          </a:p>
        </p:txBody>
      </p:sp>
    </p:spTree>
    <p:custDataLst>
      <p:tags r:id="rId1"/>
    </p:custData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box(ou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linds(horizontal)">
                                      <p:cBhvr>
                                        <p:cTn id="21" dur="500"/>
                                        <p:tgtEl>
                                          <p:spTgt spid="23"/>
                                        </p:tgtEl>
                                      </p:cBhvr>
                                    </p:animEffect>
                                  </p:childTnLst>
                                </p:cTn>
                              </p:par>
                              <p:par>
                                <p:cTn id="22" presetID="3" presetClass="entr" presetSubtype="5"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vertical)">
                                      <p:cBhvr>
                                        <p:cTn id="24" dur="500"/>
                                        <p:tgtEl>
                                          <p:spTgt spid="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linds(horizontal)">
                                      <p:cBhvr>
                                        <p:cTn id="27" dur="500"/>
                                        <p:tgtEl>
                                          <p:spTgt spid="2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dissolve">
                                      <p:cBhvr>
                                        <p:cTn id="30" dur="500"/>
                                        <p:tgtEl>
                                          <p:spTgt spid="26"/>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dissolve">
                                      <p:cBhvr>
                                        <p:cTn id="33" dur="500"/>
                                        <p:tgtEl>
                                          <p:spTgt spid="1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dissolve">
                                      <p:cBhvr>
                                        <p:cTn id="36" dur="500"/>
                                        <p:tgtEl>
                                          <p:spTgt spid="20"/>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dissolv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bldLvl="0" animBg="1"/>
      <p:bldP spid="15" grpId="0" bldLvl="0" animBg="1"/>
      <p:bldP spid="17" grpId="0" bldLvl="0" animBg="1"/>
      <p:bldP spid="2" grpId="0" animBg="1"/>
      <p:bldP spid="9" grpId="0" bldLvl="0" animBg="1"/>
      <p:bldP spid="23" grpId="0" bldLvl="0" animBg="1"/>
      <p:bldP spid="12" grpId="0" bldLvl="0" animBg="1"/>
      <p:bldP spid="20" grpId="0" animBg="1"/>
      <p:bldP spid="25" grpId="0" bldLvl="0" animBg="1"/>
      <p:bldP spid="26"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490220" y="1209040"/>
            <a:ext cx="11296650" cy="5331460"/>
          </a:xfrm>
          <a:prstGeom prst="rect">
            <a:avLst/>
          </a:prstGeom>
          <a:solidFill>
            <a:schemeClr val="bg1"/>
          </a:solidFill>
          <a:ln w="12700">
            <a:noFill/>
          </a:ln>
          <a:effectLst>
            <a:softEdge rad="228600"/>
          </a:effectLst>
        </p:spPr>
        <p:txBody>
          <a:bodyPr lIns="68577" tIns="34288" rIns="68577" bIns="34288" anchor="ctr"/>
          <a:lstStyle/>
          <a:p>
            <a:pPr lvl="0"/>
            <a:endParaRPr lang="en-US" altLang="zh-CN" sz="3200" b="1" dirty="0" smtClean="0">
              <a:solidFill>
                <a:srgbClr val="FF0000"/>
              </a:solidFill>
              <a:latin typeface="DFKai-SB" panose="03000509000000000000" charset="-120"/>
              <a:ea typeface="DFKai-SB" panose="03000509000000000000" charset="-120"/>
            </a:endParaRPr>
          </a:p>
        </p:txBody>
      </p:sp>
      <p:sp>
        <p:nvSpPr>
          <p:cNvPr id="6" name="标题 1"/>
          <p:cNvSpPr>
            <a:spLocks noGrp="1"/>
          </p:cNvSpPr>
          <p:nvPr>
            <p:custDataLst>
              <p:tags r:id="rId1"/>
            </p:custDataLst>
          </p:nvPr>
        </p:nvSpPr>
        <p:spPr>
          <a:xfrm>
            <a:off x="1047750" y="130810"/>
            <a:ext cx="9149080"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a:p>
            <a:pPr algn="l"/>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250190" y="935990"/>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7" name="矩形 3"/>
          <p:cNvSpPr/>
          <p:nvPr/>
        </p:nvSpPr>
        <p:spPr>
          <a:xfrm>
            <a:off x="250190" y="2398395"/>
            <a:ext cx="11776710" cy="4459605"/>
          </a:xfrm>
          <a:prstGeom prst="rect">
            <a:avLst/>
          </a:prstGeom>
          <a:noFill/>
          <a:ln w="12700">
            <a:noFill/>
          </a:ln>
          <a:effectLst>
            <a:softEdge rad="1270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11" name="TextBox 10"/>
          <p:cNvSpPr txBox="1"/>
          <p:nvPr/>
        </p:nvSpPr>
        <p:spPr>
          <a:xfrm>
            <a:off x="490220" y="2712403"/>
            <a:ext cx="2019300" cy="829945"/>
          </a:xfrm>
          <a:prstGeom prst="rect">
            <a:avLst/>
          </a:prstGeom>
          <a:solidFill>
            <a:srgbClr val="FF0000">
              <a:alpha val="81000"/>
            </a:srgbClr>
          </a:solidFill>
        </p:spPr>
        <p:style>
          <a:lnRef idx="3">
            <a:schemeClr val="lt1"/>
          </a:lnRef>
          <a:fillRef idx="1">
            <a:schemeClr val="accent1"/>
          </a:fillRef>
          <a:effectRef idx="1">
            <a:schemeClr val="accent1"/>
          </a:effectRef>
          <a:fontRef idx="minor">
            <a:schemeClr val="lt1"/>
          </a:fontRef>
        </p:style>
        <p:txBody>
          <a:bodyPr wrap="square" rtlCol="0" anchor="ctr" anchorCtr="0">
            <a:spAutoFit/>
          </a:bodyPr>
          <a:lstStyle/>
          <a:p>
            <a:pPr algn="just">
              <a:lnSpc>
                <a:spcPct val="150000"/>
              </a:lnSpc>
            </a:pPr>
            <a:r>
              <a:rPr lang="zh-CN" altLang="zh-CN" sz="3200" b="1" dirty="0" smtClean="0">
                <a:latin typeface="黑体" panose="02010609060101010101" charset="-122"/>
                <a:ea typeface="黑体" panose="02010609060101010101" charset="-122"/>
              </a:rPr>
              <a:t>一个目标</a:t>
            </a:r>
            <a:endParaRPr lang="zh-CN" altLang="zh-CN"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anose="02010609060101010101" charset="-122"/>
              <a:ea typeface="黑体" panose="02010609060101010101" charset="-122"/>
            </a:endParaRPr>
          </a:p>
        </p:txBody>
      </p:sp>
      <p:sp>
        <p:nvSpPr>
          <p:cNvPr id="13" name="TextBox 12"/>
          <p:cNvSpPr txBox="1"/>
          <p:nvPr/>
        </p:nvSpPr>
        <p:spPr>
          <a:xfrm>
            <a:off x="2781935" y="2759075"/>
            <a:ext cx="8366125" cy="737235"/>
          </a:xfrm>
          <a:prstGeom prst="rect">
            <a:avLst/>
          </a:prstGeom>
          <a:solidFill>
            <a:srgbClr val="379ADD"/>
          </a:solidFill>
          <a:ln>
            <a:solidFill>
              <a:srgbClr val="FF000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just">
              <a:lnSpc>
                <a:spcPct val="150000"/>
              </a:lnSpc>
            </a:pPr>
            <a:r>
              <a:rPr lang="zh-CN" altLang="zh-CN" sz="2800" b="1" dirty="0" smtClean="0"/>
              <a:t>决胜脱贫攻坚，共享全面小康。</a:t>
            </a:r>
            <a:endPar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TextBox 14"/>
          <p:cNvSpPr txBox="1"/>
          <p:nvPr/>
        </p:nvSpPr>
        <p:spPr>
          <a:xfrm>
            <a:off x="2606074" y="3897804"/>
            <a:ext cx="8541890" cy="737235"/>
          </a:xfrm>
          <a:prstGeom prst="rect">
            <a:avLst/>
          </a:prstGeom>
          <a:solidFill>
            <a:srgbClr val="379ADD"/>
          </a:solidFill>
          <a:ln>
            <a:solidFill>
              <a:srgbClr val="FF000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nSpc>
                <a:spcPct val="150000"/>
              </a:lnSpc>
            </a:pPr>
            <a:r>
              <a:rPr lang="zh-CN" altLang="zh-CN" sz="2800" b="1" dirty="0" smtClean="0"/>
              <a:t>一是实事求是、因地制宜、分类指导、精准扶贫。</a:t>
            </a:r>
            <a:endPar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TextBox 17"/>
          <p:cNvSpPr txBox="1"/>
          <p:nvPr/>
        </p:nvSpPr>
        <p:spPr>
          <a:xfrm>
            <a:off x="1405890" y="3897630"/>
            <a:ext cx="928370" cy="2453640"/>
          </a:xfrm>
          <a:prstGeom prst="rect">
            <a:avLst/>
          </a:prstGeom>
          <a:solidFill>
            <a:srgbClr val="FF3300">
              <a:alpha val="87000"/>
            </a:srgb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lnSpc>
                <a:spcPct val="120000"/>
              </a:lnSpc>
              <a:spcBef>
                <a:spcPts val="0"/>
              </a:spcBef>
              <a:spcAft>
                <a:spcPts val="0"/>
              </a:spcAft>
              <a:buClrTx/>
              <a:buSzTx/>
              <a:buFontTx/>
            </a:pPr>
            <a:r>
              <a:rPr lang="zh-CN" altLang="zh-CN" sz="3200" b="1" dirty="0" smtClean="0">
                <a:latin typeface="黑体" panose="02010609060101010101" charset="-122"/>
                <a:ea typeface="黑体" panose="02010609060101010101" charset="-122"/>
              </a:rPr>
              <a:t>二个层面</a:t>
            </a:r>
          </a:p>
        </p:txBody>
      </p:sp>
      <p:sp>
        <p:nvSpPr>
          <p:cNvPr id="2" name="TextBox 14"/>
          <p:cNvSpPr txBox="1"/>
          <p:nvPr/>
        </p:nvSpPr>
        <p:spPr>
          <a:xfrm>
            <a:off x="2606074" y="4861099"/>
            <a:ext cx="8541890" cy="1383665"/>
          </a:xfrm>
          <a:prstGeom prst="rect">
            <a:avLst/>
          </a:prstGeom>
          <a:solidFill>
            <a:srgbClr val="379ADD"/>
          </a:solidFill>
          <a:ln>
            <a:solidFill>
              <a:srgbClr val="FF000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nSpc>
                <a:spcPct val="150000"/>
              </a:lnSpc>
            </a:pPr>
            <a:r>
              <a:rPr lang="zh-CN" altLang="zh-CN" sz="2800" b="1" dirty="0" smtClean="0"/>
              <a:t>二是集中解决“扶持谁、谁来扶、怎么扶、如何退”的问题。</a:t>
            </a:r>
            <a:endPar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内容占位符 2"/>
          <p:cNvSpPr>
            <a:spLocks noGrp="1"/>
          </p:cNvSpPr>
          <p:nvPr/>
        </p:nvSpPr>
        <p:spPr>
          <a:xfrm>
            <a:off x="579755" y="1073785"/>
            <a:ext cx="11117580" cy="1189355"/>
          </a:xfrm>
          <a:prstGeom prst="rect">
            <a:avLst/>
          </a:prstGeom>
        </p:spPr>
        <p:txBody>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eaLnBrk="1" latinLnBrk="0" hangingPunct="1">
              <a:lnSpc>
                <a:spcPct val="100000"/>
              </a:lnSpc>
              <a:spcBef>
                <a:spcPts val="700"/>
              </a:spcBef>
              <a:buNone/>
            </a:pPr>
            <a:r>
              <a:rPr lang="zh-CN" altLang="en-US" sz="3200" b="1" dirty="0">
                <a:solidFill>
                  <a:srgbClr val="0070C0"/>
                </a:solidFill>
                <a:effectLst/>
                <a:latin typeface="黑体" panose="02010609060101010101" charset="-122"/>
                <a:ea typeface="黑体" panose="02010609060101010101" charset="-122"/>
                <a:sym typeface="+mn-ea"/>
              </a:rPr>
              <a:t>三、从为民初心看</a:t>
            </a:r>
            <a:r>
              <a:rPr sz="3200" b="1" dirty="0" err="1" smtClean="0">
                <a:solidFill>
                  <a:srgbClr val="0070C0"/>
                </a:solidFill>
                <a:effectLst/>
                <a:latin typeface="黑体" panose="02010609060101010101" charset="-122"/>
                <a:ea typeface="黑体" panose="02010609060101010101" charset="-122"/>
                <a:cs typeface="+mn-ea"/>
                <a:sym typeface="+mn-ea"/>
              </a:rPr>
              <a:t>习近平精准扶贫重要论述的形成和内涵</a:t>
            </a:r>
            <a:endParaRPr lang="zh-CN" altLang="en-US" sz="3200" b="1" dirty="0" smtClean="0">
              <a:solidFill>
                <a:srgbClr val="0070C0"/>
              </a:solidFill>
              <a:effectLst/>
              <a:latin typeface="黑体" panose="02010609060101010101" charset="-122"/>
              <a:ea typeface="黑体" panose="02010609060101010101" charset="-122"/>
            </a:endParaRPr>
          </a:p>
          <a:p>
            <a:pPr marL="0" indent="0" eaLnBrk="1" latinLnBrk="0" hangingPunct="1">
              <a:lnSpc>
                <a:spcPct val="100000"/>
              </a:lnSpc>
              <a:spcBef>
                <a:spcPts val="700"/>
              </a:spcBef>
              <a:buNone/>
            </a:pPr>
            <a:r>
              <a:rPr lang="zh-CN" altLang="en-US" sz="3200" b="1" dirty="0" smtClean="0">
                <a:solidFill>
                  <a:schemeClr val="tx1"/>
                </a:solidFill>
                <a:latin typeface="楷体" panose="02010609060101010101" charset="-122"/>
                <a:ea typeface="楷体" panose="02010609060101010101" charset="-122"/>
              </a:rPr>
              <a:t>（二</a:t>
            </a:r>
            <a:r>
              <a:rPr lang="zh-CN" altLang="en-US" sz="3200" b="1" dirty="0">
                <a:solidFill>
                  <a:schemeClr val="tx1"/>
                </a:solidFill>
                <a:latin typeface="楷体" panose="02010609060101010101" charset="-122"/>
                <a:ea typeface="楷体" panose="02010609060101010101" charset="-122"/>
              </a:rPr>
              <a:t>）习近平精准扶贫重要论述的主要内涵</a:t>
            </a:r>
          </a:p>
        </p:txBody>
      </p:sp>
      <p:pic>
        <p:nvPicPr>
          <p:cNvPr id="4" name="图片 3" descr="ea24942045b7fc93e0cefb3f0310b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0190" y="130810"/>
            <a:ext cx="757555" cy="75755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linds(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3" grpId="0" bldLvl="0" animBg="1"/>
      <p:bldP spid="15" grpId="0" bldLvl="0" animBg="1"/>
      <p:bldP spid="18" grpId="0" bldLvl="0" animBg="1"/>
      <p:bldP spid="2" grpId="0" bldLvl="0" animBg="1"/>
      <p:bldP spid="5"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250190" y="909320"/>
            <a:ext cx="10562590" cy="4826000"/>
          </a:xfrm>
          <a:prstGeom prst="rect">
            <a:avLst/>
          </a:prstGeom>
          <a:solidFill>
            <a:schemeClr val="bg1"/>
          </a:solidFill>
          <a:ln w="12700">
            <a:noFill/>
          </a:ln>
          <a:effectLst>
            <a:softEdge rad="228600"/>
          </a:effectLst>
        </p:spPr>
        <p:txBody>
          <a:bodyPr lIns="68577" tIns="34288" rIns="68577" bIns="34288" anchor="ctr"/>
          <a:lstStyle/>
          <a:p>
            <a:pPr lvl="0"/>
            <a:endParaRPr lang="en-US" altLang="zh-CN" sz="3200" b="1" dirty="0" smtClean="0">
              <a:solidFill>
                <a:srgbClr val="FF0000"/>
              </a:solidFill>
              <a:latin typeface="DFKai-SB" panose="03000509000000000000" charset="-120"/>
              <a:ea typeface="DFKai-SB" panose="03000509000000000000" charset="-120"/>
            </a:endParaRPr>
          </a:p>
        </p:txBody>
      </p:sp>
      <p:sp>
        <p:nvSpPr>
          <p:cNvPr id="6" name="标题 1"/>
          <p:cNvSpPr>
            <a:spLocks noGrp="1"/>
          </p:cNvSpPr>
          <p:nvPr>
            <p:custDataLst>
              <p:tags r:id="rId1"/>
            </p:custDataLst>
          </p:nvPr>
        </p:nvSpPr>
        <p:spPr>
          <a:xfrm>
            <a:off x="1046480" y="83185"/>
            <a:ext cx="9149080"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a:p>
            <a:pPr algn="l"/>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284480" y="909320"/>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7" name="矩形 3"/>
          <p:cNvSpPr/>
          <p:nvPr/>
        </p:nvSpPr>
        <p:spPr>
          <a:xfrm>
            <a:off x="284480" y="2380615"/>
            <a:ext cx="11715750" cy="3338195"/>
          </a:xfrm>
          <a:prstGeom prst="rect">
            <a:avLst/>
          </a:prstGeom>
          <a:solidFill>
            <a:schemeClr val="bg1"/>
          </a:solidFill>
          <a:ln w="12700">
            <a:noFill/>
          </a:ln>
          <a:effectLst>
            <a:softEdge rad="1651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11" name="TextBox 10"/>
          <p:cNvSpPr txBox="1"/>
          <p:nvPr/>
        </p:nvSpPr>
        <p:spPr>
          <a:xfrm>
            <a:off x="1427372" y="2380614"/>
            <a:ext cx="1678138" cy="737235"/>
          </a:xfrm>
          <a:prstGeom prst="rect">
            <a:avLst/>
          </a:prstGeom>
          <a:solidFill>
            <a:srgbClr val="379ADD"/>
          </a:solidFill>
          <a:ln>
            <a:solidFill>
              <a:srgbClr val="FF0000"/>
            </a:solidFill>
          </a:ln>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p>
            <a:pPr algn="ctr">
              <a:lnSpc>
                <a:spcPct val="150000"/>
              </a:lnSpc>
            </a:pPr>
            <a:r>
              <a:rPr lang="zh-CN" altLang="en-US" sz="2800" b="1" dirty="0" smtClean="0">
                <a:latin typeface="黑体" panose="02010609060101010101" charset="-122"/>
                <a:ea typeface="黑体" panose="02010609060101010101" charset="-122"/>
              </a:rPr>
              <a:t>三</a:t>
            </a:r>
            <a:r>
              <a:rPr lang="zh-CN" altLang="zh-CN" sz="2800" b="1" dirty="0" smtClean="0">
                <a:latin typeface="黑体" panose="02010609060101010101" charset="-122"/>
                <a:ea typeface="黑体" panose="02010609060101010101" charset="-122"/>
              </a:rPr>
              <a:t>个</a:t>
            </a:r>
            <a:r>
              <a:rPr lang="zh-CN" altLang="en-US" sz="2800" b="1" dirty="0" smtClean="0">
                <a:latin typeface="黑体" panose="02010609060101010101" charset="-122"/>
                <a:ea typeface="黑体" panose="02010609060101010101" charset="-122"/>
              </a:rPr>
              <a:t>动力</a:t>
            </a:r>
            <a:endPar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anose="02010609060101010101" charset="-122"/>
              <a:ea typeface="黑体" panose="02010609060101010101" charset="-122"/>
            </a:endParaRPr>
          </a:p>
        </p:txBody>
      </p:sp>
      <p:sp>
        <p:nvSpPr>
          <p:cNvPr id="13" name="TextBox 12"/>
          <p:cNvSpPr txBox="1"/>
          <p:nvPr/>
        </p:nvSpPr>
        <p:spPr>
          <a:xfrm>
            <a:off x="618525" y="5077903"/>
            <a:ext cx="3742728" cy="737235"/>
          </a:xfrm>
          <a:prstGeom prst="rect">
            <a:avLst/>
          </a:prstGeom>
          <a:solidFill>
            <a:srgbClr val="379AD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nSpc>
                <a:spcPct val="150000"/>
              </a:lnSpc>
            </a:pPr>
            <a:r>
              <a:rPr lang="zh-CN" altLang="zh-CN" sz="2800" b="1" dirty="0" smtClean="0"/>
              <a:t>三是扶贫必先扶智</a:t>
            </a:r>
            <a:endPar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TextBox 14"/>
          <p:cNvSpPr txBox="1"/>
          <p:nvPr/>
        </p:nvSpPr>
        <p:spPr>
          <a:xfrm>
            <a:off x="6584315" y="2380615"/>
            <a:ext cx="4142740" cy="737235"/>
          </a:xfrm>
          <a:prstGeom prst="rect">
            <a:avLst/>
          </a:prstGeom>
          <a:solidFill>
            <a:srgbClr val="379AD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lnSpc>
                <a:spcPct val="150000"/>
              </a:lnSpc>
            </a:pPr>
            <a:r>
              <a:rPr lang="zh-CN" altLang="en-US" sz="2800" b="1" dirty="0" smtClean="0"/>
              <a:t>切实落实领导责任</a:t>
            </a:r>
            <a:endPar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TextBox 17"/>
          <p:cNvSpPr txBox="1"/>
          <p:nvPr/>
        </p:nvSpPr>
        <p:spPr>
          <a:xfrm>
            <a:off x="5662295" y="2727960"/>
            <a:ext cx="673100" cy="2676525"/>
          </a:xfrm>
          <a:prstGeom prst="rect">
            <a:avLst/>
          </a:prstGeom>
          <a:solidFill>
            <a:srgbClr val="379ADD"/>
          </a:solidFill>
          <a:ln>
            <a:solidFill>
              <a:srgbClr val="FF000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nSpc>
                <a:spcPct val="150000"/>
              </a:lnSpc>
            </a:pPr>
            <a:r>
              <a:rPr lang="zh-CN" altLang="zh-CN" sz="2800" b="1" dirty="0" smtClean="0">
                <a:latin typeface="黑体" panose="02010609060101010101" charset="-122"/>
                <a:ea typeface="黑体" panose="02010609060101010101" charset="-122"/>
              </a:rPr>
              <a:t>四个切实</a:t>
            </a:r>
            <a:endParaRPr lang="zh-CN" altLang="zh-CN" sz="2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anose="02010609060101010101" charset="-122"/>
              <a:ea typeface="黑体" panose="02010609060101010101" charset="-122"/>
            </a:endParaRPr>
          </a:p>
        </p:txBody>
      </p:sp>
      <p:sp>
        <p:nvSpPr>
          <p:cNvPr id="2" name="TextBox 12"/>
          <p:cNvSpPr txBox="1"/>
          <p:nvPr/>
        </p:nvSpPr>
        <p:spPr>
          <a:xfrm>
            <a:off x="618525" y="4132388"/>
            <a:ext cx="3742728" cy="737235"/>
          </a:xfrm>
          <a:prstGeom prst="rect">
            <a:avLst/>
          </a:prstGeom>
          <a:solidFill>
            <a:srgbClr val="379AD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nSpc>
                <a:spcPct val="150000"/>
              </a:lnSpc>
            </a:pPr>
            <a:r>
              <a:rPr lang="zh-CN" altLang="zh-CN" sz="2800" b="1" dirty="0" smtClean="0"/>
              <a:t>二是人民群众是主体</a:t>
            </a:r>
            <a:endPar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TextBox 12"/>
          <p:cNvSpPr txBox="1"/>
          <p:nvPr/>
        </p:nvSpPr>
        <p:spPr>
          <a:xfrm>
            <a:off x="618525" y="3244658"/>
            <a:ext cx="3742728" cy="737235"/>
          </a:xfrm>
          <a:prstGeom prst="rect">
            <a:avLst/>
          </a:prstGeom>
          <a:solidFill>
            <a:srgbClr val="379AD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nSpc>
                <a:spcPct val="150000"/>
              </a:lnSpc>
            </a:pPr>
            <a:r>
              <a:rPr lang="zh-CN" altLang="zh-CN" sz="2800" b="1" dirty="0" smtClean="0"/>
              <a:t>一是坚持改革创新</a:t>
            </a:r>
            <a:endPar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TextBox 14"/>
          <p:cNvSpPr txBox="1"/>
          <p:nvPr/>
        </p:nvSpPr>
        <p:spPr>
          <a:xfrm>
            <a:off x="6584085" y="4132586"/>
            <a:ext cx="4142418" cy="737235"/>
          </a:xfrm>
          <a:prstGeom prst="rect">
            <a:avLst/>
          </a:prstGeom>
          <a:solidFill>
            <a:srgbClr val="379AD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lnSpc>
                <a:spcPct val="150000"/>
              </a:lnSpc>
            </a:pPr>
            <a:r>
              <a:rPr lang="zh-CN" altLang="en-US" sz="2800" b="1" dirty="0" smtClean="0"/>
              <a:t>切实强化社会合力</a:t>
            </a:r>
            <a:endPar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TextBox 14"/>
          <p:cNvSpPr txBox="1"/>
          <p:nvPr/>
        </p:nvSpPr>
        <p:spPr>
          <a:xfrm>
            <a:off x="6584085" y="3244856"/>
            <a:ext cx="4142418" cy="737235"/>
          </a:xfrm>
          <a:prstGeom prst="rect">
            <a:avLst/>
          </a:prstGeom>
          <a:solidFill>
            <a:srgbClr val="379AD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lnSpc>
                <a:spcPct val="150000"/>
              </a:lnSpc>
            </a:pPr>
            <a:r>
              <a:rPr lang="zh-CN" altLang="en-US" sz="2800" b="1" dirty="0" smtClean="0"/>
              <a:t>切实做到精准扶贫</a:t>
            </a:r>
            <a:endPar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TextBox 14"/>
          <p:cNvSpPr txBox="1"/>
          <p:nvPr/>
        </p:nvSpPr>
        <p:spPr>
          <a:xfrm>
            <a:off x="6584085" y="4998091"/>
            <a:ext cx="4142418" cy="737235"/>
          </a:xfrm>
          <a:prstGeom prst="rect">
            <a:avLst/>
          </a:prstGeom>
          <a:solidFill>
            <a:srgbClr val="379AD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lnSpc>
                <a:spcPct val="150000"/>
              </a:lnSpc>
            </a:pPr>
            <a:r>
              <a:rPr lang="zh-CN" altLang="en-US" sz="2800" b="1" dirty="0" smtClean="0"/>
              <a:t>切实加强基层组织</a:t>
            </a:r>
            <a:endPar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内容占位符 2"/>
          <p:cNvSpPr>
            <a:spLocks noGrp="1"/>
          </p:cNvSpPr>
          <p:nvPr/>
        </p:nvSpPr>
        <p:spPr>
          <a:xfrm>
            <a:off x="583565" y="1191260"/>
            <a:ext cx="11117580" cy="1189355"/>
          </a:xfrm>
          <a:prstGeom prst="rect">
            <a:avLst/>
          </a:prstGeom>
          <a:effectLst/>
        </p:spPr>
        <p:txBody>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eaLnBrk="1" latinLnBrk="0" hangingPunct="1">
              <a:lnSpc>
                <a:spcPct val="100000"/>
              </a:lnSpc>
              <a:spcBef>
                <a:spcPts val="700"/>
              </a:spcBef>
              <a:buNone/>
            </a:pPr>
            <a:r>
              <a:rPr lang="zh-CN" altLang="en-US" sz="3200" b="1" dirty="0">
                <a:solidFill>
                  <a:srgbClr val="0070C0"/>
                </a:solidFill>
                <a:effectLst/>
                <a:latin typeface="黑体" panose="02010609060101010101" charset="-122"/>
                <a:ea typeface="黑体" panose="02010609060101010101" charset="-122"/>
                <a:sym typeface="+mn-ea"/>
              </a:rPr>
              <a:t>三、从为民初心看</a:t>
            </a:r>
            <a:r>
              <a:rPr sz="3200" b="1" dirty="0" err="1" smtClean="0">
                <a:solidFill>
                  <a:srgbClr val="0070C0"/>
                </a:solidFill>
                <a:effectLst/>
                <a:latin typeface="黑体" panose="02010609060101010101" charset="-122"/>
                <a:ea typeface="黑体" panose="02010609060101010101" charset="-122"/>
                <a:cs typeface="+mn-ea"/>
                <a:sym typeface="+mn-ea"/>
              </a:rPr>
              <a:t>习近平精准扶贫重要论述的形成和内涵</a:t>
            </a:r>
            <a:endParaRPr lang="zh-CN" altLang="en-US" sz="3200" b="1" dirty="0" smtClean="0">
              <a:solidFill>
                <a:srgbClr val="0070C0"/>
              </a:solidFill>
              <a:effectLst/>
              <a:latin typeface="黑体" panose="02010609060101010101" charset="-122"/>
              <a:ea typeface="黑体" panose="02010609060101010101" charset="-122"/>
            </a:endParaRPr>
          </a:p>
          <a:p>
            <a:pPr marL="0" indent="0" eaLnBrk="1" latinLnBrk="0" hangingPunct="1">
              <a:lnSpc>
                <a:spcPct val="100000"/>
              </a:lnSpc>
              <a:spcBef>
                <a:spcPts val="700"/>
              </a:spcBef>
              <a:buNone/>
            </a:pPr>
            <a:r>
              <a:rPr lang="zh-CN" altLang="en-US" sz="3200" b="1" dirty="0" smtClean="0">
                <a:solidFill>
                  <a:schemeClr val="tx1"/>
                </a:solidFill>
                <a:latin typeface="楷体" panose="02010609060101010101" charset="-122"/>
                <a:ea typeface="楷体" panose="02010609060101010101" charset="-122"/>
              </a:rPr>
              <a:t>（二</a:t>
            </a:r>
            <a:r>
              <a:rPr lang="zh-CN" altLang="en-US" sz="3200" b="1" dirty="0">
                <a:solidFill>
                  <a:schemeClr val="tx1"/>
                </a:solidFill>
                <a:latin typeface="楷体" panose="02010609060101010101" charset="-122"/>
                <a:ea typeface="楷体" panose="02010609060101010101" charset="-122"/>
              </a:rPr>
              <a:t>）习近平精准扶贫重要论述的主要内涵</a:t>
            </a:r>
          </a:p>
        </p:txBody>
      </p:sp>
      <p:pic>
        <p:nvPicPr>
          <p:cNvPr id="9" name="图片 8" descr="ea24942045b7fc93e0cefb3f0310b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0190" y="130810"/>
            <a:ext cx="757555" cy="75755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32" fill="hold" grpId="0" nodeType="clickEffect">
                                  <p:stCondLst>
                                    <p:cond delay="0"/>
                                  </p:stCondLst>
                                  <p:childTnLst>
                                    <p:set>
                                      <p:cBhvr>
                                        <p:cTn id="26" dur="1000" fill="hold">
                                          <p:stCondLst>
                                            <p:cond delay="0"/>
                                          </p:stCondLst>
                                        </p:cTn>
                                        <p:tgtEl>
                                          <p:spTgt spid="18"/>
                                        </p:tgtEl>
                                        <p:attrNameLst>
                                          <p:attrName>style.visibility</p:attrName>
                                        </p:attrNameLst>
                                      </p:cBhvr>
                                      <p:to>
                                        <p:strVal val="visible"/>
                                      </p:to>
                                    </p:set>
                                    <p:animEffect transition="in" filter="diamond(out)">
                                      <p:cBhvr>
                                        <p:cTn id="27" dur="1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32" fill="hold" grpId="0" nodeType="clickEffect">
                                  <p:stCondLst>
                                    <p:cond delay="0"/>
                                  </p:stCondLst>
                                  <p:childTnLst>
                                    <p:set>
                                      <p:cBhvr>
                                        <p:cTn id="31" dur="1000" fill="hold">
                                          <p:stCondLst>
                                            <p:cond delay="0"/>
                                          </p:stCondLst>
                                        </p:cTn>
                                        <p:tgtEl>
                                          <p:spTgt spid="15"/>
                                        </p:tgtEl>
                                        <p:attrNameLst>
                                          <p:attrName>style.visibility</p:attrName>
                                        </p:attrNameLst>
                                      </p:cBhvr>
                                      <p:to>
                                        <p:strVal val="visible"/>
                                      </p:to>
                                    </p:set>
                                    <p:animEffect transition="in" filter="diamond(out)">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32" fill="hold" grpId="0" nodeType="clickEffect">
                                  <p:stCondLst>
                                    <p:cond delay="0"/>
                                  </p:stCondLst>
                                  <p:childTnLst>
                                    <p:set>
                                      <p:cBhvr>
                                        <p:cTn id="36" dur="1000" fill="hold">
                                          <p:stCondLst>
                                            <p:cond delay="0"/>
                                          </p:stCondLst>
                                        </p:cTn>
                                        <p:tgtEl>
                                          <p:spTgt spid="8"/>
                                        </p:tgtEl>
                                        <p:attrNameLst>
                                          <p:attrName>style.visibility</p:attrName>
                                        </p:attrNameLst>
                                      </p:cBhvr>
                                      <p:to>
                                        <p:strVal val="visible"/>
                                      </p:to>
                                    </p:set>
                                    <p:animEffect transition="in" filter="diamond(out)">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32" fill="hold" grpId="0" nodeType="clickEffect">
                                  <p:stCondLst>
                                    <p:cond delay="0"/>
                                  </p:stCondLst>
                                  <p:childTnLst>
                                    <p:set>
                                      <p:cBhvr>
                                        <p:cTn id="41" dur="1000" fill="hold">
                                          <p:stCondLst>
                                            <p:cond delay="0"/>
                                          </p:stCondLst>
                                        </p:cTn>
                                        <p:tgtEl>
                                          <p:spTgt spid="5"/>
                                        </p:tgtEl>
                                        <p:attrNameLst>
                                          <p:attrName>style.visibility</p:attrName>
                                        </p:attrNameLst>
                                      </p:cBhvr>
                                      <p:to>
                                        <p:strVal val="visible"/>
                                      </p:to>
                                    </p:set>
                                    <p:animEffect transition="in" filter="diamond(out)">
                                      <p:cBhvr>
                                        <p:cTn id="42" dur="10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32" fill="hold" grpId="0" nodeType="clickEffect">
                                  <p:stCondLst>
                                    <p:cond delay="0"/>
                                  </p:stCondLst>
                                  <p:childTnLst>
                                    <p:set>
                                      <p:cBhvr>
                                        <p:cTn id="46" dur="1000" fill="hold">
                                          <p:stCondLst>
                                            <p:cond delay="0"/>
                                          </p:stCondLst>
                                        </p:cTn>
                                        <p:tgtEl>
                                          <p:spTgt spid="10"/>
                                        </p:tgtEl>
                                        <p:attrNameLst>
                                          <p:attrName>style.visibility</p:attrName>
                                        </p:attrNameLst>
                                      </p:cBhvr>
                                      <p:to>
                                        <p:strVal val="visible"/>
                                      </p:to>
                                    </p:set>
                                    <p:animEffect transition="in" filter="diamond(out)">
                                      <p:cBhvr>
                                        <p:cTn id="4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3" grpId="0" bldLvl="0" animBg="1"/>
      <p:bldP spid="15" grpId="0" bldLvl="0" animBg="1"/>
      <p:bldP spid="18" grpId="0" bldLvl="0" animBg="1"/>
      <p:bldP spid="2" grpId="0" bldLvl="0" animBg="1"/>
      <p:bldP spid="4" grpId="0" bldLvl="0" animBg="1"/>
      <p:bldP spid="5" grpId="0" bldLvl="0" animBg="1"/>
      <p:bldP spid="8" grpId="0" bldLvl="0" animBg="1"/>
      <p:bldP spid="10"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3"/>
          <p:cNvSpPr/>
          <p:nvPr/>
        </p:nvSpPr>
        <p:spPr>
          <a:xfrm>
            <a:off x="261026" y="883920"/>
            <a:ext cx="11669085" cy="5766779"/>
          </a:xfrm>
          <a:prstGeom prst="rect">
            <a:avLst/>
          </a:prstGeom>
          <a:solidFill>
            <a:schemeClr val="bg1"/>
          </a:solidFill>
          <a:ln w="12700">
            <a:noFill/>
          </a:ln>
          <a:effectLst>
            <a:softEdge rad="3937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4" name="标题 1"/>
          <p:cNvSpPr>
            <a:spLocks noGrp="1"/>
          </p:cNvSpPr>
          <p:nvPr>
            <p:custDataLst>
              <p:tags r:id="rId2"/>
            </p:custDataLst>
          </p:nvPr>
        </p:nvSpPr>
        <p:spPr>
          <a:xfrm>
            <a:off x="1113790" y="170815"/>
            <a:ext cx="8492490" cy="713105"/>
          </a:xfrm>
          <a:prstGeom prst="rect">
            <a:avLst/>
          </a:prstGeom>
        </p:spPr>
        <p:txBody>
          <a:bodyPr vert="horz" lIns="101600" tIns="38100" rIns="25400" bIns="38100"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p:txBody>
      </p:sp>
      <p:cxnSp>
        <p:nvCxnSpPr>
          <p:cNvPr id="16" name="直接连接符 15"/>
          <p:cNvCxnSpPr/>
          <p:nvPr/>
        </p:nvCxnSpPr>
        <p:spPr>
          <a:xfrm>
            <a:off x="314325" y="994410"/>
            <a:ext cx="10244455" cy="52070"/>
          </a:xfrm>
          <a:prstGeom prst="line">
            <a:avLst/>
          </a:prstGeom>
        </p:spPr>
        <p:style>
          <a:lnRef idx="1">
            <a:schemeClr val="accent2"/>
          </a:lnRef>
          <a:fillRef idx="0">
            <a:schemeClr val="accent2"/>
          </a:fillRef>
          <a:effectRef idx="0">
            <a:schemeClr val="accent2"/>
          </a:effectRef>
          <a:fontRef idx="minor">
            <a:schemeClr val="tx1"/>
          </a:fontRef>
        </p:style>
      </p:cxnSp>
      <p:grpSp>
        <p:nvGrpSpPr>
          <p:cNvPr id="2" name="组合 26"/>
          <p:cNvGrpSpPr/>
          <p:nvPr/>
        </p:nvGrpSpPr>
        <p:grpSpPr>
          <a:xfrm>
            <a:off x="5977878" y="2770332"/>
            <a:ext cx="4419600" cy="578263"/>
            <a:chOff x="6713690" y="1135459"/>
            <a:chExt cx="2775427" cy="626278"/>
          </a:xfrm>
        </p:grpSpPr>
        <p:sp>
          <p:nvSpPr>
            <p:cNvPr id="14" name="任意多边形 13"/>
            <p:cNvSpPr/>
            <p:nvPr/>
          </p:nvSpPr>
          <p:spPr>
            <a:xfrm>
              <a:off x="6713690" y="1135906"/>
              <a:ext cx="1564578" cy="625831"/>
            </a:xfrm>
            <a:custGeom>
              <a:avLst/>
              <a:gdLst>
                <a:gd name="connsiteX0" fmla="*/ 0 w 1564578"/>
                <a:gd name="connsiteY0" fmla="*/ 0 h 625831"/>
                <a:gd name="connsiteX1" fmla="*/ 1251663 w 1564578"/>
                <a:gd name="connsiteY1" fmla="*/ 0 h 625831"/>
                <a:gd name="connsiteX2" fmla="*/ 1564578 w 1564578"/>
                <a:gd name="connsiteY2" fmla="*/ 312916 h 625831"/>
                <a:gd name="connsiteX3" fmla="*/ 1251663 w 1564578"/>
                <a:gd name="connsiteY3" fmla="*/ 625831 h 625831"/>
                <a:gd name="connsiteX4" fmla="*/ 0 w 1564578"/>
                <a:gd name="connsiteY4" fmla="*/ 625831 h 625831"/>
                <a:gd name="connsiteX5" fmla="*/ 312916 w 1564578"/>
                <a:gd name="connsiteY5" fmla="*/ 312916 h 625831"/>
                <a:gd name="connsiteX6" fmla="*/ 0 w 1564578"/>
                <a:gd name="connsiteY6" fmla="*/ 0 h 62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4578" h="625831">
                  <a:moveTo>
                    <a:pt x="0" y="0"/>
                  </a:moveTo>
                  <a:lnTo>
                    <a:pt x="1251663" y="0"/>
                  </a:lnTo>
                  <a:lnTo>
                    <a:pt x="1564578" y="312916"/>
                  </a:lnTo>
                  <a:lnTo>
                    <a:pt x="1251663" y="625831"/>
                  </a:lnTo>
                  <a:lnTo>
                    <a:pt x="0" y="625831"/>
                  </a:lnTo>
                  <a:lnTo>
                    <a:pt x="312916" y="31291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9746" tIns="18415" rIns="312915" bIns="18415" numCol="1" spcCol="1270" anchor="ctr" anchorCtr="0">
              <a:noAutofit/>
            </a:bodyPr>
            <a:lstStyle/>
            <a:p>
              <a:pPr algn="ctr" defTabSz="1289050">
                <a:lnSpc>
                  <a:spcPct val="90000"/>
                </a:lnSpc>
                <a:spcBef>
                  <a:spcPct val="0"/>
                </a:spcBef>
                <a:spcAft>
                  <a:spcPct val="35000"/>
                </a:spcAft>
              </a:pPr>
              <a:r>
                <a:rPr lang="zh-CN" altLang="en-US" sz="2900" dirty="0" smtClean="0">
                  <a:solidFill>
                    <a:prstClr val="white"/>
                  </a:solidFill>
                </a:rPr>
                <a:t>发展生产</a:t>
              </a:r>
              <a:endParaRPr lang="zh-CN" altLang="en-US" sz="2900" dirty="0">
                <a:solidFill>
                  <a:prstClr val="white"/>
                </a:solidFill>
              </a:endParaRPr>
            </a:p>
          </p:txBody>
        </p:sp>
        <p:sp>
          <p:nvSpPr>
            <p:cNvPr id="15" name="任意多边形 14"/>
            <p:cNvSpPr/>
            <p:nvPr/>
          </p:nvSpPr>
          <p:spPr>
            <a:xfrm>
              <a:off x="8190517" y="1135459"/>
              <a:ext cx="1298600" cy="519440"/>
            </a:xfrm>
            <a:custGeom>
              <a:avLst/>
              <a:gdLst>
                <a:gd name="connsiteX0" fmla="*/ 0 w 1298600"/>
                <a:gd name="connsiteY0" fmla="*/ 0 h 519440"/>
                <a:gd name="connsiteX1" fmla="*/ 1038880 w 1298600"/>
                <a:gd name="connsiteY1" fmla="*/ 0 h 519440"/>
                <a:gd name="connsiteX2" fmla="*/ 1298600 w 1298600"/>
                <a:gd name="connsiteY2" fmla="*/ 259720 h 519440"/>
                <a:gd name="connsiteX3" fmla="*/ 1038880 w 1298600"/>
                <a:gd name="connsiteY3" fmla="*/ 519440 h 519440"/>
                <a:gd name="connsiteX4" fmla="*/ 0 w 1298600"/>
                <a:gd name="connsiteY4" fmla="*/ 519440 h 519440"/>
                <a:gd name="connsiteX5" fmla="*/ 259720 w 1298600"/>
                <a:gd name="connsiteY5" fmla="*/ 259720 h 519440"/>
                <a:gd name="connsiteX6" fmla="*/ 0 w 1298600"/>
                <a:gd name="connsiteY6" fmla="*/ 0 h 51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8600" h="519440">
                  <a:moveTo>
                    <a:pt x="0" y="0"/>
                  </a:moveTo>
                  <a:lnTo>
                    <a:pt x="1038880" y="0"/>
                  </a:lnTo>
                  <a:lnTo>
                    <a:pt x="1298600" y="259720"/>
                  </a:lnTo>
                  <a:lnTo>
                    <a:pt x="1038880" y="519440"/>
                  </a:lnTo>
                  <a:lnTo>
                    <a:pt x="0" y="519440"/>
                  </a:lnTo>
                  <a:lnTo>
                    <a:pt x="259720" y="25972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90200" tIns="15240" rIns="259720" bIns="15240" numCol="1" spcCol="1270" anchor="ctr" anchorCtr="0">
              <a:noAutofit/>
            </a:bodyPr>
            <a:lstStyle/>
            <a:p>
              <a:pPr algn="ctr" defTabSz="1066800">
                <a:lnSpc>
                  <a:spcPct val="90000"/>
                </a:lnSpc>
                <a:spcBef>
                  <a:spcPct val="0"/>
                </a:spcBef>
                <a:spcAft>
                  <a:spcPct val="35000"/>
                </a:spcAft>
              </a:pPr>
              <a:r>
                <a:rPr lang="zh-CN" altLang="en-US" sz="2800" b="1" dirty="0" smtClean="0">
                  <a:solidFill>
                    <a:srgbClr val="FF0000"/>
                  </a:solidFill>
                </a:rPr>
                <a:t>脱贫一批</a:t>
              </a:r>
              <a:endParaRPr lang="zh-CN" altLang="en-US" sz="2800" b="1" dirty="0">
                <a:solidFill>
                  <a:srgbClr val="FF0000"/>
                </a:solidFill>
              </a:endParaRPr>
            </a:p>
          </p:txBody>
        </p:sp>
      </p:grpSp>
      <p:grpSp>
        <p:nvGrpSpPr>
          <p:cNvPr id="3" name="组合 27"/>
          <p:cNvGrpSpPr/>
          <p:nvPr/>
        </p:nvGrpSpPr>
        <p:grpSpPr>
          <a:xfrm>
            <a:off x="4877249" y="3496472"/>
            <a:ext cx="4728781" cy="562991"/>
            <a:chOff x="6806268" y="2003379"/>
            <a:chExt cx="2726379" cy="626255"/>
          </a:xfrm>
        </p:grpSpPr>
        <p:sp>
          <p:nvSpPr>
            <p:cNvPr id="17" name="任意多边形 16"/>
            <p:cNvSpPr/>
            <p:nvPr/>
          </p:nvSpPr>
          <p:spPr>
            <a:xfrm>
              <a:off x="6806268" y="2003379"/>
              <a:ext cx="1564578" cy="625831"/>
            </a:xfrm>
            <a:custGeom>
              <a:avLst/>
              <a:gdLst>
                <a:gd name="connsiteX0" fmla="*/ 0 w 1564578"/>
                <a:gd name="connsiteY0" fmla="*/ 0 h 625831"/>
                <a:gd name="connsiteX1" fmla="*/ 1251663 w 1564578"/>
                <a:gd name="connsiteY1" fmla="*/ 0 h 625831"/>
                <a:gd name="connsiteX2" fmla="*/ 1564578 w 1564578"/>
                <a:gd name="connsiteY2" fmla="*/ 312916 h 625831"/>
                <a:gd name="connsiteX3" fmla="*/ 1251663 w 1564578"/>
                <a:gd name="connsiteY3" fmla="*/ 625831 h 625831"/>
                <a:gd name="connsiteX4" fmla="*/ 0 w 1564578"/>
                <a:gd name="connsiteY4" fmla="*/ 625831 h 625831"/>
                <a:gd name="connsiteX5" fmla="*/ 312916 w 1564578"/>
                <a:gd name="connsiteY5" fmla="*/ 312916 h 625831"/>
                <a:gd name="connsiteX6" fmla="*/ 0 w 1564578"/>
                <a:gd name="connsiteY6" fmla="*/ 0 h 62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4578" h="625831">
                  <a:moveTo>
                    <a:pt x="0" y="0"/>
                  </a:moveTo>
                  <a:lnTo>
                    <a:pt x="1251663" y="0"/>
                  </a:lnTo>
                  <a:lnTo>
                    <a:pt x="1564578" y="312916"/>
                  </a:lnTo>
                  <a:lnTo>
                    <a:pt x="1251663" y="625831"/>
                  </a:lnTo>
                  <a:lnTo>
                    <a:pt x="0" y="625831"/>
                  </a:lnTo>
                  <a:lnTo>
                    <a:pt x="312916" y="31291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9746" tIns="18415" rIns="312915" bIns="18415" numCol="1" spcCol="1270" anchor="ctr" anchorCtr="0">
              <a:noAutofit/>
            </a:bodyPr>
            <a:lstStyle/>
            <a:p>
              <a:pPr algn="ctr" defTabSz="1289050">
                <a:lnSpc>
                  <a:spcPct val="90000"/>
                </a:lnSpc>
                <a:spcBef>
                  <a:spcPct val="0"/>
                </a:spcBef>
                <a:spcAft>
                  <a:spcPct val="35000"/>
                </a:spcAft>
              </a:pPr>
              <a:r>
                <a:rPr lang="zh-CN" altLang="en-US" sz="2900" dirty="0" smtClean="0">
                  <a:solidFill>
                    <a:prstClr val="white"/>
                  </a:solidFill>
                </a:rPr>
                <a:t>易地搬迁</a:t>
              </a:r>
              <a:endParaRPr lang="zh-CN" altLang="en-US" sz="2900" dirty="0">
                <a:solidFill>
                  <a:prstClr val="white"/>
                </a:solidFill>
              </a:endParaRPr>
            </a:p>
          </p:txBody>
        </p:sp>
        <p:sp>
          <p:nvSpPr>
            <p:cNvPr id="18" name="任意多边形 17"/>
            <p:cNvSpPr/>
            <p:nvPr/>
          </p:nvSpPr>
          <p:spPr>
            <a:xfrm>
              <a:off x="8234047" y="2110194"/>
              <a:ext cx="1298600" cy="519440"/>
            </a:xfrm>
            <a:custGeom>
              <a:avLst/>
              <a:gdLst>
                <a:gd name="connsiteX0" fmla="*/ 0 w 1298600"/>
                <a:gd name="connsiteY0" fmla="*/ 0 h 519440"/>
                <a:gd name="connsiteX1" fmla="*/ 1038880 w 1298600"/>
                <a:gd name="connsiteY1" fmla="*/ 0 h 519440"/>
                <a:gd name="connsiteX2" fmla="*/ 1298600 w 1298600"/>
                <a:gd name="connsiteY2" fmla="*/ 259720 h 519440"/>
                <a:gd name="connsiteX3" fmla="*/ 1038880 w 1298600"/>
                <a:gd name="connsiteY3" fmla="*/ 519440 h 519440"/>
                <a:gd name="connsiteX4" fmla="*/ 0 w 1298600"/>
                <a:gd name="connsiteY4" fmla="*/ 519440 h 519440"/>
                <a:gd name="connsiteX5" fmla="*/ 259720 w 1298600"/>
                <a:gd name="connsiteY5" fmla="*/ 259720 h 519440"/>
                <a:gd name="connsiteX6" fmla="*/ 0 w 1298600"/>
                <a:gd name="connsiteY6" fmla="*/ 0 h 51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8600" h="519440">
                  <a:moveTo>
                    <a:pt x="0" y="0"/>
                  </a:moveTo>
                  <a:lnTo>
                    <a:pt x="1038880" y="0"/>
                  </a:lnTo>
                  <a:lnTo>
                    <a:pt x="1298600" y="259720"/>
                  </a:lnTo>
                  <a:lnTo>
                    <a:pt x="1038880" y="519440"/>
                  </a:lnTo>
                  <a:lnTo>
                    <a:pt x="0" y="519440"/>
                  </a:lnTo>
                  <a:lnTo>
                    <a:pt x="259720" y="25972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90200" tIns="15240" rIns="259720" bIns="15240" numCol="1" spcCol="1270" anchor="ctr" anchorCtr="0">
              <a:noAutofit/>
            </a:bodyPr>
            <a:lstStyle/>
            <a:p>
              <a:pPr algn="ctr" defTabSz="1066800">
                <a:lnSpc>
                  <a:spcPct val="90000"/>
                </a:lnSpc>
                <a:spcBef>
                  <a:spcPct val="0"/>
                </a:spcBef>
                <a:spcAft>
                  <a:spcPct val="35000"/>
                </a:spcAft>
              </a:pPr>
              <a:r>
                <a:rPr lang="zh-CN" altLang="en-US" sz="2800" b="1" dirty="0" smtClean="0">
                  <a:solidFill>
                    <a:srgbClr val="FF0000"/>
                  </a:solidFill>
                </a:rPr>
                <a:t>脱贫一批</a:t>
              </a:r>
            </a:p>
          </p:txBody>
        </p:sp>
      </p:grpSp>
      <p:grpSp>
        <p:nvGrpSpPr>
          <p:cNvPr id="5" name="组合 28"/>
          <p:cNvGrpSpPr/>
          <p:nvPr/>
        </p:nvGrpSpPr>
        <p:grpSpPr>
          <a:xfrm>
            <a:off x="4158102" y="4396303"/>
            <a:ext cx="4537350" cy="506095"/>
            <a:chOff x="5625518" y="2596118"/>
            <a:chExt cx="2735467" cy="625831"/>
          </a:xfrm>
        </p:grpSpPr>
        <p:sp>
          <p:nvSpPr>
            <p:cNvPr id="19" name="任意多边形 18"/>
            <p:cNvSpPr/>
            <p:nvPr/>
          </p:nvSpPr>
          <p:spPr>
            <a:xfrm>
              <a:off x="5625518" y="2596118"/>
              <a:ext cx="1564578" cy="625831"/>
            </a:xfrm>
            <a:custGeom>
              <a:avLst/>
              <a:gdLst>
                <a:gd name="connsiteX0" fmla="*/ 0 w 1564578"/>
                <a:gd name="connsiteY0" fmla="*/ 0 h 625831"/>
                <a:gd name="connsiteX1" fmla="*/ 1251663 w 1564578"/>
                <a:gd name="connsiteY1" fmla="*/ 0 h 625831"/>
                <a:gd name="connsiteX2" fmla="*/ 1564578 w 1564578"/>
                <a:gd name="connsiteY2" fmla="*/ 312916 h 625831"/>
                <a:gd name="connsiteX3" fmla="*/ 1251663 w 1564578"/>
                <a:gd name="connsiteY3" fmla="*/ 625831 h 625831"/>
                <a:gd name="connsiteX4" fmla="*/ 0 w 1564578"/>
                <a:gd name="connsiteY4" fmla="*/ 625831 h 625831"/>
                <a:gd name="connsiteX5" fmla="*/ 312916 w 1564578"/>
                <a:gd name="connsiteY5" fmla="*/ 312916 h 625831"/>
                <a:gd name="connsiteX6" fmla="*/ 0 w 1564578"/>
                <a:gd name="connsiteY6" fmla="*/ 0 h 62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4578" h="625831">
                  <a:moveTo>
                    <a:pt x="0" y="0"/>
                  </a:moveTo>
                  <a:lnTo>
                    <a:pt x="1251663" y="0"/>
                  </a:lnTo>
                  <a:lnTo>
                    <a:pt x="1564578" y="312916"/>
                  </a:lnTo>
                  <a:lnTo>
                    <a:pt x="1251663" y="625831"/>
                  </a:lnTo>
                  <a:lnTo>
                    <a:pt x="0" y="625831"/>
                  </a:lnTo>
                  <a:lnTo>
                    <a:pt x="312916" y="31291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9746" tIns="18415" rIns="312915" bIns="18415" numCol="1" spcCol="1270" anchor="ctr" anchorCtr="0">
              <a:noAutofit/>
            </a:bodyPr>
            <a:lstStyle/>
            <a:p>
              <a:pPr algn="ctr" defTabSz="1289050">
                <a:lnSpc>
                  <a:spcPct val="90000"/>
                </a:lnSpc>
                <a:spcBef>
                  <a:spcPct val="0"/>
                </a:spcBef>
                <a:spcAft>
                  <a:spcPct val="35000"/>
                </a:spcAft>
              </a:pPr>
              <a:r>
                <a:rPr lang="zh-CN" altLang="en-US" sz="2900" dirty="0" smtClean="0">
                  <a:solidFill>
                    <a:prstClr val="white"/>
                  </a:solidFill>
                </a:rPr>
                <a:t>生态补偿</a:t>
              </a:r>
              <a:endParaRPr lang="zh-CN" altLang="en-US" sz="2900" dirty="0">
                <a:solidFill>
                  <a:prstClr val="white"/>
                </a:solidFill>
              </a:endParaRPr>
            </a:p>
          </p:txBody>
        </p:sp>
        <p:sp>
          <p:nvSpPr>
            <p:cNvPr id="20" name="任意多边形 19"/>
            <p:cNvSpPr/>
            <p:nvPr/>
          </p:nvSpPr>
          <p:spPr>
            <a:xfrm>
              <a:off x="7062385" y="2596165"/>
              <a:ext cx="1298600" cy="519440"/>
            </a:xfrm>
            <a:custGeom>
              <a:avLst/>
              <a:gdLst>
                <a:gd name="connsiteX0" fmla="*/ 0 w 1298600"/>
                <a:gd name="connsiteY0" fmla="*/ 0 h 519440"/>
                <a:gd name="connsiteX1" fmla="*/ 1038880 w 1298600"/>
                <a:gd name="connsiteY1" fmla="*/ 0 h 519440"/>
                <a:gd name="connsiteX2" fmla="*/ 1298600 w 1298600"/>
                <a:gd name="connsiteY2" fmla="*/ 259720 h 519440"/>
                <a:gd name="connsiteX3" fmla="*/ 1038880 w 1298600"/>
                <a:gd name="connsiteY3" fmla="*/ 519440 h 519440"/>
                <a:gd name="connsiteX4" fmla="*/ 0 w 1298600"/>
                <a:gd name="connsiteY4" fmla="*/ 519440 h 519440"/>
                <a:gd name="connsiteX5" fmla="*/ 259720 w 1298600"/>
                <a:gd name="connsiteY5" fmla="*/ 259720 h 519440"/>
                <a:gd name="connsiteX6" fmla="*/ 0 w 1298600"/>
                <a:gd name="connsiteY6" fmla="*/ 0 h 51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8600" h="519440">
                  <a:moveTo>
                    <a:pt x="0" y="0"/>
                  </a:moveTo>
                  <a:lnTo>
                    <a:pt x="1038880" y="0"/>
                  </a:lnTo>
                  <a:lnTo>
                    <a:pt x="1298600" y="259720"/>
                  </a:lnTo>
                  <a:lnTo>
                    <a:pt x="1038880" y="519440"/>
                  </a:lnTo>
                  <a:lnTo>
                    <a:pt x="0" y="519440"/>
                  </a:lnTo>
                  <a:lnTo>
                    <a:pt x="259720" y="25972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90200" tIns="15240" rIns="259720" bIns="15240" numCol="1" spcCol="1270" anchor="ctr" anchorCtr="0">
              <a:noAutofit/>
            </a:bodyPr>
            <a:lstStyle/>
            <a:p>
              <a:pPr algn="ctr" defTabSz="1066800">
                <a:lnSpc>
                  <a:spcPct val="90000"/>
                </a:lnSpc>
                <a:spcBef>
                  <a:spcPct val="0"/>
                </a:spcBef>
                <a:spcAft>
                  <a:spcPct val="35000"/>
                </a:spcAft>
              </a:pPr>
              <a:r>
                <a:rPr lang="zh-CN" altLang="en-US" sz="2800" b="1" dirty="0" smtClean="0">
                  <a:solidFill>
                    <a:srgbClr val="FF0000"/>
                  </a:solidFill>
                </a:rPr>
                <a:t>脱贫一批</a:t>
              </a:r>
            </a:p>
          </p:txBody>
        </p:sp>
      </p:grpSp>
      <p:grpSp>
        <p:nvGrpSpPr>
          <p:cNvPr id="6" name="组合 25"/>
          <p:cNvGrpSpPr/>
          <p:nvPr/>
        </p:nvGrpSpPr>
        <p:grpSpPr>
          <a:xfrm>
            <a:off x="3229161" y="5110212"/>
            <a:ext cx="4624071" cy="508000"/>
            <a:chOff x="6839119" y="3324289"/>
            <a:chExt cx="2792619" cy="625831"/>
          </a:xfrm>
        </p:grpSpPr>
        <p:sp>
          <p:nvSpPr>
            <p:cNvPr id="21" name="任意多边形 20"/>
            <p:cNvSpPr/>
            <p:nvPr/>
          </p:nvSpPr>
          <p:spPr>
            <a:xfrm>
              <a:off x="6839119" y="3324289"/>
              <a:ext cx="1660538" cy="625831"/>
            </a:xfrm>
            <a:custGeom>
              <a:avLst/>
              <a:gdLst>
                <a:gd name="connsiteX0" fmla="*/ 0 w 1564578"/>
                <a:gd name="connsiteY0" fmla="*/ 0 h 625831"/>
                <a:gd name="connsiteX1" fmla="*/ 1251663 w 1564578"/>
                <a:gd name="connsiteY1" fmla="*/ 0 h 625831"/>
                <a:gd name="connsiteX2" fmla="*/ 1564578 w 1564578"/>
                <a:gd name="connsiteY2" fmla="*/ 312916 h 625831"/>
                <a:gd name="connsiteX3" fmla="*/ 1251663 w 1564578"/>
                <a:gd name="connsiteY3" fmla="*/ 625831 h 625831"/>
                <a:gd name="connsiteX4" fmla="*/ 0 w 1564578"/>
                <a:gd name="connsiteY4" fmla="*/ 625831 h 625831"/>
                <a:gd name="connsiteX5" fmla="*/ 312916 w 1564578"/>
                <a:gd name="connsiteY5" fmla="*/ 312916 h 625831"/>
                <a:gd name="connsiteX6" fmla="*/ 0 w 1564578"/>
                <a:gd name="connsiteY6" fmla="*/ 0 h 62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4578" h="625831">
                  <a:moveTo>
                    <a:pt x="0" y="0"/>
                  </a:moveTo>
                  <a:lnTo>
                    <a:pt x="1251663" y="0"/>
                  </a:lnTo>
                  <a:lnTo>
                    <a:pt x="1564578" y="312916"/>
                  </a:lnTo>
                  <a:lnTo>
                    <a:pt x="1251663" y="625831"/>
                  </a:lnTo>
                  <a:lnTo>
                    <a:pt x="0" y="625831"/>
                  </a:lnTo>
                  <a:lnTo>
                    <a:pt x="312916" y="31291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9746" tIns="18415" rIns="312915" bIns="18415" numCol="1" spcCol="1270" anchor="ctr" anchorCtr="0">
              <a:noAutofit/>
            </a:bodyPr>
            <a:lstStyle/>
            <a:p>
              <a:pPr algn="ctr" defTabSz="1289050">
                <a:lnSpc>
                  <a:spcPct val="90000"/>
                </a:lnSpc>
                <a:spcBef>
                  <a:spcPct val="0"/>
                </a:spcBef>
                <a:spcAft>
                  <a:spcPct val="35000"/>
                </a:spcAft>
              </a:pPr>
              <a:r>
                <a:rPr lang="zh-CN" altLang="en-US" sz="2900" dirty="0" smtClean="0">
                  <a:solidFill>
                    <a:prstClr val="white"/>
                  </a:solidFill>
                </a:rPr>
                <a:t>发展教育</a:t>
              </a:r>
              <a:endParaRPr lang="zh-CN" altLang="en-US" sz="2900" dirty="0">
                <a:solidFill>
                  <a:prstClr val="white"/>
                </a:solidFill>
              </a:endParaRPr>
            </a:p>
          </p:txBody>
        </p:sp>
        <p:sp>
          <p:nvSpPr>
            <p:cNvPr id="22" name="任意多边形 21"/>
            <p:cNvSpPr/>
            <p:nvPr/>
          </p:nvSpPr>
          <p:spPr>
            <a:xfrm>
              <a:off x="8333138" y="3377835"/>
              <a:ext cx="1298600" cy="519440"/>
            </a:xfrm>
            <a:custGeom>
              <a:avLst/>
              <a:gdLst>
                <a:gd name="connsiteX0" fmla="*/ 0 w 1298600"/>
                <a:gd name="connsiteY0" fmla="*/ 0 h 519440"/>
                <a:gd name="connsiteX1" fmla="*/ 1038880 w 1298600"/>
                <a:gd name="connsiteY1" fmla="*/ 0 h 519440"/>
                <a:gd name="connsiteX2" fmla="*/ 1298600 w 1298600"/>
                <a:gd name="connsiteY2" fmla="*/ 259720 h 519440"/>
                <a:gd name="connsiteX3" fmla="*/ 1038880 w 1298600"/>
                <a:gd name="connsiteY3" fmla="*/ 519440 h 519440"/>
                <a:gd name="connsiteX4" fmla="*/ 0 w 1298600"/>
                <a:gd name="connsiteY4" fmla="*/ 519440 h 519440"/>
                <a:gd name="connsiteX5" fmla="*/ 259720 w 1298600"/>
                <a:gd name="connsiteY5" fmla="*/ 259720 h 519440"/>
                <a:gd name="connsiteX6" fmla="*/ 0 w 1298600"/>
                <a:gd name="connsiteY6" fmla="*/ 0 h 51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8600" h="519440">
                  <a:moveTo>
                    <a:pt x="0" y="0"/>
                  </a:moveTo>
                  <a:lnTo>
                    <a:pt x="1038880" y="0"/>
                  </a:lnTo>
                  <a:lnTo>
                    <a:pt x="1298600" y="259720"/>
                  </a:lnTo>
                  <a:lnTo>
                    <a:pt x="1038880" y="519440"/>
                  </a:lnTo>
                  <a:lnTo>
                    <a:pt x="0" y="519440"/>
                  </a:lnTo>
                  <a:lnTo>
                    <a:pt x="259720" y="25972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90200" tIns="15240" rIns="259720" bIns="15240" numCol="1" spcCol="1270" anchor="ctr" anchorCtr="0">
              <a:noAutofit/>
            </a:bodyPr>
            <a:lstStyle/>
            <a:p>
              <a:pPr algn="ctr" defTabSz="1066800">
                <a:lnSpc>
                  <a:spcPct val="90000"/>
                </a:lnSpc>
                <a:spcBef>
                  <a:spcPct val="0"/>
                </a:spcBef>
                <a:spcAft>
                  <a:spcPct val="35000"/>
                </a:spcAft>
              </a:pPr>
              <a:r>
                <a:rPr lang="zh-CN" altLang="en-US" sz="2800" b="1" dirty="0" smtClean="0">
                  <a:solidFill>
                    <a:srgbClr val="FF0000"/>
                  </a:solidFill>
                </a:rPr>
                <a:t>脱贫一批</a:t>
              </a:r>
            </a:p>
          </p:txBody>
        </p:sp>
      </p:grpSp>
      <p:grpSp>
        <p:nvGrpSpPr>
          <p:cNvPr id="8" name="组合 24"/>
          <p:cNvGrpSpPr/>
          <p:nvPr/>
        </p:nvGrpSpPr>
        <p:grpSpPr>
          <a:xfrm>
            <a:off x="958057" y="5733613"/>
            <a:ext cx="5939789" cy="577850"/>
            <a:chOff x="6512240" y="3171889"/>
            <a:chExt cx="2777914" cy="625831"/>
          </a:xfrm>
        </p:grpSpPr>
        <p:sp>
          <p:nvSpPr>
            <p:cNvPr id="23" name="任意多边形 22"/>
            <p:cNvSpPr/>
            <p:nvPr/>
          </p:nvSpPr>
          <p:spPr>
            <a:xfrm>
              <a:off x="6512240" y="3171889"/>
              <a:ext cx="1739057" cy="625831"/>
            </a:xfrm>
            <a:custGeom>
              <a:avLst/>
              <a:gdLst>
                <a:gd name="connsiteX0" fmla="*/ 0 w 1564578"/>
                <a:gd name="connsiteY0" fmla="*/ 0 h 625831"/>
                <a:gd name="connsiteX1" fmla="*/ 1251663 w 1564578"/>
                <a:gd name="connsiteY1" fmla="*/ 0 h 625831"/>
                <a:gd name="connsiteX2" fmla="*/ 1564578 w 1564578"/>
                <a:gd name="connsiteY2" fmla="*/ 312916 h 625831"/>
                <a:gd name="connsiteX3" fmla="*/ 1251663 w 1564578"/>
                <a:gd name="connsiteY3" fmla="*/ 625831 h 625831"/>
                <a:gd name="connsiteX4" fmla="*/ 0 w 1564578"/>
                <a:gd name="connsiteY4" fmla="*/ 625831 h 625831"/>
                <a:gd name="connsiteX5" fmla="*/ 312916 w 1564578"/>
                <a:gd name="connsiteY5" fmla="*/ 312916 h 625831"/>
                <a:gd name="connsiteX6" fmla="*/ 0 w 1564578"/>
                <a:gd name="connsiteY6" fmla="*/ 0 h 62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4578" h="625831">
                  <a:moveTo>
                    <a:pt x="0" y="0"/>
                  </a:moveTo>
                  <a:lnTo>
                    <a:pt x="1251663" y="0"/>
                  </a:lnTo>
                  <a:lnTo>
                    <a:pt x="1564578" y="312916"/>
                  </a:lnTo>
                  <a:lnTo>
                    <a:pt x="1251663" y="625831"/>
                  </a:lnTo>
                  <a:lnTo>
                    <a:pt x="0" y="625831"/>
                  </a:lnTo>
                  <a:lnTo>
                    <a:pt x="312916" y="31291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9746" tIns="18415" rIns="312915" bIns="18415" numCol="1" spcCol="1270" anchor="ctr" anchorCtr="0">
              <a:noAutofit/>
            </a:bodyPr>
            <a:lstStyle/>
            <a:p>
              <a:pPr algn="ctr" defTabSz="1289050">
                <a:lnSpc>
                  <a:spcPct val="90000"/>
                </a:lnSpc>
                <a:spcBef>
                  <a:spcPct val="0"/>
                </a:spcBef>
                <a:spcAft>
                  <a:spcPct val="35000"/>
                </a:spcAft>
              </a:pPr>
              <a:r>
                <a:rPr lang="zh-CN" altLang="en-US" sz="2900" dirty="0" smtClean="0">
                  <a:solidFill>
                    <a:prstClr val="white"/>
                  </a:solidFill>
                </a:rPr>
                <a:t>社会保障兜底</a:t>
              </a:r>
              <a:endParaRPr lang="zh-CN" altLang="en-US" sz="2900" dirty="0">
                <a:solidFill>
                  <a:prstClr val="white"/>
                </a:solidFill>
              </a:endParaRPr>
            </a:p>
          </p:txBody>
        </p:sp>
        <p:sp>
          <p:nvSpPr>
            <p:cNvPr id="24" name="任意多边形 23"/>
            <p:cNvSpPr/>
            <p:nvPr/>
          </p:nvSpPr>
          <p:spPr>
            <a:xfrm>
              <a:off x="8022660" y="3242037"/>
              <a:ext cx="1267494" cy="519233"/>
            </a:xfrm>
            <a:custGeom>
              <a:avLst/>
              <a:gdLst>
                <a:gd name="connsiteX0" fmla="*/ 0 w 1298600"/>
                <a:gd name="connsiteY0" fmla="*/ 0 h 519440"/>
                <a:gd name="connsiteX1" fmla="*/ 1038880 w 1298600"/>
                <a:gd name="connsiteY1" fmla="*/ 0 h 519440"/>
                <a:gd name="connsiteX2" fmla="*/ 1298600 w 1298600"/>
                <a:gd name="connsiteY2" fmla="*/ 259720 h 519440"/>
                <a:gd name="connsiteX3" fmla="*/ 1038880 w 1298600"/>
                <a:gd name="connsiteY3" fmla="*/ 519440 h 519440"/>
                <a:gd name="connsiteX4" fmla="*/ 0 w 1298600"/>
                <a:gd name="connsiteY4" fmla="*/ 519440 h 519440"/>
                <a:gd name="connsiteX5" fmla="*/ 259720 w 1298600"/>
                <a:gd name="connsiteY5" fmla="*/ 259720 h 519440"/>
                <a:gd name="connsiteX6" fmla="*/ 0 w 1298600"/>
                <a:gd name="connsiteY6" fmla="*/ 0 h 51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8600" h="519440">
                  <a:moveTo>
                    <a:pt x="0" y="0"/>
                  </a:moveTo>
                  <a:lnTo>
                    <a:pt x="1038880" y="0"/>
                  </a:lnTo>
                  <a:lnTo>
                    <a:pt x="1298600" y="259720"/>
                  </a:lnTo>
                  <a:lnTo>
                    <a:pt x="1038880" y="519440"/>
                  </a:lnTo>
                  <a:lnTo>
                    <a:pt x="0" y="519440"/>
                  </a:lnTo>
                  <a:lnTo>
                    <a:pt x="259720" y="25972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90200" tIns="15240" rIns="259720" bIns="15240" numCol="1" spcCol="1270" anchor="ctr" anchorCtr="0">
              <a:noAutofit/>
            </a:bodyPr>
            <a:lstStyle/>
            <a:p>
              <a:pPr algn="ctr" defTabSz="1066800">
                <a:lnSpc>
                  <a:spcPct val="90000"/>
                </a:lnSpc>
                <a:spcBef>
                  <a:spcPct val="0"/>
                </a:spcBef>
                <a:spcAft>
                  <a:spcPct val="35000"/>
                </a:spcAft>
              </a:pPr>
              <a:r>
                <a:rPr lang="zh-CN" altLang="en-US" sz="2800" b="1" dirty="0" smtClean="0">
                  <a:solidFill>
                    <a:srgbClr val="FF0000"/>
                  </a:solidFill>
                </a:rPr>
                <a:t>脱贫一批</a:t>
              </a:r>
            </a:p>
          </p:txBody>
        </p:sp>
      </p:grpSp>
      <p:sp>
        <p:nvSpPr>
          <p:cNvPr id="26" name="Rectangle 18"/>
          <p:cNvSpPr/>
          <p:nvPr/>
        </p:nvSpPr>
        <p:spPr bwMode="auto">
          <a:xfrm>
            <a:off x="465327" y="2770237"/>
            <a:ext cx="4211320" cy="2847975"/>
          </a:xfrm>
          <a:prstGeom prst="parallelogram">
            <a:avLst>
              <a:gd name="adj" fmla="val 63147"/>
            </a:avLst>
          </a:prstGeom>
          <a:solidFill>
            <a:srgbClr val="C00000"/>
          </a:solidFill>
          <a:ln>
            <a:noFill/>
          </a:ln>
        </p:spPr>
        <p:txBody>
          <a:bodyPr vert="horz" wrap="none" lIns="68580" tIns="34290" rIns="68580" bIns="34290" anchor="ctr" anchorCtr="0" compatLnSpc="1">
            <a:norm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1" i="0" u="none" strike="noStrike" kern="0" cap="none" spc="0" normalizeH="0" baseline="0" noProof="0" dirty="0">
              <a:ln>
                <a:noFill/>
              </a:ln>
              <a:solidFill>
                <a:srgbClr val="FFFFFF"/>
              </a:solidFill>
              <a:effectLst/>
              <a:uLnTx/>
              <a:uFillTx/>
              <a:latin typeface="字魂35号-经典雅黑" panose="02000000000000000000" pitchFamily="2" charset="-122"/>
            </a:endParaRPr>
          </a:p>
        </p:txBody>
      </p:sp>
      <p:sp>
        <p:nvSpPr>
          <p:cNvPr id="27" name="TextBox 26"/>
          <p:cNvSpPr txBox="1"/>
          <p:nvPr/>
        </p:nvSpPr>
        <p:spPr>
          <a:xfrm>
            <a:off x="2131316" y="3044872"/>
            <a:ext cx="798195" cy="2281805"/>
          </a:xfrm>
          <a:prstGeom prst="rect">
            <a:avLst/>
          </a:prstGeom>
          <a:noFill/>
        </p:spPr>
        <p:txBody>
          <a:bodyPr vert="eaVert" wrap="square" rtlCol="0">
            <a:spAutoFit/>
          </a:bodyPr>
          <a:lstStyle/>
          <a:p>
            <a:r>
              <a:rPr lang="zh-CN" altLang="en-US" sz="4000" b="1" dirty="0" smtClean="0">
                <a:solidFill>
                  <a:schemeClr val="bg1"/>
                </a:solidFill>
                <a:latin typeface="黑体" panose="02010609060101010101" charset="-122"/>
                <a:ea typeface="黑体" panose="02010609060101010101" charset="-122"/>
              </a:rPr>
              <a:t>五个一批</a:t>
            </a:r>
          </a:p>
        </p:txBody>
      </p:sp>
      <p:sp>
        <p:nvSpPr>
          <p:cNvPr id="9" name="内容占位符 2"/>
          <p:cNvSpPr>
            <a:spLocks noGrp="1"/>
          </p:cNvSpPr>
          <p:nvPr/>
        </p:nvSpPr>
        <p:spPr>
          <a:xfrm>
            <a:off x="579755" y="1307465"/>
            <a:ext cx="11117580" cy="1189355"/>
          </a:xfrm>
          <a:prstGeom prst="rect">
            <a:avLst/>
          </a:prstGeom>
        </p:spPr>
        <p:txBody>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eaLnBrk="1" latinLnBrk="0" hangingPunct="1">
              <a:lnSpc>
                <a:spcPct val="100000"/>
              </a:lnSpc>
              <a:spcBef>
                <a:spcPts val="700"/>
              </a:spcBef>
              <a:buNone/>
            </a:pPr>
            <a:r>
              <a:rPr lang="zh-CN" altLang="en-US" sz="3200" b="1" dirty="0">
                <a:solidFill>
                  <a:srgbClr val="0070C0"/>
                </a:solidFill>
                <a:effectLst/>
                <a:latin typeface="黑体" panose="02010609060101010101" charset="-122"/>
                <a:ea typeface="黑体" panose="02010609060101010101" charset="-122"/>
                <a:sym typeface="+mn-ea"/>
              </a:rPr>
              <a:t>三、从为民初心看</a:t>
            </a:r>
            <a:r>
              <a:rPr sz="3200" b="1" dirty="0" err="1" smtClean="0">
                <a:solidFill>
                  <a:srgbClr val="0070C0"/>
                </a:solidFill>
                <a:effectLst/>
                <a:latin typeface="黑体" panose="02010609060101010101" charset="-122"/>
                <a:ea typeface="黑体" panose="02010609060101010101" charset="-122"/>
                <a:cs typeface="+mn-ea"/>
                <a:sym typeface="+mn-ea"/>
              </a:rPr>
              <a:t>习近平精准扶贫重要论述的形成和内涵</a:t>
            </a:r>
            <a:endParaRPr lang="zh-CN" altLang="en-US" sz="3200" b="1" dirty="0" smtClean="0">
              <a:solidFill>
                <a:srgbClr val="0070C0"/>
              </a:solidFill>
              <a:effectLst/>
              <a:latin typeface="黑体" panose="02010609060101010101" charset="-122"/>
              <a:ea typeface="黑体" panose="02010609060101010101" charset="-122"/>
            </a:endParaRPr>
          </a:p>
          <a:p>
            <a:pPr marL="0" indent="0" eaLnBrk="1" latinLnBrk="0" hangingPunct="1">
              <a:lnSpc>
                <a:spcPct val="100000"/>
              </a:lnSpc>
              <a:spcBef>
                <a:spcPts val="700"/>
              </a:spcBef>
              <a:buNone/>
            </a:pPr>
            <a:r>
              <a:rPr lang="zh-CN" altLang="en-US" sz="3200" b="1" dirty="0" smtClean="0">
                <a:solidFill>
                  <a:schemeClr val="tx1"/>
                </a:solidFill>
                <a:latin typeface="楷体" panose="02010609060101010101" charset="-122"/>
                <a:ea typeface="楷体" panose="02010609060101010101" charset="-122"/>
              </a:rPr>
              <a:t>（二</a:t>
            </a:r>
            <a:r>
              <a:rPr lang="zh-CN" altLang="en-US" sz="3200" b="1" dirty="0">
                <a:solidFill>
                  <a:schemeClr val="tx1"/>
                </a:solidFill>
                <a:latin typeface="楷体" panose="02010609060101010101" charset="-122"/>
                <a:ea typeface="楷体" panose="02010609060101010101" charset="-122"/>
              </a:rPr>
              <a:t>）习近平精准扶贫重要论述的主要内涵</a:t>
            </a:r>
          </a:p>
        </p:txBody>
      </p:sp>
      <p:pic>
        <p:nvPicPr>
          <p:cNvPr id="7" name="图片 6" descr="ea24942045b7fc93e0cefb3f0310b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0985" y="126365"/>
            <a:ext cx="757555" cy="757555"/>
          </a:xfrm>
          <a:prstGeom prst="rect">
            <a:avLst/>
          </a:prstGeom>
        </p:spPr>
      </p:pic>
    </p:spTree>
    <p:custDataLst>
      <p:tags r:id="rId1"/>
    </p:custData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3"/>
          <p:cNvSpPr/>
          <p:nvPr/>
        </p:nvSpPr>
        <p:spPr>
          <a:xfrm>
            <a:off x="118111" y="883920"/>
            <a:ext cx="11862032" cy="6093949"/>
          </a:xfrm>
          <a:prstGeom prst="rect">
            <a:avLst/>
          </a:prstGeom>
          <a:solidFill>
            <a:schemeClr val="bg1"/>
          </a:solidFill>
          <a:ln w="12700">
            <a:noFill/>
          </a:ln>
          <a:effectLst>
            <a:softEdge rad="3683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4" name="标题 1"/>
          <p:cNvSpPr>
            <a:spLocks noGrp="1"/>
          </p:cNvSpPr>
          <p:nvPr>
            <p:custDataLst>
              <p:tags r:id="rId2"/>
            </p:custDataLst>
          </p:nvPr>
        </p:nvSpPr>
        <p:spPr>
          <a:xfrm>
            <a:off x="1047750" y="41910"/>
            <a:ext cx="8625205" cy="713105"/>
          </a:xfrm>
          <a:prstGeom prst="rect">
            <a:avLst/>
          </a:prstGeom>
        </p:spPr>
        <p:txBody>
          <a:bodyPr vert="horz" lIns="101600" tIns="38100" rIns="25400" bIns="38100"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a:p>
            <a:pPr algn="l"/>
            <a:endParaRPr lang="zh-CN" altLang="en-US" sz="4000" b="1">
              <a:solidFill>
                <a:srgbClr val="FF0000"/>
              </a:solidFill>
            </a:endParaRPr>
          </a:p>
        </p:txBody>
      </p:sp>
      <p:cxnSp>
        <p:nvCxnSpPr>
          <p:cNvPr id="16" name="直接连接符 15"/>
          <p:cNvCxnSpPr/>
          <p:nvPr/>
        </p:nvCxnSpPr>
        <p:spPr>
          <a:xfrm>
            <a:off x="251460" y="883920"/>
            <a:ext cx="10399395" cy="4445"/>
          </a:xfrm>
          <a:prstGeom prst="line">
            <a:avLst/>
          </a:prstGeom>
        </p:spPr>
        <p:style>
          <a:lnRef idx="1">
            <a:schemeClr val="accent2"/>
          </a:lnRef>
          <a:fillRef idx="0">
            <a:schemeClr val="accent2"/>
          </a:fillRef>
          <a:effectRef idx="0">
            <a:schemeClr val="accent2"/>
          </a:effectRef>
          <a:fontRef idx="minor">
            <a:schemeClr val="tx1"/>
          </a:fontRef>
        </p:style>
      </p:cxnSp>
      <p:sp>
        <p:nvSpPr>
          <p:cNvPr id="14" name="任意多边形 13"/>
          <p:cNvSpPr/>
          <p:nvPr/>
        </p:nvSpPr>
        <p:spPr>
          <a:xfrm>
            <a:off x="7347215" y="2473975"/>
            <a:ext cx="2034632" cy="1838457"/>
          </a:xfrm>
          <a:custGeom>
            <a:avLst/>
            <a:gdLst>
              <a:gd name="connsiteX0" fmla="*/ 0 w 1102886"/>
              <a:gd name="connsiteY0" fmla="*/ 551443 h 1102886"/>
              <a:gd name="connsiteX1" fmla="*/ 161514 w 1102886"/>
              <a:gd name="connsiteY1" fmla="*/ 161514 h 1102886"/>
              <a:gd name="connsiteX2" fmla="*/ 551443 w 1102886"/>
              <a:gd name="connsiteY2" fmla="*/ 1 h 1102886"/>
              <a:gd name="connsiteX3" fmla="*/ 941372 w 1102886"/>
              <a:gd name="connsiteY3" fmla="*/ 161515 h 1102886"/>
              <a:gd name="connsiteX4" fmla="*/ 1102885 w 1102886"/>
              <a:gd name="connsiteY4" fmla="*/ 551444 h 1102886"/>
              <a:gd name="connsiteX5" fmla="*/ 941371 w 1102886"/>
              <a:gd name="connsiteY5" fmla="*/ 941373 h 1102886"/>
              <a:gd name="connsiteX6" fmla="*/ 551442 w 1102886"/>
              <a:gd name="connsiteY6" fmla="*/ 1102887 h 1102886"/>
              <a:gd name="connsiteX7" fmla="*/ 161513 w 1102886"/>
              <a:gd name="connsiteY7" fmla="*/ 941373 h 1102886"/>
              <a:gd name="connsiteX8" fmla="*/ -1 w 1102886"/>
              <a:gd name="connsiteY8" fmla="*/ 551444 h 1102886"/>
              <a:gd name="connsiteX9" fmla="*/ 0 w 1102886"/>
              <a:gd name="connsiteY9" fmla="*/ 551443 h 11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886" h="1102886">
                <a:moveTo>
                  <a:pt x="0" y="551443"/>
                </a:moveTo>
                <a:cubicBezTo>
                  <a:pt x="0" y="405191"/>
                  <a:pt x="58099" y="264930"/>
                  <a:pt x="161514" y="161514"/>
                </a:cubicBezTo>
                <a:cubicBezTo>
                  <a:pt x="264930" y="58098"/>
                  <a:pt x="405192" y="0"/>
                  <a:pt x="551443" y="1"/>
                </a:cubicBezTo>
                <a:cubicBezTo>
                  <a:pt x="697695" y="1"/>
                  <a:pt x="837956" y="58100"/>
                  <a:pt x="941372" y="161515"/>
                </a:cubicBezTo>
                <a:cubicBezTo>
                  <a:pt x="1044788" y="264931"/>
                  <a:pt x="1102886" y="405193"/>
                  <a:pt x="1102885" y="551444"/>
                </a:cubicBezTo>
                <a:cubicBezTo>
                  <a:pt x="1102885" y="697696"/>
                  <a:pt x="1044787" y="837958"/>
                  <a:pt x="941371" y="941373"/>
                </a:cubicBezTo>
                <a:cubicBezTo>
                  <a:pt x="837955" y="1044789"/>
                  <a:pt x="697694" y="1102887"/>
                  <a:pt x="551442" y="1102887"/>
                </a:cubicBezTo>
                <a:cubicBezTo>
                  <a:pt x="405190" y="1102887"/>
                  <a:pt x="264928" y="1044788"/>
                  <a:pt x="161513" y="941373"/>
                </a:cubicBezTo>
                <a:cubicBezTo>
                  <a:pt x="58097" y="837957"/>
                  <a:pt x="-1" y="697695"/>
                  <a:pt x="-1" y="551444"/>
                </a:cubicBezTo>
                <a:lnTo>
                  <a:pt x="0" y="551443"/>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994" tIns="191994" rIns="191994" bIns="191994" numCol="1" spcCol="1270" anchor="ctr" anchorCtr="0">
            <a:noAutofit/>
          </a:bodyPr>
          <a:lstStyle/>
          <a:p>
            <a:pPr lvl="0" algn="ctr" defTabSz="1066800">
              <a:lnSpc>
                <a:spcPct val="90000"/>
              </a:lnSpc>
              <a:spcBef>
                <a:spcPct val="0"/>
              </a:spcBef>
              <a:spcAft>
                <a:spcPct val="35000"/>
              </a:spcAft>
            </a:pPr>
            <a:r>
              <a:rPr lang="zh-CN" altLang="en-US" sz="2800" kern="1200" dirty="0" smtClean="0"/>
              <a:t>项目安排</a:t>
            </a:r>
            <a:endParaRPr lang="en-US" altLang="zh-CN" sz="2800" kern="1200" dirty="0" smtClean="0"/>
          </a:p>
          <a:p>
            <a:pPr lvl="0" algn="ctr" defTabSz="1066800">
              <a:lnSpc>
                <a:spcPct val="90000"/>
              </a:lnSpc>
              <a:spcBef>
                <a:spcPct val="0"/>
              </a:spcBef>
              <a:spcAft>
                <a:spcPct val="35000"/>
              </a:spcAft>
            </a:pPr>
            <a:r>
              <a:rPr lang="zh-CN" altLang="en-US" sz="2800" kern="1200" dirty="0" smtClean="0"/>
              <a:t>精准</a:t>
            </a:r>
            <a:endParaRPr lang="zh-CN" altLang="en-US" sz="2800" kern="1200" dirty="0"/>
          </a:p>
        </p:txBody>
      </p:sp>
      <p:sp>
        <p:nvSpPr>
          <p:cNvPr id="17" name="任意多边形 16"/>
          <p:cNvSpPr/>
          <p:nvPr/>
        </p:nvSpPr>
        <p:spPr>
          <a:xfrm>
            <a:off x="7323719" y="4312120"/>
            <a:ext cx="2034632" cy="1838457"/>
          </a:xfrm>
          <a:custGeom>
            <a:avLst/>
            <a:gdLst>
              <a:gd name="connsiteX0" fmla="*/ 0 w 1102886"/>
              <a:gd name="connsiteY0" fmla="*/ 551443 h 1102886"/>
              <a:gd name="connsiteX1" fmla="*/ 161514 w 1102886"/>
              <a:gd name="connsiteY1" fmla="*/ 161514 h 1102886"/>
              <a:gd name="connsiteX2" fmla="*/ 551443 w 1102886"/>
              <a:gd name="connsiteY2" fmla="*/ 1 h 1102886"/>
              <a:gd name="connsiteX3" fmla="*/ 941372 w 1102886"/>
              <a:gd name="connsiteY3" fmla="*/ 161515 h 1102886"/>
              <a:gd name="connsiteX4" fmla="*/ 1102885 w 1102886"/>
              <a:gd name="connsiteY4" fmla="*/ 551444 h 1102886"/>
              <a:gd name="connsiteX5" fmla="*/ 941371 w 1102886"/>
              <a:gd name="connsiteY5" fmla="*/ 941373 h 1102886"/>
              <a:gd name="connsiteX6" fmla="*/ 551442 w 1102886"/>
              <a:gd name="connsiteY6" fmla="*/ 1102887 h 1102886"/>
              <a:gd name="connsiteX7" fmla="*/ 161513 w 1102886"/>
              <a:gd name="connsiteY7" fmla="*/ 941373 h 1102886"/>
              <a:gd name="connsiteX8" fmla="*/ -1 w 1102886"/>
              <a:gd name="connsiteY8" fmla="*/ 551444 h 1102886"/>
              <a:gd name="connsiteX9" fmla="*/ 0 w 1102886"/>
              <a:gd name="connsiteY9" fmla="*/ 551443 h 11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886" h="1102886">
                <a:moveTo>
                  <a:pt x="0" y="551443"/>
                </a:moveTo>
                <a:cubicBezTo>
                  <a:pt x="0" y="405191"/>
                  <a:pt x="58099" y="264930"/>
                  <a:pt x="161514" y="161514"/>
                </a:cubicBezTo>
                <a:cubicBezTo>
                  <a:pt x="264930" y="58098"/>
                  <a:pt x="405192" y="0"/>
                  <a:pt x="551443" y="1"/>
                </a:cubicBezTo>
                <a:cubicBezTo>
                  <a:pt x="697695" y="1"/>
                  <a:pt x="837956" y="58100"/>
                  <a:pt x="941372" y="161515"/>
                </a:cubicBezTo>
                <a:cubicBezTo>
                  <a:pt x="1044788" y="264931"/>
                  <a:pt x="1102886" y="405193"/>
                  <a:pt x="1102885" y="551444"/>
                </a:cubicBezTo>
                <a:cubicBezTo>
                  <a:pt x="1102885" y="697696"/>
                  <a:pt x="1044787" y="837958"/>
                  <a:pt x="941371" y="941373"/>
                </a:cubicBezTo>
                <a:cubicBezTo>
                  <a:pt x="837955" y="1044789"/>
                  <a:pt x="697694" y="1102887"/>
                  <a:pt x="551442" y="1102887"/>
                </a:cubicBezTo>
                <a:cubicBezTo>
                  <a:pt x="405190" y="1102887"/>
                  <a:pt x="264928" y="1044788"/>
                  <a:pt x="161513" y="941373"/>
                </a:cubicBezTo>
                <a:cubicBezTo>
                  <a:pt x="58097" y="837957"/>
                  <a:pt x="-1" y="697695"/>
                  <a:pt x="-1" y="551444"/>
                </a:cubicBezTo>
                <a:lnTo>
                  <a:pt x="0" y="551443"/>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994" tIns="191994" rIns="191994" bIns="191994" numCol="1" spcCol="1270" anchor="ctr" anchorCtr="0">
            <a:noAutofit/>
          </a:bodyPr>
          <a:lstStyle/>
          <a:p>
            <a:pPr lvl="0" algn="ctr" defTabSz="1066800">
              <a:lnSpc>
                <a:spcPct val="90000"/>
              </a:lnSpc>
              <a:spcBef>
                <a:spcPct val="0"/>
              </a:spcBef>
              <a:spcAft>
                <a:spcPct val="35000"/>
              </a:spcAft>
            </a:pPr>
            <a:r>
              <a:rPr lang="zh-CN" altLang="en-US" sz="2800" kern="1200" dirty="0" smtClean="0"/>
              <a:t>资金使用</a:t>
            </a:r>
            <a:endParaRPr lang="en-US" altLang="zh-CN" sz="2800" kern="1200" dirty="0" smtClean="0"/>
          </a:p>
          <a:p>
            <a:pPr lvl="0" algn="ctr" defTabSz="1066800">
              <a:lnSpc>
                <a:spcPct val="90000"/>
              </a:lnSpc>
              <a:spcBef>
                <a:spcPct val="0"/>
              </a:spcBef>
              <a:spcAft>
                <a:spcPct val="35000"/>
              </a:spcAft>
            </a:pPr>
            <a:r>
              <a:rPr lang="zh-CN" altLang="en-US" sz="2800" kern="1200" dirty="0" smtClean="0"/>
              <a:t>精准</a:t>
            </a:r>
            <a:endParaRPr lang="zh-CN" altLang="en-US" sz="2800" kern="1200" dirty="0"/>
          </a:p>
        </p:txBody>
      </p:sp>
      <p:sp>
        <p:nvSpPr>
          <p:cNvPr id="19" name="任意多边形 18"/>
          <p:cNvSpPr/>
          <p:nvPr/>
        </p:nvSpPr>
        <p:spPr>
          <a:xfrm>
            <a:off x="4463415" y="5592445"/>
            <a:ext cx="3265170" cy="1179195"/>
          </a:xfrm>
          <a:custGeom>
            <a:avLst/>
            <a:gdLst>
              <a:gd name="connsiteX0" fmla="*/ 0 w 1102886"/>
              <a:gd name="connsiteY0" fmla="*/ 551443 h 1102886"/>
              <a:gd name="connsiteX1" fmla="*/ 161514 w 1102886"/>
              <a:gd name="connsiteY1" fmla="*/ 161514 h 1102886"/>
              <a:gd name="connsiteX2" fmla="*/ 551443 w 1102886"/>
              <a:gd name="connsiteY2" fmla="*/ 1 h 1102886"/>
              <a:gd name="connsiteX3" fmla="*/ 941372 w 1102886"/>
              <a:gd name="connsiteY3" fmla="*/ 161515 h 1102886"/>
              <a:gd name="connsiteX4" fmla="*/ 1102885 w 1102886"/>
              <a:gd name="connsiteY4" fmla="*/ 551444 h 1102886"/>
              <a:gd name="connsiteX5" fmla="*/ 941371 w 1102886"/>
              <a:gd name="connsiteY5" fmla="*/ 941373 h 1102886"/>
              <a:gd name="connsiteX6" fmla="*/ 551442 w 1102886"/>
              <a:gd name="connsiteY6" fmla="*/ 1102887 h 1102886"/>
              <a:gd name="connsiteX7" fmla="*/ 161513 w 1102886"/>
              <a:gd name="connsiteY7" fmla="*/ 941373 h 1102886"/>
              <a:gd name="connsiteX8" fmla="*/ -1 w 1102886"/>
              <a:gd name="connsiteY8" fmla="*/ 551444 h 1102886"/>
              <a:gd name="connsiteX9" fmla="*/ 0 w 1102886"/>
              <a:gd name="connsiteY9" fmla="*/ 551443 h 11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886" h="1102886">
                <a:moveTo>
                  <a:pt x="0" y="551443"/>
                </a:moveTo>
                <a:cubicBezTo>
                  <a:pt x="0" y="405191"/>
                  <a:pt x="58099" y="264930"/>
                  <a:pt x="161514" y="161514"/>
                </a:cubicBezTo>
                <a:cubicBezTo>
                  <a:pt x="264930" y="58098"/>
                  <a:pt x="405192" y="0"/>
                  <a:pt x="551443" y="1"/>
                </a:cubicBezTo>
                <a:cubicBezTo>
                  <a:pt x="697695" y="1"/>
                  <a:pt x="837956" y="58100"/>
                  <a:pt x="941372" y="161515"/>
                </a:cubicBezTo>
                <a:cubicBezTo>
                  <a:pt x="1044788" y="264931"/>
                  <a:pt x="1102886" y="405193"/>
                  <a:pt x="1102885" y="551444"/>
                </a:cubicBezTo>
                <a:cubicBezTo>
                  <a:pt x="1102885" y="697696"/>
                  <a:pt x="1044787" y="837958"/>
                  <a:pt x="941371" y="941373"/>
                </a:cubicBezTo>
                <a:cubicBezTo>
                  <a:pt x="837955" y="1044789"/>
                  <a:pt x="697694" y="1102887"/>
                  <a:pt x="551442" y="1102887"/>
                </a:cubicBezTo>
                <a:cubicBezTo>
                  <a:pt x="405190" y="1102887"/>
                  <a:pt x="264928" y="1044788"/>
                  <a:pt x="161513" y="941373"/>
                </a:cubicBezTo>
                <a:cubicBezTo>
                  <a:pt x="58097" y="837957"/>
                  <a:pt x="-1" y="697695"/>
                  <a:pt x="-1" y="551444"/>
                </a:cubicBezTo>
                <a:lnTo>
                  <a:pt x="0" y="551443"/>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994" tIns="191994" rIns="191994" bIns="191994" numCol="1" spcCol="1270" anchor="ctr" anchorCtr="0">
            <a:noAutofit/>
          </a:bodyPr>
          <a:lstStyle/>
          <a:p>
            <a:pPr lvl="0" algn="ctr" defTabSz="1066800">
              <a:lnSpc>
                <a:spcPct val="90000"/>
              </a:lnSpc>
              <a:spcBef>
                <a:spcPct val="0"/>
              </a:spcBef>
              <a:spcAft>
                <a:spcPct val="35000"/>
              </a:spcAft>
            </a:pPr>
            <a:r>
              <a:rPr lang="zh-CN" altLang="en-US" sz="2800" kern="1200" dirty="0" smtClean="0"/>
              <a:t>措施到户</a:t>
            </a:r>
            <a:endParaRPr lang="en-US" altLang="zh-CN" sz="2800" kern="1200" dirty="0" smtClean="0"/>
          </a:p>
          <a:p>
            <a:pPr lvl="0" algn="ctr" defTabSz="1066800">
              <a:lnSpc>
                <a:spcPct val="90000"/>
              </a:lnSpc>
              <a:spcBef>
                <a:spcPct val="0"/>
              </a:spcBef>
              <a:spcAft>
                <a:spcPct val="35000"/>
              </a:spcAft>
            </a:pPr>
            <a:r>
              <a:rPr lang="zh-CN" altLang="en-US" sz="2800" kern="1200" dirty="0" smtClean="0"/>
              <a:t>精准</a:t>
            </a:r>
            <a:endParaRPr lang="zh-CN" altLang="en-US" sz="2800" kern="1200" dirty="0"/>
          </a:p>
        </p:txBody>
      </p:sp>
      <p:sp>
        <p:nvSpPr>
          <p:cNvPr id="21" name="任意多边形 20"/>
          <p:cNvSpPr/>
          <p:nvPr/>
        </p:nvSpPr>
        <p:spPr>
          <a:xfrm>
            <a:off x="2650229" y="4312324"/>
            <a:ext cx="2034632" cy="1838457"/>
          </a:xfrm>
          <a:custGeom>
            <a:avLst/>
            <a:gdLst>
              <a:gd name="connsiteX0" fmla="*/ 0 w 1102886"/>
              <a:gd name="connsiteY0" fmla="*/ 551443 h 1102886"/>
              <a:gd name="connsiteX1" fmla="*/ 161514 w 1102886"/>
              <a:gd name="connsiteY1" fmla="*/ 161514 h 1102886"/>
              <a:gd name="connsiteX2" fmla="*/ 551443 w 1102886"/>
              <a:gd name="connsiteY2" fmla="*/ 1 h 1102886"/>
              <a:gd name="connsiteX3" fmla="*/ 941372 w 1102886"/>
              <a:gd name="connsiteY3" fmla="*/ 161515 h 1102886"/>
              <a:gd name="connsiteX4" fmla="*/ 1102885 w 1102886"/>
              <a:gd name="connsiteY4" fmla="*/ 551444 h 1102886"/>
              <a:gd name="connsiteX5" fmla="*/ 941371 w 1102886"/>
              <a:gd name="connsiteY5" fmla="*/ 941373 h 1102886"/>
              <a:gd name="connsiteX6" fmla="*/ 551442 w 1102886"/>
              <a:gd name="connsiteY6" fmla="*/ 1102887 h 1102886"/>
              <a:gd name="connsiteX7" fmla="*/ 161513 w 1102886"/>
              <a:gd name="connsiteY7" fmla="*/ 941373 h 1102886"/>
              <a:gd name="connsiteX8" fmla="*/ -1 w 1102886"/>
              <a:gd name="connsiteY8" fmla="*/ 551444 h 1102886"/>
              <a:gd name="connsiteX9" fmla="*/ 0 w 1102886"/>
              <a:gd name="connsiteY9" fmla="*/ 551443 h 11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886" h="1102886">
                <a:moveTo>
                  <a:pt x="0" y="551443"/>
                </a:moveTo>
                <a:cubicBezTo>
                  <a:pt x="0" y="405191"/>
                  <a:pt x="58099" y="264930"/>
                  <a:pt x="161514" y="161514"/>
                </a:cubicBezTo>
                <a:cubicBezTo>
                  <a:pt x="264930" y="58098"/>
                  <a:pt x="405192" y="0"/>
                  <a:pt x="551443" y="1"/>
                </a:cubicBezTo>
                <a:cubicBezTo>
                  <a:pt x="697695" y="1"/>
                  <a:pt x="837956" y="58100"/>
                  <a:pt x="941372" y="161515"/>
                </a:cubicBezTo>
                <a:cubicBezTo>
                  <a:pt x="1044788" y="264931"/>
                  <a:pt x="1102886" y="405193"/>
                  <a:pt x="1102885" y="551444"/>
                </a:cubicBezTo>
                <a:cubicBezTo>
                  <a:pt x="1102885" y="697696"/>
                  <a:pt x="1044787" y="837958"/>
                  <a:pt x="941371" y="941373"/>
                </a:cubicBezTo>
                <a:cubicBezTo>
                  <a:pt x="837955" y="1044789"/>
                  <a:pt x="697694" y="1102887"/>
                  <a:pt x="551442" y="1102887"/>
                </a:cubicBezTo>
                <a:cubicBezTo>
                  <a:pt x="405190" y="1102887"/>
                  <a:pt x="264928" y="1044788"/>
                  <a:pt x="161513" y="941373"/>
                </a:cubicBezTo>
                <a:cubicBezTo>
                  <a:pt x="58097" y="837957"/>
                  <a:pt x="-1" y="697695"/>
                  <a:pt x="-1" y="551444"/>
                </a:cubicBezTo>
                <a:lnTo>
                  <a:pt x="0" y="551443"/>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994" tIns="191994" rIns="191994" bIns="191994" numCol="1" spcCol="1270" anchor="ctr" anchorCtr="0">
            <a:noAutofit/>
          </a:bodyPr>
          <a:lstStyle/>
          <a:p>
            <a:pPr lvl="0" algn="ctr" defTabSz="1066800">
              <a:lnSpc>
                <a:spcPct val="90000"/>
              </a:lnSpc>
              <a:spcBef>
                <a:spcPct val="0"/>
              </a:spcBef>
              <a:spcAft>
                <a:spcPct val="35000"/>
              </a:spcAft>
            </a:pPr>
            <a:r>
              <a:rPr lang="zh-CN" altLang="en-US" sz="2800" kern="1200" dirty="0" smtClean="0"/>
              <a:t>因村派人</a:t>
            </a:r>
            <a:endParaRPr lang="en-US" altLang="zh-CN" sz="2800" kern="1200" dirty="0" smtClean="0"/>
          </a:p>
          <a:p>
            <a:pPr lvl="0" algn="ctr" defTabSz="1066800">
              <a:lnSpc>
                <a:spcPct val="90000"/>
              </a:lnSpc>
              <a:spcBef>
                <a:spcPct val="0"/>
              </a:spcBef>
              <a:spcAft>
                <a:spcPct val="35000"/>
              </a:spcAft>
            </a:pPr>
            <a:r>
              <a:rPr lang="zh-CN" altLang="en-US" sz="2800" kern="1200" dirty="0" smtClean="0"/>
              <a:t>精准</a:t>
            </a:r>
            <a:endParaRPr lang="zh-CN" altLang="en-US" sz="2800" kern="1200" dirty="0"/>
          </a:p>
        </p:txBody>
      </p:sp>
      <p:sp>
        <p:nvSpPr>
          <p:cNvPr id="8" name="任意多边形 7"/>
          <p:cNvSpPr/>
          <p:nvPr/>
        </p:nvSpPr>
        <p:spPr>
          <a:xfrm>
            <a:off x="4685030" y="3754120"/>
            <a:ext cx="2638425" cy="1838325"/>
          </a:xfrm>
          <a:custGeom>
            <a:avLst/>
            <a:gdLst>
              <a:gd name="connsiteX0" fmla="*/ 0 w 1102886"/>
              <a:gd name="connsiteY0" fmla="*/ 551443 h 1102886"/>
              <a:gd name="connsiteX1" fmla="*/ 161514 w 1102886"/>
              <a:gd name="connsiteY1" fmla="*/ 161514 h 1102886"/>
              <a:gd name="connsiteX2" fmla="*/ 551443 w 1102886"/>
              <a:gd name="connsiteY2" fmla="*/ 1 h 1102886"/>
              <a:gd name="connsiteX3" fmla="*/ 941372 w 1102886"/>
              <a:gd name="connsiteY3" fmla="*/ 161515 h 1102886"/>
              <a:gd name="connsiteX4" fmla="*/ 1102885 w 1102886"/>
              <a:gd name="connsiteY4" fmla="*/ 551444 h 1102886"/>
              <a:gd name="connsiteX5" fmla="*/ 941371 w 1102886"/>
              <a:gd name="connsiteY5" fmla="*/ 941373 h 1102886"/>
              <a:gd name="connsiteX6" fmla="*/ 551442 w 1102886"/>
              <a:gd name="connsiteY6" fmla="*/ 1102887 h 1102886"/>
              <a:gd name="connsiteX7" fmla="*/ 161513 w 1102886"/>
              <a:gd name="connsiteY7" fmla="*/ 941373 h 1102886"/>
              <a:gd name="connsiteX8" fmla="*/ -1 w 1102886"/>
              <a:gd name="connsiteY8" fmla="*/ 551444 h 1102886"/>
              <a:gd name="connsiteX9" fmla="*/ 0 w 1102886"/>
              <a:gd name="connsiteY9" fmla="*/ 551443 h 11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886" h="1102886">
                <a:moveTo>
                  <a:pt x="0" y="551443"/>
                </a:moveTo>
                <a:cubicBezTo>
                  <a:pt x="0" y="405191"/>
                  <a:pt x="58099" y="264930"/>
                  <a:pt x="161514" y="161514"/>
                </a:cubicBezTo>
                <a:cubicBezTo>
                  <a:pt x="264930" y="58098"/>
                  <a:pt x="405192" y="0"/>
                  <a:pt x="551443" y="1"/>
                </a:cubicBezTo>
                <a:cubicBezTo>
                  <a:pt x="697695" y="1"/>
                  <a:pt x="837956" y="58100"/>
                  <a:pt x="941372" y="161515"/>
                </a:cubicBezTo>
                <a:cubicBezTo>
                  <a:pt x="1044788" y="264931"/>
                  <a:pt x="1102886" y="405193"/>
                  <a:pt x="1102885" y="551444"/>
                </a:cubicBezTo>
                <a:cubicBezTo>
                  <a:pt x="1102885" y="697696"/>
                  <a:pt x="1044787" y="837958"/>
                  <a:pt x="941371" y="941373"/>
                </a:cubicBezTo>
                <a:cubicBezTo>
                  <a:pt x="837955" y="1044789"/>
                  <a:pt x="697694" y="1102887"/>
                  <a:pt x="551442" y="1102887"/>
                </a:cubicBezTo>
                <a:cubicBezTo>
                  <a:pt x="405190" y="1102887"/>
                  <a:pt x="264928" y="1044788"/>
                  <a:pt x="161513" y="941373"/>
                </a:cubicBezTo>
                <a:cubicBezTo>
                  <a:pt x="58097" y="837957"/>
                  <a:pt x="-1" y="697695"/>
                  <a:pt x="-1" y="551444"/>
                </a:cubicBezTo>
                <a:lnTo>
                  <a:pt x="0" y="551443"/>
                </a:lnTo>
                <a:close/>
              </a:path>
            </a:pathLst>
          </a:custGeom>
          <a:gradFill>
            <a:gsLst>
              <a:gs pos="0">
                <a:srgbClr val="E30000"/>
              </a:gs>
              <a:gs pos="100000">
                <a:srgbClr val="760303"/>
              </a:gs>
            </a:gsLst>
            <a:lin ang="5400000" scaled="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994" tIns="191994" rIns="191994" bIns="191994" numCol="1" spcCol="1270" anchor="ctr" anchorCtr="0">
            <a:noAutofit/>
          </a:bodyPr>
          <a:lstStyle/>
          <a:p>
            <a:pPr lvl="0" algn="ctr" defTabSz="1066800" fontAlgn="auto">
              <a:lnSpc>
                <a:spcPts val="5760"/>
              </a:lnSpc>
              <a:spcBef>
                <a:spcPct val="0"/>
              </a:spcBef>
              <a:spcAft>
                <a:spcPts val="0"/>
              </a:spcAft>
            </a:pPr>
            <a:r>
              <a:rPr lang="zh-CN" altLang="en-US" sz="4800" kern="1200" dirty="0" smtClean="0"/>
              <a:t>六个</a:t>
            </a:r>
          </a:p>
          <a:p>
            <a:pPr lvl="0" algn="ctr" defTabSz="1066800" fontAlgn="auto">
              <a:lnSpc>
                <a:spcPts val="5760"/>
              </a:lnSpc>
              <a:spcBef>
                <a:spcPct val="0"/>
              </a:spcBef>
              <a:spcAft>
                <a:spcPts val="0"/>
              </a:spcAft>
            </a:pPr>
            <a:r>
              <a:rPr lang="zh-CN" altLang="en-US" sz="4800" kern="1200" dirty="0" smtClean="0"/>
              <a:t>精准</a:t>
            </a:r>
            <a:endParaRPr lang="zh-CN" altLang="en-US" sz="4800" kern="1200" dirty="0"/>
          </a:p>
        </p:txBody>
      </p:sp>
      <p:sp>
        <p:nvSpPr>
          <p:cNvPr id="2" name="任意多边形 1"/>
          <p:cNvSpPr/>
          <p:nvPr/>
        </p:nvSpPr>
        <p:spPr>
          <a:xfrm>
            <a:off x="4641215" y="2473960"/>
            <a:ext cx="2661285" cy="1279525"/>
          </a:xfrm>
          <a:custGeom>
            <a:avLst/>
            <a:gdLst>
              <a:gd name="connsiteX0" fmla="*/ 0 w 1102886"/>
              <a:gd name="connsiteY0" fmla="*/ 551443 h 1102886"/>
              <a:gd name="connsiteX1" fmla="*/ 161514 w 1102886"/>
              <a:gd name="connsiteY1" fmla="*/ 161514 h 1102886"/>
              <a:gd name="connsiteX2" fmla="*/ 551443 w 1102886"/>
              <a:gd name="connsiteY2" fmla="*/ 1 h 1102886"/>
              <a:gd name="connsiteX3" fmla="*/ 941372 w 1102886"/>
              <a:gd name="connsiteY3" fmla="*/ 161515 h 1102886"/>
              <a:gd name="connsiteX4" fmla="*/ 1102885 w 1102886"/>
              <a:gd name="connsiteY4" fmla="*/ 551444 h 1102886"/>
              <a:gd name="connsiteX5" fmla="*/ 941371 w 1102886"/>
              <a:gd name="connsiteY5" fmla="*/ 941373 h 1102886"/>
              <a:gd name="connsiteX6" fmla="*/ 551442 w 1102886"/>
              <a:gd name="connsiteY6" fmla="*/ 1102887 h 1102886"/>
              <a:gd name="connsiteX7" fmla="*/ 161513 w 1102886"/>
              <a:gd name="connsiteY7" fmla="*/ 941373 h 1102886"/>
              <a:gd name="connsiteX8" fmla="*/ -1 w 1102886"/>
              <a:gd name="connsiteY8" fmla="*/ 551444 h 1102886"/>
              <a:gd name="connsiteX9" fmla="*/ 0 w 1102886"/>
              <a:gd name="connsiteY9" fmla="*/ 551443 h 11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886" h="1102886">
                <a:moveTo>
                  <a:pt x="0" y="551443"/>
                </a:moveTo>
                <a:cubicBezTo>
                  <a:pt x="0" y="405191"/>
                  <a:pt x="58099" y="264930"/>
                  <a:pt x="161514" y="161514"/>
                </a:cubicBezTo>
                <a:cubicBezTo>
                  <a:pt x="264930" y="58098"/>
                  <a:pt x="405192" y="0"/>
                  <a:pt x="551443" y="1"/>
                </a:cubicBezTo>
                <a:cubicBezTo>
                  <a:pt x="697695" y="1"/>
                  <a:pt x="837956" y="58100"/>
                  <a:pt x="941372" y="161515"/>
                </a:cubicBezTo>
                <a:cubicBezTo>
                  <a:pt x="1044788" y="264931"/>
                  <a:pt x="1102886" y="405193"/>
                  <a:pt x="1102885" y="551444"/>
                </a:cubicBezTo>
                <a:cubicBezTo>
                  <a:pt x="1102885" y="697696"/>
                  <a:pt x="1044787" y="837958"/>
                  <a:pt x="941371" y="941373"/>
                </a:cubicBezTo>
                <a:cubicBezTo>
                  <a:pt x="837955" y="1044789"/>
                  <a:pt x="697694" y="1102887"/>
                  <a:pt x="551442" y="1102887"/>
                </a:cubicBezTo>
                <a:cubicBezTo>
                  <a:pt x="405190" y="1102887"/>
                  <a:pt x="264928" y="1044788"/>
                  <a:pt x="161513" y="941373"/>
                </a:cubicBezTo>
                <a:cubicBezTo>
                  <a:pt x="58097" y="837957"/>
                  <a:pt x="-1" y="697695"/>
                  <a:pt x="-1" y="551444"/>
                </a:cubicBezTo>
                <a:lnTo>
                  <a:pt x="0" y="551443"/>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994" tIns="191994" rIns="191994" bIns="191994" numCol="1" spcCol="1270" anchor="ctr" anchorCtr="0">
            <a:noAutofit/>
          </a:bodyPr>
          <a:lstStyle/>
          <a:p>
            <a:pPr lvl="0" algn="ctr" defTabSz="1066800">
              <a:lnSpc>
                <a:spcPct val="90000"/>
              </a:lnSpc>
              <a:spcBef>
                <a:spcPct val="0"/>
              </a:spcBef>
              <a:spcAft>
                <a:spcPct val="35000"/>
              </a:spcAft>
            </a:pPr>
            <a:r>
              <a:rPr lang="zh-CN" altLang="en-US" sz="2800" kern="1200" dirty="0" smtClean="0"/>
              <a:t>扶贫对象</a:t>
            </a:r>
            <a:endParaRPr lang="en-US" altLang="zh-CN" sz="2800" kern="1200" dirty="0" smtClean="0"/>
          </a:p>
          <a:p>
            <a:pPr lvl="0" algn="ctr" defTabSz="1066800">
              <a:lnSpc>
                <a:spcPct val="90000"/>
              </a:lnSpc>
              <a:spcBef>
                <a:spcPct val="0"/>
              </a:spcBef>
              <a:spcAft>
                <a:spcPct val="35000"/>
              </a:spcAft>
            </a:pPr>
            <a:r>
              <a:rPr lang="zh-CN" altLang="en-US" sz="2800" kern="1200" dirty="0" smtClean="0"/>
              <a:t>精准</a:t>
            </a:r>
            <a:endParaRPr lang="zh-CN" altLang="en-US" sz="2800" kern="1200" dirty="0"/>
          </a:p>
        </p:txBody>
      </p:sp>
      <p:sp>
        <p:nvSpPr>
          <p:cNvPr id="5" name="任意多边形 4"/>
          <p:cNvSpPr/>
          <p:nvPr/>
        </p:nvSpPr>
        <p:spPr>
          <a:xfrm>
            <a:off x="2606945" y="2473945"/>
            <a:ext cx="2034632" cy="1838457"/>
          </a:xfrm>
          <a:custGeom>
            <a:avLst/>
            <a:gdLst>
              <a:gd name="connsiteX0" fmla="*/ 0 w 1102886"/>
              <a:gd name="connsiteY0" fmla="*/ 551443 h 1102886"/>
              <a:gd name="connsiteX1" fmla="*/ 161514 w 1102886"/>
              <a:gd name="connsiteY1" fmla="*/ 161514 h 1102886"/>
              <a:gd name="connsiteX2" fmla="*/ 551443 w 1102886"/>
              <a:gd name="connsiteY2" fmla="*/ 1 h 1102886"/>
              <a:gd name="connsiteX3" fmla="*/ 941372 w 1102886"/>
              <a:gd name="connsiteY3" fmla="*/ 161515 h 1102886"/>
              <a:gd name="connsiteX4" fmla="*/ 1102885 w 1102886"/>
              <a:gd name="connsiteY4" fmla="*/ 551444 h 1102886"/>
              <a:gd name="connsiteX5" fmla="*/ 941371 w 1102886"/>
              <a:gd name="connsiteY5" fmla="*/ 941373 h 1102886"/>
              <a:gd name="connsiteX6" fmla="*/ 551442 w 1102886"/>
              <a:gd name="connsiteY6" fmla="*/ 1102887 h 1102886"/>
              <a:gd name="connsiteX7" fmla="*/ 161513 w 1102886"/>
              <a:gd name="connsiteY7" fmla="*/ 941373 h 1102886"/>
              <a:gd name="connsiteX8" fmla="*/ -1 w 1102886"/>
              <a:gd name="connsiteY8" fmla="*/ 551444 h 1102886"/>
              <a:gd name="connsiteX9" fmla="*/ 0 w 1102886"/>
              <a:gd name="connsiteY9" fmla="*/ 551443 h 11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886" h="1102886">
                <a:moveTo>
                  <a:pt x="0" y="551443"/>
                </a:moveTo>
                <a:cubicBezTo>
                  <a:pt x="0" y="405191"/>
                  <a:pt x="58099" y="264930"/>
                  <a:pt x="161514" y="161514"/>
                </a:cubicBezTo>
                <a:cubicBezTo>
                  <a:pt x="264930" y="58098"/>
                  <a:pt x="405192" y="0"/>
                  <a:pt x="551443" y="1"/>
                </a:cubicBezTo>
                <a:cubicBezTo>
                  <a:pt x="697695" y="1"/>
                  <a:pt x="837956" y="58100"/>
                  <a:pt x="941372" y="161515"/>
                </a:cubicBezTo>
                <a:cubicBezTo>
                  <a:pt x="1044788" y="264931"/>
                  <a:pt x="1102886" y="405193"/>
                  <a:pt x="1102885" y="551444"/>
                </a:cubicBezTo>
                <a:cubicBezTo>
                  <a:pt x="1102885" y="697696"/>
                  <a:pt x="1044787" y="837958"/>
                  <a:pt x="941371" y="941373"/>
                </a:cubicBezTo>
                <a:cubicBezTo>
                  <a:pt x="837955" y="1044789"/>
                  <a:pt x="697694" y="1102887"/>
                  <a:pt x="551442" y="1102887"/>
                </a:cubicBezTo>
                <a:cubicBezTo>
                  <a:pt x="405190" y="1102887"/>
                  <a:pt x="264928" y="1044788"/>
                  <a:pt x="161513" y="941373"/>
                </a:cubicBezTo>
                <a:cubicBezTo>
                  <a:pt x="58097" y="837957"/>
                  <a:pt x="-1" y="697695"/>
                  <a:pt x="-1" y="551444"/>
                </a:cubicBezTo>
                <a:lnTo>
                  <a:pt x="0" y="551443"/>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3744" tIns="223744" rIns="223744" bIns="223744" numCol="1" spcCol="1270" anchor="ctr" anchorCtr="0">
            <a:noAutofit/>
          </a:bodyPr>
          <a:lstStyle/>
          <a:p>
            <a:pPr lvl="0" algn="ctr" defTabSz="2178050">
              <a:lnSpc>
                <a:spcPct val="90000"/>
              </a:lnSpc>
              <a:spcBef>
                <a:spcPct val="0"/>
              </a:spcBef>
              <a:spcAft>
                <a:spcPct val="35000"/>
              </a:spcAft>
            </a:pPr>
            <a:r>
              <a:rPr lang="zh-CN" altLang="en-US" sz="2800" kern="1200" dirty="0" smtClean="0"/>
              <a:t>脱贫成效</a:t>
            </a:r>
            <a:endParaRPr lang="en-US" altLang="zh-CN" sz="2800" kern="1200" dirty="0" smtClean="0"/>
          </a:p>
          <a:p>
            <a:pPr lvl="0" algn="ctr" defTabSz="2178050">
              <a:lnSpc>
                <a:spcPct val="90000"/>
              </a:lnSpc>
              <a:spcBef>
                <a:spcPct val="0"/>
              </a:spcBef>
              <a:spcAft>
                <a:spcPct val="35000"/>
              </a:spcAft>
            </a:pPr>
            <a:r>
              <a:rPr lang="zh-CN" altLang="en-US" sz="2800" kern="1200" dirty="0" smtClean="0"/>
              <a:t>精准</a:t>
            </a:r>
            <a:endParaRPr lang="zh-CN" altLang="en-US" sz="2800" kern="1200" dirty="0"/>
          </a:p>
        </p:txBody>
      </p:sp>
      <p:sp>
        <p:nvSpPr>
          <p:cNvPr id="9" name="内容占位符 2"/>
          <p:cNvSpPr>
            <a:spLocks noGrp="1"/>
          </p:cNvSpPr>
          <p:nvPr/>
        </p:nvSpPr>
        <p:spPr>
          <a:xfrm>
            <a:off x="537210" y="1042035"/>
            <a:ext cx="11117580" cy="1189355"/>
          </a:xfrm>
          <a:prstGeom prst="rect">
            <a:avLst/>
          </a:prstGeom>
        </p:spPr>
        <p:txBody>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eaLnBrk="1" latinLnBrk="0" hangingPunct="1">
              <a:lnSpc>
                <a:spcPct val="100000"/>
              </a:lnSpc>
              <a:spcBef>
                <a:spcPts val="700"/>
              </a:spcBef>
              <a:buNone/>
            </a:pPr>
            <a:r>
              <a:rPr lang="zh-CN" altLang="en-US" sz="3200" b="1" dirty="0">
                <a:solidFill>
                  <a:srgbClr val="0070C0"/>
                </a:solidFill>
                <a:effectLst/>
                <a:latin typeface="黑体" panose="02010609060101010101" charset="-122"/>
                <a:ea typeface="黑体" panose="02010609060101010101" charset="-122"/>
                <a:sym typeface="+mn-ea"/>
              </a:rPr>
              <a:t>三、从为民初心看</a:t>
            </a:r>
            <a:r>
              <a:rPr sz="3200" b="1" dirty="0" err="1" smtClean="0">
                <a:solidFill>
                  <a:srgbClr val="0070C0"/>
                </a:solidFill>
                <a:effectLst/>
                <a:latin typeface="黑体" panose="02010609060101010101" charset="-122"/>
                <a:ea typeface="黑体" panose="02010609060101010101" charset="-122"/>
                <a:cs typeface="+mn-ea"/>
                <a:sym typeface="+mn-ea"/>
              </a:rPr>
              <a:t>习近平精准扶贫重要论述的形成和内涵</a:t>
            </a:r>
            <a:endParaRPr lang="zh-CN" altLang="en-US" sz="3200" b="1" dirty="0" smtClean="0">
              <a:solidFill>
                <a:srgbClr val="0070C0"/>
              </a:solidFill>
              <a:effectLst/>
              <a:latin typeface="黑体" panose="02010609060101010101" charset="-122"/>
              <a:ea typeface="黑体" panose="02010609060101010101" charset="-122"/>
            </a:endParaRPr>
          </a:p>
          <a:p>
            <a:pPr marL="0" indent="0" eaLnBrk="1" latinLnBrk="0" hangingPunct="1">
              <a:lnSpc>
                <a:spcPct val="100000"/>
              </a:lnSpc>
              <a:spcBef>
                <a:spcPts val="700"/>
              </a:spcBef>
              <a:buNone/>
            </a:pPr>
            <a:r>
              <a:rPr lang="zh-CN" altLang="en-US" sz="3200" b="1" dirty="0" smtClean="0">
                <a:solidFill>
                  <a:schemeClr val="tx1"/>
                </a:solidFill>
                <a:latin typeface="楷体" panose="02010609060101010101" charset="-122"/>
                <a:ea typeface="楷体" panose="02010609060101010101" charset="-122"/>
              </a:rPr>
              <a:t>（二</a:t>
            </a:r>
            <a:r>
              <a:rPr lang="zh-CN" altLang="en-US" sz="3200" b="1" dirty="0">
                <a:solidFill>
                  <a:schemeClr val="tx1"/>
                </a:solidFill>
                <a:latin typeface="楷体" panose="02010609060101010101" charset="-122"/>
                <a:ea typeface="楷体" panose="02010609060101010101" charset="-122"/>
              </a:rPr>
              <a:t>）习近平精准扶贫重要论述的主要内涵</a:t>
            </a:r>
          </a:p>
        </p:txBody>
      </p:sp>
      <p:pic>
        <p:nvPicPr>
          <p:cNvPr id="7" name="图片 6" descr="ea24942045b7fc93e0cefb3f0310b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420" y="41910"/>
            <a:ext cx="757555" cy="757555"/>
          </a:xfrm>
          <a:prstGeom prst="rect">
            <a:avLst/>
          </a:prstGeom>
        </p:spPr>
      </p:pic>
    </p:spTree>
    <p:custDataLst>
      <p:tags r:id="rId1"/>
    </p:custDataLst>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2"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0-#ppt_w/2"/>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0-#ppt_w/2"/>
                                          </p:val>
                                        </p:tav>
                                        <p:tav tm="100000">
                                          <p:val>
                                            <p:strVal val="#ppt_x"/>
                                          </p:val>
                                        </p:tav>
                                      </p:tavLst>
                                    </p:anim>
                                    <p:anim calcmode="lin" valueType="num">
                                      <p:cBhvr additive="base">
                                        <p:cTn id="4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7" grpId="0" bldLvl="0" animBg="1"/>
      <p:bldP spid="19" grpId="0" bldLvl="0" animBg="1"/>
      <p:bldP spid="21" grpId="0" bldLvl="0" animBg="1"/>
      <p:bldP spid="8" grpId="0" bldLvl="0" animBg="1"/>
      <p:bldP spid="2" grpId="0" bldLvl="0" animBg="1"/>
      <p:bldP spid="5"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3"/>
          <p:cNvSpPr/>
          <p:nvPr/>
        </p:nvSpPr>
        <p:spPr>
          <a:xfrm>
            <a:off x="0" y="883920"/>
            <a:ext cx="12078335" cy="5974080"/>
          </a:xfrm>
          <a:prstGeom prst="rect">
            <a:avLst/>
          </a:prstGeom>
          <a:solidFill>
            <a:schemeClr val="bg1"/>
          </a:solidFill>
          <a:ln w="12700">
            <a:noFill/>
          </a:ln>
          <a:effectLst>
            <a:softEdge rad="355600"/>
          </a:effectLst>
        </p:spPr>
        <p:txBody>
          <a:bodyPr lIns="68577" tIns="34288" rIns="68577" bIns="34288" anchor="ctr"/>
          <a:lstStyle/>
          <a:p>
            <a:pPr lvl="0"/>
            <a:endParaRPr lang="en-US" altLang="zh-CN" sz="3200" b="1" dirty="0" smtClean="0">
              <a:solidFill>
                <a:srgbClr val="FF0000"/>
              </a:solidFill>
              <a:latin typeface="DFKai-SB" panose="03000509000000000000" charset="-120"/>
              <a:ea typeface="DFKai-SB" panose="03000509000000000000" charset="-120"/>
            </a:endParaRPr>
          </a:p>
        </p:txBody>
      </p:sp>
      <p:sp>
        <p:nvSpPr>
          <p:cNvPr id="4" name="标题 1"/>
          <p:cNvSpPr>
            <a:spLocks noGrp="1"/>
          </p:cNvSpPr>
          <p:nvPr>
            <p:custDataLst>
              <p:tags r:id="rId2"/>
            </p:custDataLst>
          </p:nvPr>
        </p:nvSpPr>
        <p:spPr>
          <a:xfrm>
            <a:off x="1177290" y="83185"/>
            <a:ext cx="8996045" cy="713105"/>
          </a:xfrm>
          <a:prstGeom prst="rect">
            <a:avLst/>
          </a:prstGeom>
        </p:spPr>
        <p:txBody>
          <a:bodyPr vert="horz" lIns="101600" tIns="38100" rIns="25400" bIns="38100"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p:txBody>
      </p:sp>
      <p:cxnSp>
        <p:nvCxnSpPr>
          <p:cNvPr id="16" name="直接连接符 15"/>
          <p:cNvCxnSpPr/>
          <p:nvPr/>
        </p:nvCxnSpPr>
        <p:spPr>
          <a:xfrm>
            <a:off x="314325" y="882015"/>
            <a:ext cx="10044430" cy="1905"/>
          </a:xfrm>
          <a:prstGeom prst="line">
            <a:avLst/>
          </a:prstGeom>
        </p:spPr>
        <p:style>
          <a:lnRef idx="1">
            <a:schemeClr val="accent2"/>
          </a:lnRef>
          <a:fillRef idx="0">
            <a:schemeClr val="accent2"/>
          </a:fillRef>
          <a:effectRef idx="0">
            <a:schemeClr val="accent2"/>
          </a:effectRef>
          <a:fontRef idx="minor">
            <a:schemeClr val="tx1"/>
          </a:fontRef>
        </p:style>
      </p:cxnSp>
      <p:pic>
        <p:nvPicPr>
          <p:cNvPr id="27650" name="Picture 2" descr="http://www.npc.gov.cn/npc/c30834/201910/effc64fc945f463898421d4959308a27/images/8cfe46c2b22c490694644fdb61cafc8a.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4325" y="2683510"/>
            <a:ext cx="3670935" cy="2934970"/>
          </a:xfrm>
          <a:prstGeom prst="rect">
            <a:avLst/>
          </a:prstGeom>
          <a:noFill/>
        </p:spPr>
      </p:pic>
      <p:sp>
        <p:nvSpPr>
          <p:cNvPr id="11" name="文本框 4"/>
          <p:cNvSpPr txBox="1"/>
          <p:nvPr/>
        </p:nvSpPr>
        <p:spPr>
          <a:xfrm>
            <a:off x="385259" y="5822158"/>
            <a:ext cx="3795080" cy="398780"/>
          </a:xfrm>
          <a:prstGeom prst="rect">
            <a:avLst/>
          </a:prstGeom>
          <a:solidFill>
            <a:schemeClr val="bg1">
              <a:alpha val="65000"/>
            </a:schemeClr>
          </a:solidFill>
        </p:spPr>
        <p:txBody>
          <a:bodyPr wrap="square" rtlCol="0">
            <a:spAutoFit/>
          </a:bodyPr>
          <a:lstStyle/>
          <a:p>
            <a:pPr algn="ctr"/>
            <a:r>
              <a:rPr lang="zh-CN" altLang="en-US" sz="2000" dirty="0" smtClean="0">
                <a:latin typeface="黑体" panose="02010609060101010101" charset="-122"/>
                <a:ea typeface="黑体" panose="02010609060101010101" charset="-122"/>
                <a:cs typeface="黑体" panose="02010609060101010101" charset="-122"/>
                <a:sym typeface="+mn-ea"/>
              </a:rPr>
              <a:t>201</a:t>
            </a:r>
            <a:r>
              <a:rPr lang="en-US" altLang="zh-CN" sz="2000" dirty="0" smtClean="0">
                <a:latin typeface="黑体" panose="02010609060101010101" charset="-122"/>
                <a:ea typeface="黑体" panose="02010609060101010101" charset="-122"/>
                <a:cs typeface="黑体" panose="02010609060101010101" charset="-122"/>
                <a:sym typeface="+mn-ea"/>
              </a:rPr>
              <a:t>7</a:t>
            </a:r>
            <a:r>
              <a:rPr lang="zh-CN" altLang="en-US" sz="2000" dirty="0" smtClean="0">
                <a:latin typeface="黑体" panose="02010609060101010101" charset="-122"/>
                <a:ea typeface="黑体" panose="02010609060101010101" charset="-122"/>
                <a:cs typeface="黑体" panose="02010609060101010101" charset="-122"/>
                <a:sym typeface="+mn-ea"/>
              </a:rPr>
              <a:t>年</a:t>
            </a:r>
            <a:r>
              <a:rPr lang="en-US" altLang="zh-CN" sz="2000" dirty="0" smtClean="0">
                <a:latin typeface="黑体" panose="02010609060101010101" charset="-122"/>
                <a:ea typeface="黑体" panose="02010609060101010101" charset="-122"/>
                <a:cs typeface="黑体" panose="02010609060101010101" charset="-122"/>
                <a:sym typeface="+mn-ea"/>
              </a:rPr>
              <a:t>2</a:t>
            </a:r>
            <a:r>
              <a:rPr lang="zh-CN" altLang="en-US" sz="2000" dirty="0" smtClean="0">
                <a:latin typeface="黑体" panose="02010609060101010101" charset="-122"/>
                <a:ea typeface="黑体" panose="02010609060101010101" charset="-122"/>
                <a:cs typeface="黑体" panose="02010609060101010101" charset="-122"/>
                <a:sym typeface="+mn-ea"/>
              </a:rPr>
              <a:t>月 中共中央政治局会议</a:t>
            </a:r>
          </a:p>
        </p:txBody>
      </p:sp>
      <p:sp>
        <p:nvSpPr>
          <p:cNvPr id="15" name="TextBox 14"/>
          <p:cNvSpPr txBox="1"/>
          <p:nvPr/>
        </p:nvSpPr>
        <p:spPr>
          <a:xfrm>
            <a:off x="10835165" y="2661950"/>
            <a:ext cx="957656" cy="353822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r>
              <a:rPr lang="zh-CN" altLang="en-US" sz="3200" b="1" dirty="0" smtClean="0">
                <a:solidFill>
                  <a:srgbClr val="0070C0"/>
                </a:solidFill>
              </a:rPr>
              <a:t>强化</a:t>
            </a:r>
            <a:endParaRPr lang="en-US" altLang="zh-CN" sz="3200" b="1" dirty="0" smtClean="0">
              <a:solidFill>
                <a:srgbClr val="0070C0"/>
              </a:solidFill>
            </a:endParaRPr>
          </a:p>
          <a:p>
            <a:pPr algn="ctr"/>
            <a:r>
              <a:rPr lang="zh-CN" altLang="en-US" sz="3200" b="1" dirty="0">
                <a:solidFill>
                  <a:srgbClr val="0070C0"/>
                </a:solidFill>
              </a:rPr>
              <a:t>任务落实</a:t>
            </a:r>
          </a:p>
          <a:p>
            <a:pPr algn="ctr"/>
            <a:endParaRPr lang="zh-CN" altLang="en-US" sz="3200" b="1" dirty="0">
              <a:solidFill>
                <a:srgbClr val="0070C0"/>
              </a:solidFill>
            </a:endParaRPr>
          </a:p>
        </p:txBody>
      </p:sp>
      <p:sp>
        <p:nvSpPr>
          <p:cNvPr id="2" name="文本框 1"/>
          <p:cNvSpPr txBox="1"/>
          <p:nvPr/>
        </p:nvSpPr>
        <p:spPr>
          <a:xfrm>
            <a:off x="4253230" y="2997200"/>
            <a:ext cx="703580" cy="2306955"/>
          </a:xfrm>
          <a:prstGeom prst="rect">
            <a:avLst/>
          </a:prstGeom>
          <a:noFill/>
          <a:ln w="12700">
            <a:solidFill>
              <a:srgbClr val="FF3300"/>
            </a:solidFill>
          </a:ln>
        </p:spPr>
        <p:txBody>
          <a:bodyPr wrap="square" rtlCol="0">
            <a:spAutoFit/>
          </a:bodyPr>
          <a:lstStyle/>
          <a:p>
            <a:r>
              <a:rPr lang="zh-CN" altLang="en-US" sz="3600" b="1" dirty="0">
                <a:gradFill>
                  <a:gsLst>
                    <a:gs pos="0">
                      <a:srgbClr val="E30000"/>
                    </a:gs>
                    <a:gs pos="100000">
                      <a:srgbClr val="760303"/>
                    </a:gs>
                  </a:gsLst>
                  <a:lin scaled="0"/>
                </a:gradFill>
              </a:rPr>
              <a:t>七个强化</a:t>
            </a:r>
          </a:p>
        </p:txBody>
      </p:sp>
      <p:sp>
        <p:nvSpPr>
          <p:cNvPr id="31" name="TextBox 12"/>
          <p:cNvSpPr txBox="1"/>
          <p:nvPr/>
        </p:nvSpPr>
        <p:spPr>
          <a:xfrm>
            <a:off x="6047911" y="2661788"/>
            <a:ext cx="957656" cy="353822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r>
              <a:rPr lang="zh-CN" altLang="en-US" sz="3200" b="1" dirty="0" smtClean="0">
                <a:solidFill>
                  <a:srgbClr val="0070C0"/>
                </a:solidFill>
                <a:latin typeface="宋体" panose="02010600030101010101" pitchFamily="2" charset="-122"/>
                <a:ea typeface="宋体" panose="02010600030101010101" pitchFamily="2" charset="-122"/>
              </a:rPr>
              <a:t>强化</a:t>
            </a:r>
            <a:endParaRPr lang="en-US" altLang="zh-CN" sz="3200" b="1" dirty="0" smtClean="0">
              <a:solidFill>
                <a:srgbClr val="0070C0"/>
              </a:solidFill>
              <a:latin typeface="宋体" panose="02010600030101010101" pitchFamily="2" charset="-122"/>
              <a:ea typeface="宋体" panose="02010600030101010101" pitchFamily="2" charset="-122"/>
            </a:endParaRPr>
          </a:p>
          <a:p>
            <a:pPr algn="ctr"/>
            <a:r>
              <a:rPr lang="zh-CN" sz="3200" b="1" dirty="0">
                <a:solidFill>
                  <a:srgbClr val="0070C0"/>
                </a:solidFill>
                <a:latin typeface="宋体" panose="02010600030101010101" pitchFamily="2" charset="-122"/>
                <a:ea typeface="宋体" panose="02010600030101010101" pitchFamily="2" charset="-122"/>
              </a:rPr>
              <a:t>资金投入</a:t>
            </a:r>
          </a:p>
          <a:p>
            <a:pPr algn="ctr"/>
            <a:endParaRPr lang="zh-CN" sz="3200" b="1" dirty="0">
              <a:solidFill>
                <a:srgbClr val="0070C0"/>
              </a:solidFill>
              <a:latin typeface="宋体" panose="02010600030101010101" pitchFamily="2" charset="-122"/>
              <a:ea typeface="宋体" panose="02010600030101010101" pitchFamily="2" charset="-122"/>
            </a:endParaRPr>
          </a:p>
        </p:txBody>
      </p:sp>
      <p:sp>
        <p:nvSpPr>
          <p:cNvPr id="34" name="TextBox 17"/>
          <p:cNvSpPr txBox="1"/>
          <p:nvPr/>
        </p:nvSpPr>
        <p:spPr>
          <a:xfrm>
            <a:off x="8919747" y="2662129"/>
            <a:ext cx="957656" cy="353822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r>
              <a:rPr lang="zh-CN" altLang="en-US" sz="3200" b="1" dirty="0" smtClean="0">
                <a:solidFill>
                  <a:srgbClr val="0070C0"/>
                </a:solidFill>
              </a:rPr>
              <a:t>强化</a:t>
            </a:r>
            <a:endParaRPr lang="en-US" altLang="zh-CN" sz="3200" b="1" dirty="0" smtClean="0">
              <a:solidFill>
                <a:srgbClr val="0070C0"/>
              </a:solidFill>
            </a:endParaRPr>
          </a:p>
          <a:p>
            <a:pPr algn="ctr"/>
            <a:r>
              <a:rPr lang="zh-CN" altLang="en-US" sz="3200" b="1" dirty="0" smtClean="0">
                <a:solidFill>
                  <a:srgbClr val="0070C0"/>
                </a:solidFill>
                <a:sym typeface="+mn-ea"/>
              </a:rPr>
              <a:t>社会</a:t>
            </a:r>
            <a:endParaRPr lang="en-US" altLang="zh-CN" sz="3200" b="1" dirty="0" smtClean="0">
              <a:solidFill>
                <a:srgbClr val="0070C0"/>
              </a:solidFill>
            </a:endParaRPr>
          </a:p>
          <a:p>
            <a:pPr algn="ctr"/>
            <a:r>
              <a:rPr lang="zh-CN" altLang="en-US" sz="3200" b="1" dirty="0" smtClean="0">
                <a:solidFill>
                  <a:srgbClr val="0070C0"/>
                </a:solidFill>
                <a:sym typeface="+mn-ea"/>
              </a:rPr>
              <a:t>合力</a:t>
            </a:r>
          </a:p>
          <a:p>
            <a:pPr algn="ctr"/>
            <a:endParaRPr lang="zh-CN" altLang="en-US" sz="3200" b="1" dirty="0">
              <a:solidFill>
                <a:srgbClr val="0070C0"/>
              </a:solidFill>
            </a:endParaRPr>
          </a:p>
        </p:txBody>
      </p:sp>
      <p:sp>
        <p:nvSpPr>
          <p:cNvPr id="35" name="TextBox 18"/>
          <p:cNvSpPr txBox="1"/>
          <p:nvPr/>
        </p:nvSpPr>
        <p:spPr>
          <a:xfrm>
            <a:off x="9877527" y="2661684"/>
            <a:ext cx="957656" cy="353822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r>
              <a:rPr lang="zh-CN" altLang="en-US" sz="3200" b="1" dirty="0" smtClean="0">
                <a:solidFill>
                  <a:srgbClr val="0070C0"/>
                </a:solidFill>
              </a:rPr>
              <a:t>强化</a:t>
            </a:r>
            <a:endParaRPr lang="en-US" altLang="zh-CN" sz="3200" b="1" dirty="0" smtClean="0">
              <a:solidFill>
                <a:srgbClr val="0070C0"/>
              </a:solidFill>
            </a:endParaRPr>
          </a:p>
          <a:p>
            <a:pPr algn="ctr"/>
            <a:r>
              <a:rPr lang="zh-CN" altLang="en-US" sz="3200" b="1" dirty="0" smtClean="0">
                <a:solidFill>
                  <a:srgbClr val="0070C0"/>
                </a:solidFill>
                <a:sym typeface="+mn-ea"/>
              </a:rPr>
              <a:t>基层</a:t>
            </a:r>
            <a:endParaRPr lang="en-US" altLang="zh-CN" sz="3200" b="1" dirty="0" smtClean="0">
              <a:solidFill>
                <a:srgbClr val="0070C0"/>
              </a:solidFill>
            </a:endParaRPr>
          </a:p>
          <a:p>
            <a:pPr algn="ctr"/>
            <a:r>
              <a:rPr lang="zh-CN" altLang="en-US" sz="3200" b="1" dirty="0" smtClean="0">
                <a:solidFill>
                  <a:srgbClr val="0070C0"/>
                </a:solidFill>
                <a:sym typeface="+mn-ea"/>
              </a:rPr>
              <a:t>活力</a:t>
            </a:r>
          </a:p>
          <a:p>
            <a:pPr algn="ctr"/>
            <a:endParaRPr lang="zh-CN" altLang="en-US" sz="3200" b="1" dirty="0">
              <a:solidFill>
                <a:srgbClr val="0070C0"/>
              </a:solidFill>
            </a:endParaRPr>
          </a:p>
        </p:txBody>
      </p:sp>
      <p:sp>
        <p:nvSpPr>
          <p:cNvPr id="36" name="TextBox 19"/>
          <p:cNvSpPr txBox="1"/>
          <p:nvPr/>
        </p:nvSpPr>
        <p:spPr>
          <a:xfrm>
            <a:off x="7962103" y="2661803"/>
            <a:ext cx="957656" cy="353822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r>
              <a:rPr lang="zh-CN" altLang="en-US" sz="3200" b="1" dirty="0" smtClean="0">
                <a:solidFill>
                  <a:srgbClr val="0070C0"/>
                </a:solidFill>
              </a:rPr>
              <a:t>强化</a:t>
            </a:r>
            <a:endParaRPr lang="en-US" altLang="zh-CN" sz="3200" b="1" dirty="0" smtClean="0">
              <a:solidFill>
                <a:srgbClr val="0070C0"/>
              </a:solidFill>
            </a:endParaRPr>
          </a:p>
          <a:p>
            <a:pPr algn="ctr"/>
            <a:r>
              <a:rPr lang="zh-CN" altLang="en-US" sz="3200" b="1" dirty="0" smtClean="0">
                <a:solidFill>
                  <a:srgbClr val="0070C0"/>
                </a:solidFill>
                <a:sym typeface="+mn-ea"/>
              </a:rPr>
              <a:t>东西</a:t>
            </a:r>
            <a:endParaRPr lang="en-US" altLang="zh-CN" sz="3200" b="1" dirty="0" smtClean="0">
              <a:solidFill>
                <a:srgbClr val="0070C0"/>
              </a:solidFill>
            </a:endParaRPr>
          </a:p>
          <a:p>
            <a:pPr algn="ctr"/>
            <a:r>
              <a:rPr lang="zh-CN" altLang="en-US" sz="3200" b="1" dirty="0" smtClean="0">
                <a:solidFill>
                  <a:srgbClr val="0070C0"/>
                </a:solidFill>
                <a:sym typeface="+mn-ea"/>
              </a:rPr>
              <a:t>协作</a:t>
            </a:r>
          </a:p>
          <a:p>
            <a:pPr algn="ctr"/>
            <a:endParaRPr lang="zh-CN" altLang="en-US" sz="3200" b="1" dirty="0">
              <a:solidFill>
                <a:srgbClr val="0070C0"/>
              </a:solidFill>
            </a:endParaRPr>
          </a:p>
        </p:txBody>
      </p:sp>
      <p:sp>
        <p:nvSpPr>
          <p:cNvPr id="37" name="TextBox 13"/>
          <p:cNvSpPr txBox="1"/>
          <p:nvPr/>
        </p:nvSpPr>
        <p:spPr>
          <a:xfrm>
            <a:off x="7005637" y="2662077"/>
            <a:ext cx="957656" cy="353822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r>
              <a:rPr lang="zh-CN" altLang="en-US" sz="3200" b="1" dirty="0" smtClean="0">
                <a:solidFill>
                  <a:srgbClr val="0070C0"/>
                </a:solidFill>
              </a:rPr>
              <a:t>强化</a:t>
            </a:r>
            <a:endParaRPr lang="en-US" altLang="zh-CN" sz="3200" b="1" dirty="0" smtClean="0">
              <a:solidFill>
                <a:srgbClr val="0070C0"/>
              </a:solidFill>
            </a:endParaRPr>
          </a:p>
          <a:p>
            <a:pPr algn="ctr"/>
            <a:r>
              <a:rPr lang="zh-CN" altLang="en-US" sz="3200" b="1" dirty="0" smtClean="0">
                <a:solidFill>
                  <a:srgbClr val="0070C0"/>
                </a:solidFill>
                <a:sym typeface="+mn-ea"/>
              </a:rPr>
              <a:t>部门</a:t>
            </a:r>
            <a:endParaRPr lang="en-US" altLang="zh-CN" sz="3200" b="1" dirty="0" smtClean="0">
              <a:solidFill>
                <a:srgbClr val="0070C0"/>
              </a:solidFill>
            </a:endParaRPr>
          </a:p>
          <a:p>
            <a:pPr algn="ctr"/>
            <a:r>
              <a:rPr lang="zh-CN" altLang="en-US" sz="3200" b="1" dirty="0" smtClean="0">
                <a:solidFill>
                  <a:srgbClr val="0070C0"/>
                </a:solidFill>
                <a:sym typeface="+mn-ea"/>
              </a:rPr>
              <a:t>协同</a:t>
            </a:r>
          </a:p>
          <a:p>
            <a:pPr algn="ctr"/>
            <a:endParaRPr lang="zh-CN" altLang="en-US" sz="3200" b="1" dirty="0">
              <a:solidFill>
                <a:srgbClr val="0070C0"/>
              </a:solidFill>
            </a:endParaRPr>
          </a:p>
        </p:txBody>
      </p:sp>
      <p:sp>
        <p:nvSpPr>
          <p:cNvPr id="38" name="TextBox 12"/>
          <p:cNvSpPr txBox="1"/>
          <p:nvPr/>
        </p:nvSpPr>
        <p:spPr>
          <a:xfrm>
            <a:off x="5090331" y="2661788"/>
            <a:ext cx="957656" cy="353822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r>
              <a:rPr lang="zh-CN" altLang="en-US" sz="3200" b="1" dirty="0" smtClean="0">
                <a:solidFill>
                  <a:srgbClr val="0070C0"/>
                </a:solidFill>
              </a:rPr>
              <a:t>强化</a:t>
            </a:r>
            <a:endParaRPr lang="en-US" altLang="zh-CN" sz="3200" b="1" dirty="0" smtClean="0">
              <a:solidFill>
                <a:srgbClr val="0070C0"/>
              </a:solidFill>
            </a:endParaRPr>
          </a:p>
          <a:p>
            <a:pPr algn="ctr"/>
            <a:r>
              <a:rPr lang="zh-CN" altLang="en-US" sz="3200" b="1" dirty="0" smtClean="0">
                <a:solidFill>
                  <a:srgbClr val="0070C0"/>
                </a:solidFill>
              </a:rPr>
              <a:t>领导</a:t>
            </a:r>
            <a:endParaRPr lang="en-US" altLang="zh-CN" sz="3200" b="1" dirty="0" smtClean="0">
              <a:solidFill>
                <a:srgbClr val="0070C0"/>
              </a:solidFill>
            </a:endParaRPr>
          </a:p>
          <a:p>
            <a:pPr algn="ctr"/>
            <a:r>
              <a:rPr lang="zh-CN" altLang="en-US" sz="3200" b="1" dirty="0" smtClean="0">
                <a:solidFill>
                  <a:srgbClr val="0070C0"/>
                </a:solidFill>
              </a:rPr>
              <a:t>责任</a:t>
            </a:r>
          </a:p>
          <a:p>
            <a:pPr algn="ctr"/>
            <a:endParaRPr lang="zh-CN" altLang="en-US" sz="3200" b="1" dirty="0">
              <a:solidFill>
                <a:srgbClr val="0070C0"/>
              </a:solidFill>
            </a:endParaRPr>
          </a:p>
        </p:txBody>
      </p:sp>
      <p:sp>
        <p:nvSpPr>
          <p:cNvPr id="9" name="内容占位符 2"/>
          <p:cNvSpPr>
            <a:spLocks noGrp="1"/>
          </p:cNvSpPr>
          <p:nvPr/>
        </p:nvSpPr>
        <p:spPr>
          <a:xfrm>
            <a:off x="537210" y="1134110"/>
            <a:ext cx="11117580" cy="1189355"/>
          </a:xfrm>
          <a:prstGeom prst="rect">
            <a:avLst/>
          </a:prstGeom>
        </p:spPr>
        <p:txBody>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eaLnBrk="1" latinLnBrk="0" hangingPunct="1">
              <a:lnSpc>
                <a:spcPct val="100000"/>
              </a:lnSpc>
              <a:spcBef>
                <a:spcPts val="700"/>
              </a:spcBef>
              <a:buNone/>
            </a:pPr>
            <a:r>
              <a:rPr lang="zh-CN" altLang="en-US" sz="3200" b="1" dirty="0">
                <a:solidFill>
                  <a:srgbClr val="0070C0"/>
                </a:solidFill>
                <a:effectLst/>
                <a:latin typeface="黑体" panose="02010609060101010101" charset="-122"/>
                <a:ea typeface="黑体" panose="02010609060101010101" charset="-122"/>
                <a:sym typeface="+mn-ea"/>
              </a:rPr>
              <a:t>三、从为民初心看</a:t>
            </a:r>
            <a:r>
              <a:rPr sz="3200" b="1" dirty="0" err="1" smtClean="0">
                <a:solidFill>
                  <a:srgbClr val="0070C0"/>
                </a:solidFill>
                <a:effectLst/>
                <a:latin typeface="黑体" panose="02010609060101010101" charset="-122"/>
                <a:ea typeface="黑体" panose="02010609060101010101" charset="-122"/>
                <a:cs typeface="+mn-ea"/>
                <a:sym typeface="+mn-ea"/>
              </a:rPr>
              <a:t>习近平精准扶贫重要论述的形成和内涵</a:t>
            </a:r>
            <a:endParaRPr lang="zh-CN" altLang="en-US" sz="3200" b="1" dirty="0" smtClean="0">
              <a:solidFill>
                <a:srgbClr val="0070C0"/>
              </a:solidFill>
              <a:effectLst/>
              <a:latin typeface="黑体" panose="02010609060101010101" charset="-122"/>
              <a:ea typeface="黑体" panose="02010609060101010101" charset="-122"/>
            </a:endParaRPr>
          </a:p>
          <a:p>
            <a:pPr marL="0" indent="0" eaLnBrk="1" latinLnBrk="0" hangingPunct="1">
              <a:lnSpc>
                <a:spcPct val="100000"/>
              </a:lnSpc>
              <a:spcBef>
                <a:spcPts val="700"/>
              </a:spcBef>
              <a:buNone/>
            </a:pPr>
            <a:r>
              <a:rPr lang="zh-CN" altLang="en-US" sz="3200" b="1" dirty="0" smtClean="0">
                <a:solidFill>
                  <a:schemeClr val="tx1"/>
                </a:solidFill>
                <a:latin typeface="楷体" panose="02010609060101010101" charset="-122"/>
                <a:ea typeface="楷体" panose="02010609060101010101" charset="-122"/>
              </a:rPr>
              <a:t>（二</a:t>
            </a:r>
            <a:r>
              <a:rPr lang="zh-CN" altLang="en-US" sz="3200" b="1" dirty="0">
                <a:solidFill>
                  <a:schemeClr val="tx1"/>
                </a:solidFill>
                <a:latin typeface="楷体" panose="02010609060101010101" charset="-122"/>
                <a:ea typeface="楷体" panose="02010609060101010101" charset="-122"/>
              </a:rPr>
              <a:t>）习近平精准扶贫重要论述的主要内涵</a:t>
            </a:r>
          </a:p>
        </p:txBody>
      </p:sp>
      <p:pic>
        <p:nvPicPr>
          <p:cNvPr id="7" name="图片 6" descr="ea24942045b7fc93e0cefb3f0310b8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420" y="41910"/>
            <a:ext cx="757555" cy="757555"/>
          </a:xfrm>
          <a:prstGeom prst="rect">
            <a:avLst/>
          </a:prstGeom>
        </p:spPr>
      </p:pic>
    </p:spTree>
    <p:custDataLst>
      <p:tags r:id="rId1"/>
    </p:custData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strips(upRight)">
                                      <p:cBhvr>
                                        <p:cTn id="7" dur="500"/>
                                        <p:tgtEl>
                                          <p:spTgt spid="27650"/>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trips(upRigh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5"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1+#ppt_w/2"/>
                                          </p:val>
                                        </p:tav>
                                        <p:tav tm="100000">
                                          <p:val>
                                            <p:strVal val="#ppt_x"/>
                                          </p:val>
                                        </p:tav>
                                      </p:tavLst>
                                    </p:anim>
                                    <p:anim calcmode="lin" valueType="num">
                                      <p:cBhvr additive="base">
                                        <p:cTn id="21"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1+#ppt_w/2"/>
                                          </p:val>
                                        </p:tav>
                                        <p:tav tm="100000">
                                          <p:val>
                                            <p:strVal val="#ppt_x"/>
                                          </p:val>
                                        </p:tav>
                                      </p:tavLst>
                                    </p:anim>
                                    <p:anim calcmode="lin" valueType="num">
                                      <p:cBhvr additive="base">
                                        <p:cTn id="27"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fill="hold"/>
                                        <p:tgtEl>
                                          <p:spTgt spid="37"/>
                                        </p:tgtEl>
                                        <p:attrNameLst>
                                          <p:attrName>ppt_x</p:attrName>
                                        </p:attrNameLst>
                                      </p:cBhvr>
                                      <p:tavLst>
                                        <p:tav tm="0">
                                          <p:val>
                                            <p:strVal val="1+#ppt_w/2"/>
                                          </p:val>
                                        </p:tav>
                                        <p:tav tm="100000">
                                          <p:val>
                                            <p:strVal val="#ppt_x"/>
                                          </p:val>
                                        </p:tav>
                                      </p:tavLst>
                                    </p:anim>
                                    <p:anim calcmode="lin" valueType="num">
                                      <p:cBhvr additive="base">
                                        <p:cTn id="33"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additive="base">
                                        <p:cTn id="38" dur="500" fill="hold"/>
                                        <p:tgtEl>
                                          <p:spTgt spid="36"/>
                                        </p:tgtEl>
                                        <p:attrNameLst>
                                          <p:attrName>ppt_x</p:attrName>
                                        </p:attrNameLst>
                                      </p:cBhvr>
                                      <p:tavLst>
                                        <p:tav tm="0">
                                          <p:val>
                                            <p:strVal val="1+#ppt_w/2"/>
                                          </p:val>
                                        </p:tav>
                                        <p:tav tm="100000">
                                          <p:val>
                                            <p:strVal val="#ppt_x"/>
                                          </p:val>
                                        </p:tav>
                                      </p:tavLst>
                                    </p:anim>
                                    <p:anim calcmode="lin" valueType="num">
                                      <p:cBhvr additive="base">
                                        <p:cTn id="39"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1+#ppt_w/2"/>
                                          </p:val>
                                        </p:tav>
                                        <p:tav tm="100000">
                                          <p:val>
                                            <p:strVal val="#ppt_x"/>
                                          </p:val>
                                        </p:tav>
                                      </p:tavLst>
                                    </p:anim>
                                    <p:anim calcmode="lin" valueType="num">
                                      <p:cBhvr additive="base">
                                        <p:cTn id="45"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additive="base">
                                        <p:cTn id="50" dur="500" fill="hold"/>
                                        <p:tgtEl>
                                          <p:spTgt spid="35"/>
                                        </p:tgtEl>
                                        <p:attrNameLst>
                                          <p:attrName>ppt_x</p:attrName>
                                        </p:attrNameLst>
                                      </p:cBhvr>
                                      <p:tavLst>
                                        <p:tav tm="0">
                                          <p:val>
                                            <p:strVal val="1+#ppt_w/2"/>
                                          </p:val>
                                        </p:tav>
                                        <p:tav tm="100000">
                                          <p:val>
                                            <p:strVal val="#ppt_x"/>
                                          </p:val>
                                        </p:tav>
                                      </p:tavLst>
                                    </p:anim>
                                    <p:anim calcmode="lin" valueType="num">
                                      <p:cBhvr additive="base">
                                        <p:cTn id="5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1+#ppt_w/2"/>
                                          </p:val>
                                        </p:tav>
                                        <p:tav tm="100000">
                                          <p:val>
                                            <p:strVal val="#ppt_x"/>
                                          </p:val>
                                        </p:tav>
                                      </p:tavLst>
                                    </p:anim>
                                    <p:anim calcmode="lin" valueType="num">
                                      <p:cBhvr additive="base">
                                        <p:cTn id="5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5" grpId="0" bldLvl="0" animBg="1"/>
      <p:bldP spid="2" grpId="0" bldLvl="0" animBg="1"/>
      <p:bldP spid="31" grpId="0" bldLvl="0" animBg="1"/>
      <p:bldP spid="34" grpId="0" bldLvl="0" animBg="1"/>
      <p:bldP spid="35" grpId="0" bldLvl="0" animBg="1"/>
      <p:bldP spid="36" grpId="0" bldLvl="0" animBg="1"/>
      <p:bldP spid="37" grpId="0" bldLvl="0" animBg="1"/>
      <p:bldP spid="38"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custDataLst>
              <p:tags r:id="rId1"/>
            </p:custDataLst>
          </p:nvPr>
        </p:nvSpPr>
        <p:spPr>
          <a:xfrm>
            <a:off x="969645" y="130810"/>
            <a:ext cx="9149080"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flipV="1">
            <a:off x="264160" y="949325"/>
            <a:ext cx="9854565" cy="6985"/>
          </a:xfrm>
          <a:prstGeom prst="line">
            <a:avLst/>
          </a:prstGeom>
        </p:spPr>
        <p:style>
          <a:lnRef idx="1">
            <a:schemeClr val="accent2"/>
          </a:lnRef>
          <a:fillRef idx="0">
            <a:schemeClr val="accent2"/>
          </a:fillRef>
          <a:effectRef idx="0">
            <a:schemeClr val="accent2"/>
          </a:effectRef>
          <a:fontRef idx="minor">
            <a:schemeClr val="tx1"/>
          </a:fontRef>
        </p:style>
      </p:cxnSp>
      <p:sp>
        <p:nvSpPr>
          <p:cNvPr id="7" name="矩形 3"/>
          <p:cNvSpPr/>
          <p:nvPr/>
        </p:nvSpPr>
        <p:spPr>
          <a:xfrm>
            <a:off x="0" y="1109980"/>
            <a:ext cx="11927840" cy="5915025"/>
          </a:xfrm>
          <a:prstGeom prst="rect">
            <a:avLst/>
          </a:prstGeom>
          <a:solidFill>
            <a:schemeClr val="bg1"/>
          </a:solidFill>
          <a:ln w="12700">
            <a:noFill/>
          </a:ln>
          <a:effectLst>
            <a:softEdge rad="3175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15" name="TextBox 14"/>
          <p:cNvSpPr txBox="1"/>
          <p:nvPr/>
        </p:nvSpPr>
        <p:spPr>
          <a:xfrm>
            <a:off x="3190013" y="2602581"/>
            <a:ext cx="6837500" cy="4051300"/>
          </a:xfrm>
          <a:prstGeom prst="rect">
            <a:avLst/>
          </a:prstGeom>
          <a:solidFill>
            <a:srgbClr val="379ADD"/>
          </a:solidFill>
          <a:ln w="25400">
            <a:solidFill>
              <a:srgbClr val="FF330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nSpc>
                <a:spcPts val="3860"/>
              </a:lnSpc>
            </a:pPr>
            <a:r>
              <a:rPr lang="zh-CN" altLang="zh-CN" sz="2800" dirty="0" smtClean="0"/>
              <a:t>一是决胜脱贫攻坚，共享全面小康</a:t>
            </a:r>
            <a:endParaRPr lang="en-US" altLang="zh-CN" sz="2800" dirty="0" smtClean="0"/>
          </a:p>
          <a:p>
            <a:pPr>
              <a:lnSpc>
                <a:spcPts val="3860"/>
              </a:lnSpc>
            </a:pPr>
            <a:r>
              <a:rPr lang="zh-CN" altLang="zh-CN" sz="2800" dirty="0" smtClean="0"/>
              <a:t>二是坚持党的领导，强化组织保证</a:t>
            </a:r>
            <a:endParaRPr lang="en-US" altLang="zh-CN" sz="2800" dirty="0" smtClean="0"/>
          </a:p>
          <a:p>
            <a:pPr>
              <a:lnSpc>
                <a:spcPts val="3860"/>
              </a:lnSpc>
            </a:pPr>
            <a:r>
              <a:rPr lang="zh-CN" altLang="zh-CN" sz="2800" dirty="0" smtClean="0"/>
              <a:t>三是坚持精准方略，提高脱贫实效</a:t>
            </a:r>
            <a:endParaRPr lang="en-US" altLang="zh-CN" sz="2800" dirty="0" smtClean="0"/>
          </a:p>
          <a:p>
            <a:pPr>
              <a:lnSpc>
                <a:spcPts val="3860"/>
              </a:lnSpc>
            </a:pPr>
            <a:r>
              <a:rPr lang="zh-CN" altLang="zh-CN" sz="2800" dirty="0" smtClean="0"/>
              <a:t>四是坚持加大投入，强化资金支持</a:t>
            </a:r>
            <a:endParaRPr lang="en-US" altLang="zh-CN" sz="2800" dirty="0" smtClean="0"/>
          </a:p>
          <a:p>
            <a:pPr>
              <a:lnSpc>
                <a:spcPts val="3860"/>
              </a:lnSpc>
            </a:pPr>
            <a:r>
              <a:rPr lang="zh-CN" altLang="zh-CN" sz="2800" dirty="0" smtClean="0"/>
              <a:t>五是坚持社会动员，凝聚各方力量</a:t>
            </a:r>
            <a:endParaRPr lang="en-US" altLang="zh-CN" sz="2800" dirty="0" smtClean="0"/>
          </a:p>
          <a:p>
            <a:pPr>
              <a:lnSpc>
                <a:spcPts val="3860"/>
              </a:lnSpc>
            </a:pPr>
            <a:r>
              <a:rPr lang="zh-CN" altLang="zh-CN" sz="2800" dirty="0" smtClean="0"/>
              <a:t>六是坚持从严要求，促进真抓实干</a:t>
            </a:r>
            <a:endParaRPr lang="en-US" altLang="zh-CN" sz="2800" dirty="0" smtClean="0"/>
          </a:p>
          <a:p>
            <a:pPr>
              <a:lnSpc>
                <a:spcPts val="3860"/>
              </a:lnSpc>
            </a:pPr>
            <a:r>
              <a:rPr lang="zh-CN" altLang="zh-CN" sz="2800" dirty="0" smtClean="0"/>
              <a:t>七是坚持群众主体，激发内生动力</a:t>
            </a:r>
            <a:endParaRPr lang="en-US" altLang="zh-CN" sz="2800" dirty="0" smtClean="0"/>
          </a:p>
          <a:p>
            <a:pPr>
              <a:lnSpc>
                <a:spcPts val="3860"/>
              </a:lnSpc>
            </a:pPr>
            <a:r>
              <a:rPr lang="zh-CN" altLang="zh-CN" sz="2800" dirty="0" smtClean="0"/>
              <a:t>八是携手消除贫困，共建人类命运共同体</a:t>
            </a:r>
            <a:endParaRPr lang="zh-CN" altLang="zh-CN" sz="2800" dirty="0"/>
          </a:p>
        </p:txBody>
      </p:sp>
      <p:sp>
        <p:nvSpPr>
          <p:cNvPr id="18" name="TextBox 17"/>
          <p:cNvSpPr txBox="1"/>
          <p:nvPr/>
        </p:nvSpPr>
        <p:spPr>
          <a:xfrm>
            <a:off x="10443210" y="3474720"/>
            <a:ext cx="948690" cy="2306955"/>
          </a:xfrm>
          <a:prstGeom prst="rect">
            <a:avLst/>
          </a:prstGeom>
          <a:solidFill>
            <a:srgbClr val="FF3300">
              <a:alpha val="98000"/>
            </a:srgbClr>
          </a:solidFill>
          <a:ln>
            <a:solidFill>
              <a:srgbClr val="0070C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lnSpc>
                <a:spcPct val="150000"/>
              </a:lnSpc>
            </a:pPr>
            <a:r>
              <a:rPr lang="zh-CN"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八</a:t>
            </a:r>
          </a:p>
          <a:p>
            <a:pPr algn="ctr">
              <a:lnSpc>
                <a:spcPct val="150000"/>
              </a:lnSpc>
            </a:pPr>
            <a:r>
              <a:rPr lang="zh-CN"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条</a:t>
            </a:r>
          </a:p>
          <a:p>
            <a:pPr algn="ctr">
              <a:lnSpc>
                <a:spcPct val="150000"/>
              </a:lnSpc>
            </a:pPr>
            <a:r>
              <a:rPr lang="zh-CN"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经</a:t>
            </a:r>
          </a:p>
          <a:p>
            <a:pPr algn="ctr">
              <a:lnSpc>
                <a:spcPct val="150000"/>
              </a:lnSpc>
            </a:pPr>
            <a:r>
              <a:rPr lang="zh-CN"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验</a:t>
            </a:r>
            <a:endParaRPr lang="zh-CN"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左箭头 1"/>
          <p:cNvSpPr/>
          <p:nvPr/>
        </p:nvSpPr>
        <p:spPr>
          <a:xfrm>
            <a:off x="10005695" y="4497705"/>
            <a:ext cx="437515" cy="28765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2800" b="1" i="0" u="none" strike="noStrike" cap="none" normalizeH="0" baseline="0" dirty="0" smtClean="0">
              <a:ln>
                <a:noFill/>
              </a:ln>
              <a:solidFill>
                <a:schemeClr val="bg1"/>
              </a:solidFill>
              <a:effectLst/>
              <a:latin typeface="黑体" panose="02010609060101010101" charset="-122"/>
              <a:ea typeface="黑体" panose="02010609060101010101" charset="-122"/>
              <a:cs typeface="Calibri" panose="020F0502020204030204" pitchFamily="34" charset="0"/>
            </a:endParaRPr>
          </a:p>
        </p:txBody>
      </p:sp>
      <p:sp>
        <p:nvSpPr>
          <p:cNvPr id="12" name="左箭头 11"/>
          <p:cNvSpPr/>
          <p:nvPr/>
        </p:nvSpPr>
        <p:spPr>
          <a:xfrm>
            <a:off x="2752725" y="4497705"/>
            <a:ext cx="437515" cy="28765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2800" b="1" i="0" u="none" strike="noStrike" cap="none" normalizeH="0" baseline="0" dirty="0" smtClean="0">
              <a:ln>
                <a:noFill/>
              </a:ln>
              <a:solidFill>
                <a:schemeClr val="bg1"/>
              </a:solidFill>
              <a:effectLst/>
              <a:latin typeface="黑体" panose="02010609060101010101" charset="-122"/>
              <a:ea typeface="黑体" panose="02010609060101010101" charset="-122"/>
              <a:cs typeface="Calibri" panose="020F0502020204030204" pitchFamily="34" charset="0"/>
            </a:endParaRPr>
          </a:p>
        </p:txBody>
      </p:sp>
      <p:pic>
        <p:nvPicPr>
          <p:cNvPr id="3" name="图片 2"/>
          <p:cNvPicPr>
            <a:picLocks noChangeAspect="1"/>
          </p:cNvPicPr>
          <p:nvPr/>
        </p:nvPicPr>
        <p:blipFill>
          <a:blip r:embed="rId4"/>
          <a:stretch>
            <a:fillRect/>
          </a:stretch>
        </p:blipFill>
        <p:spPr>
          <a:xfrm>
            <a:off x="314325" y="2735580"/>
            <a:ext cx="2438400" cy="3315970"/>
          </a:xfrm>
          <a:prstGeom prst="rect">
            <a:avLst/>
          </a:prstGeom>
        </p:spPr>
      </p:pic>
      <p:sp>
        <p:nvSpPr>
          <p:cNvPr id="4" name="内容占位符 2"/>
          <p:cNvSpPr>
            <a:spLocks noGrp="1"/>
          </p:cNvSpPr>
          <p:nvPr/>
        </p:nvSpPr>
        <p:spPr>
          <a:xfrm>
            <a:off x="537210" y="1109980"/>
            <a:ext cx="11117580" cy="1189355"/>
          </a:xfrm>
          <a:prstGeom prst="rect">
            <a:avLst/>
          </a:prstGeom>
        </p:spPr>
        <p:txBody>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eaLnBrk="1" latinLnBrk="0" hangingPunct="1">
              <a:lnSpc>
                <a:spcPct val="100000"/>
              </a:lnSpc>
              <a:spcBef>
                <a:spcPts val="700"/>
              </a:spcBef>
              <a:buNone/>
            </a:pPr>
            <a:r>
              <a:rPr lang="zh-CN" altLang="en-US" sz="3200" b="1" dirty="0">
                <a:solidFill>
                  <a:srgbClr val="0070C0"/>
                </a:solidFill>
                <a:effectLst/>
                <a:latin typeface="黑体" panose="02010609060101010101" charset="-122"/>
                <a:ea typeface="黑体" panose="02010609060101010101" charset="-122"/>
                <a:sym typeface="+mn-ea"/>
              </a:rPr>
              <a:t>三、从为民初心看</a:t>
            </a:r>
            <a:r>
              <a:rPr sz="3200" b="1" dirty="0" err="1" smtClean="0">
                <a:solidFill>
                  <a:srgbClr val="0070C0"/>
                </a:solidFill>
                <a:effectLst/>
                <a:latin typeface="黑体" panose="02010609060101010101" charset="-122"/>
                <a:ea typeface="黑体" panose="02010609060101010101" charset="-122"/>
                <a:cs typeface="+mn-ea"/>
                <a:sym typeface="+mn-ea"/>
              </a:rPr>
              <a:t>习近平精准扶贫重要论述的形成和内涵</a:t>
            </a:r>
            <a:endParaRPr lang="zh-CN" altLang="en-US" sz="3200" b="1" dirty="0" smtClean="0">
              <a:solidFill>
                <a:srgbClr val="0070C0"/>
              </a:solidFill>
              <a:effectLst/>
              <a:latin typeface="黑体" panose="02010609060101010101" charset="-122"/>
              <a:ea typeface="黑体" panose="02010609060101010101" charset="-122"/>
            </a:endParaRPr>
          </a:p>
          <a:p>
            <a:pPr marL="0" indent="0" eaLnBrk="1" latinLnBrk="0" hangingPunct="1">
              <a:lnSpc>
                <a:spcPct val="100000"/>
              </a:lnSpc>
              <a:spcBef>
                <a:spcPts val="700"/>
              </a:spcBef>
              <a:buNone/>
            </a:pPr>
            <a:r>
              <a:rPr lang="zh-CN" altLang="en-US" sz="3200" b="1" dirty="0" smtClean="0">
                <a:solidFill>
                  <a:schemeClr val="tx1"/>
                </a:solidFill>
                <a:latin typeface="楷体" panose="02010609060101010101" charset="-122"/>
                <a:ea typeface="楷体" panose="02010609060101010101" charset="-122"/>
              </a:rPr>
              <a:t>（二</a:t>
            </a:r>
            <a:r>
              <a:rPr lang="zh-CN" altLang="en-US" sz="3200" b="1" dirty="0">
                <a:solidFill>
                  <a:schemeClr val="tx1"/>
                </a:solidFill>
                <a:latin typeface="楷体" panose="02010609060101010101" charset="-122"/>
                <a:ea typeface="楷体" panose="02010609060101010101" charset="-122"/>
              </a:rPr>
              <a:t>）习近平精准扶贫重要论述的主要内涵</a:t>
            </a:r>
          </a:p>
        </p:txBody>
      </p:sp>
      <p:pic>
        <p:nvPicPr>
          <p:cNvPr id="8" name="图片 7" descr="ea24942045b7fc93e0cefb3f0310b8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420" y="41910"/>
            <a:ext cx="757555" cy="75755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box(ou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500" fill="hold">
                                          <p:stCondLst>
                                            <p:cond delay="0"/>
                                          </p:stCondLst>
                                        </p:cTn>
                                        <p:tgtEl>
                                          <p:spTgt spid="15"/>
                                        </p:tgtEl>
                                        <p:attrNameLst>
                                          <p:attrName>style.visibility</p:attrName>
                                        </p:attrNameLst>
                                      </p:cBhvr>
                                      <p:to>
                                        <p:strVal val="visible"/>
                                      </p:to>
                                    </p:set>
                                    <p:animEffect transition="in" filter="box(ou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righ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right)">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8" grpId="0" bldLvl="0" animBg="1"/>
      <p:bldP spid="2" grpId="0" bldLvl="0" animBg="1"/>
      <p:bldP spid="12"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443865" y="880110"/>
            <a:ext cx="10960735" cy="3842385"/>
          </a:xfrm>
          <a:prstGeom prst="rect">
            <a:avLst/>
          </a:prstGeom>
          <a:solidFill>
            <a:schemeClr val="bg1"/>
          </a:solidFill>
          <a:ln w="12700">
            <a:noFill/>
          </a:ln>
          <a:effectLst>
            <a:softEdge rad="2032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1047750" y="13081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150495" y="868680"/>
            <a:ext cx="10359390" cy="11430"/>
          </a:xfrm>
          <a:prstGeom prst="line">
            <a:avLst/>
          </a:prstGeom>
        </p:spPr>
        <p:style>
          <a:lnRef idx="1">
            <a:schemeClr val="accent2"/>
          </a:lnRef>
          <a:fillRef idx="0">
            <a:schemeClr val="accent2"/>
          </a:fillRef>
          <a:effectRef idx="0">
            <a:schemeClr val="accent2"/>
          </a:effectRef>
          <a:fontRef idx="minor">
            <a:schemeClr val="tx1"/>
          </a:fontRef>
        </p:style>
      </p:cxnSp>
      <p:sp>
        <p:nvSpPr>
          <p:cNvPr id="3" name="文本框 2"/>
          <p:cNvSpPr txBox="1"/>
          <p:nvPr/>
        </p:nvSpPr>
        <p:spPr>
          <a:xfrm>
            <a:off x="443865" y="2385695"/>
            <a:ext cx="10021570" cy="583565"/>
          </a:xfrm>
          <a:prstGeom prst="rect">
            <a:avLst/>
          </a:prstGeom>
          <a:noFill/>
        </p:spPr>
        <p:txBody>
          <a:bodyPr wrap="square" rtlCol="0">
            <a:spAutoFit/>
          </a:bodyPr>
          <a:lstStyle/>
          <a:p>
            <a:r>
              <a:rPr lang="zh-CN" altLang="en-US" sz="3200" b="1" dirty="0">
                <a:solidFill>
                  <a:schemeClr val="tx1"/>
                </a:solidFill>
                <a:latin typeface="黑体" panose="02010609060101010101" charset="-122"/>
                <a:ea typeface="黑体" panose="02010609060101010101" charset="-122"/>
                <a:sym typeface="+mn-ea"/>
              </a:rPr>
              <a:t>（一）撸起袖子加油干：十八洞村变成精准扶贫的典范</a:t>
            </a:r>
          </a:p>
        </p:txBody>
      </p:sp>
      <p:sp>
        <p:nvSpPr>
          <p:cNvPr id="7" name="文本框 6"/>
          <p:cNvSpPr txBox="1"/>
          <p:nvPr/>
        </p:nvSpPr>
        <p:spPr>
          <a:xfrm>
            <a:off x="891540" y="3154045"/>
            <a:ext cx="8364220" cy="521970"/>
          </a:xfrm>
          <a:prstGeom prst="rect">
            <a:avLst/>
          </a:prstGeom>
          <a:noFill/>
        </p:spPr>
        <p:txBody>
          <a:bodyPr wrap="square" rtlCol="0">
            <a:spAutoFit/>
          </a:bodyPr>
          <a:lstStyle/>
          <a:p>
            <a:r>
              <a:rPr lang="en-US" altLang="zh-CN" sz="2800" b="1" dirty="0" smtClean="0">
                <a:solidFill>
                  <a:srgbClr val="FF0000"/>
                </a:solidFill>
                <a:latin typeface="楷体" panose="02010609060101010101" charset="-122"/>
                <a:ea typeface="楷体" panose="02010609060101010101" charset="-122"/>
                <a:cs typeface="楷体" panose="02010609060101010101" charset="-122"/>
              </a:rPr>
              <a:t>1.</a:t>
            </a:r>
            <a:r>
              <a:rPr sz="2800" b="1" dirty="0">
                <a:solidFill>
                  <a:srgbClr val="FF0000"/>
                </a:solidFill>
                <a:latin typeface="楷体" panose="02010609060101010101" charset="-122"/>
                <a:ea typeface="楷体" panose="02010609060101010101" charset="-122"/>
                <a:cs typeface="楷体" panose="02010609060101010101" charset="-122"/>
              </a:rPr>
              <a:t>扶贫先扶志，十八洞人思想观念大蜕变</a:t>
            </a:r>
          </a:p>
        </p:txBody>
      </p:sp>
      <p:sp>
        <p:nvSpPr>
          <p:cNvPr id="10" name="文本框 9"/>
          <p:cNvSpPr txBox="1"/>
          <p:nvPr/>
        </p:nvSpPr>
        <p:spPr>
          <a:xfrm>
            <a:off x="765810" y="4128770"/>
            <a:ext cx="6096635" cy="460375"/>
          </a:xfrm>
          <a:prstGeom prst="rect">
            <a:avLst/>
          </a:prstGeom>
          <a:noFill/>
        </p:spPr>
        <p:txBody>
          <a:bodyPr wrap="square" rtlCol="0">
            <a:spAutoFit/>
          </a:bodyPr>
          <a:lstStyle/>
          <a:p>
            <a:pPr algn="ctr"/>
            <a:r>
              <a:rPr lang="zh-CN" altLang="en-US" sz="2400" b="1"/>
              <a:t>强化村级班子建设，村干部带领变。</a:t>
            </a:r>
            <a:endParaRPr lang="zh-CN" altLang="en-US" sz="2800"/>
          </a:p>
        </p:txBody>
      </p:sp>
      <p:sp>
        <p:nvSpPr>
          <p:cNvPr id="11" name="文本框 10"/>
          <p:cNvSpPr txBox="1"/>
          <p:nvPr/>
        </p:nvSpPr>
        <p:spPr>
          <a:xfrm>
            <a:off x="765810" y="1071880"/>
            <a:ext cx="10962005" cy="1198880"/>
          </a:xfrm>
          <a:prstGeom prst="rect">
            <a:avLst/>
          </a:prstGeom>
          <a:noFill/>
        </p:spPr>
        <p:txBody>
          <a:bodyPr wrap="square" rtlCol="0">
            <a:spAutoFit/>
          </a:bodyPr>
          <a:lstStyle/>
          <a:p>
            <a:r>
              <a:rPr lang="zh-CN" altLang="en-US" sz="3600" b="1" dirty="0">
                <a:gradFill>
                  <a:gsLst>
                    <a:gs pos="0">
                      <a:srgbClr val="7B32B2"/>
                    </a:gs>
                    <a:gs pos="100000">
                      <a:srgbClr val="401A5D"/>
                    </a:gs>
                  </a:gsLst>
                  <a:lin scaled="0"/>
                </a:gradFill>
                <a:latin typeface="楷体" panose="02010609060101010101" charset="-122"/>
                <a:ea typeface="楷体" panose="02010609060101010101" charset="-122"/>
                <a:sym typeface="+mn-ea"/>
              </a:rPr>
              <a:t>四、牢记嘱托，积极践行习近平精准扶贫重要论述，努力实现精准脱贫有效衔接乡村振兴</a:t>
            </a:r>
          </a:p>
        </p:txBody>
      </p:sp>
      <p:pic>
        <p:nvPicPr>
          <p:cNvPr id="4" name="图片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58810" y="3154045"/>
            <a:ext cx="3341370" cy="2994660"/>
          </a:xfrm>
          <a:prstGeom prst="rect">
            <a:avLst/>
          </a:prstGeom>
        </p:spPr>
      </p:pic>
      <p:sp>
        <p:nvSpPr>
          <p:cNvPr id="5" name="文本框 4"/>
          <p:cNvSpPr txBox="1"/>
          <p:nvPr/>
        </p:nvSpPr>
        <p:spPr>
          <a:xfrm>
            <a:off x="5925820" y="5398135"/>
            <a:ext cx="1727835" cy="829945"/>
          </a:xfrm>
          <a:prstGeom prst="rect">
            <a:avLst/>
          </a:prstGeom>
          <a:noFill/>
          <a:ln w="28575" cmpd="dbl">
            <a:solidFill>
              <a:srgbClr val="FF0000"/>
            </a:solidFill>
            <a:prstDash val="solid"/>
          </a:ln>
        </p:spPr>
        <p:txBody>
          <a:bodyPr wrap="square" rtlCol="0">
            <a:spAutoFit/>
            <a:scene3d>
              <a:camera prst="orthographicFront"/>
              <a:lightRig rig="threePt" dir="t"/>
            </a:scene3d>
          </a:bodyPr>
          <a:lstStyle/>
          <a:p>
            <a:r>
              <a:rPr lang="zh-CN" altLang="en-US" sz="2400">
                <a:solidFill>
                  <a:srgbClr val="FF0000"/>
                </a:solidFill>
                <a:effectLst>
                  <a:outerShdw blurRad="38100" dist="25400" dir="5400000" algn="ctr" rotWithShape="0">
                    <a:srgbClr val="6E747A">
                      <a:alpha val="43000"/>
                    </a:srgbClr>
                  </a:outerShdw>
                </a:effectLst>
              </a:rPr>
              <a:t>第一支书施金通的故事</a:t>
            </a:r>
          </a:p>
        </p:txBody>
      </p:sp>
      <p:sp>
        <p:nvSpPr>
          <p:cNvPr id="12" name="文本框 11"/>
          <p:cNvSpPr txBox="1"/>
          <p:nvPr/>
        </p:nvSpPr>
        <p:spPr>
          <a:xfrm>
            <a:off x="3129280" y="4722495"/>
            <a:ext cx="1727835" cy="1198880"/>
          </a:xfrm>
          <a:prstGeom prst="rect">
            <a:avLst/>
          </a:prstGeom>
          <a:noFill/>
          <a:ln w="28575" cmpd="dbl">
            <a:solidFill>
              <a:srgbClr val="FF0000"/>
            </a:solidFill>
            <a:prstDash val="solid"/>
          </a:ln>
        </p:spPr>
        <p:txBody>
          <a:bodyPr wrap="square" rtlCol="0">
            <a:spAutoFit/>
            <a:scene3d>
              <a:camera prst="orthographicFront"/>
              <a:lightRig rig="threePt" dir="t"/>
            </a:scene3d>
          </a:bodyPr>
          <a:lstStyle/>
          <a:p>
            <a:r>
              <a:rPr lang="zh-CN" altLang="en-US" sz="2400">
                <a:solidFill>
                  <a:srgbClr val="FF0000"/>
                </a:solidFill>
                <a:effectLst>
                  <a:outerShdw blurRad="38100" dist="25400" dir="5400000" algn="ctr" rotWithShape="0">
                    <a:srgbClr val="6E747A">
                      <a:alpha val="43000"/>
                    </a:srgbClr>
                  </a:outerShdw>
                </a:effectLst>
              </a:rPr>
              <a:t>有钱没钱大干三年</a:t>
            </a:r>
            <a:r>
              <a:rPr lang="en-US" altLang="zh-CN" sz="2400">
                <a:solidFill>
                  <a:srgbClr val="FF0000"/>
                </a:solidFill>
                <a:effectLst>
                  <a:outerShdw blurRad="38100" dist="25400" dir="5400000" algn="ctr" rotWithShape="0">
                    <a:srgbClr val="6E747A">
                      <a:alpha val="43000"/>
                    </a:srgbClr>
                  </a:outerShdw>
                </a:effectLst>
              </a:rPr>
              <a:t>—</a:t>
            </a:r>
            <a:r>
              <a:rPr lang="zh-CN" altLang="en-US" sz="2400">
                <a:solidFill>
                  <a:srgbClr val="FF0000"/>
                </a:solidFill>
                <a:effectLst>
                  <a:outerShdw blurRad="38100" dist="25400" dir="5400000" algn="ctr" rotWithShape="0">
                    <a:srgbClr val="6E747A">
                      <a:alpha val="43000"/>
                    </a:srgbClr>
                  </a:outerShdw>
                </a:effectLst>
              </a:rPr>
              <a:t>施进兰的故事</a:t>
            </a:r>
          </a:p>
        </p:txBody>
      </p:sp>
      <p:pic>
        <p:nvPicPr>
          <p:cNvPr id="14" name="图片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17815" y="3154045"/>
            <a:ext cx="3888105" cy="2995295"/>
          </a:xfrm>
          <a:prstGeom prst="rect">
            <a:avLst/>
          </a:prstGeom>
        </p:spPr>
      </p:pic>
      <p:pic>
        <p:nvPicPr>
          <p:cNvPr id="8" name="图片 7" descr="ea24942045b7fc93e0cefb3f0310b8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0495" y="19685"/>
            <a:ext cx="757555" cy="757555"/>
          </a:xfrm>
          <a:prstGeom prst="rect">
            <a:avLst/>
          </a:prstGeom>
        </p:spPr>
      </p:pic>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3"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upRigh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ox(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plus(in)">
                                      <p:cBhvr>
                                        <p:cTn id="28" dur="2000"/>
                                        <p:tgtEl>
                                          <p:spTgt spid="4"/>
                                        </p:tgtEl>
                                      </p:cBhvr>
                                    </p:animEffect>
                                  </p:childTnLst>
                                </p:cTn>
                              </p:par>
                              <p:par>
                                <p:cTn id="29" presetID="2" presetClass="entr" presetSubtype="3"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1+#ppt_w/2"/>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9"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0-#ppt_w/2"/>
                                          </p:val>
                                        </p:tav>
                                        <p:tav tm="100000">
                                          <p:val>
                                            <p:strVal val="#ppt_x"/>
                                          </p:val>
                                        </p:tav>
                                      </p:tavLst>
                                    </p:anim>
                                    <p:anim calcmode="lin" valueType="num">
                                      <p:cBhvr additive="base">
                                        <p:cTn id="4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P spid="11" grpId="0"/>
      <p:bldP spid="5" grpId="0" animBg="1"/>
      <p:bldP spid="1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583565" y="862330"/>
            <a:ext cx="11013440" cy="1717675"/>
          </a:xfrm>
          <a:prstGeom prst="rect">
            <a:avLst/>
          </a:prstGeom>
          <a:solidFill>
            <a:schemeClr val="bg1"/>
          </a:solidFill>
          <a:ln w="12700">
            <a:noFill/>
          </a:ln>
          <a:effectLst>
            <a:softEdge rad="2540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891540"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精准扶贫精准脱贫的十八洞样板</a:t>
            </a:r>
          </a:p>
        </p:txBody>
      </p:sp>
      <p:sp>
        <p:nvSpPr>
          <p:cNvPr id="8" name="内容占位符 7"/>
          <p:cNvSpPr>
            <a:spLocks noGrp="1"/>
          </p:cNvSpPr>
          <p:nvPr>
            <p:ph idx="1"/>
          </p:nvPr>
        </p:nvSpPr>
        <p:spPr>
          <a:xfrm>
            <a:off x="1106805" y="1000760"/>
            <a:ext cx="9493885" cy="1112520"/>
          </a:xfrm>
        </p:spPr>
        <p:txBody>
          <a:bodyPr/>
          <a:lstStyle/>
          <a:p>
            <a:pPr marL="0" indent="0">
              <a:buNone/>
            </a:pPr>
            <a:r>
              <a:rPr lang="zh-CN" altLang="en-US" sz="3600" b="1" dirty="0">
                <a:gradFill>
                  <a:gsLst>
                    <a:gs pos="0">
                      <a:srgbClr val="007BD3"/>
                    </a:gs>
                    <a:gs pos="100000">
                      <a:srgbClr val="034373"/>
                    </a:gs>
                  </a:gsLst>
                  <a:lin scaled="0"/>
                </a:gradFill>
                <a:latin typeface="黑体" panose="02010609060101010101" charset="-122"/>
                <a:ea typeface="黑体" panose="02010609060101010101" charset="-122"/>
              </a:rPr>
              <a:t>一</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十</a:t>
            </a:r>
            <a:r>
              <a:rPr lang="zh-CN" altLang="zh-CN" sz="3600" b="1" dirty="0">
                <a:gradFill>
                  <a:gsLst>
                    <a:gs pos="0">
                      <a:srgbClr val="007BD3"/>
                    </a:gs>
                    <a:gs pos="100000">
                      <a:srgbClr val="034373"/>
                    </a:gs>
                  </a:gsLst>
                  <a:lin scaled="0"/>
                </a:gradFill>
                <a:latin typeface="黑体" panose="02010609060101010101" charset="-122"/>
                <a:ea typeface="黑体" panose="02010609060101010101" charset="-122"/>
              </a:rPr>
              <a:t>八洞村</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的</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前世今生</a:t>
            </a:r>
            <a:endParaRPr lang="zh-CN" altLang="en-US" sz="3600" b="1" dirty="0">
              <a:gradFill>
                <a:gsLst>
                  <a:gs pos="0">
                    <a:srgbClr val="007BD3"/>
                  </a:gs>
                  <a:gs pos="100000">
                    <a:srgbClr val="034373"/>
                  </a:gs>
                </a:gsLst>
                <a:lin scaled="0"/>
              </a:gradFill>
              <a:latin typeface="黑体" panose="02010609060101010101" charset="-122"/>
              <a:ea typeface="黑体" panose="02010609060101010101" charset="-122"/>
            </a:endParaRPr>
          </a:p>
          <a:p>
            <a:pPr marL="0" indent="0">
              <a:buNone/>
            </a:pPr>
            <a:r>
              <a:rPr lang="zh-CN" altLang="en-US" sz="3000" b="1" dirty="0">
                <a:solidFill>
                  <a:srgbClr val="FF0000"/>
                </a:solidFill>
                <a:latin typeface="+mn-ea"/>
                <a:cs typeface="+mn-ea"/>
              </a:rPr>
              <a:t> </a:t>
            </a:r>
            <a:r>
              <a:rPr lang="zh-CN" altLang="en-US" sz="3000" b="1" dirty="0">
                <a:solidFill>
                  <a:srgbClr val="FF0000"/>
                </a:solidFill>
                <a:latin typeface="楷体" panose="02010609060101010101" charset="-122"/>
                <a:ea typeface="楷体" panose="02010609060101010101" charset="-122"/>
                <a:cs typeface="DFKai-SB" panose="03000509000000000000" charset="-120"/>
              </a:rPr>
              <a:t>（一）十八洞的前世：穷得让人心痛</a:t>
            </a:r>
            <a:r>
              <a:rPr lang="zh-CN" altLang="en-US" sz="2400" b="1" dirty="0" smtClean="0">
                <a:latin typeface="宋体" panose="02010600030101010101" pitchFamily="2" charset="-122"/>
                <a:ea typeface="宋体" panose="02010600030101010101" pitchFamily="2" charset="-122"/>
                <a:cs typeface="宋体" panose="02010600030101010101" pitchFamily="2" charset="-122"/>
              </a:rPr>
              <a:t>      </a:t>
            </a:r>
            <a:endPar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1</a:t>
            </a:r>
            <a:r>
              <a:rPr lang="en-US" altLang="zh-CN"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一组发黄的老照片</a:t>
            </a:r>
          </a:p>
        </p:txBody>
      </p:sp>
      <p:cxnSp>
        <p:nvCxnSpPr>
          <p:cNvPr id="16" name="直接连接符 15"/>
          <p:cNvCxnSpPr/>
          <p:nvPr/>
        </p:nvCxnSpPr>
        <p:spPr>
          <a:xfrm>
            <a:off x="0" y="859155"/>
            <a:ext cx="10066020" cy="2540"/>
          </a:xfrm>
          <a:prstGeom prst="line">
            <a:avLst/>
          </a:prstGeom>
        </p:spPr>
        <p:style>
          <a:lnRef idx="1">
            <a:schemeClr val="accent2"/>
          </a:lnRef>
          <a:fillRef idx="0">
            <a:schemeClr val="accent2"/>
          </a:fillRef>
          <a:effectRef idx="0">
            <a:schemeClr val="accent2"/>
          </a:effectRef>
          <a:fontRef idx="minor">
            <a:schemeClr val="tx1"/>
          </a:fontRef>
        </p:style>
      </p:cxnSp>
      <p:pic>
        <p:nvPicPr>
          <p:cNvPr id="2"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3565" y="2840355"/>
            <a:ext cx="5434965" cy="3113405"/>
          </a:xfrm>
          <a:prstGeom prst="rect">
            <a:avLst/>
          </a:prstGeom>
        </p:spPr>
      </p:pic>
      <p:pic>
        <p:nvPicPr>
          <p:cNvPr id="18" name="图片 17" descr="隆绍刚家改造前"/>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38240" y="2840355"/>
            <a:ext cx="5633720" cy="3113405"/>
          </a:xfrm>
          <a:prstGeom prst="rect">
            <a:avLst/>
          </a:prstGeom>
        </p:spPr>
      </p:pic>
      <p:pic>
        <p:nvPicPr>
          <p:cNvPr id="19" name="图片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2930" y="2742565"/>
            <a:ext cx="5435600" cy="3204210"/>
          </a:xfrm>
          <a:prstGeom prst="rect">
            <a:avLst/>
          </a:prstGeom>
        </p:spPr>
      </p:pic>
      <p:pic>
        <p:nvPicPr>
          <p:cNvPr id="3" name="图片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38240" y="2743200"/>
            <a:ext cx="5634990" cy="3203575"/>
          </a:xfrm>
          <a:prstGeom prst="rect">
            <a:avLst/>
          </a:prstGeom>
        </p:spPr>
      </p:pic>
      <p:pic>
        <p:nvPicPr>
          <p:cNvPr id="5" name="图片 4" descr="ea24942045b7fc93e0cefb3f0310b8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96520"/>
            <a:ext cx="757555" cy="75755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wheel(8)">
                                      <p:cBhvr>
                                        <p:cTn id="7" dur="1000"/>
                                        <p:tgtEl>
                                          <p:spTgt spid="2"/>
                                        </p:tgtEl>
                                      </p:cBhvr>
                                    </p:animEffect>
                                  </p:childTnLst>
                                </p:cTn>
                              </p:par>
                              <p:par>
                                <p:cTn id="8" presetID="21" presetClass="entr" presetSubtype="8" fill="hold" nodeType="withEffect">
                                  <p:stCondLst>
                                    <p:cond delay="0"/>
                                  </p:stCondLst>
                                  <p:childTnLst>
                                    <p:set>
                                      <p:cBhvr>
                                        <p:cTn id="9" dur="1000" fill="hold">
                                          <p:stCondLst>
                                            <p:cond delay="0"/>
                                          </p:stCondLst>
                                        </p:cTn>
                                        <p:tgtEl>
                                          <p:spTgt spid="18"/>
                                        </p:tgtEl>
                                        <p:attrNameLst>
                                          <p:attrName>style.visibility</p:attrName>
                                        </p:attrNameLst>
                                      </p:cBhvr>
                                      <p:to>
                                        <p:strVal val="visible"/>
                                      </p:to>
                                    </p:set>
                                    <p:animEffect transition="in" filter="wheel(8)">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000" fill="hold">
                                          <p:stCondLst>
                                            <p:cond delay="0"/>
                                          </p:stCondLst>
                                        </p:cTn>
                                        <p:tgtEl>
                                          <p:spTgt spid="19"/>
                                        </p:tgtEl>
                                        <p:attrNameLst>
                                          <p:attrName>style.visibility</p:attrName>
                                        </p:attrNameLst>
                                      </p:cBhvr>
                                      <p:to>
                                        <p:strVal val="visible"/>
                                      </p:to>
                                    </p:set>
                                    <p:animEffect transition="in" filter="barn(outHorizontal)">
                                      <p:cBhvr>
                                        <p:cTn id="15" dur="1000"/>
                                        <p:tgtEl>
                                          <p:spTgt spid="19"/>
                                        </p:tgtEl>
                                      </p:cBhvr>
                                    </p:animEffect>
                                  </p:childTnLst>
                                </p:cTn>
                              </p:par>
                              <p:par>
                                <p:cTn id="16" presetID="16" presetClass="entr" presetSubtype="42" fill="hold" nodeType="withEffect">
                                  <p:stCondLst>
                                    <p:cond delay="0"/>
                                  </p:stCondLst>
                                  <p:childTnLst>
                                    <p:set>
                                      <p:cBhvr>
                                        <p:cTn id="17" dur="1000" fill="hold">
                                          <p:stCondLst>
                                            <p:cond delay="0"/>
                                          </p:stCondLst>
                                        </p:cTn>
                                        <p:tgtEl>
                                          <p:spTgt spid="3"/>
                                        </p:tgtEl>
                                        <p:attrNameLst>
                                          <p:attrName>style.visibility</p:attrName>
                                        </p:attrNameLst>
                                      </p:cBhvr>
                                      <p:to>
                                        <p:strVal val="visible"/>
                                      </p:to>
                                    </p:set>
                                    <p:animEffect transition="in" filter="barn(outHorizontal)">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1231265" y="995045"/>
            <a:ext cx="10960735" cy="1703705"/>
          </a:xfrm>
          <a:prstGeom prst="rect">
            <a:avLst/>
          </a:prstGeom>
          <a:solidFill>
            <a:schemeClr val="bg1"/>
          </a:solidFill>
          <a:ln w="12700">
            <a:noFill/>
          </a:ln>
          <a:effectLst>
            <a:softEdge rad="292100"/>
          </a:effectLst>
        </p:spPr>
        <p:txBody>
          <a:bodyPr lIns="68577" tIns="34288" rIns="68577" bIns="34288" anchor="ctr"/>
          <a:lstStyle/>
          <a:p>
            <a:pPr algn="ctr"/>
            <a:r>
              <a:rPr lang="zh-CN" altLang="en-US" sz="2100" b="1" dirty="0">
                <a:solidFill>
                  <a:srgbClr val="FFFFFF"/>
                </a:solidFill>
                <a:latin typeface="微软雅黑" panose="020B0503020204020204" charset="-122"/>
                <a:ea typeface="微软雅黑" panose="020B0503020204020204" charset="-122"/>
              </a:rPr>
              <a:t>提升素质能力，无职党员带头变。</a:t>
            </a:r>
          </a:p>
        </p:txBody>
      </p:sp>
      <p:sp>
        <p:nvSpPr>
          <p:cNvPr id="6" name="标题 1"/>
          <p:cNvSpPr>
            <a:spLocks noGrp="1"/>
          </p:cNvSpPr>
          <p:nvPr>
            <p:custDataLst>
              <p:tags r:id="rId1"/>
            </p:custDataLst>
          </p:nvPr>
        </p:nvSpPr>
        <p:spPr>
          <a:xfrm>
            <a:off x="968375"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251460" y="894715"/>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3" name="文本框 2"/>
          <p:cNvSpPr txBox="1"/>
          <p:nvPr/>
        </p:nvSpPr>
        <p:spPr>
          <a:xfrm>
            <a:off x="603885" y="995045"/>
            <a:ext cx="10021570" cy="583565"/>
          </a:xfrm>
          <a:prstGeom prst="rect">
            <a:avLst/>
          </a:prstGeom>
          <a:noFill/>
        </p:spPr>
        <p:txBody>
          <a:bodyPr wrap="square" rtlCol="0">
            <a:spAutoFit/>
          </a:bodyPr>
          <a:lstStyle/>
          <a:p>
            <a:r>
              <a:rPr lang="zh-CN" altLang="en-US" sz="3200" b="1" dirty="0">
                <a:latin typeface="黑体" panose="02010609060101010101" charset="-122"/>
                <a:ea typeface="黑体" panose="02010609060101010101" charset="-122"/>
                <a:sym typeface="+mn-ea"/>
              </a:rPr>
              <a:t>（一）撸起袖子加油干：十八洞村变成精准扶贫的典范</a:t>
            </a:r>
          </a:p>
        </p:txBody>
      </p:sp>
      <p:sp>
        <p:nvSpPr>
          <p:cNvPr id="7" name="文本框 6"/>
          <p:cNvSpPr txBox="1"/>
          <p:nvPr/>
        </p:nvSpPr>
        <p:spPr>
          <a:xfrm>
            <a:off x="1369695" y="1728470"/>
            <a:ext cx="8489315" cy="521970"/>
          </a:xfrm>
          <a:prstGeom prst="rect">
            <a:avLst/>
          </a:prstGeom>
          <a:noFill/>
        </p:spPr>
        <p:txBody>
          <a:bodyPr wrap="square" rtlCol="0">
            <a:spAutoFit/>
          </a:bodyPr>
          <a:lstStyle/>
          <a:p>
            <a:r>
              <a:rPr lang="en-US" altLang="zh-CN" sz="2800" b="1" dirty="0" smtClean="0">
                <a:solidFill>
                  <a:srgbClr val="FF0000"/>
                </a:solidFill>
                <a:latin typeface="楷体" panose="02010609060101010101" charset="-122"/>
                <a:ea typeface="楷体" panose="02010609060101010101" charset="-122"/>
                <a:cs typeface="楷体" panose="02010609060101010101" charset="-122"/>
                <a:sym typeface="+mn-ea"/>
              </a:rPr>
              <a:t>1.</a:t>
            </a:r>
            <a:r>
              <a:rPr sz="2800" b="1" dirty="0">
                <a:solidFill>
                  <a:srgbClr val="FF0000"/>
                </a:solidFill>
                <a:latin typeface="楷体" panose="02010609060101010101" charset="-122"/>
                <a:ea typeface="楷体" panose="02010609060101010101" charset="-122"/>
                <a:cs typeface="楷体" panose="02010609060101010101" charset="-122"/>
                <a:sym typeface="+mn-ea"/>
              </a:rPr>
              <a:t>扶贫先扶志，十八洞人思想观念大蜕变</a:t>
            </a:r>
            <a:endParaRPr lang="zh-CN" altLang="en-US" sz="2800" b="1" dirty="0">
              <a:solidFill>
                <a:srgbClr val="FF0000"/>
              </a:solidFill>
              <a:latin typeface="楷体" panose="02010609060101010101" charset="-122"/>
              <a:ea typeface="楷体" panose="02010609060101010101" charset="-122"/>
              <a:cs typeface="楷体" panose="02010609060101010101" charset="-122"/>
            </a:endParaRPr>
          </a:p>
        </p:txBody>
      </p:sp>
      <p:sp>
        <p:nvSpPr>
          <p:cNvPr id="100" name="文本框 99"/>
          <p:cNvSpPr txBox="1"/>
          <p:nvPr/>
        </p:nvSpPr>
        <p:spPr>
          <a:xfrm>
            <a:off x="1491615" y="2698433"/>
            <a:ext cx="5080000" cy="460375"/>
          </a:xfrm>
          <a:prstGeom prst="rect">
            <a:avLst/>
          </a:prstGeom>
          <a:noFill/>
          <a:ln w="9525">
            <a:noFill/>
          </a:ln>
        </p:spPr>
        <p:txBody>
          <a:bodyPr>
            <a:spAutoFit/>
          </a:bodyPr>
          <a:lstStyle/>
          <a:p>
            <a:pPr indent="0"/>
            <a:r>
              <a:rPr lang="zh-CN" sz="2400" b="1">
                <a:solidFill>
                  <a:srgbClr val="000000"/>
                </a:solidFill>
                <a:ea typeface="宋体" panose="02010600030101010101" pitchFamily="2" charset="-122"/>
              </a:rPr>
              <a:t>提升素质能力，无职党员带头变</a:t>
            </a:r>
            <a:endParaRPr lang="zh-CN" altLang="en-US" sz="2400"/>
          </a:p>
        </p:txBody>
      </p:sp>
      <p:pic>
        <p:nvPicPr>
          <p:cNvPr id="18" name="图片 17"/>
          <p:cNvPicPr>
            <a:picLocks noChangeAspect="1"/>
          </p:cNvPicPr>
          <p:nvPr/>
        </p:nvPicPr>
        <p:blipFill>
          <a:blip r:embed="rId4"/>
          <a:stretch>
            <a:fillRect/>
          </a:stretch>
        </p:blipFill>
        <p:spPr>
          <a:xfrm>
            <a:off x="7091680" y="2698750"/>
            <a:ext cx="4529455" cy="3380105"/>
          </a:xfrm>
          <a:prstGeom prst="rect">
            <a:avLst/>
          </a:prstGeom>
        </p:spPr>
      </p:pic>
      <p:sp>
        <p:nvSpPr>
          <p:cNvPr id="4" name="文本框 3"/>
          <p:cNvSpPr txBox="1"/>
          <p:nvPr/>
        </p:nvSpPr>
        <p:spPr>
          <a:xfrm>
            <a:off x="2078355" y="3912235"/>
            <a:ext cx="3468370" cy="953135"/>
          </a:xfrm>
          <a:prstGeom prst="rect">
            <a:avLst/>
          </a:prstGeom>
          <a:noFill/>
          <a:ln w="34925" cmpd="thickThin">
            <a:solidFill>
              <a:schemeClr val="accent1">
                <a:shade val="50000"/>
              </a:schemeClr>
            </a:solidFill>
            <a:prstDash val="solid"/>
          </a:ln>
        </p:spPr>
        <p:txBody>
          <a:bodyPr wrap="square" rtlCol="0">
            <a:spAutoFit/>
          </a:bodyPr>
          <a:lstStyle/>
          <a:p>
            <a:r>
              <a:rPr lang="zh-CN" altLang="en-US" sz="2800">
                <a:solidFill>
                  <a:srgbClr val="FF0000"/>
                </a:solidFill>
              </a:rPr>
              <a:t>带头大哥龙太金</a:t>
            </a:r>
            <a:r>
              <a:rPr lang="en-US" altLang="zh-CN" sz="2800">
                <a:solidFill>
                  <a:srgbClr val="FF0000"/>
                </a:solidFill>
              </a:rPr>
              <a:t>—</a:t>
            </a:r>
            <a:r>
              <a:rPr lang="zh-CN" altLang="en-US" sz="2800">
                <a:solidFill>
                  <a:srgbClr val="FF0000"/>
                </a:solidFill>
              </a:rPr>
              <a:t>党员龙太金的感人故事</a:t>
            </a:r>
          </a:p>
        </p:txBody>
      </p:sp>
      <p:pic>
        <p:nvPicPr>
          <p:cNvPr id="8" name="图片 7" descr="ea24942045b7fc93e0cefb3f0310b8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0495" y="19685"/>
            <a:ext cx="757555" cy="757555"/>
          </a:xfrm>
          <a:prstGeom prst="rect">
            <a:avLst/>
          </a:prstGeom>
        </p:spPr>
      </p:pic>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ox(in)">
                                      <p:cBhvr>
                                        <p:cTn id="7" dur="2000"/>
                                        <p:tgtEl>
                                          <p:spTgt spid="100"/>
                                        </p:tgtEl>
                                      </p:cBhvr>
                                    </p:animEffect>
                                  </p:childTnLst>
                                </p:cTn>
                              </p:par>
                              <p:par>
                                <p:cTn id="8" presetID="4" presetClass="entr" presetSubtype="16" fill="hold" nodeType="withEffect">
                                  <p:stCondLst>
                                    <p:cond delay="0"/>
                                  </p:stCondLst>
                                  <p:childTnLst>
                                    <p:set>
                                      <p:cBhvr>
                                        <p:cTn id="9" dur="1000" fill="hold">
                                          <p:stCondLst>
                                            <p:cond delay="0"/>
                                          </p:stCondLst>
                                        </p:cTn>
                                        <p:tgtEl>
                                          <p:spTgt spid="18"/>
                                        </p:tgtEl>
                                        <p:attrNameLst>
                                          <p:attrName>style.visibility</p:attrName>
                                        </p:attrNameLst>
                                      </p:cBhvr>
                                      <p:to>
                                        <p:strVal val="visible"/>
                                      </p:to>
                                    </p:set>
                                    <p:animEffect transition="in" filter="box(in)">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9"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4"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stretch>
            <a:fillRect/>
          </a:stretch>
        </p:blipFill>
        <p:spPr>
          <a:xfrm>
            <a:off x="0" y="1750695"/>
            <a:ext cx="12192000" cy="2126615"/>
          </a:xfrm>
          <a:prstGeom prst="rect">
            <a:avLst/>
          </a:prstGeom>
          <a:effectLst>
            <a:softEdge rad="419100"/>
          </a:effectLst>
        </p:spPr>
      </p:pic>
      <p:sp>
        <p:nvSpPr>
          <p:cNvPr id="6" name="标题 1"/>
          <p:cNvSpPr>
            <a:spLocks noGrp="1"/>
          </p:cNvSpPr>
          <p:nvPr>
            <p:custDataLst>
              <p:tags r:id="rId1"/>
            </p:custDataLst>
          </p:nvPr>
        </p:nvSpPr>
        <p:spPr>
          <a:xfrm>
            <a:off x="1047750" y="13081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297180" y="887095"/>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3" name="文本框 2"/>
          <p:cNvSpPr txBox="1"/>
          <p:nvPr/>
        </p:nvSpPr>
        <p:spPr>
          <a:xfrm>
            <a:off x="603885" y="1144905"/>
            <a:ext cx="10021570" cy="583565"/>
          </a:xfrm>
          <a:prstGeom prst="rect">
            <a:avLst/>
          </a:prstGeom>
          <a:noFill/>
        </p:spPr>
        <p:txBody>
          <a:bodyPr wrap="square" rtlCol="0">
            <a:spAutoFit/>
          </a:bodyPr>
          <a:lstStyle/>
          <a:p>
            <a:r>
              <a:rPr lang="zh-CN" altLang="en-US" sz="3200" b="1" dirty="0">
                <a:latin typeface="黑体" panose="02010609060101010101" charset="-122"/>
                <a:ea typeface="黑体" panose="02010609060101010101" charset="-122"/>
                <a:sym typeface="+mn-ea"/>
              </a:rPr>
              <a:t>（一）撸起袖子加油干：十八洞村变成精准扶贫的典范</a:t>
            </a:r>
          </a:p>
        </p:txBody>
      </p:sp>
      <p:sp>
        <p:nvSpPr>
          <p:cNvPr id="7" name="文本框 6"/>
          <p:cNvSpPr txBox="1"/>
          <p:nvPr/>
        </p:nvSpPr>
        <p:spPr>
          <a:xfrm>
            <a:off x="968375" y="1750695"/>
            <a:ext cx="8489315" cy="521970"/>
          </a:xfrm>
          <a:prstGeom prst="rect">
            <a:avLst/>
          </a:prstGeom>
          <a:noFill/>
        </p:spPr>
        <p:txBody>
          <a:bodyPr wrap="square" rtlCol="0">
            <a:spAutoFit/>
          </a:bodyPr>
          <a:lstStyle/>
          <a:p>
            <a:r>
              <a:rPr lang="en-US" altLang="zh-CN" sz="2800" b="1" dirty="0" smtClean="0">
                <a:solidFill>
                  <a:srgbClr val="FF0000"/>
                </a:solidFill>
                <a:latin typeface="楷体" panose="02010609060101010101" charset="-122"/>
                <a:ea typeface="楷体" panose="02010609060101010101" charset="-122"/>
                <a:cs typeface="楷体" panose="02010609060101010101" charset="-122"/>
                <a:sym typeface="+mn-ea"/>
              </a:rPr>
              <a:t>1.</a:t>
            </a:r>
            <a:r>
              <a:rPr sz="2800" b="1" dirty="0">
                <a:solidFill>
                  <a:srgbClr val="FF0000"/>
                </a:solidFill>
                <a:latin typeface="楷体" panose="02010609060101010101" charset="-122"/>
                <a:ea typeface="楷体" panose="02010609060101010101" charset="-122"/>
                <a:cs typeface="楷体" panose="02010609060101010101" charset="-122"/>
                <a:sym typeface="+mn-ea"/>
              </a:rPr>
              <a:t>扶贫先扶志，十八洞人思想观念大蜕变</a:t>
            </a:r>
            <a:endParaRPr lang="zh-CN" altLang="en-US" sz="2800" b="1" dirty="0">
              <a:solidFill>
                <a:srgbClr val="FF0000"/>
              </a:solidFill>
              <a:latin typeface="楷体" panose="02010609060101010101" charset="-122"/>
              <a:ea typeface="楷体" panose="02010609060101010101" charset="-122"/>
              <a:cs typeface="楷体" panose="02010609060101010101" charset="-122"/>
            </a:endParaRPr>
          </a:p>
        </p:txBody>
      </p:sp>
      <p:sp>
        <p:nvSpPr>
          <p:cNvPr id="100" name="文本框 99"/>
          <p:cNvSpPr txBox="1"/>
          <p:nvPr/>
        </p:nvSpPr>
        <p:spPr>
          <a:xfrm>
            <a:off x="968375" y="2525395"/>
            <a:ext cx="3827145" cy="953135"/>
          </a:xfrm>
          <a:prstGeom prst="rect">
            <a:avLst/>
          </a:prstGeom>
          <a:noFill/>
          <a:ln w="9525">
            <a:noFill/>
          </a:ln>
        </p:spPr>
        <p:txBody>
          <a:bodyPr wrap="square">
            <a:spAutoFit/>
          </a:bodyPr>
          <a:lstStyle/>
          <a:p>
            <a:pPr indent="0"/>
            <a:r>
              <a:rPr lang="zh-CN" sz="2800" b="1">
                <a:solidFill>
                  <a:srgbClr val="000000"/>
                </a:solidFill>
                <a:latin typeface="楷体" panose="02010609060101010101" charset="-122"/>
                <a:ea typeface="楷体" panose="02010609060101010101" charset="-122"/>
              </a:rPr>
              <a:t>开展思想道德星级化评比，推动群众积极变。</a:t>
            </a:r>
          </a:p>
        </p:txBody>
      </p:sp>
      <p:sp>
        <p:nvSpPr>
          <p:cNvPr id="2" name="文本框 1"/>
          <p:cNvSpPr txBox="1"/>
          <p:nvPr/>
        </p:nvSpPr>
        <p:spPr>
          <a:xfrm>
            <a:off x="1308735" y="4328795"/>
            <a:ext cx="3146425" cy="953135"/>
          </a:xfrm>
          <a:prstGeom prst="rect">
            <a:avLst/>
          </a:prstGeom>
          <a:noFill/>
          <a:ln w="31750" cmpd="tri">
            <a:solidFill>
              <a:schemeClr val="accent1"/>
            </a:solidFill>
          </a:ln>
        </p:spPr>
        <p:txBody>
          <a:bodyPr wrap="square" rtlCol="0">
            <a:spAutoFit/>
          </a:bodyPr>
          <a:lstStyle/>
          <a:p>
            <a:r>
              <a:rPr lang="en-US" altLang="zh-CN" sz="2800">
                <a:solidFill>
                  <a:srgbClr val="FF0000"/>
                </a:solidFill>
                <a:latin typeface="楷体" panose="02010609060101010101" charset="-122"/>
                <a:ea typeface="楷体" panose="02010609060101010101" charset="-122"/>
                <a:cs typeface="楷体" panose="02010609060101010101" charset="-122"/>
              </a:rPr>
              <a:t>“</a:t>
            </a:r>
            <a:r>
              <a:rPr lang="zh-CN" altLang="en-US" sz="2800">
                <a:solidFill>
                  <a:srgbClr val="FF0000"/>
                </a:solidFill>
                <a:latin typeface="楷体" panose="02010609060101010101" charset="-122"/>
                <a:ea typeface="楷体" panose="02010609060101010101" charset="-122"/>
                <a:cs typeface="楷体" panose="02010609060101010101" charset="-122"/>
              </a:rPr>
              <a:t>杨懒</a:t>
            </a:r>
            <a:r>
              <a:rPr lang="en-US" altLang="zh-CN" sz="2800">
                <a:solidFill>
                  <a:srgbClr val="FF0000"/>
                </a:solidFill>
                <a:latin typeface="楷体" panose="02010609060101010101" charset="-122"/>
                <a:ea typeface="楷体" panose="02010609060101010101" charset="-122"/>
                <a:cs typeface="楷体" panose="02010609060101010101" charset="-122"/>
              </a:rPr>
              <a:t>”</a:t>
            </a:r>
            <a:r>
              <a:rPr lang="zh-CN" altLang="en-US" sz="2800">
                <a:solidFill>
                  <a:srgbClr val="FF0000"/>
                </a:solidFill>
                <a:latin typeface="楷体" panose="02010609060101010101" charset="-122"/>
                <a:ea typeface="楷体" panose="02010609060101010101" charset="-122"/>
                <a:cs typeface="楷体" panose="02010609060101010101" charset="-122"/>
              </a:rPr>
              <a:t>蜕变记</a:t>
            </a:r>
            <a:r>
              <a:rPr lang="en-US" altLang="zh-CN" sz="2800">
                <a:solidFill>
                  <a:srgbClr val="FF0000"/>
                </a:solidFill>
                <a:latin typeface="楷体" panose="02010609060101010101" charset="-122"/>
                <a:ea typeface="楷体" panose="02010609060101010101" charset="-122"/>
                <a:cs typeface="楷体" panose="02010609060101010101" charset="-122"/>
              </a:rPr>
              <a:t>—</a:t>
            </a:r>
            <a:r>
              <a:rPr lang="zh-CN" altLang="en-US" sz="2800">
                <a:solidFill>
                  <a:srgbClr val="FF0000"/>
                </a:solidFill>
                <a:latin typeface="楷体" panose="02010609060101010101" charset="-122"/>
                <a:ea typeface="楷体" panose="02010609060101010101" charset="-122"/>
                <a:cs typeface="楷体" panose="02010609060101010101" charset="-122"/>
              </a:rPr>
              <a:t>村民杨远章的故事</a:t>
            </a:r>
          </a:p>
        </p:txBody>
      </p:sp>
      <p:pic>
        <p:nvPicPr>
          <p:cNvPr id="8" name="图片 7" descr="IMG_20190224_20490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55590" y="2525395"/>
            <a:ext cx="6506210" cy="3951605"/>
          </a:xfrm>
          <a:prstGeom prst="rect">
            <a:avLst/>
          </a:prstGeom>
        </p:spPr>
      </p:pic>
      <p:pic>
        <p:nvPicPr>
          <p:cNvPr id="9" name="图片 8" descr="ea24942045b7fc93e0cefb3f0310b8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0495" y="19685"/>
            <a:ext cx="757555" cy="757555"/>
          </a:xfrm>
          <a:prstGeom prst="rect">
            <a:avLst/>
          </a:prstGeom>
        </p:spPr>
      </p:pic>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ox(in)">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382270" y="1009650"/>
            <a:ext cx="11036300" cy="2116455"/>
          </a:xfrm>
          <a:prstGeom prst="rect">
            <a:avLst/>
          </a:prstGeom>
          <a:solidFill>
            <a:schemeClr val="bg1"/>
          </a:solidFill>
          <a:ln w="12700">
            <a:noFill/>
          </a:ln>
          <a:effectLst>
            <a:softEdge rad="292100"/>
          </a:effectLst>
        </p:spPr>
        <p:txBody>
          <a:bodyPr lIns="68577" tIns="34288" rIns="68577" bIns="34288" anchor="ctr"/>
          <a:lstStyle/>
          <a:p>
            <a:pPr algn="ctr"/>
            <a:r>
              <a:rPr lang="zh-CN" altLang="en-US" sz="2100" b="1" dirty="0">
                <a:solidFill>
                  <a:srgbClr val="FFFFFF"/>
                </a:solidFill>
                <a:latin typeface="微软雅黑" panose="020B0503020204020204" charset="-122"/>
                <a:ea typeface="微软雅黑" panose="020B0503020204020204" charset="-122"/>
              </a:rPr>
              <a:t>提升素质能力，无职党员带头变。</a:t>
            </a:r>
          </a:p>
        </p:txBody>
      </p:sp>
      <p:sp>
        <p:nvSpPr>
          <p:cNvPr id="6" name="标题 1"/>
          <p:cNvSpPr>
            <a:spLocks noGrp="1"/>
          </p:cNvSpPr>
          <p:nvPr>
            <p:custDataLst>
              <p:tags r:id="rId1"/>
            </p:custDataLst>
          </p:nvPr>
        </p:nvSpPr>
        <p:spPr>
          <a:xfrm>
            <a:off x="968375"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76835" y="884555"/>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3" name="文本框 2"/>
          <p:cNvSpPr txBox="1"/>
          <p:nvPr/>
        </p:nvSpPr>
        <p:spPr>
          <a:xfrm>
            <a:off x="603885" y="1144905"/>
            <a:ext cx="10021570" cy="583565"/>
          </a:xfrm>
          <a:prstGeom prst="rect">
            <a:avLst/>
          </a:prstGeom>
          <a:noFill/>
        </p:spPr>
        <p:txBody>
          <a:bodyPr wrap="square" rtlCol="0">
            <a:spAutoFit/>
          </a:bodyPr>
          <a:lstStyle/>
          <a:p>
            <a:r>
              <a:rPr lang="zh-CN" altLang="en-US" sz="3200" b="1" dirty="0">
                <a:latin typeface="黑体" panose="02010609060101010101" charset="-122"/>
                <a:ea typeface="黑体" panose="02010609060101010101" charset="-122"/>
                <a:sym typeface="+mn-ea"/>
              </a:rPr>
              <a:t>（一）撸起袖子加油干：十八洞村变成精准扶贫的典范</a:t>
            </a:r>
          </a:p>
        </p:txBody>
      </p:sp>
      <p:sp>
        <p:nvSpPr>
          <p:cNvPr id="7" name="文本框 6"/>
          <p:cNvSpPr txBox="1"/>
          <p:nvPr/>
        </p:nvSpPr>
        <p:spPr>
          <a:xfrm>
            <a:off x="968375" y="1806575"/>
            <a:ext cx="9863455" cy="521970"/>
          </a:xfrm>
          <a:prstGeom prst="rect">
            <a:avLst/>
          </a:prstGeom>
          <a:noFill/>
        </p:spPr>
        <p:txBody>
          <a:bodyPr wrap="square" rtlCol="0">
            <a:spAutoFit/>
          </a:bodyPr>
          <a:lstStyle/>
          <a:p>
            <a:r>
              <a:rPr sz="2800" b="1" dirty="0">
                <a:solidFill>
                  <a:srgbClr val="FF0000"/>
                </a:solidFill>
                <a:latin typeface="楷体" panose="02010609060101010101" charset="-122"/>
                <a:ea typeface="楷体" panose="02010609060101010101" charset="-122"/>
                <a:cs typeface="楷体" panose="02010609060101010101" charset="-122"/>
                <a:sym typeface="+mn-ea"/>
              </a:rPr>
              <a:t>2</a:t>
            </a:r>
            <a:r>
              <a:rPr lang="en-US" sz="2800" b="1" dirty="0">
                <a:solidFill>
                  <a:srgbClr val="FF0000"/>
                </a:solidFill>
                <a:latin typeface="楷体" panose="02010609060101010101" charset="-122"/>
                <a:ea typeface="楷体" panose="02010609060101010101" charset="-122"/>
                <a:cs typeface="楷体" panose="02010609060101010101" charset="-122"/>
                <a:sym typeface="+mn-ea"/>
              </a:rPr>
              <a:t>.</a:t>
            </a:r>
            <a:r>
              <a:rPr sz="2800" b="1" dirty="0">
                <a:solidFill>
                  <a:srgbClr val="FF0000"/>
                </a:solidFill>
                <a:latin typeface="楷体" panose="02010609060101010101" charset="-122"/>
                <a:ea typeface="楷体" panose="02010609060101010101" charset="-122"/>
                <a:cs typeface="楷体" panose="02010609060101010101" charset="-122"/>
                <a:sym typeface="+mn-ea"/>
              </a:rPr>
              <a:t>激活扶贫动力，实现由政府主导向政府</a:t>
            </a:r>
            <a:r>
              <a:rPr lang="zh-CN" sz="2800" b="1" dirty="0">
                <a:solidFill>
                  <a:srgbClr val="FF0000"/>
                </a:solidFill>
                <a:latin typeface="楷体" panose="02010609060101010101" charset="-122"/>
                <a:ea typeface="楷体" panose="02010609060101010101" charset="-122"/>
                <a:cs typeface="楷体" panose="02010609060101010101" charset="-122"/>
                <a:sym typeface="+mn-ea"/>
              </a:rPr>
              <a:t>和</a:t>
            </a:r>
            <a:r>
              <a:rPr sz="2800" b="1" dirty="0">
                <a:solidFill>
                  <a:srgbClr val="FF0000"/>
                </a:solidFill>
                <a:latin typeface="楷体" panose="02010609060101010101" charset="-122"/>
                <a:ea typeface="楷体" panose="02010609060101010101" charset="-122"/>
                <a:cs typeface="楷体" panose="02010609060101010101" charset="-122"/>
                <a:sym typeface="+mn-ea"/>
              </a:rPr>
              <a:t>市场共同驱动转变。</a:t>
            </a:r>
          </a:p>
        </p:txBody>
      </p:sp>
      <p:sp>
        <p:nvSpPr>
          <p:cNvPr id="100" name="文本框 99"/>
          <p:cNvSpPr txBox="1"/>
          <p:nvPr/>
        </p:nvSpPr>
        <p:spPr>
          <a:xfrm>
            <a:off x="749300" y="2414905"/>
            <a:ext cx="8322310" cy="583565"/>
          </a:xfrm>
          <a:prstGeom prst="rect">
            <a:avLst/>
          </a:prstGeom>
          <a:noFill/>
          <a:ln w="9525">
            <a:noFill/>
          </a:ln>
        </p:spPr>
        <p:txBody>
          <a:bodyPr wrap="square">
            <a:spAutoFit/>
          </a:bodyPr>
          <a:lstStyle/>
          <a:p>
            <a:pPr indent="0"/>
            <a:r>
              <a:rPr lang="zh-CN" sz="3200" b="1">
                <a:solidFill>
                  <a:srgbClr val="000000"/>
                </a:solidFill>
                <a:ea typeface="宋体" panose="02010600030101010101" pitchFamily="2" charset="-122"/>
              </a:rPr>
              <a:t>一是激活新型农村经营主体，发展股份经济</a:t>
            </a:r>
          </a:p>
        </p:txBody>
      </p:sp>
      <p:pic>
        <p:nvPicPr>
          <p:cNvPr id="4" name="图片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13630" y="3247390"/>
            <a:ext cx="5139055" cy="3076575"/>
          </a:xfrm>
          <a:prstGeom prst="rect">
            <a:avLst/>
          </a:prstGeom>
        </p:spPr>
      </p:pic>
      <p:pic>
        <p:nvPicPr>
          <p:cNvPr id="5"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2270" y="3375025"/>
            <a:ext cx="4305300" cy="2876550"/>
          </a:xfrm>
          <a:prstGeom prst="rect">
            <a:avLst/>
          </a:prstGeom>
        </p:spPr>
      </p:pic>
      <p:sp>
        <p:nvSpPr>
          <p:cNvPr id="2" name="文本框 1"/>
          <p:cNvSpPr txBox="1"/>
          <p:nvPr/>
        </p:nvSpPr>
        <p:spPr>
          <a:xfrm>
            <a:off x="10397490" y="4367530"/>
            <a:ext cx="1376680" cy="1383665"/>
          </a:xfrm>
          <a:prstGeom prst="rect">
            <a:avLst/>
          </a:prstGeom>
          <a:noFill/>
          <a:ln w="31750" cmpd="tri">
            <a:solidFill>
              <a:schemeClr val="accent1"/>
            </a:solidFill>
          </a:ln>
        </p:spPr>
        <p:txBody>
          <a:bodyPr wrap="square" rtlCol="0">
            <a:spAutoFit/>
          </a:bodyPr>
          <a:lstStyle/>
          <a:p>
            <a:r>
              <a:rPr lang="zh-CN" altLang="en-US" sz="2800">
                <a:solidFill>
                  <a:srgbClr val="FF0000"/>
                </a:solidFill>
                <a:latin typeface="楷体" panose="02010609060101010101" charset="-122"/>
                <a:ea typeface="楷体" panose="02010609060101010101" charset="-122"/>
              </a:rPr>
              <a:t>飞地经济背后的故事</a:t>
            </a:r>
          </a:p>
        </p:txBody>
      </p:sp>
      <p:pic>
        <p:nvPicPr>
          <p:cNvPr id="9" name="图片 8" descr="ea24942045b7fc93e0cefb3f0310b8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0495" y="19685"/>
            <a:ext cx="757555" cy="757555"/>
          </a:xfrm>
          <a:prstGeom prst="rect">
            <a:avLst/>
          </a:prstGeom>
        </p:spPr>
      </p:pic>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Effect transition="in" filter="wedge">
                                      <p:cBhvr>
                                        <p:cTn id="7" dur="1000"/>
                                        <p:tgtEl>
                                          <p:spTgt spid="100"/>
                                        </p:tgtEl>
                                      </p:cBhvr>
                                    </p:animEffect>
                                  </p:childTnLst>
                                </p:cTn>
                              </p:par>
                              <p:par>
                                <p:cTn id="8" presetID="20" presetClass="entr" presetSubtype="0" fill="hold" nodeType="withEffect">
                                  <p:stCondLst>
                                    <p:cond delay="0"/>
                                  </p:stCondLst>
                                  <p:childTnLst>
                                    <p:set>
                                      <p:cBhvr>
                                        <p:cTn id="9" dur="1000" fill="hold">
                                          <p:stCondLst>
                                            <p:cond delay="0"/>
                                          </p:stCondLst>
                                        </p:cTn>
                                        <p:tgtEl>
                                          <p:spTgt spid="5"/>
                                        </p:tgtEl>
                                        <p:attrNameLst>
                                          <p:attrName>style.visibility</p:attrName>
                                        </p:attrNameLst>
                                      </p:cBhvr>
                                      <p:to>
                                        <p:strVal val="visible"/>
                                      </p:to>
                                    </p:set>
                                    <p:animEffect transition="in" filter="wedge">
                                      <p:cBhvr>
                                        <p:cTn id="10" dur="1000"/>
                                        <p:tgtEl>
                                          <p:spTgt spid="5"/>
                                        </p:tgtEl>
                                      </p:cBhvr>
                                    </p:animEffect>
                                  </p:childTnLst>
                                </p:cTn>
                              </p:par>
                              <p:par>
                                <p:cTn id="11" presetID="20" presetClass="entr" presetSubtype="0" fill="hold" nodeType="withEffect">
                                  <p:stCondLst>
                                    <p:cond delay="0"/>
                                  </p:stCondLst>
                                  <p:childTnLst>
                                    <p:set>
                                      <p:cBhvr>
                                        <p:cTn id="12" dur="1000" fill="hold">
                                          <p:stCondLst>
                                            <p:cond delay="0"/>
                                          </p:stCondLst>
                                        </p:cTn>
                                        <p:tgtEl>
                                          <p:spTgt spid="4"/>
                                        </p:tgtEl>
                                        <p:attrNameLst>
                                          <p:attrName>style.visibility</p:attrName>
                                        </p:attrNameLst>
                                      </p:cBhvr>
                                      <p:to>
                                        <p:strVal val="visible"/>
                                      </p:to>
                                    </p:set>
                                    <p:animEffect transition="in" filter="wedg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603250" y="797560"/>
            <a:ext cx="11589385" cy="1867535"/>
          </a:xfrm>
          <a:prstGeom prst="rect">
            <a:avLst/>
          </a:prstGeom>
          <a:solidFill>
            <a:schemeClr val="bg1"/>
          </a:solidFill>
          <a:ln w="12700">
            <a:noFill/>
          </a:ln>
          <a:effectLst>
            <a:softEdge rad="292100"/>
          </a:effectLst>
        </p:spPr>
        <p:txBody>
          <a:bodyPr lIns="68577" tIns="34288" rIns="68577" bIns="34288" anchor="ctr"/>
          <a:lstStyle/>
          <a:p>
            <a:pPr algn="ctr"/>
            <a:r>
              <a:rPr lang="zh-CN" altLang="en-US" sz="2100" b="1" dirty="0">
                <a:solidFill>
                  <a:srgbClr val="FFFFFF"/>
                </a:solidFill>
                <a:latin typeface="微软雅黑" panose="020B0503020204020204" charset="-122"/>
                <a:ea typeface="微软雅黑" panose="020B0503020204020204" charset="-122"/>
              </a:rPr>
              <a:t>提升素质能力，无职党员带头变。</a:t>
            </a:r>
          </a:p>
        </p:txBody>
      </p:sp>
      <p:sp>
        <p:nvSpPr>
          <p:cNvPr id="6" name="标题 1"/>
          <p:cNvSpPr>
            <a:spLocks noGrp="1"/>
          </p:cNvSpPr>
          <p:nvPr>
            <p:custDataLst>
              <p:tags r:id="rId1"/>
            </p:custDataLst>
          </p:nvPr>
        </p:nvSpPr>
        <p:spPr>
          <a:xfrm>
            <a:off x="1047750" y="13081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375920" y="797560"/>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3" name="文本框 2"/>
          <p:cNvSpPr txBox="1"/>
          <p:nvPr/>
        </p:nvSpPr>
        <p:spPr>
          <a:xfrm>
            <a:off x="603885" y="1144905"/>
            <a:ext cx="10021570" cy="583565"/>
          </a:xfrm>
          <a:prstGeom prst="rect">
            <a:avLst/>
          </a:prstGeom>
          <a:noFill/>
        </p:spPr>
        <p:txBody>
          <a:bodyPr wrap="square" rtlCol="0">
            <a:spAutoFit/>
          </a:bodyPr>
          <a:lstStyle/>
          <a:p>
            <a:r>
              <a:rPr lang="zh-CN" altLang="en-US" sz="3200" b="1" dirty="0">
                <a:latin typeface="黑体" panose="02010609060101010101" charset="-122"/>
                <a:ea typeface="黑体" panose="02010609060101010101" charset="-122"/>
                <a:sym typeface="+mn-ea"/>
              </a:rPr>
              <a:t>（一）撸起袖子加油干：十八洞村变成精准扶贫的典范</a:t>
            </a:r>
          </a:p>
        </p:txBody>
      </p:sp>
      <p:sp>
        <p:nvSpPr>
          <p:cNvPr id="7" name="文本框 6"/>
          <p:cNvSpPr txBox="1"/>
          <p:nvPr/>
        </p:nvSpPr>
        <p:spPr>
          <a:xfrm>
            <a:off x="908050" y="1728470"/>
            <a:ext cx="10252710" cy="521970"/>
          </a:xfrm>
          <a:prstGeom prst="rect">
            <a:avLst/>
          </a:prstGeom>
          <a:noFill/>
        </p:spPr>
        <p:txBody>
          <a:bodyPr wrap="square" rtlCol="0">
            <a:spAutoFit/>
          </a:bodyPr>
          <a:lstStyle/>
          <a:p>
            <a:r>
              <a:rPr sz="2800" b="1" dirty="0">
                <a:solidFill>
                  <a:srgbClr val="FF0000"/>
                </a:solidFill>
                <a:latin typeface="楷体" panose="02010609060101010101" charset="-122"/>
                <a:ea typeface="楷体" panose="02010609060101010101" charset="-122"/>
                <a:cs typeface="楷体" panose="02010609060101010101" charset="-122"/>
                <a:sym typeface="+mn-ea"/>
              </a:rPr>
              <a:t>2</a:t>
            </a:r>
            <a:r>
              <a:rPr lang="en-US" sz="2800" b="1" dirty="0">
                <a:solidFill>
                  <a:srgbClr val="FF0000"/>
                </a:solidFill>
                <a:latin typeface="楷体" panose="02010609060101010101" charset="-122"/>
                <a:ea typeface="楷体" panose="02010609060101010101" charset="-122"/>
                <a:cs typeface="楷体" panose="02010609060101010101" charset="-122"/>
                <a:sym typeface="+mn-ea"/>
              </a:rPr>
              <a:t>.</a:t>
            </a:r>
            <a:r>
              <a:rPr sz="2800" b="1" dirty="0">
                <a:solidFill>
                  <a:srgbClr val="FF0000"/>
                </a:solidFill>
                <a:latin typeface="楷体" panose="02010609060101010101" charset="-122"/>
                <a:ea typeface="楷体" panose="02010609060101010101" charset="-122"/>
                <a:cs typeface="楷体" panose="02010609060101010101" charset="-122"/>
                <a:sym typeface="+mn-ea"/>
              </a:rPr>
              <a:t>激活扶贫动力，实现由政府主导向政府</a:t>
            </a:r>
            <a:r>
              <a:rPr lang="zh-CN" sz="2800" b="1" dirty="0">
                <a:solidFill>
                  <a:srgbClr val="FF0000"/>
                </a:solidFill>
                <a:latin typeface="楷体" panose="02010609060101010101" charset="-122"/>
                <a:ea typeface="楷体" panose="02010609060101010101" charset="-122"/>
                <a:cs typeface="楷体" panose="02010609060101010101" charset="-122"/>
                <a:sym typeface="+mn-ea"/>
              </a:rPr>
              <a:t>和</a:t>
            </a:r>
            <a:r>
              <a:rPr sz="2800" b="1" dirty="0">
                <a:solidFill>
                  <a:srgbClr val="FF0000"/>
                </a:solidFill>
                <a:latin typeface="楷体" panose="02010609060101010101" charset="-122"/>
                <a:ea typeface="楷体" panose="02010609060101010101" charset="-122"/>
                <a:cs typeface="楷体" panose="02010609060101010101" charset="-122"/>
                <a:sym typeface="+mn-ea"/>
              </a:rPr>
              <a:t>市场共同驱动转变。</a:t>
            </a:r>
          </a:p>
        </p:txBody>
      </p:sp>
      <p:grpSp>
        <p:nvGrpSpPr>
          <p:cNvPr id="5" name="组合 19"/>
          <p:cNvGrpSpPr/>
          <p:nvPr/>
        </p:nvGrpSpPr>
        <p:grpSpPr>
          <a:xfrm>
            <a:off x="231775" y="2416175"/>
            <a:ext cx="11369040" cy="3669030"/>
            <a:chOff x="363024" y="2672196"/>
            <a:chExt cx="9868560" cy="3669030"/>
          </a:xfrm>
        </p:grpSpPr>
        <p:pic>
          <p:nvPicPr>
            <p:cNvPr id="10" name="图片 9" descr="十八洞水签约.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3024" y="3192261"/>
              <a:ext cx="4787663" cy="2940685"/>
            </a:xfrm>
            <a:prstGeom prst="rect">
              <a:avLst/>
            </a:prstGeom>
            <a:effectLst>
              <a:softEdge rad="203200"/>
            </a:effectLst>
          </p:spPr>
        </p:pic>
        <p:pic>
          <p:nvPicPr>
            <p:cNvPr id="11" name="图片 10" descr="微信图片_202003031328251.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21557" y="3192261"/>
              <a:ext cx="4910027" cy="3148965"/>
            </a:xfrm>
            <a:prstGeom prst="rect">
              <a:avLst/>
            </a:prstGeom>
            <a:effectLst>
              <a:softEdge rad="228600"/>
            </a:effectLst>
          </p:spPr>
        </p:pic>
        <p:sp>
          <p:nvSpPr>
            <p:cNvPr id="12" name="TextBox 16"/>
            <p:cNvSpPr txBox="1"/>
            <p:nvPr/>
          </p:nvSpPr>
          <p:spPr>
            <a:xfrm>
              <a:off x="950045" y="2672196"/>
              <a:ext cx="6626994" cy="455295"/>
            </a:xfrm>
            <a:prstGeom prst="rect">
              <a:avLst/>
            </a:prstGeom>
            <a:noFill/>
          </p:spPr>
          <p:txBody>
            <a:bodyPr wrap="square" rtlCol="0">
              <a:spAutoFit/>
            </a:bodyPr>
            <a:lstStyle/>
            <a:p>
              <a:pPr fontAlgn="auto">
                <a:lnSpc>
                  <a:spcPts val="2840"/>
                </a:lnSpc>
              </a:pPr>
              <a:r>
                <a:rPr lang="zh-CN" altLang="en-US" sz="3200" b="1" dirty="0" smtClean="0">
                  <a:latin typeface="楷体" panose="02010609060101010101" charset="-122"/>
                  <a:ea typeface="楷体" panose="02010609060101010101" charset="-122"/>
                  <a:cs typeface="楷体" panose="02010609060101010101" charset="-122"/>
                </a:rPr>
                <a:t>二是创新合作扶贫模式，发展合作经济</a:t>
              </a:r>
              <a:endParaRPr lang="zh-CN" altLang="en-US" sz="3200" b="1" dirty="0">
                <a:latin typeface="楷体" panose="02010609060101010101" charset="-122"/>
                <a:ea typeface="楷体" panose="02010609060101010101" charset="-122"/>
                <a:cs typeface="楷体" panose="02010609060101010101" charset="-122"/>
              </a:endParaRPr>
            </a:p>
          </p:txBody>
        </p:sp>
      </p:grpSp>
      <p:sp>
        <p:nvSpPr>
          <p:cNvPr id="2" name="文本框 1"/>
          <p:cNvSpPr txBox="1"/>
          <p:nvPr/>
        </p:nvSpPr>
        <p:spPr>
          <a:xfrm>
            <a:off x="5617845" y="5500370"/>
            <a:ext cx="3451225" cy="1076325"/>
          </a:xfrm>
          <a:prstGeom prst="rect">
            <a:avLst/>
          </a:prstGeom>
          <a:blipFill rotWithShape="1">
            <a:blip r:embed="rId6"/>
            <a:tile tx="0" ty="0" sx="100000" sy="100000" flip="none" algn="tl"/>
          </a:blipFill>
          <a:ln w="38100" cmpd="tri">
            <a:solidFill>
              <a:srgbClr val="FF3300"/>
            </a:solidFill>
          </a:ln>
        </p:spPr>
        <p:txBody>
          <a:bodyPr wrap="square" rtlCol="0">
            <a:spAutoFit/>
          </a:bodyPr>
          <a:lstStyle/>
          <a:p>
            <a:r>
              <a:rPr lang="zh-CN" altLang="en-US" sz="3200" b="1">
                <a:solidFill>
                  <a:schemeClr val="bg1"/>
                </a:solidFill>
                <a:latin typeface="楷体" panose="02010609060101010101" charset="-122"/>
                <a:ea typeface="楷体" panose="02010609060101010101" charset="-122"/>
              </a:rPr>
              <a:t>饮水思源</a:t>
            </a:r>
            <a:r>
              <a:rPr lang="en-US" altLang="zh-CN" sz="3200" b="1">
                <a:solidFill>
                  <a:schemeClr val="bg1"/>
                </a:solidFill>
                <a:latin typeface="楷体" panose="02010609060101010101" charset="-122"/>
                <a:ea typeface="楷体" panose="02010609060101010101" charset="-122"/>
              </a:rPr>
              <a:t>——</a:t>
            </a:r>
            <a:r>
              <a:rPr lang="zh-CN" altLang="en-US" sz="3200" b="1">
                <a:solidFill>
                  <a:schemeClr val="bg1"/>
                </a:solidFill>
                <a:latin typeface="楷体" panose="02010609060101010101" charset="-122"/>
                <a:ea typeface="楷体" panose="02010609060101010101" charset="-122"/>
              </a:rPr>
              <a:t>十八洞山泉水厂的故事</a:t>
            </a:r>
          </a:p>
        </p:txBody>
      </p:sp>
      <p:pic>
        <p:nvPicPr>
          <p:cNvPr id="9" name="图片 8" descr="ea24942045b7fc93e0cefb3f0310b8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0495" y="19685"/>
            <a:ext cx="757555" cy="757555"/>
          </a:xfrm>
          <a:prstGeom prst="rect">
            <a:avLst/>
          </a:prstGeom>
        </p:spPr>
      </p:pic>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grpId="1"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384810" y="1042670"/>
            <a:ext cx="11036300" cy="2165350"/>
          </a:xfrm>
          <a:prstGeom prst="rect">
            <a:avLst/>
          </a:prstGeom>
          <a:solidFill>
            <a:schemeClr val="bg1"/>
          </a:solidFill>
          <a:ln w="12700">
            <a:noFill/>
          </a:ln>
          <a:effectLst>
            <a:softEdge rad="292100"/>
          </a:effectLst>
        </p:spPr>
        <p:txBody>
          <a:bodyPr lIns="68577" tIns="34288" rIns="68577" bIns="34288" anchor="ctr"/>
          <a:lstStyle/>
          <a:p>
            <a:pPr algn="ctr"/>
            <a:r>
              <a:rPr lang="zh-CN" altLang="en-US" sz="2100" b="1" dirty="0">
                <a:solidFill>
                  <a:srgbClr val="FFFFFF"/>
                </a:solidFill>
                <a:latin typeface="微软雅黑" panose="020B0503020204020204" charset="-122"/>
                <a:ea typeface="微软雅黑" panose="020B0503020204020204" charset="-122"/>
              </a:rPr>
              <a:t>提升素质能力，无职党员带头变。</a:t>
            </a:r>
          </a:p>
        </p:txBody>
      </p:sp>
      <p:sp>
        <p:nvSpPr>
          <p:cNvPr id="6" name="标题 1"/>
          <p:cNvSpPr>
            <a:spLocks noGrp="1"/>
          </p:cNvSpPr>
          <p:nvPr>
            <p:custDataLst>
              <p:tags r:id="rId1"/>
            </p:custDataLst>
          </p:nvPr>
        </p:nvSpPr>
        <p:spPr>
          <a:xfrm>
            <a:off x="1047750" y="13081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150495" y="852805"/>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3" name="文本框 2"/>
          <p:cNvSpPr txBox="1"/>
          <p:nvPr/>
        </p:nvSpPr>
        <p:spPr>
          <a:xfrm>
            <a:off x="603885" y="1144905"/>
            <a:ext cx="10021570" cy="583565"/>
          </a:xfrm>
          <a:prstGeom prst="rect">
            <a:avLst/>
          </a:prstGeom>
          <a:noFill/>
        </p:spPr>
        <p:txBody>
          <a:bodyPr wrap="square" rtlCol="0">
            <a:spAutoFit/>
          </a:bodyPr>
          <a:lstStyle/>
          <a:p>
            <a:r>
              <a:rPr lang="zh-CN" altLang="en-US" sz="3200" b="1" dirty="0">
                <a:latin typeface="黑体" panose="02010609060101010101" charset="-122"/>
                <a:ea typeface="黑体" panose="02010609060101010101" charset="-122"/>
                <a:sym typeface="+mn-ea"/>
              </a:rPr>
              <a:t>（一）撸起袖子加油干：十八洞村变成精准扶贫的典范</a:t>
            </a:r>
          </a:p>
        </p:txBody>
      </p:sp>
      <p:sp>
        <p:nvSpPr>
          <p:cNvPr id="7" name="文本框 6"/>
          <p:cNvSpPr txBox="1"/>
          <p:nvPr/>
        </p:nvSpPr>
        <p:spPr>
          <a:xfrm>
            <a:off x="908050" y="1865630"/>
            <a:ext cx="10213975" cy="521970"/>
          </a:xfrm>
          <a:prstGeom prst="rect">
            <a:avLst/>
          </a:prstGeom>
          <a:noFill/>
        </p:spPr>
        <p:txBody>
          <a:bodyPr wrap="square" rtlCol="0">
            <a:spAutoFit/>
          </a:bodyPr>
          <a:lstStyle/>
          <a:p>
            <a:r>
              <a:rPr sz="2800" b="1" dirty="0">
                <a:solidFill>
                  <a:srgbClr val="FF0000"/>
                </a:solidFill>
                <a:latin typeface="楷体" panose="02010609060101010101" charset="-122"/>
                <a:ea typeface="楷体" panose="02010609060101010101" charset="-122"/>
                <a:cs typeface="楷体" panose="02010609060101010101" charset="-122"/>
                <a:sym typeface="+mn-ea"/>
              </a:rPr>
              <a:t>2</a:t>
            </a:r>
            <a:r>
              <a:rPr lang="en-US" sz="2800" b="1" dirty="0">
                <a:solidFill>
                  <a:srgbClr val="FF0000"/>
                </a:solidFill>
                <a:latin typeface="楷体" panose="02010609060101010101" charset="-122"/>
                <a:ea typeface="楷体" panose="02010609060101010101" charset="-122"/>
                <a:cs typeface="楷体" panose="02010609060101010101" charset="-122"/>
                <a:sym typeface="+mn-ea"/>
              </a:rPr>
              <a:t>.</a:t>
            </a:r>
            <a:r>
              <a:rPr sz="2800" b="1" dirty="0">
                <a:solidFill>
                  <a:srgbClr val="FF0000"/>
                </a:solidFill>
                <a:latin typeface="楷体" panose="02010609060101010101" charset="-122"/>
                <a:ea typeface="楷体" panose="02010609060101010101" charset="-122"/>
                <a:cs typeface="楷体" panose="02010609060101010101" charset="-122"/>
                <a:sym typeface="+mn-ea"/>
              </a:rPr>
              <a:t>激活扶贫动力，实现由政府主导向政府</a:t>
            </a:r>
            <a:r>
              <a:rPr lang="zh-CN" sz="2800" b="1" dirty="0">
                <a:solidFill>
                  <a:srgbClr val="FF0000"/>
                </a:solidFill>
                <a:latin typeface="楷体" panose="02010609060101010101" charset="-122"/>
                <a:ea typeface="楷体" panose="02010609060101010101" charset="-122"/>
                <a:cs typeface="楷体" panose="02010609060101010101" charset="-122"/>
                <a:sym typeface="+mn-ea"/>
              </a:rPr>
              <a:t>和</a:t>
            </a:r>
            <a:r>
              <a:rPr sz="2800" b="1" dirty="0">
                <a:solidFill>
                  <a:srgbClr val="FF0000"/>
                </a:solidFill>
                <a:latin typeface="楷体" panose="02010609060101010101" charset="-122"/>
                <a:ea typeface="楷体" panose="02010609060101010101" charset="-122"/>
                <a:cs typeface="楷体" panose="02010609060101010101" charset="-122"/>
                <a:sym typeface="+mn-ea"/>
              </a:rPr>
              <a:t>市场共同驱动转变。</a:t>
            </a:r>
          </a:p>
        </p:txBody>
      </p:sp>
      <p:grpSp>
        <p:nvGrpSpPr>
          <p:cNvPr id="4" name="组合 23"/>
          <p:cNvGrpSpPr/>
          <p:nvPr/>
        </p:nvGrpSpPr>
        <p:grpSpPr>
          <a:xfrm>
            <a:off x="603885" y="2524760"/>
            <a:ext cx="10993120" cy="3830956"/>
            <a:chOff x="512780" y="2510292"/>
            <a:chExt cx="10653115" cy="4304216"/>
          </a:xfrm>
        </p:grpSpPr>
        <p:grpSp>
          <p:nvGrpSpPr>
            <p:cNvPr id="8" name="组合 22"/>
            <p:cNvGrpSpPr/>
            <p:nvPr/>
          </p:nvGrpSpPr>
          <p:grpSpPr>
            <a:xfrm>
              <a:off x="512780" y="2510292"/>
              <a:ext cx="9840840" cy="4304216"/>
              <a:chOff x="512780" y="2510292"/>
              <a:chExt cx="9840840" cy="4304216"/>
            </a:xfrm>
          </p:grpSpPr>
          <p:sp>
            <p:nvSpPr>
              <p:cNvPr id="15" name="TextBox 14"/>
              <p:cNvSpPr txBox="1"/>
              <p:nvPr/>
            </p:nvSpPr>
            <p:spPr>
              <a:xfrm>
                <a:off x="941686" y="2510292"/>
                <a:ext cx="9411934" cy="1070881"/>
              </a:xfrm>
              <a:prstGeom prst="rect">
                <a:avLst/>
              </a:prstGeom>
              <a:noFill/>
            </p:spPr>
            <p:txBody>
              <a:bodyPr wrap="square" rtlCol="0">
                <a:spAutoFit/>
              </a:bodyPr>
              <a:lstStyle/>
              <a:p>
                <a:r>
                  <a:rPr lang="zh-CN" altLang="en-US" sz="2800" b="1" dirty="0" smtClean="0">
                    <a:latin typeface="黑体" panose="02010609060101010101" charset="-122"/>
                    <a:ea typeface="黑体" panose="02010609060101010101" charset="-122"/>
                  </a:rPr>
                  <a:t>三是创新扶贫借贷方式，鼓励村民通过小额货款发展产业</a:t>
                </a:r>
              </a:p>
            </p:txBody>
          </p:sp>
          <p:pic>
            <p:nvPicPr>
              <p:cNvPr id="20" name="图片 19" descr="华融湘江银行.jpg"/>
              <p:cNvPicPr>
                <a:picLocks noChangeAspect="1"/>
              </p:cNvPicPr>
              <p:nvPr/>
            </p:nvPicPr>
            <p:blipFill>
              <a:blip r:embed="rId4" cstate="print"/>
              <a:stretch>
                <a:fillRect/>
              </a:stretch>
            </p:blipFill>
            <p:spPr>
              <a:xfrm>
                <a:off x="512780" y="3472730"/>
                <a:ext cx="4733350" cy="3341778"/>
              </a:xfrm>
              <a:prstGeom prst="rect">
                <a:avLst/>
              </a:prstGeom>
              <a:effectLst>
                <a:softEdge rad="152400"/>
              </a:effectLst>
            </p:spPr>
          </p:pic>
        </p:grpSp>
        <p:pic>
          <p:nvPicPr>
            <p:cNvPr id="21" name="图片 20" descr="贫困户小额信贷.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39018" y="3472730"/>
              <a:ext cx="5026877" cy="3341778"/>
            </a:xfrm>
            <a:prstGeom prst="rect">
              <a:avLst/>
            </a:prstGeom>
            <a:effectLst>
              <a:softEdge rad="152400"/>
            </a:effectLst>
          </p:spPr>
        </p:pic>
      </p:grpSp>
      <p:pic>
        <p:nvPicPr>
          <p:cNvPr id="9" name="图片 8" descr="ea24942045b7fc93e0cefb3f0310b8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0495" y="19685"/>
            <a:ext cx="757555" cy="757555"/>
          </a:xfrm>
          <a:prstGeom prst="rect">
            <a:avLst/>
          </a:prstGeom>
        </p:spPr>
      </p:pic>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615315" y="1026101"/>
            <a:ext cx="10960735" cy="5070475"/>
          </a:xfrm>
          <a:prstGeom prst="rect">
            <a:avLst/>
          </a:prstGeom>
          <a:solidFill>
            <a:schemeClr val="bg1"/>
          </a:solidFill>
          <a:ln w="12700">
            <a:noFill/>
          </a:ln>
          <a:effectLst>
            <a:softEdge rad="2032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1199515"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a:p>
            <a:pPr algn="l"/>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089025" y="1375410"/>
            <a:ext cx="10315575" cy="3968750"/>
          </a:xfrm>
        </p:spPr>
        <p:txBody>
          <a:bodyPr/>
          <a:lstStyle/>
          <a:p>
            <a:pPr marL="0" indent="0">
              <a:buNone/>
            </a:pPr>
            <a:endParaRPr lang="zh-CN" altLang="en-US" sz="3600" b="1" dirty="0">
              <a:solidFill>
                <a:srgbClr val="FF0000"/>
              </a:solidFill>
              <a:latin typeface="宋体" panose="02010600030101010101" pitchFamily="2" charset="-122"/>
              <a:ea typeface="宋体" panose="02010600030101010101" pitchFamily="2" charset="-122"/>
              <a:sym typeface="+mn-ea"/>
            </a:endParaRPr>
          </a:p>
          <a:p>
            <a:pPr marL="0" indent="0">
              <a:buNone/>
            </a:pPr>
            <a:r>
              <a:rPr lang="zh-CN" altLang="en-US" sz="3200" b="1" dirty="0">
                <a:solidFill>
                  <a:srgbClr val="FF0000"/>
                </a:solidFill>
                <a:latin typeface="+mn-ea"/>
                <a:cs typeface="+mn-ea"/>
              </a:rPr>
              <a:t> </a:t>
            </a:r>
            <a:endParaRPr lang="zh-CN" altLang="en-US" sz="3200" b="1" dirty="0">
              <a:solidFill>
                <a:srgbClr val="FF0000"/>
              </a:solidFill>
              <a:latin typeface="DFKai-SB" panose="03000509000000000000" charset="-120"/>
              <a:ea typeface="DFKai-SB" panose="03000509000000000000" charset="-120"/>
              <a:cs typeface="DFKai-SB" panose="03000509000000000000" charset="-120"/>
            </a:endParaRP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endParaRPr sz="2800" b="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6" name="直接连接符 15"/>
          <p:cNvCxnSpPr/>
          <p:nvPr/>
        </p:nvCxnSpPr>
        <p:spPr>
          <a:xfrm>
            <a:off x="308610" y="900430"/>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3" name="文本框 2"/>
          <p:cNvSpPr txBox="1"/>
          <p:nvPr/>
        </p:nvSpPr>
        <p:spPr>
          <a:xfrm>
            <a:off x="692150" y="1172210"/>
            <a:ext cx="10021570" cy="583565"/>
          </a:xfrm>
          <a:prstGeom prst="rect">
            <a:avLst/>
          </a:prstGeom>
          <a:noFill/>
        </p:spPr>
        <p:txBody>
          <a:bodyPr wrap="square" rtlCol="0">
            <a:spAutoFit/>
          </a:bodyPr>
          <a:lstStyle/>
          <a:p>
            <a:r>
              <a:rPr lang="zh-CN" altLang="en-US" sz="3200" b="1" dirty="0">
                <a:latin typeface="黑体" panose="02010609060101010101" charset="-122"/>
                <a:ea typeface="黑体" panose="02010609060101010101" charset="-122"/>
                <a:sym typeface="+mn-ea"/>
              </a:rPr>
              <a:t>（一）撸起袖子加油干：十八洞村变成精准扶贫的典范</a:t>
            </a:r>
            <a:endParaRPr lang="zh-CN" altLang="en-US" sz="3200" b="1" dirty="0">
              <a:solidFill>
                <a:schemeClr val="accent1"/>
              </a:solidFill>
              <a:latin typeface="宋体" panose="02010600030101010101" pitchFamily="2" charset="-122"/>
              <a:ea typeface="宋体" panose="02010600030101010101" pitchFamily="2" charset="-122"/>
              <a:sym typeface="+mn-ea"/>
            </a:endParaRPr>
          </a:p>
        </p:txBody>
      </p:sp>
      <p:sp>
        <p:nvSpPr>
          <p:cNvPr id="7" name="文本框 6"/>
          <p:cNvSpPr txBox="1"/>
          <p:nvPr/>
        </p:nvSpPr>
        <p:spPr>
          <a:xfrm>
            <a:off x="1089200" y="1755489"/>
            <a:ext cx="10173970" cy="953135"/>
          </a:xfrm>
          <a:prstGeom prst="rect">
            <a:avLst/>
          </a:prstGeom>
          <a:noFill/>
        </p:spPr>
        <p:txBody>
          <a:bodyPr wrap="square" rtlCol="0">
            <a:spAutoFit/>
          </a:bodyPr>
          <a:lstStyle/>
          <a:p>
            <a:r>
              <a:rPr sz="2800" b="1" dirty="0">
                <a:solidFill>
                  <a:srgbClr val="FF0000"/>
                </a:solidFill>
                <a:latin typeface="楷体" panose="02010609060101010101" charset="-122"/>
                <a:ea typeface="楷体" panose="02010609060101010101" charset="-122"/>
                <a:cs typeface="楷体" panose="02010609060101010101" charset="-122"/>
                <a:sym typeface="+mn-ea"/>
              </a:rPr>
              <a:t>2</a:t>
            </a:r>
            <a:r>
              <a:rPr lang="en-US" sz="2800" b="1" dirty="0">
                <a:solidFill>
                  <a:srgbClr val="FF0000"/>
                </a:solidFill>
                <a:latin typeface="楷体" panose="02010609060101010101" charset="-122"/>
                <a:ea typeface="楷体" panose="02010609060101010101" charset="-122"/>
                <a:cs typeface="楷体" panose="02010609060101010101" charset="-122"/>
                <a:sym typeface="+mn-ea"/>
              </a:rPr>
              <a:t>.</a:t>
            </a:r>
            <a:r>
              <a:rPr sz="2800" b="1" dirty="0">
                <a:solidFill>
                  <a:srgbClr val="FF0000"/>
                </a:solidFill>
                <a:latin typeface="楷体" panose="02010609060101010101" charset="-122"/>
                <a:ea typeface="楷体" panose="02010609060101010101" charset="-122"/>
                <a:cs typeface="楷体" panose="02010609060101010101" charset="-122"/>
                <a:sym typeface="+mn-ea"/>
              </a:rPr>
              <a:t>激活扶贫动力，实现由政府主导向政府</a:t>
            </a:r>
            <a:r>
              <a:rPr lang="zh-CN" sz="2800" b="1" dirty="0">
                <a:solidFill>
                  <a:srgbClr val="FF0000"/>
                </a:solidFill>
                <a:latin typeface="楷体" panose="02010609060101010101" charset="-122"/>
                <a:ea typeface="楷体" panose="02010609060101010101" charset="-122"/>
                <a:cs typeface="楷体" panose="02010609060101010101" charset="-122"/>
                <a:sym typeface="+mn-ea"/>
              </a:rPr>
              <a:t>和</a:t>
            </a:r>
            <a:r>
              <a:rPr sz="2800" b="1" dirty="0">
                <a:solidFill>
                  <a:srgbClr val="FF0000"/>
                </a:solidFill>
                <a:latin typeface="楷体" panose="02010609060101010101" charset="-122"/>
                <a:ea typeface="楷体" panose="02010609060101010101" charset="-122"/>
                <a:cs typeface="楷体" panose="02010609060101010101" charset="-122"/>
                <a:sym typeface="+mn-ea"/>
              </a:rPr>
              <a:t>市场共同驱动转变。</a:t>
            </a:r>
          </a:p>
          <a:p>
            <a:endParaRPr sz="2800" dirty="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grpSp>
        <p:nvGrpSpPr>
          <p:cNvPr id="5" name="组合 23"/>
          <p:cNvGrpSpPr/>
          <p:nvPr/>
        </p:nvGrpSpPr>
        <p:grpSpPr>
          <a:xfrm>
            <a:off x="1088850" y="2288229"/>
            <a:ext cx="10881995" cy="4201160"/>
            <a:chOff x="459121" y="2914824"/>
            <a:chExt cx="10486638" cy="4201319"/>
          </a:xfrm>
        </p:grpSpPr>
        <p:sp>
          <p:nvSpPr>
            <p:cNvPr id="17" name="TextBox 16"/>
            <p:cNvSpPr txBox="1"/>
            <p:nvPr/>
          </p:nvSpPr>
          <p:spPr>
            <a:xfrm>
              <a:off x="459121" y="2914824"/>
              <a:ext cx="8412808" cy="521990"/>
            </a:xfrm>
            <a:prstGeom prst="rect">
              <a:avLst/>
            </a:prstGeom>
            <a:noFill/>
          </p:spPr>
          <p:txBody>
            <a:bodyPr wrap="square" rtlCol="0">
              <a:spAutoFit/>
              <a:scene3d>
                <a:camera prst="orthographicFront"/>
                <a:lightRig rig="threePt" dir="t"/>
              </a:scene3d>
            </a:bodyPr>
            <a:lstStyle/>
            <a:p>
              <a:pPr algn="ctr"/>
              <a:r>
                <a:rPr lang="zh-CN" altLang="en-US" sz="28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四是创新互联网</a:t>
              </a:r>
              <a:r>
                <a:rPr lang="en-US" altLang="zh-CN" sz="28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a:t>
              </a:r>
              <a:r>
                <a:rPr lang="zh-CN" altLang="en-US" sz="28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扶贫模式，大力发展电商产业</a:t>
              </a:r>
            </a:p>
          </p:txBody>
        </p:sp>
        <p:pic>
          <p:nvPicPr>
            <p:cNvPr id="19" name="图片 18" descr="微信图片_2019060322414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40632" y="3436814"/>
              <a:ext cx="4705127" cy="3679329"/>
            </a:xfrm>
            <a:prstGeom prst="ellipse">
              <a:avLst/>
            </a:prstGeom>
            <a:ln>
              <a:noFill/>
            </a:ln>
            <a:effectLst>
              <a:softEdge rad="112500"/>
            </a:effectLst>
          </p:spPr>
        </p:pic>
      </p:grpSp>
      <p:pic>
        <p:nvPicPr>
          <p:cNvPr id="2" name="图片 1" descr="腊肉.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2150" y="2985770"/>
            <a:ext cx="6269355" cy="3110865"/>
          </a:xfrm>
          <a:prstGeom prst="ellipse">
            <a:avLst/>
          </a:prstGeom>
          <a:ln>
            <a:noFill/>
          </a:ln>
          <a:effectLst>
            <a:softEdge rad="112500"/>
          </a:effectLst>
        </p:spPr>
      </p:pic>
      <p:pic>
        <p:nvPicPr>
          <p:cNvPr id="9" name="图片 8" descr="ea24942045b7fc93e0cefb3f0310b8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0495" y="19685"/>
            <a:ext cx="757555" cy="757555"/>
          </a:xfrm>
          <a:prstGeom prst="rect">
            <a:avLst/>
          </a:prstGeom>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par>
                                <p:cTn id="8" presetID="1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plus(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
          <p:cNvSpPr/>
          <p:nvPr/>
        </p:nvSpPr>
        <p:spPr>
          <a:xfrm>
            <a:off x="344805" y="5159375"/>
            <a:ext cx="11884660" cy="1698625"/>
          </a:xfrm>
          <a:prstGeom prst="rect">
            <a:avLst/>
          </a:prstGeom>
          <a:solidFill>
            <a:schemeClr val="bg1"/>
          </a:solidFill>
          <a:ln w="12700">
            <a:noFill/>
          </a:ln>
          <a:effectLst>
            <a:softEdge rad="3302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21506" name="矩形 3"/>
          <p:cNvSpPr/>
          <p:nvPr/>
        </p:nvSpPr>
        <p:spPr>
          <a:xfrm>
            <a:off x="443865" y="1009650"/>
            <a:ext cx="10960735" cy="5070475"/>
          </a:xfrm>
          <a:prstGeom prst="rect">
            <a:avLst/>
          </a:prstGeom>
          <a:solidFill>
            <a:schemeClr val="bg1"/>
          </a:solidFill>
          <a:ln w="12700">
            <a:noFill/>
          </a:ln>
          <a:effectLst>
            <a:softEdge rad="2159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1089025" y="13081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089025" y="1375410"/>
            <a:ext cx="10315575" cy="3968750"/>
          </a:xfrm>
        </p:spPr>
        <p:txBody>
          <a:bodyPr/>
          <a:lstStyle/>
          <a:p>
            <a:pPr marL="0" indent="0">
              <a:buNone/>
            </a:pPr>
            <a:endParaRPr lang="zh-CN" altLang="en-US" sz="3600" b="1" dirty="0">
              <a:solidFill>
                <a:srgbClr val="FF0000"/>
              </a:solidFill>
              <a:latin typeface="宋体" panose="02010600030101010101" pitchFamily="2" charset="-122"/>
              <a:ea typeface="宋体" panose="02010600030101010101" pitchFamily="2" charset="-122"/>
              <a:sym typeface="+mn-ea"/>
            </a:endParaRPr>
          </a:p>
          <a:p>
            <a:pPr marL="0" indent="0">
              <a:buNone/>
            </a:pPr>
            <a:r>
              <a:rPr lang="zh-CN" altLang="en-US" sz="3200" b="1" dirty="0">
                <a:solidFill>
                  <a:srgbClr val="FF0000"/>
                </a:solidFill>
                <a:latin typeface="+mn-ea"/>
                <a:cs typeface="+mn-ea"/>
              </a:rPr>
              <a:t> </a:t>
            </a:r>
            <a:endParaRPr lang="zh-CN" altLang="en-US" sz="3200" b="1" dirty="0">
              <a:solidFill>
                <a:srgbClr val="FF0000"/>
              </a:solidFill>
              <a:latin typeface="DFKai-SB" panose="03000509000000000000" charset="-120"/>
              <a:ea typeface="DFKai-SB" panose="03000509000000000000" charset="-120"/>
              <a:cs typeface="DFKai-SB" panose="03000509000000000000" charset="-120"/>
            </a:endParaRP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endParaRPr sz="2800" b="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6" name="直接连接符 15"/>
          <p:cNvCxnSpPr/>
          <p:nvPr/>
        </p:nvCxnSpPr>
        <p:spPr>
          <a:xfrm>
            <a:off x="220345" y="902335"/>
            <a:ext cx="10066020" cy="2540"/>
          </a:xfrm>
          <a:prstGeom prst="line">
            <a:avLst/>
          </a:prstGeom>
        </p:spPr>
        <p:style>
          <a:lnRef idx="1">
            <a:schemeClr val="accent2"/>
          </a:lnRef>
          <a:fillRef idx="0">
            <a:schemeClr val="accent2"/>
          </a:fillRef>
          <a:effectRef idx="0">
            <a:schemeClr val="accent2"/>
          </a:effectRef>
          <a:fontRef idx="minor">
            <a:schemeClr val="tx1"/>
          </a:fontRef>
        </p:style>
      </p:cxnSp>
      <p:grpSp>
        <p:nvGrpSpPr>
          <p:cNvPr id="4" name="组合 3"/>
          <p:cNvGrpSpPr/>
          <p:nvPr/>
        </p:nvGrpSpPr>
        <p:grpSpPr>
          <a:xfrm>
            <a:off x="442595" y="1009650"/>
            <a:ext cx="10962005" cy="825500"/>
            <a:chOff x="697" y="1589"/>
            <a:chExt cx="17263" cy="1300"/>
          </a:xfrm>
        </p:grpSpPr>
        <p:sp>
          <p:nvSpPr>
            <p:cNvPr id="2" name="文本框 1"/>
            <p:cNvSpPr txBox="1"/>
            <p:nvPr/>
          </p:nvSpPr>
          <p:spPr>
            <a:xfrm>
              <a:off x="697" y="1589"/>
              <a:ext cx="17263" cy="1018"/>
            </a:xfrm>
            <a:prstGeom prst="rect">
              <a:avLst/>
            </a:prstGeom>
            <a:noFill/>
          </p:spPr>
          <p:txBody>
            <a:bodyPr wrap="square" rtlCol="0">
              <a:spAutoFit/>
            </a:bodyPr>
            <a:lstStyle/>
            <a:p>
              <a:pPr marL="0" indent="0">
                <a:buNone/>
              </a:pPr>
              <a:endParaRPr lang="zh-CN" altLang="en-US" sz="3600" dirty="0"/>
            </a:p>
          </p:txBody>
        </p:sp>
        <p:sp>
          <p:nvSpPr>
            <p:cNvPr id="3" name="文本框 2"/>
            <p:cNvSpPr txBox="1"/>
            <p:nvPr/>
          </p:nvSpPr>
          <p:spPr>
            <a:xfrm>
              <a:off x="1099" y="1970"/>
              <a:ext cx="15782" cy="919"/>
            </a:xfrm>
            <a:prstGeom prst="rect">
              <a:avLst/>
            </a:prstGeom>
            <a:noFill/>
          </p:spPr>
          <p:txBody>
            <a:bodyPr wrap="square" rtlCol="0">
              <a:spAutoFit/>
            </a:bodyPr>
            <a:lstStyle/>
            <a:p>
              <a:r>
                <a:rPr lang="zh-CN" altLang="en-US" sz="3200" b="1" dirty="0">
                  <a:solidFill>
                    <a:schemeClr val="tx1"/>
                  </a:solidFill>
                  <a:latin typeface="黑体" panose="02010609060101010101" charset="-122"/>
                  <a:ea typeface="黑体" panose="02010609060101010101" charset="-122"/>
                  <a:sym typeface="+mn-ea"/>
                </a:rPr>
                <a:t>（一）撸起袖子加油干：十八洞村变成精准扶贫的典范</a:t>
              </a:r>
            </a:p>
          </p:txBody>
        </p:sp>
      </p:grpSp>
      <p:sp>
        <p:nvSpPr>
          <p:cNvPr id="7" name="文本框 6"/>
          <p:cNvSpPr txBox="1"/>
          <p:nvPr/>
        </p:nvSpPr>
        <p:spPr>
          <a:xfrm>
            <a:off x="1289685" y="2025015"/>
            <a:ext cx="10114915" cy="583565"/>
          </a:xfrm>
          <a:prstGeom prst="rect">
            <a:avLst/>
          </a:prstGeom>
          <a:noFill/>
        </p:spPr>
        <p:txBody>
          <a:bodyPr wrap="square" rtlCol="0">
            <a:spAutoFit/>
          </a:bodyPr>
          <a:lstStyle/>
          <a:p>
            <a:r>
              <a:rPr sz="3200" b="1" dirty="0">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3</a:t>
            </a:r>
            <a:r>
              <a:rPr lang="en-US" sz="3200" b="1" dirty="0">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a:t>
            </a:r>
            <a:r>
              <a:rPr sz="3200" b="1" dirty="0">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因地制宜，精准解决“怎么扶”</a:t>
            </a:r>
          </a:p>
        </p:txBody>
      </p:sp>
      <p:sp>
        <p:nvSpPr>
          <p:cNvPr id="12" name="文本框 11"/>
          <p:cNvSpPr txBox="1"/>
          <p:nvPr/>
        </p:nvSpPr>
        <p:spPr>
          <a:xfrm>
            <a:off x="344170" y="3098800"/>
            <a:ext cx="3695065" cy="521970"/>
          </a:xfrm>
          <a:prstGeom prst="rect">
            <a:avLst/>
          </a:prstGeom>
          <a:noFill/>
        </p:spPr>
        <p:txBody>
          <a:bodyPr wrap="square" rtlCol="0">
            <a:spAutoFit/>
          </a:bodyPr>
          <a:lstStyle/>
          <a:p>
            <a:pPr indent="0">
              <a:buNone/>
            </a:pP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◎一是科学规划现行</a:t>
            </a:r>
            <a:endParaRPr lang="zh-CN" altLang="en-US" sz="2800" dirty="0"/>
          </a:p>
        </p:txBody>
      </p:sp>
      <p:sp>
        <p:nvSpPr>
          <p:cNvPr id="18" name="文本框 17"/>
          <p:cNvSpPr txBox="1"/>
          <p:nvPr/>
        </p:nvSpPr>
        <p:spPr>
          <a:xfrm>
            <a:off x="9086215" y="5995035"/>
            <a:ext cx="1947545" cy="368300"/>
          </a:xfrm>
          <a:prstGeom prst="rect">
            <a:avLst/>
          </a:prstGeom>
          <a:noFill/>
        </p:spPr>
        <p:txBody>
          <a:bodyPr wrap="square" rtlCol="0">
            <a:spAutoFit/>
          </a:bodyPr>
          <a:lstStyle/>
          <a:p>
            <a:r>
              <a:rPr lang="zh-CN" altLang="en-US" b="1"/>
              <a:t>保护区规划图</a:t>
            </a:r>
          </a:p>
        </p:txBody>
      </p:sp>
      <p:sp>
        <p:nvSpPr>
          <p:cNvPr id="10" name="文本框 9"/>
          <p:cNvSpPr txBox="1"/>
          <p:nvPr/>
        </p:nvSpPr>
        <p:spPr>
          <a:xfrm>
            <a:off x="5140960" y="6080125"/>
            <a:ext cx="1947545" cy="368300"/>
          </a:xfrm>
          <a:prstGeom prst="rect">
            <a:avLst/>
          </a:prstGeom>
          <a:noFill/>
        </p:spPr>
        <p:txBody>
          <a:bodyPr wrap="square" rtlCol="0">
            <a:spAutoFit/>
          </a:bodyPr>
          <a:lstStyle/>
          <a:p>
            <a:r>
              <a:rPr lang="zh-CN" altLang="en-US" b="1"/>
              <a:t>交通规划图</a:t>
            </a:r>
          </a:p>
        </p:txBody>
      </p:sp>
      <p:pic>
        <p:nvPicPr>
          <p:cNvPr id="19" name="图片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64830" y="2344420"/>
            <a:ext cx="3354705" cy="3293110"/>
          </a:xfrm>
          <a:prstGeom prst="rect">
            <a:avLst/>
          </a:prstGeom>
        </p:spPr>
      </p:pic>
      <p:pic>
        <p:nvPicPr>
          <p:cNvPr id="20" name="图片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08450" y="3112135"/>
            <a:ext cx="3631565" cy="2882900"/>
          </a:xfrm>
          <a:prstGeom prst="rect">
            <a:avLst/>
          </a:prstGeom>
        </p:spPr>
      </p:pic>
      <p:sp>
        <p:nvSpPr>
          <p:cNvPr id="21" name="文本框 20"/>
          <p:cNvSpPr txBox="1"/>
          <p:nvPr/>
        </p:nvSpPr>
        <p:spPr>
          <a:xfrm>
            <a:off x="987425" y="4329430"/>
            <a:ext cx="3227705" cy="829945"/>
          </a:xfrm>
          <a:prstGeom prst="rect">
            <a:avLst/>
          </a:prstGeom>
          <a:noFill/>
          <a:ln w="9525">
            <a:noFill/>
          </a:ln>
        </p:spPr>
        <p:txBody>
          <a:bodyPr wrap="square">
            <a:spAutoFit/>
          </a:bodyPr>
          <a:lstStyle/>
          <a:p>
            <a:pPr indent="0"/>
            <a:r>
              <a:rPr lang="zh-CN" sz="2400" b="1">
                <a:solidFill>
                  <a:srgbClr val="000000"/>
                </a:solidFill>
                <a:ea typeface="宋体" panose="02010600030101010101" pitchFamily="2" charset="-122"/>
              </a:rPr>
              <a:t>精准制定《十八洞村扶贫工作总体规划》</a:t>
            </a:r>
            <a:endParaRPr lang="zh-CN" altLang="en-US" sz="2400" b="1"/>
          </a:p>
        </p:txBody>
      </p:sp>
      <p:pic>
        <p:nvPicPr>
          <p:cNvPr id="9" name="图片 8" descr="ea24942045b7fc93e0cefb3f0310b8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0495" y="19685"/>
            <a:ext cx="757555" cy="757555"/>
          </a:xfrm>
          <a:prstGeom prst="rect">
            <a:avLst/>
          </a:prstGeom>
        </p:spPr>
      </p:pic>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par>
                                <p:cTn id="17" presetID="3"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par>
                                <p:cTn id="20" presetID="3" presetClass="entr" presetSubtype="1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8" grpId="0"/>
      <p:bldP spid="1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
          <p:cNvSpPr/>
          <p:nvPr/>
        </p:nvSpPr>
        <p:spPr>
          <a:xfrm>
            <a:off x="289560" y="5159375"/>
            <a:ext cx="11939905" cy="1698625"/>
          </a:xfrm>
          <a:prstGeom prst="rect">
            <a:avLst/>
          </a:prstGeom>
          <a:solidFill>
            <a:schemeClr val="bg1"/>
          </a:solidFill>
          <a:ln w="12700">
            <a:noFill/>
          </a:ln>
          <a:effectLst>
            <a:softEdge rad="3556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21506" name="矩形 3"/>
          <p:cNvSpPr/>
          <p:nvPr/>
        </p:nvSpPr>
        <p:spPr>
          <a:xfrm>
            <a:off x="443865" y="1009650"/>
            <a:ext cx="10960735" cy="5070475"/>
          </a:xfrm>
          <a:prstGeom prst="rect">
            <a:avLst/>
          </a:prstGeom>
          <a:solidFill>
            <a:schemeClr val="bg1"/>
          </a:solidFill>
          <a:ln w="12700">
            <a:noFill/>
          </a:ln>
          <a:effectLst>
            <a:softEdge rad="2159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1089025" y="13081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a:p>
            <a:pPr algn="l"/>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089025" y="1375410"/>
            <a:ext cx="10315575" cy="3968750"/>
          </a:xfrm>
        </p:spPr>
        <p:txBody>
          <a:bodyPr/>
          <a:lstStyle/>
          <a:p>
            <a:pPr marL="0" indent="0">
              <a:buNone/>
            </a:pPr>
            <a:endParaRPr lang="zh-CN" altLang="en-US" sz="3600" b="1" dirty="0">
              <a:solidFill>
                <a:srgbClr val="FF0000"/>
              </a:solidFill>
              <a:latin typeface="宋体" panose="02010600030101010101" pitchFamily="2" charset="-122"/>
              <a:ea typeface="宋体" panose="02010600030101010101" pitchFamily="2" charset="-122"/>
              <a:sym typeface="+mn-ea"/>
            </a:endParaRPr>
          </a:p>
          <a:p>
            <a:pPr marL="0" indent="0">
              <a:buNone/>
            </a:pPr>
            <a:r>
              <a:rPr lang="zh-CN" altLang="en-US" sz="3200" b="1" dirty="0">
                <a:solidFill>
                  <a:srgbClr val="FF0000"/>
                </a:solidFill>
                <a:latin typeface="+mn-ea"/>
                <a:cs typeface="+mn-ea"/>
              </a:rPr>
              <a:t> </a:t>
            </a:r>
            <a:endParaRPr lang="zh-CN" altLang="en-US" sz="3200" b="1" dirty="0">
              <a:solidFill>
                <a:srgbClr val="FF0000"/>
              </a:solidFill>
              <a:latin typeface="DFKai-SB" panose="03000509000000000000" charset="-120"/>
              <a:ea typeface="DFKai-SB" panose="03000509000000000000" charset="-120"/>
              <a:cs typeface="DFKai-SB" panose="03000509000000000000" charset="-120"/>
            </a:endParaRP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endParaRPr sz="2800" b="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6" name="直接连接符 15"/>
          <p:cNvCxnSpPr/>
          <p:nvPr/>
        </p:nvCxnSpPr>
        <p:spPr>
          <a:xfrm>
            <a:off x="289560" y="836295"/>
            <a:ext cx="10066020" cy="2540"/>
          </a:xfrm>
          <a:prstGeom prst="line">
            <a:avLst/>
          </a:prstGeom>
        </p:spPr>
        <p:style>
          <a:lnRef idx="1">
            <a:schemeClr val="accent2"/>
          </a:lnRef>
          <a:fillRef idx="0">
            <a:schemeClr val="accent2"/>
          </a:fillRef>
          <a:effectRef idx="0">
            <a:schemeClr val="accent2"/>
          </a:effectRef>
          <a:fontRef idx="minor">
            <a:schemeClr val="tx1"/>
          </a:fontRef>
        </p:style>
      </p:cxnSp>
      <p:grpSp>
        <p:nvGrpSpPr>
          <p:cNvPr id="4" name="组合 3"/>
          <p:cNvGrpSpPr/>
          <p:nvPr/>
        </p:nvGrpSpPr>
        <p:grpSpPr>
          <a:xfrm>
            <a:off x="442595" y="1009650"/>
            <a:ext cx="10962005" cy="825500"/>
            <a:chOff x="697" y="1589"/>
            <a:chExt cx="17263" cy="1300"/>
          </a:xfrm>
        </p:grpSpPr>
        <p:sp>
          <p:nvSpPr>
            <p:cNvPr id="2" name="文本框 1"/>
            <p:cNvSpPr txBox="1"/>
            <p:nvPr/>
          </p:nvSpPr>
          <p:spPr>
            <a:xfrm>
              <a:off x="697" y="1589"/>
              <a:ext cx="17263" cy="1018"/>
            </a:xfrm>
            <a:prstGeom prst="rect">
              <a:avLst/>
            </a:prstGeom>
            <a:noFill/>
          </p:spPr>
          <p:txBody>
            <a:bodyPr wrap="square" rtlCol="0">
              <a:spAutoFit/>
            </a:bodyPr>
            <a:lstStyle/>
            <a:p>
              <a:pPr marL="0" indent="0">
                <a:buNone/>
              </a:pPr>
              <a:endParaRPr lang="zh-CN" altLang="en-US" sz="3600" dirty="0"/>
            </a:p>
          </p:txBody>
        </p:sp>
        <p:sp>
          <p:nvSpPr>
            <p:cNvPr id="3" name="文本框 2"/>
            <p:cNvSpPr txBox="1"/>
            <p:nvPr/>
          </p:nvSpPr>
          <p:spPr>
            <a:xfrm>
              <a:off x="1099" y="1970"/>
              <a:ext cx="15782" cy="919"/>
            </a:xfrm>
            <a:prstGeom prst="rect">
              <a:avLst/>
            </a:prstGeom>
            <a:noFill/>
          </p:spPr>
          <p:txBody>
            <a:bodyPr wrap="square" rtlCol="0">
              <a:spAutoFit/>
            </a:bodyPr>
            <a:lstStyle/>
            <a:p>
              <a:r>
                <a:rPr lang="zh-CN" altLang="en-US" sz="3200" b="1" dirty="0">
                  <a:solidFill>
                    <a:schemeClr val="tx1"/>
                  </a:solidFill>
                  <a:latin typeface="黑体" panose="02010609060101010101" charset="-122"/>
                  <a:ea typeface="黑体" panose="02010609060101010101" charset="-122"/>
                  <a:sym typeface="+mn-ea"/>
                </a:rPr>
                <a:t>（一）撸起袖子加油干：十八洞村变成精准扶贫的典范</a:t>
              </a:r>
            </a:p>
          </p:txBody>
        </p:sp>
      </p:grpSp>
      <p:sp>
        <p:nvSpPr>
          <p:cNvPr id="7" name="文本框 6"/>
          <p:cNvSpPr txBox="1"/>
          <p:nvPr/>
        </p:nvSpPr>
        <p:spPr>
          <a:xfrm>
            <a:off x="1289685" y="2025015"/>
            <a:ext cx="10114915" cy="583565"/>
          </a:xfrm>
          <a:prstGeom prst="rect">
            <a:avLst/>
          </a:prstGeom>
          <a:noFill/>
        </p:spPr>
        <p:txBody>
          <a:bodyPr wrap="square" rtlCol="0">
            <a:spAutoFit/>
          </a:bodyPr>
          <a:lstStyle/>
          <a:p>
            <a:r>
              <a:rPr sz="3200" b="1" dirty="0">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3</a:t>
            </a:r>
            <a:r>
              <a:rPr lang="en-US" sz="3200" b="1" dirty="0">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a:t>
            </a:r>
            <a:r>
              <a:rPr sz="3200" b="1" dirty="0">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因地制宜，精准解决“怎么扶”</a:t>
            </a:r>
          </a:p>
        </p:txBody>
      </p:sp>
      <p:sp>
        <p:nvSpPr>
          <p:cNvPr id="12" name="文本框 11"/>
          <p:cNvSpPr txBox="1"/>
          <p:nvPr/>
        </p:nvSpPr>
        <p:spPr>
          <a:xfrm>
            <a:off x="1577975" y="2813685"/>
            <a:ext cx="4004310" cy="521970"/>
          </a:xfrm>
          <a:prstGeom prst="rect">
            <a:avLst/>
          </a:prstGeom>
          <a:noFill/>
        </p:spPr>
        <p:txBody>
          <a:bodyPr wrap="square" rtlCol="0">
            <a:spAutoFit/>
          </a:bodyPr>
          <a:lstStyle/>
          <a:p>
            <a:pPr indent="0">
              <a:buNone/>
            </a:pP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◎二是动态管理贫困户</a:t>
            </a:r>
          </a:p>
        </p:txBody>
      </p:sp>
      <p:sp>
        <p:nvSpPr>
          <p:cNvPr id="10" name="文本框 9"/>
          <p:cNvSpPr txBox="1"/>
          <p:nvPr/>
        </p:nvSpPr>
        <p:spPr>
          <a:xfrm>
            <a:off x="891540" y="3475990"/>
            <a:ext cx="6734810" cy="2676525"/>
          </a:xfrm>
          <a:prstGeom prst="rect">
            <a:avLst/>
          </a:prstGeom>
          <a:noFill/>
          <a:ln w="12700">
            <a:solidFill>
              <a:srgbClr val="7030A0"/>
            </a:solidFill>
          </a:ln>
        </p:spPr>
        <p:txBody>
          <a:bodyPr wrap="square" rtlCol="0">
            <a:spAutoFit/>
          </a:bodyPr>
          <a:lstStyle/>
          <a:p>
            <a:r>
              <a:rPr lang="zh-CN" altLang="en-US" sz="2800" b="1">
                <a:latin typeface="楷体" panose="02010609060101010101" charset="-122"/>
                <a:ea typeface="楷体" panose="02010609060101010101" charset="-122"/>
                <a:cs typeface="楷体" panose="02010609060101010101" charset="-122"/>
              </a:rPr>
              <a:t>“八看三促两紧盯”：</a:t>
            </a:r>
          </a:p>
          <a:p>
            <a:r>
              <a:rPr lang="zh-CN" altLang="en-US" sz="2800" b="1">
                <a:latin typeface="楷体" panose="02010609060101010101" charset="-122"/>
                <a:ea typeface="楷体" panose="02010609060101010101" charset="-122"/>
                <a:cs typeface="楷体" panose="02010609060101010101" charset="-122"/>
              </a:rPr>
              <a:t>    看水、电、路、房、业、教、医、环境；</a:t>
            </a:r>
          </a:p>
          <a:p>
            <a:r>
              <a:rPr lang="zh-CN" altLang="en-US" sz="2800" b="1">
                <a:latin typeface="楷体" panose="02010609060101010101" charset="-122"/>
                <a:ea typeface="楷体" panose="02010609060101010101" charset="-122"/>
                <a:cs typeface="楷体" panose="02010609060101010101" charset="-122"/>
              </a:rPr>
              <a:t>    促惠民政策落地、促内生动力提升、促基层组织有力；</a:t>
            </a:r>
          </a:p>
          <a:p>
            <a:r>
              <a:rPr lang="zh-CN" altLang="en-US" sz="2800" b="1">
                <a:latin typeface="楷体" panose="02010609060101010101" charset="-122"/>
                <a:ea typeface="楷体" panose="02010609060101010101" charset="-122"/>
                <a:cs typeface="楷体" panose="02010609060101010101" charset="-122"/>
              </a:rPr>
              <a:t>    紧盯漏评、错退</a:t>
            </a:r>
          </a:p>
        </p:txBody>
      </p:sp>
      <p:sp>
        <p:nvSpPr>
          <p:cNvPr id="19" name="文本框 18"/>
          <p:cNvSpPr txBox="1"/>
          <p:nvPr/>
        </p:nvSpPr>
        <p:spPr>
          <a:xfrm>
            <a:off x="8176260" y="3906520"/>
            <a:ext cx="3228340" cy="1814830"/>
          </a:xfrm>
          <a:prstGeom prst="rect">
            <a:avLst/>
          </a:prstGeom>
          <a:noFill/>
          <a:ln>
            <a:solidFill>
              <a:srgbClr val="7030A0"/>
            </a:solidFill>
          </a:ln>
        </p:spPr>
        <p:txBody>
          <a:bodyPr wrap="square" rtlCol="0">
            <a:spAutoFit/>
          </a:bodyPr>
          <a:lstStyle/>
          <a:p>
            <a:r>
              <a:rPr lang="zh-CN" altLang="en-US" sz="2800" b="1">
                <a:latin typeface="楷体" panose="02010609060101010101" charset="-122"/>
                <a:ea typeface="楷体" panose="02010609060101010101" charset="-122"/>
                <a:cs typeface="楷体" panose="02010609060101010101" charset="-122"/>
                <a:sym typeface="+mn-ea"/>
              </a:rPr>
              <a:t>三清零行动：</a:t>
            </a:r>
            <a:endParaRPr lang="zh-CN" altLang="en-US" sz="2800" b="1">
              <a:latin typeface="楷体" panose="02010609060101010101" charset="-122"/>
              <a:ea typeface="楷体" panose="02010609060101010101" charset="-122"/>
              <a:cs typeface="楷体" panose="02010609060101010101" charset="-122"/>
            </a:endParaRPr>
          </a:p>
          <a:p>
            <a:r>
              <a:rPr lang="zh-CN" altLang="en-US" sz="2800" b="1">
                <a:latin typeface="楷体" panose="02010609060101010101" charset="-122"/>
                <a:ea typeface="楷体" panose="02010609060101010101" charset="-122"/>
                <a:cs typeface="楷体" panose="02010609060101010101" charset="-122"/>
              </a:rPr>
              <a:t>    以户清零</a:t>
            </a:r>
          </a:p>
          <a:p>
            <a:r>
              <a:rPr lang="zh-CN" altLang="en-US" sz="2800" b="1">
                <a:latin typeface="楷体" panose="02010609060101010101" charset="-122"/>
                <a:ea typeface="楷体" panose="02010609060101010101" charset="-122"/>
                <a:cs typeface="楷体" panose="02010609060101010101" charset="-122"/>
              </a:rPr>
              <a:t>    以村清零</a:t>
            </a:r>
          </a:p>
          <a:p>
            <a:r>
              <a:rPr lang="zh-CN" altLang="en-US" sz="2800" b="1">
                <a:latin typeface="楷体" panose="02010609060101010101" charset="-122"/>
                <a:ea typeface="楷体" panose="02010609060101010101" charset="-122"/>
                <a:cs typeface="楷体" panose="02010609060101010101" charset="-122"/>
              </a:rPr>
              <a:t>    以事清零</a:t>
            </a:r>
          </a:p>
        </p:txBody>
      </p:sp>
      <p:pic>
        <p:nvPicPr>
          <p:cNvPr id="9" name="图片 8" descr="ea24942045b7fc93e0cefb3f0310b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0495" y="19685"/>
            <a:ext cx="757555" cy="757555"/>
          </a:xfrm>
          <a:prstGeom prst="rect">
            <a:avLst/>
          </a:prstGeom>
        </p:spPr>
      </p:pic>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000" fill="hold">
                                          <p:stCondLst>
                                            <p:cond delay="0"/>
                                          </p:stCondLst>
                                        </p:cTn>
                                        <p:tgtEl>
                                          <p:spTgt spid="12"/>
                                        </p:tgtEl>
                                        <p:attrNameLst>
                                          <p:attrName>style.visibility</p:attrName>
                                        </p:attrNameLst>
                                      </p:cBhvr>
                                      <p:to>
                                        <p:strVal val="visible"/>
                                      </p:to>
                                    </p:set>
                                    <p:animEffect transition="in" filter="wedge">
                                      <p:cBhvr>
                                        <p:cTn id="7" dur="1000"/>
                                        <p:tgtEl>
                                          <p:spTgt spid="12"/>
                                        </p:tgtEl>
                                      </p:cBhvr>
                                    </p:animEffect>
                                  </p:childTnLst>
                                </p:cTn>
                              </p:par>
                              <p:par>
                                <p:cTn id="8" presetID="20" presetClass="entr" presetSubtype="0" fill="hold" grpId="0" nodeType="withEffect">
                                  <p:stCondLst>
                                    <p:cond delay="0"/>
                                  </p:stCondLst>
                                  <p:childTnLst>
                                    <p:set>
                                      <p:cBhvr>
                                        <p:cTn id="9" dur="1000" fill="hold">
                                          <p:stCondLst>
                                            <p:cond delay="0"/>
                                          </p:stCondLst>
                                        </p:cTn>
                                        <p:tgtEl>
                                          <p:spTgt spid="10"/>
                                        </p:tgtEl>
                                        <p:attrNameLst>
                                          <p:attrName>style.visibility</p:attrName>
                                        </p:attrNameLst>
                                      </p:cBhvr>
                                      <p:to>
                                        <p:strVal val="visible"/>
                                      </p:to>
                                    </p:set>
                                    <p:animEffect transition="in" filter="wedge">
                                      <p:cBhvr>
                                        <p:cTn id="10" dur="1000"/>
                                        <p:tgtEl>
                                          <p:spTgt spid="10"/>
                                        </p:tgtEl>
                                      </p:cBhvr>
                                    </p:animEffect>
                                  </p:childTnLst>
                                </p:cTn>
                              </p:par>
                              <p:par>
                                <p:cTn id="11" presetID="20" presetClass="entr" presetSubtype="0" fill="hold" grpId="0" nodeType="withEffect">
                                  <p:stCondLst>
                                    <p:cond delay="0"/>
                                  </p:stCondLst>
                                  <p:childTnLst>
                                    <p:set>
                                      <p:cBhvr>
                                        <p:cTn id="12" dur="1000" fill="hold">
                                          <p:stCondLst>
                                            <p:cond delay="0"/>
                                          </p:stCondLst>
                                        </p:cTn>
                                        <p:tgtEl>
                                          <p:spTgt spid="19"/>
                                        </p:tgtEl>
                                        <p:attrNameLst>
                                          <p:attrName>style.visibility</p:attrName>
                                        </p:attrNameLst>
                                      </p:cBhvr>
                                      <p:to>
                                        <p:strVal val="visible"/>
                                      </p:to>
                                    </p:set>
                                    <p:animEffect transition="in" filter="wedge">
                                      <p:cBhvr>
                                        <p:cTn id="1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bldLvl="0" animBg="1"/>
      <p:bldP spid="19"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
          <p:cNvSpPr/>
          <p:nvPr/>
        </p:nvSpPr>
        <p:spPr>
          <a:xfrm>
            <a:off x="0" y="5159375"/>
            <a:ext cx="12229465" cy="1698625"/>
          </a:xfrm>
          <a:prstGeom prst="rect">
            <a:avLst/>
          </a:prstGeom>
          <a:solidFill>
            <a:schemeClr val="bg1"/>
          </a:solidFill>
          <a:ln w="12700">
            <a:noFill/>
          </a:ln>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21506" name="矩形 3"/>
          <p:cNvSpPr/>
          <p:nvPr/>
        </p:nvSpPr>
        <p:spPr>
          <a:xfrm>
            <a:off x="443865" y="1009650"/>
            <a:ext cx="10960735" cy="5070475"/>
          </a:xfrm>
          <a:prstGeom prst="rect">
            <a:avLst/>
          </a:prstGeom>
          <a:solidFill>
            <a:schemeClr val="bg1"/>
          </a:solidFill>
          <a:ln w="12700">
            <a:noFill/>
          </a:ln>
          <a:effectLst>
            <a:softEdge rad="2159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1047750" y="13081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089025" y="1375410"/>
            <a:ext cx="10315575" cy="3968750"/>
          </a:xfrm>
        </p:spPr>
        <p:txBody>
          <a:bodyPr/>
          <a:lstStyle/>
          <a:p>
            <a:pPr marL="0" indent="0">
              <a:buNone/>
            </a:pPr>
            <a:endParaRPr lang="zh-CN" altLang="en-US" sz="3600" b="1" dirty="0">
              <a:solidFill>
                <a:srgbClr val="FF0000"/>
              </a:solidFill>
              <a:latin typeface="宋体" panose="02010600030101010101" pitchFamily="2" charset="-122"/>
              <a:ea typeface="宋体" panose="02010600030101010101" pitchFamily="2" charset="-122"/>
              <a:sym typeface="+mn-ea"/>
            </a:endParaRPr>
          </a:p>
          <a:p>
            <a:pPr marL="0" indent="0">
              <a:buNone/>
            </a:pPr>
            <a:r>
              <a:rPr lang="zh-CN" altLang="en-US" sz="3200" b="1" dirty="0">
                <a:solidFill>
                  <a:srgbClr val="FF0000"/>
                </a:solidFill>
                <a:latin typeface="+mn-ea"/>
                <a:cs typeface="+mn-ea"/>
              </a:rPr>
              <a:t> </a:t>
            </a:r>
            <a:endParaRPr lang="zh-CN" altLang="en-US" sz="3200" b="1" dirty="0">
              <a:solidFill>
                <a:srgbClr val="FF0000"/>
              </a:solidFill>
              <a:latin typeface="DFKai-SB" panose="03000509000000000000" charset="-120"/>
              <a:ea typeface="DFKai-SB" panose="03000509000000000000" charset="-120"/>
              <a:cs typeface="DFKai-SB" panose="03000509000000000000" charset="-120"/>
            </a:endParaRP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endParaRPr sz="2800" b="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6" name="直接连接符 15"/>
          <p:cNvCxnSpPr/>
          <p:nvPr/>
        </p:nvCxnSpPr>
        <p:spPr>
          <a:xfrm>
            <a:off x="220345" y="902335"/>
            <a:ext cx="10066020" cy="2540"/>
          </a:xfrm>
          <a:prstGeom prst="line">
            <a:avLst/>
          </a:prstGeom>
        </p:spPr>
        <p:style>
          <a:lnRef idx="1">
            <a:schemeClr val="accent2"/>
          </a:lnRef>
          <a:fillRef idx="0">
            <a:schemeClr val="accent2"/>
          </a:fillRef>
          <a:effectRef idx="0">
            <a:schemeClr val="accent2"/>
          </a:effectRef>
          <a:fontRef idx="minor">
            <a:schemeClr val="tx1"/>
          </a:fontRef>
        </p:style>
      </p:cxnSp>
      <p:grpSp>
        <p:nvGrpSpPr>
          <p:cNvPr id="4" name="组合 3"/>
          <p:cNvGrpSpPr/>
          <p:nvPr/>
        </p:nvGrpSpPr>
        <p:grpSpPr>
          <a:xfrm>
            <a:off x="442595" y="1009650"/>
            <a:ext cx="10962005" cy="825500"/>
            <a:chOff x="697" y="1589"/>
            <a:chExt cx="17263" cy="1300"/>
          </a:xfrm>
        </p:grpSpPr>
        <p:sp>
          <p:nvSpPr>
            <p:cNvPr id="2" name="文本框 1"/>
            <p:cNvSpPr txBox="1"/>
            <p:nvPr/>
          </p:nvSpPr>
          <p:spPr>
            <a:xfrm>
              <a:off x="697" y="1589"/>
              <a:ext cx="17263" cy="1018"/>
            </a:xfrm>
            <a:prstGeom prst="rect">
              <a:avLst/>
            </a:prstGeom>
            <a:noFill/>
          </p:spPr>
          <p:txBody>
            <a:bodyPr wrap="square" rtlCol="0">
              <a:spAutoFit/>
            </a:bodyPr>
            <a:lstStyle/>
            <a:p>
              <a:pPr marL="0" indent="0">
                <a:buNone/>
              </a:pPr>
              <a:endParaRPr lang="zh-CN" altLang="en-US" sz="3600" dirty="0"/>
            </a:p>
          </p:txBody>
        </p:sp>
        <p:sp>
          <p:nvSpPr>
            <p:cNvPr id="3" name="文本框 2"/>
            <p:cNvSpPr txBox="1"/>
            <p:nvPr/>
          </p:nvSpPr>
          <p:spPr>
            <a:xfrm>
              <a:off x="1099" y="1970"/>
              <a:ext cx="15782" cy="919"/>
            </a:xfrm>
            <a:prstGeom prst="rect">
              <a:avLst/>
            </a:prstGeom>
            <a:noFill/>
          </p:spPr>
          <p:txBody>
            <a:bodyPr wrap="square" rtlCol="0">
              <a:spAutoFit/>
            </a:bodyPr>
            <a:lstStyle/>
            <a:p>
              <a:r>
                <a:rPr lang="zh-CN" altLang="en-US" sz="3200" b="1" dirty="0">
                  <a:solidFill>
                    <a:schemeClr val="tx1"/>
                  </a:solidFill>
                  <a:latin typeface="黑体" panose="02010609060101010101" charset="-122"/>
                  <a:ea typeface="黑体" panose="02010609060101010101" charset="-122"/>
                  <a:sym typeface="+mn-ea"/>
                </a:rPr>
                <a:t>（一）撸起袖子加油干：十八洞村变成精准扶贫的典范</a:t>
              </a:r>
            </a:p>
          </p:txBody>
        </p:sp>
      </p:grpSp>
      <p:sp>
        <p:nvSpPr>
          <p:cNvPr id="7" name="文本框 6"/>
          <p:cNvSpPr txBox="1"/>
          <p:nvPr/>
        </p:nvSpPr>
        <p:spPr>
          <a:xfrm>
            <a:off x="1289685" y="2025015"/>
            <a:ext cx="10114915" cy="583565"/>
          </a:xfrm>
          <a:prstGeom prst="rect">
            <a:avLst/>
          </a:prstGeom>
          <a:noFill/>
        </p:spPr>
        <p:txBody>
          <a:bodyPr wrap="square" rtlCol="0">
            <a:spAutoFit/>
          </a:bodyPr>
          <a:lstStyle/>
          <a:p>
            <a:r>
              <a:rPr sz="3200" b="1" dirty="0">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3</a:t>
            </a:r>
            <a:r>
              <a:rPr lang="en-US" sz="3200" b="1" dirty="0">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a:t>
            </a:r>
            <a:r>
              <a:rPr sz="3200" b="1" dirty="0">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因地制宜，精准解决“怎么扶”</a:t>
            </a:r>
          </a:p>
        </p:txBody>
      </p:sp>
      <p:sp>
        <p:nvSpPr>
          <p:cNvPr id="12" name="文本框 11"/>
          <p:cNvSpPr txBox="1"/>
          <p:nvPr/>
        </p:nvSpPr>
        <p:spPr>
          <a:xfrm>
            <a:off x="1430020" y="2677795"/>
            <a:ext cx="4620260" cy="521970"/>
          </a:xfrm>
          <a:prstGeom prst="rect">
            <a:avLst/>
          </a:prstGeom>
          <a:noFill/>
        </p:spPr>
        <p:txBody>
          <a:bodyPr wrap="square" rtlCol="0">
            <a:spAutoFit/>
          </a:bodyPr>
          <a:lstStyle/>
          <a:p>
            <a:pPr indent="0">
              <a:buNone/>
            </a:pP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◎三是破除基础设施屏障</a:t>
            </a:r>
          </a:p>
        </p:txBody>
      </p:sp>
      <p:grpSp>
        <p:nvGrpSpPr>
          <p:cNvPr id="5" name="组合 14"/>
          <p:cNvGrpSpPr/>
          <p:nvPr/>
        </p:nvGrpSpPr>
        <p:grpSpPr>
          <a:xfrm>
            <a:off x="697865" y="3199765"/>
            <a:ext cx="10962005" cy="3481070"/>
            <a:chOff x="1067" y="5002"/>
            <a:chExt cx="17934" cy="5482"/>
          </a:xfrm>
        </p:grpSpPr>
        <p:sp>
          <p:nvSpPr>
            <p:cNvPr id="14" name="文本框 13"/>
            <p:cNvSpPr txBox="1"/>
            <p:nvPr/>
          </p:nvSpPr>
          <p:spPr>
            <a:xfrm>
              <a:off x="1295" y="5002"/>
              <a:ext cx="17428" cy="822"/>
            </a:xfrm>
            <a:prstGeom prst="rect">
              <a:avLst/>
            </a:prstGeom>
            <a:noFill/>
          </p:spPr>
          <p:txBody>
            <a:bodyPr wrap="square" rtlCol="0">
              <a:spAutoFit/>
            </a:bodyPr>
            <a:lstStyle/>
            <a:p>
              <a:r>
                <a:rPr lang="zh-CN" altLang="en-US" sz="2800" dirty="0">
                  <a:solidFill>
                    <a:srgbClr val="0070C0"/>
                  </a:solidFill>
                  <a:latin typeface="黑体" panose="02010609060101010101" charset="-122"/>
                  <a:ea typeface="黑体" panose="02010609060101010101" charset="-122"/>
                  <a:cs typeface="黑体" panose="02010609060101010101" charset="-122"/>
                </a:rPr>
                <a:t>实施</a:t>
              </a:r>
              <a:r>
                <a:rPr lang="en-US" altLang="zh-CN" sz="2800" dirty="0">
                  <a:solidFill>
                    <a:srgbClr val="0070C0"/>
                  </a:solidFill>
                  <a:latin typeface="黑体" panose="02010609060101010101" charset="-122"/>
                  <a:ea typeface="黑体" panose="02010609060101010101" charset="-122"/>
                  <a:cs typeface="黑体" panose="02010609060101010101" charset="-122"/>
                </a:rPr>
                <a:t>“</a:t>
              </a:r>
              <a:r>
                <a:rPr lang="zh-CN" altLang="en-US" sz="2800" dirty="0">
                  <a:solidFill>
                    <a:srgbClr val="0070C0"/>
                  </a:solidFill>
                  <a:latin typeface="黑体" panose="02010609060101010101" charset="-122"/>
                  <a:ea typeface="黑体" panose="02010609060101010101" charset="-122"/>
                  <a:cs typeface="黑体" panose="02010609060101010101" charset="-122"/>
                </a:rPr>
                <a:t>三通</a:t>
              </a:r>
              <a:r>
                <a:rPr lang="en-US" altLang="zh-CN" sz="2800" dirty="0">
                  <a:solidFill>
                    <a:srgbClr val="0070C0"/>
                  </a:solidFill>
                  <a:latin typeface="黑体" panose="02010609060101010101" charset="-122"/>
                  <a:ea typeface="黑体" panose="02010609060101010101" charset="-122"/>
                  <a:cs typeface="黑体" panose="02010609060101010101" charset="-122"/>
                </a:rPr>
                <a:t>”</a:t>
              </a:r>
              <a:r>
                <a:rPr lang="zh-CN" altLang="en-US" sz="2800" dirty="0">
                  <a:solidFill>
                    <a:srgbClr val="0070C0"/>
                  </a:solidFill>
                  <a:latin typeface="黑体" panose="02010609060101010101" charset="-122"/>
                  <a:ea typeface="黑体" panose="02010609060101010101" charset="-122"/>
                  <a:cs typeface="黑体" panose="02010609060101010101" charset="-122"/>
                </a:rPr>
                <a:t>：通路通电通水。</a:t>
              </a:r>
              <a:r>
                <a:rPr lang="en-US" altLang="zh-CN" sz="2800" dirty="0">
                  <a:solidFill>
                    <a:srgbClr val="0070C0"/>
                  </a:solidFill>
                  <a:latin typeface="黑体" panose="02010609060101010101" charset="-122"/>
                  <a:ea typeface="黑体" panose="02010609060101010101" charset="-122"/>
                  <a:cs typeface="黑体" panose="02010609060101010101" charset="-122"/>
                </a:rPr>
                <a:t>“</a:t>
              </a:r>
              <a:r>
                <a:rPr lang="zh-CN" altLang="en-US" sz="2800" dirty="0">
                  <a:solidFill>
                    <a:srgbClr val="0070C0"/>
                  </a:solidFill>
                  <a:latin typeface="黑体" panose="02010609060101010101" charset="-122"/>
                  <a:ea typeface="黑体" panose="02010609060101010101" charset="-122"/>
                  <a:cs typeface="黑体" panose="02010609060101010101" charset="-122"/>
                </a:rPr>
                <a:t>五改</a:t>
              </a:r>
              <a:r>
                <a:rPr lang="en-US" altLang="zh-CN" sz="2800" dirty="0">
                  <a:solidFill>
                    <a:srgbClr val="0070C0"/>
                  </a:solidFill>
                  <a:latin typeface="黑体" panose="02010609060101010101" charset="-122"/>
                  <a:ea typeface="黑体" panose="02010609060101010101" charset="-122"/>
                  <a:cs typeface="黑体" panose="02010609060101010101" charset="-122"/>
                </a:rPr>
                <a:t>”</a:t>
              </a:r>
              <a:r>
                <a:rPr lang="zh-CN" altLang="en-US" sz="2800" dirty="0">
                  <a:solidFill>
                    <a:srgbClr val="0070C0"/>
                  </a:solidFill>
                  <a:latin typeface="黑体" panose="02010609060101010101" charset="-122"/>
                  <a:ea typeface="黑体" panose="02010609060101010101" charset="-122"/>
                  <a:cs typeface="黑体" panose="02010609060101010101" charset="-122"/>
                </a:rPr>
                <a:t>：改房改厨改厕改浴改养</a:t>
              </a:r>
            </a:p>
          </p:txBody>
        </p:sp>
        <p:pic>
          <p:nvPicPr>
            <p:cNvPr id="15" name="图片 14" descr="改房"/>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67" y="6040"/>
              <a:ext cx="8757" cy="4391"/>
            </a:xfrm>
            <a:prstGeom prst="rect">
              <a:avLst/>
            </a:prstGeom>
            <a:effectLst>
              <a:softEdge rad="127000"/>
            </a:effectLst>
          </p:spPr>
        </p:pic>
        <p:pic>
          <p:nvPicPr>
            <p:cNvPr id="18" name="图片 17" descr="通路"/>
            <p:cNvPicPr>
              <a:picLocks noChangeAspect="1"/>
            </p:cNvPicPr>
            <p:nvPr/>
          </p:nvPicPr>
          <p:blipFill>
            <a:blip r:embed="rId5" cstate="print"/>
            <a:stretch>
              <a:fillRect/>
            </a:stretch>
          </p:blipFill>
          <p:spPr>
            <a:xfrm>
              <a:off x="10713" y="6040"/>
              <a:ext cx="8288" cy="4444"/>
            </a:xfrm>
            <a:prstGeom prst="rect">
              <a:avLst/>
            </a:prstGeom>
            <a:effectLst>
              <a:softEdge rad="127000"/>
            </a:effectLst>
          </p:spPr>
        </p:pic>
      </p:grpSp>
      <p:pic>
        <p:nvPicPr>
          <p:cNvPr id="9" name="图片 8" descr="ea24942045b7fc93e0cefb3f0310b8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0495" y="19685"/>
            <a:ext cx="757555" cy="757555"/>
          </a:xfrm>
          <a:prstGeom prst="rect">
            <a:avLst/>
          </a:prstGeom>
        </p:spPr>
      </p:pic>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000" fill="hold">
                                          <p:stCondLst>
                                            <p:cond delay="0"/>
                                          </p:stCondLst>
                                        </p:cTn>
                                        <p:tgtEl>
                                          <p:spTgt spid="12"/>
                                        </p:tgtEl>
                                        <p:attrNameLst>
                                          <p:attrName>style.visibility</p:attrName>
                                        </p:attrNameLst>
                                      </p:cBhvr>
                                      <p:to>
                                        <p:strVal val="visible"/>
                                      </p:to>
                                    </p:set>
                                    <p:animEffect transition="in" filter="box(out)">
                                      <p:cBhvr>
                                        <p:cTn id="7" dur="1000"/>
                                        <p:tgtEl>
                                          <p:spTgt spid="12"/>
                                        </p:tgtEl>
                                      </p:cBhvr>
                                    </p:animEffect>
                                  </p:childTnLst>
                                </p:cTn>
                              </p:par>
                              <p:par>
                                <p:cTn id="8" presetID="4" presetClass="entr" presetSubtype="16" fill="hold" nodeType="withEffect">
                                  <p:stCondLst>
                                    <p:cond delay="0"/>
                                  </p:stCondLst>
                                  <p:childTnLst>
                                    <p:set>
                                      <p:cBhvr>
                                        <p:cTn id="9" dur="1000" fill="hold">
                                          <p:stCondLst>
                                            <p:cond delay="0"/>
                                          </p:stCondLst>
                                        </p:cTn>
                                        <p:tgtEl>
                                          <p:spTgt spid="5"/>
                                        </p:tgtEl>
                                        <p:attrNameLst>
                                          <p:attrName>style.visibility</p:attrName>
                                        </p:attrNameLst>
                                      </p:cBhvr>
                                      <p:to>
                                        <p:strVal val="visible"/>
                                      </p:to>
                                    </p:set>
                                    <p:animEffect transition="in" filter="box(i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
          <p:cNvSpPr/>
          <p:nvPr/>
        </p:nvSpPr>
        <p:spPr>
          <a:xfrm>
            <a:off x="0" y="5159375"/>
            <a:ext cx="12229465" cy="1698625"/>
          </a:xfrm>
          <a:prstGeom prst="rect">
            <a:avLst/>
          </a:prstGeom>
          <a:solidFill>
            <a:schemeClr val="bg1">
              <a:alpha val="94000"/>
            </a:schemeClr>
          </a:solidFill>
          <a:ln w="12700">
            <a:noFill/>
          </a:ln>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21506" name="矩形 3"/>
          <p:cNvSpPr/>
          <p:nvPr/>
        </p:nvSpPr>
        <p:spPr>
          <a:xfrm>
            <a:off x="443865" y="1009650"/>
            <a:ext cx="10960735" cy="5070475"/>
          </a:xfrm>
          <a:prstGeom prst="rect">
            <a:avLst/>
          </a:prstGeom>
          <a:solidFill>
            <a:schemeClr val="bg1"/>
          </a:solidFill>
          <a:ln w="12700">
            <a:noFill/>
          </a:ln>
          <a:effectLst>
            <a:softEdge rad="2159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891540"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a:p>
            <a:pPr algn="l"/>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089025" y="1375410"/>
            <a:ext cx="10315575" cy="3968750"/>
          </a:xfrm>
        </p:spPr>
        <p:txBody>
          <a:bodyPr/>
          <a:lstStyle/>
          <a:p>
            <a:pPr marL="0" indent="0">
              <a:buNone/>
            </a:pPr>
            <a:endParaRPr lang="zh-CN" altLang="en-US" sz="3600" b="1" dirty="0">
              <a:solidFill>
                <a:srgbClr val="FF0000"/>
              </a:solidFill>
              <a:latin typeface="宋体" panose="02010600030101010101" pitchFamily="2" charset="-122"/>
              <a:ea typeface="宋体" panose="02010600030101010101" pitchFamily="2" charset="-122"/>
              <a:sym typeface="+mn-ea"/>
            </a:endParaRPr>
          </a:p>
          <a:p>
            <a:pPr marL="0" indent="0">
              <a:buNone/>
            </a:pPr>
            <a:r>
              <a:rPr lang="zh-CN" altLang="en-US" sz="3200" b="1" dirty="0">
                <a:solidFill>
                  <a:srgbClr val="FF0000"/>
                </a:solidFill>
                <a:latin typeface="+mn-ea"/>
                <a:cs typeface="+mn-ea"/>
              </a:rPr>
              <a:t> </a:t>
            </a:r>
            <a:endParaRPr lang="zh-CN" altLang="en-US" sz="3200" b="1" dirty="0">
              <a:solidFill>
                <a:srgbClr val="FF0000"/>
              </a:solidFill>
              <a:latin typeface="DFKai-SB" panose="03000509000000000000" charset="-120"/>
              <a:ea typeface="DFKai-SB" panose="03000509000000000000" charset="-120"/>
              <a:cs typeface="DFKai-SB" panose="03000509000000000000" charset="-120"/>
            </a:endParaRP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endParaRPr sz="2800" b="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6" name="直接连接符 15"/>
          <p:cNvCxnSpPr/>
          <p:nvPr/>
        </p:nvCxnSpPr>
        <p:spPr>
          <a:xfrm>
            <a:off x="220345" y="902335"/>
            <a:ext cx="10066020" cy="2540"/>
          </a:xfrm>
          <a:prstGeom prst="line">
            <a:avLst/>
          </a:prstGeom>
        </p:spPr>
        <p:style>
          <a:lnRef idx="1">
            <a:schemeClr val="accent2"/>
          </a:lnRef>
          <a:fillRef idx="0">
            <a:schemeClr val="accent2"/>
          </a:fillRef>
          <a:effectRef idx="0">
            <a:schemeClr val="accent2"/>
          </a:effectRef>
          <a:fontRef idx="minor">
            <a:schemeClr val="tx1"/>
          </a:fontRef>
        </p:style>
      </p:cxnSp>
      <p:grpSp>
        <p:nvGrpSpPr>
          <p:cNvPr id="4" name="组合 3"/>
          <p:cNvGrpSpPr/>
          <p:nvPr/>
        </p:nvGrpSpPr>
        <p:grpSpPr>
          <a:xfrm>
            <a:off x="442595" y="1009650"/>
            <a:ext cx="10962005" cy="825500"/>
            <a:chOff x="697" y="1589"/>
            <a:chExt cx="17263" cy="1300"/>
          </a:xfrm>
        </p:grpSpPr>
        <p:sp>
          <p:nvSpPr>
            <p:cNvPr id="2" name="文本框 1"/>
            <p:cNvSpPr txBox="1"/>
            <p:nvPr/>
          </p:nvSpPr>
          <p:spPr>
            <a:xfrm>
              <a:off x="697" y="1589"/>
              <a:ext cx="17263" cy="1018"/>
            </a:xfrm>
            <a:prstGeom prst="rect">
              <a:avLst/>
            </a:prstGeom>
            <a:noFill/>
          </p:spPr>
          <p:txBody>
            <a:bodyPr wrap="square" rtlCol="0">
              <a:spAutoFit/>
            </a:bodyPr>
            <a:lstStyle/>
            <a:p>
              <a:pPr marL="0" indent="0">
                <a:buNone/>
              </a:pPr>
              <a:endParaRPr lang="zh-CN" altLang="en-US" sz="3600" dirty="0"/>
            </a:p>
          </p:txBody>
        </p:sp>
        <p:sp>
          <p:nvSpPr>
            <p:cNvPr id="3" name="文本框 2"/>
            <p:cNvSpPr txBox="1"/>
            <p:nvPr/>
          </p:nvSpPr>
          <p:spPr>
            <a:xfrm>
              <a:off x="1099" y="1970"/>
              <a:ext cx="15782" cy="919"/>
            </a:xfrm>
            <a:prstGeom prst="rect">
              <a:avLst/>
            </a:prstGeom>
            <a:noFill/>
          </p:spPr>
          <p:txBody>
            <a:bodyPr wrap="square" rtlCol="0">
              <a:spAutoFit/>
            </a:bodyPr>
            <a:lstStyle/>
            <a:p>
              <a:r>
                <a:rPr lang="zh-CN" altLang="en-US" sz="3200" b="1" dirty="0">
                  <a:solidFill>
                    <a:schemeClr val="tx1"/>
                  </a:solidFill>
                  <a:latin typeface="黑体" panose="02010609060101010101" charset="-122"/>
                  <a:ea typeface="黑体" panose="02010609060101010101" charset="-122"/>
                  <a:sym typeface="+mn-ea"/>
                </a:rPr>
                <a:t>（一）撸起袖子加油干：十八洞村变成精准扶贫的典范</a:t>
              </a:r>
            </a:p>
          </p:txBody>
        </p:sp>
      </p:grpSp>
      <p:sp>
        <p:nvSpPr>
          <p:cNvPr id="7" name="文本框 6"/>
          <p:cNvSpPr txBox="1"/>
          <p:nvPr/>
        </p:nvSpPr>
        <p:spPr>
          <a:xfrm>
            <a:off x="1289685" y="2025015"/>
            <a:ext cx="10114915" cy="583565"/>
          </a:xfrm>
          <a:prstGeom prst="rect">
            <a:avLst/>
          </a:prstGeom>
          <a:noFill/>
        </p:spPr>
        <p:txBody>
          <a:bodyPr wrap="square" rtlCol="0">
            <a:spAutoFit/>
          </a:bodyPr>
          <a:lstStyle/>
          <a:p>
            <a:r>
              <a:rPr sz="3200" b="1" dirty="0">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3</a:t>
            </a:r>
            <a:r>
              <a:rPr lang="en-US" sz="3200" b="1" dirty="0">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a:t>
            </a:r>
            <a:r>
              <a:rPr sz="3200" b="1" dirty="0">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因地制宜，精准解决“怎么扶”</a:t>
            </a:r>
          </a:p>
        </p:txBody>
      </p:sp>
      <p:sp>
        <p:nvSpPr>
          <p:cNvPr id="12" name="文本框 11"/>
          <p:cNvSpPr txBox="1"/>
          <p:nvPr/>
        </p:nvSpPr>
        <p:spPr>
          <a:xfrm>
            <a:off x="1289685" y="2608580"/>
            <a:ext cx="4620260" cy="521970"/>
          </a:xfrm>
          <a:prstGeom prst="rect">
            <a:avLst/>
          </a:prstGeom>
          <a:noFill/>
        </p:spPr>
        <p:txBody>
          <a:bodyPr wrap="square" rtlCol="0">
            <a:spAutoFit/>
          </a:bodyPr>
          <a:lstStyle/>
          <a:p>
            <a:pPr indent="0">
              <a:buNone/>
            </a:pP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◎四是治理环境提质</a:t>
            </a:r>
          </a:p>
        </p:txBody>
      </p:sp>
      <p:grpSp>
        <p:nvGrpSpPr>
          <p:cNvPr id="10" name="组合 9"/>
          <p:cNvGrpSpPr/>
          <p:nvPr/>
        </p:nvGrpSpPr>
        <p:grpSpPr>
          <a:xfrm>
            <a:off x="443865" y="3130550"/>
            <a:ext cx="11419840" cy="3537925"/>
            <a:chOff x="-4488" y="5332"/>
            <a:chExt cx="22042" cy="5235"/>
          </a:xfrm>
        </p:grpSpPr>
        <p:sp>
          <p:nvSpPr>
            <p:cNvPr id="19" name="文本框 18"/>
            <p:cNvSpPr txBox="1"/>
            <p:nvPr/>
          </p:nvSpPr>
          <p:spPr>
            <a:xfrm>
              <a:off x="-4488" y="5332"/>
              <a:ext cx="8777" cy="5235"/>
            </a:xfrm>
            <a:prstGeom prst="rect">
              <a:avLst/>
            </a:prstGeom>
            <a:noFill/>
            <a:ln w="12700">
              <a:solidFill>
                <a:srgbClr val="7030A0"/>
              </a:solidFill>
            </a:ln>
          </p:spPr>
          <p:txBody>
            <a:bodyPr wrap="square" rtlCol="0">
              <a:spAutoFit/>
            </a:bodyPr>
            <a:lstStyle/>
            <a:p>
              <a:r>
                <a:rPr lang="zh-CN" altLang="en-US" sz="2800" b="1" dirty="0">
                  <a:solidFill>
                    <a:srgbClr val="FF0000"/>
                  </a:solidFill>
                  <a:latin typeface="楷体" panose="02010609060101010101" charset="-122"/>
                  <a:ea typeface="楷体" panose="02010609060101010101" charset="-122"/>
                  <a:cs typeface="楷体" panose="02010609060101010101" charset="-122"/>
                </a:rPr>
                <a:t>开展</a:t>
              </a:r>
              <a:r>
                <a:rPr lang="en-US" altLang="zh-CN" sz="2800" b="1" dirty="0">
                  <a:solidFill>
                    <a:srgbClr val="FF0000"/>
                  </a:solidFill>
                  <a:latin typeface="楷体" panose="02010609060101010101" charset="-122"/>
                  <a:ea typeface="楷体" panose="02010609060101010101" charset="-122"/>
                  <a:cs typeface="楷体" panose="02010609060101010101" charset="-122"/>
                </a:rPr>
                <a:t>“</a:t>
              </a:r>
              <a:r>
                <a:rPr lang="zh-CN" altLang="en-US" sz="2800" b="1" dirty="0">
                  <a:solidFill>
                    <a:srgbClr val="FF0000"/>
                  </a:solidFill>
                  <a:latin typeface="楷体" panose="02010609060101010101" charset="-122"/>
                  <a:ea typeface="楷体" panose="02010609060101010101" charset="-122"/>
                  <a:cs typeface="楷体" panose="02010609060101010101" charset="-122"/>
                </a:rPr>
                <a:t>三治三种一创</a:t>
              </a:r>
              <a:r>
                <a:rPr lang="en-US" altLang="zh-CN" sz="2800" b="1" dirty="0">
                  <a:solidFill>
                    <a:srgbClr val="FF0000"/>
                  </a:solidFill>
                  <a:latin typeface="楷体" panose="02010609060101010101" charset="-122"/>
                  <a:ea typeface="楷体" panose="02010609060101010101" charset="-122"/>
                  <a:cs typeface="楷体" panose="02010609060101010101" charset="-122"/>
                </a:rPr>
                <a:t>”</a:t>
              </a:r>
              <a:r>
                <a:rPr lang="zh-CN" altLang="en-US" sz="2800" b="1" dirty="0">
                  <a:solidFill>
                    <a:srgbClr val="FF0000"/>
                  </a:solidFill>
                  <a:latin typeface="楷体" panose="02010609060101010101" charset="-122"/>
                  <a:ea typeface="楷体" panose="02010609060101010101" charset="-122"/>
                  <a:cs typeface="楷体" panose="02010609060101010101" charset="-122"/>
                </a:rPr>
                <a:t>：</a:t>
              </a:r>
              <a:endParaRPr lang="zh-CN" altLang="en-US" sz="2800" dirty="0"/>
            </a:p>
            <a:p>
              <a:r>
                <a:rPr lang="zh-CN" altLang="en-US" sz="2800" dirty="0"/>
                <a:t>       厕所革命，治厕所</a:t>
              </a:r>
            </a:p>
            <a:p>
              <a:r>
                <a:rPr lang="zh-CN" altLang="en-US" sz="2800" dirty="0"/>
                <a:t>       因地制宜，治垃圾</a:t>
              </a:r>
            </a:p>
            <a:p>
              <a:r>
                <a:rPr lang="zh-CN" altLang="en-US" sz="2800" dirty="0"/>
                <a:t>       多措并举，治污水</a:t>
              </a:r>
            </a:p>
            <a:p>
              <a:r>
                <a:rPr lang="zh-CN" altLang="en-US" sz="2800" dirty="0"/>
                <a:t>      </a:t>
              </a:r>
            </a:p>
            <a:p>
              <a:r>
                <a:rPr lang="zh-CN" altLang="en-US" sz="2800" dirty="0"/>
                <a:t>         种树、种花、种菜</a:t>
              </a:r>
            </a:p>
            <a:p>
              <a:r>
                <a:rPr lang="zh-CN" altLang="en-US" sz="2800" dirty="0"/>
                <a:t>     </a:t>
              </a:r>
            </a:p>
            <a:p>
              <a:r>
                <a:rPr lang="zh-CN" altLang="en-US" sz="2800" dirty="0"/>
                <a:t>     “美丽农家”创建</a:t>
              </a:r>
            </a:p>
          </p:txBody>
        </p:sp>
        <p:pic>
          <p:nvPicPr>
            <p:cNvPr id="20" name="图片 19" descr="美丽农家"/>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5" y="5332"/>
              <a:ext cx="12959" cy="5235"/>
            </a:xfrm>
            <a:prstGeom prst="rect">
              <a:avLst/>
            </a:prstGeom>
          </p:spPr>
        </p:pic>
      </p:grpSp>
      <p:pic>
        <p:nvPicPr>
          <p:cNvPr id="9" name="图片 8" descr="ea24942045b7fc93e0cefb3f0310b8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0495" y="19685"/>
            <a:ext cx="757555" cy="757555"/>
          </a:xfrm>
          <a:prstGeom prst="rect">
            <a:avLst/>
          </a:prstGeom>
        </p:spPr>
      </p:pic>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plus(in)">
                                      <p:cBhvr>
                                        <p:cTn id="7" dur="2000"/>
                                        <p:tgtEl>
                                          <p:spTgt spid="12"/>
                                        </p:tgtEl>
                                      </p:cBhvr>
                                    </p:animEffect>
                                  </p:childTnLst>
                                </p:cTn>
                              </p:par>
                              <p:par>
                                <p:cTn id="8" presetID="1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plus(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583565" y="862330"/>
            <a:ext cx="11013440" cy="1717675"/>
          </a:xfrm>
          <a:prstGeom prst="rect">
            <a:avLst/>
          </a:prstGeom>
          <a:solidFill>
            <a:schemeClr val="bg1"/>
          </a:solidFill>
          <a:ln w="12700">
            <a:noFill/>
          </a:ln>
          <a:effectLst>
            <a:softEdge rad="2159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891540"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精准扶贫精准脱贫的十八洞样板</a:t>
            </a:r>
          </a:p>
        </p:txBody>
      </p:sp>
      <p:sp>
        <p:nvSpPr>
          <p:cNvPr id="8" name="内容占位符 7"/>
          <p:cNvSpPr>
            <a:spLocks noGrp="1"/>
          </p:cNvSpPr>
          <p:nvPr>
            <p:ph idx="1"/>
          </p:nvPr>
        </p:nvSpPr>
        <p:spPr>
          <a:xfrm>
            <a:off x="1106805" y="1000760"/>
            <a:ext cx="9493885" cy="1112520"/>
          </a:xfrm>
        </p:spPr>
        <p:txBody>
          <a:bodyPr/>
          <a:lstStyle/>
          <a:p>
            <a:pPr marL="0" indent="0">
              <a:buNone/>
            </a:pPr>
            <a:r>
              <a:rPr lang="zh-CN" altLang="en-US" sz="3600" b="1" dirty="0">
                <a:gradFill>
                  <a:gsLst>
                    <a:gs pos="0">
                      <a:srgbClr val="007BD3"/>
                    </a:gs>
                    <a:gs pos="100000">
                      <a:srgbClr val="034373"/>
                    </a:gs>
                  </a:gsLst>
                  <a:lin scaled="0"/>
                </a:gradFill>
                <a:latin typeface="黑体" panose="02010609060101010101" charset="-122"/>
                <a:ea typeface="黑体" panose="02010609060101010101" charset="-122"/>
              </a:rPr>
              <a:t>一</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十</a:t>
            </a:r>
            <a:r>
              <a:rPr lang="zh-CN" altLang="zh-CN" sz="3600" b="1" dirty="0">
                <a:gradFill>
                  <a:gsLst>
                    <a:gs pos="0">
                      <a:srgbClr val="007BD3"/>
                    </a:gs>
                    <a:gs pos="100000">
                      <a:srgbClr val="034373"/>
                    </a:gs>
                  </a:gsLst>
                  <a:lin scaled="0"/>
                </a:gradFill>
                <a:latin typeface="黑体" panose="02010609060101010101" charset="-122"/>
                <a:ea typeface="黑体" panose="02010609060101010101" charset="-122"/>
              </a:rPr>
              <a:t>八洞村</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的</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前世今生</a:t>
            </a:r>
            <a:endParaRPr lang="zh-CN" altLang="en-US" sz="3600" b="1" dirty="0">
              <a:gradFill>
                <a:gsLst>
                  <a:gs pos="0">
                    <a:srgbClr val="007BD3"/>
                  </a:gs>
                  <a:gs pos="100000">
                    <a:srgbClr val="034373"/>
                  </a:gs>
                </a:gsLst>
                <a:lin scaled="0"/>
              </a:gradFill>
              <a:latin typeface="黑体" panose="02010609060101010101" charset="-122"/>
              <a:ea typeface="黑体" panose="02010609060101010101" charset="-122"/>
            </a:endParaRPr>
          </a:p>
          <a:p>
            <a:pPr marL="0" indent="0">
              <a:buNone/>
            </a:pPr>
            <a:r>
              <a:rPr lang="zh-CN" altLang="en-US" sz="3000" b="1" dirty="0">
                <a:solidFill>
                  <a:srgbClr val="FF0000"/>
                </a:solidFill>
                <a:latin typeface="+mn-ea"/>
                <a:cs typeface="+mn-ea"/>
              </a:rPr>
              <a:t> </a:t>
            </a:r>
            <a:r>
              <a:rPr lang="zh-CN" altLang="en-US" sz="3000" b="1" dirty="0">
                <a:solidFill>
                  <a:srgbClr val="FF0000"/>
                </a:solidFill>
                <a:latin typeface="楷体" panose="02010609060101010101" charset="-122"/>
                <a:ea typeface="楷体" panose="02010609060101010101" charset="-122"/>
                <a:cs typeface="DFKai-SB" panose="03000509000000000000" charset="-120"/>
              </a:rPr>
              <a:t>（一）十八洞的前世：穷得让人心痛</a:t>
            </a:r>
            <a:r>
              <a:rPr lang="zh-CN" altLang="en-US" sz="2400" b="1" dirty="0" smtClean="0">
                <a:latin typeface="宋体" panose="02010600030101010101" pitchFamily="2" charset="-122"/>
                <a:ea typeface="宋体" panose="02010600030101010101" pitchFamily="2" charset="-122"/>
                <a:cs typeface="宋体" panose="02010600030101010101" pitchFamily="2" charset="-122"/>
              </a:rPr>
              <a:t>      </a:t>
            </a:r>
            <a:endPar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1</a:t>
            </a:r>
            <a:r>
              <a:rPr lang="en-US" altLang="zh-CN"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一组发黄的老照片</a:t>
            </a:r>
          </a:p>
        </p:txBody>
      </p:sp>
      <p:cxnSp>
        <p:nvCxnSpPr>
          <p:cNvPr id="16" name="直接连接符 15"/>
          <p:cNvCxnSpPr/>
          <p:nvPr/>
        </p:nvCxnSpPr>
        <p:spPr>
          <a:xfrm>
            <a:off x="0" y="859155"/>
            <a:ext cx="10066020" cy="2540"/>
          </a:xfrm>
          <a:prstGeom prst="line">
            <a:avLst/>
          </a:prstGeom>
        </p:spPr>
        <p:style>
          <a:lnRef idx="1">
            <a:schemeClr val="accent2"/>
          </a:lnRef>
          <a:fillRef idx="0">
            <a:schemeClr val="accent2"/>
          </a:fillRef>
          <a:effectRef idx="0">
            <a:schemeClr val="accent2"/>
          </a:effectRef>
          <a:fontRef idx="minor">
            <a:schemeClr val="tx1"/>
          </a:fontRef>
        </p:style>
      </p:cxnSp>
      <p:pic>
        <p:nvPicPr>
          <p:cNvPr id="15" name="图片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6230" y="2666365"/>
            <a:ext cx="5815330" cy="3460750"/>
          </a:xfrm>
          <a:prstGeom prst="rect">
            <a:avLst/>
          </a:prstGeom>
          <a:effectLst>
            <a:softEdge rad="139700"/>
          </a:effectLst>
        </p:spPr>
      </p:pic>
      <p:pic>
        <p:nvPicPr>
          <p:cNvPr id="17" name="图片 16" descr="IMG_294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54140" y="2482850"/>
            <a:ext cx="5480050" cy="3644265"/>
          </a:xfrm>
          <a:prstGeom prst="rect">
            <a:avLst/>
          </a:prstGeom>
          <a:effectLst>
            <a:softEdge rad="165100"/>
          </a:effectLst>
        </p:spPr>
      </p:pic>
      <p:pic>
        <p:nvPicPr>
          <p:cNvPr id="5" name="图片 4" descr="ea24942045b7fc93e0cefb3f0310b8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96520"/>
            <a:ext cx="757555" cy="75755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000" fill="hold">
                                          <p:stCondLst>
                                            <p:cond delay="0"/>
                                          </p:stCondLst>
                                        </p:cTn>
                                        <p:tgtEl>
                                          <p:spTgt spid="15"/>
                                        </p:tgtEl>
                                        <p:attrNameLst>
                                          <p:attrName>style.visibility</p:attrName>
                                        </p:attrNameLst>
                                      </p:cBhvr>
                                      <p:to>
                                        <p:strVal val="visible"/>
                                      </p:to>
                                    </p:set>
                                    <p:animEffect transition="in" filter="barn(outVertical)">
                                      <p:cBhvr>
                                        <p:cTn id="7" dur="1000"/>
                                        <p:tgtEl>
                                          <p:spTgt spid="15"/>
                                        </p:tgtEl>
                                      </p:cBhvr>
                                    </p:animEffect>
                                  </p:childTnLst>
                                </p:cTn>
                              </p:par>
                              <p:par>
                                <p:cTn id="8" presetID="16" presetClass="entr" presetSubtype="37" fill="hold" nodeType="withEffect">
                                  <p:stCondLst>
                                    <p:cond delay="0"/>
                                  </p:stCondLst>
                                  <p:childTnLst>
                                    <p:set>
                                      <p:cBhvr>
                                        <p:cTn id="9" dur="1000" fill="hold">
                                          <p:stCondLst>
                                            <p:cond delay="0"/>
                                          </p:stCondLst>
                                        </p:cTn>
                                        <p:tgtEl>
                                          <p:spTgt spid="17"/>
                                        </p:tgtEl>
                                        <p:attrNameLst>
                                          <p:attrName>style.visibility</p:attrName>
                                        </p:attrNameLst>
                                      </p:cBhvr>
                                      <p:to>
                                        <p:strVal val="visible"/>
                                      </p:to>
                                    </p:set>
                                    <p:animEffect transition="in" filter="barn(outVertical)">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443865" y="1009650"/>
            <a:ext cx="10960735" cy="5070475"/>
          </a:xfrm>
          <a:prstGeom prst="rect">
            <a:avLst/>
          </a:prstGeom>
          <a:solidFill>
            <a:schemeClr val="bg1"/>
          </a:solidFill>
          <a:ln w="12700">
            <a:noFill/>
          </a:ln>
          <a:effectLst>
            <a:softEdge rad="2159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891540"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a:p>
            <a:pPr algn="l"/>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089025" y="1375410"/>
            <a:ext cx="10315575" cy="3968750"/>
          </a:xfrm>
        </p:spPr>
        <p:txBody>
          <a:bodyPr/>
          <a:lstStyle/>
          <a:p>
            <a:pPr marL="0" indent="0">
              <a:buNone/>
            </a:pPr>
            <a:endParaRPr lang="zh-CN" altLang="en-US" sz="3600" b="1" dirty="0">
              <a:solidFill>
                <a:srgbClr val="FF0000"/>
              </a:solidFill>
              <a:latin typeface="宋体" panose="02010600030101010101" pitchFamily="2" charset="-122"/>
              <a:ea typeface="宋体" panose="02010600030101010101" pitchFamily="2" charset="-122"/>
              <a:sym typeface="+mn-ea"/>
            </a:endParaRPr>
          </a:p>
          <a:p>
            <a:pPr marL="0" indent="0">
              <a:buNone/>
            </a:pPr>
            <a:r>
              <a:rPr lang="zh-CN" altLang="en-US" sz="3200" b="1" dirty="0">
                <a:solidFill>
                  <a:srgbClr val="FF0000"/>
                </a:solidFill>
                <a:latin typeface="+mn-ea"/>
                <a:cs typeface="+mn-ea"/>
              </a:rPr>
              <a:t> </a:t>
            </a:r>
            <a:endParaRPr lang="zh-CN" altLang="en-US" sz="3200" b="1" dirty="0">
              <a:solidFill>
                <a:srgbClr val="FF0000"/>
              </a:solidFill>
              <a:latin typeface="DFKai-SB" panose="03000509000000000000" charset="-120"/>
              <a:ea typeface="DFKai-SB" panose="03000509000000000000" charset="-120"/>
              <a:cs typeface="DFKai-SB" panose="03000509000000000000" charset="-120"/>
            </a:endParaRP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endParaRPr sz="2800" b="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6" name="直接连接符 15"/>
          <p:cNvCxnSpPr/>
          <p:nvPr/>
        </p:nvCxnSpPr>
        <p:spPr>
          <a:xfrm>
            <a:off x="220345" y="902335"/>
            <a:ext cx="10066020" cy="2540"/>
          </a:xfrm>
          <a:prstGeom prst="line">
            <a:avLst/>
          </a:prstGeom>
        </p:spPr>
        <p:style>
          <a:lnRef idx="1">
            <a:schemeClr val="accent2"/>
          </a:lnRef>
          <a:fillRef idx="0">
            <a:schemeClr val="accent2"/>
          </a:fillRef>
          <a:effectRef idx="0">
            <a:schemeClr val="accent2"/>
          </a:effectRef>
          <a:fontRef idx="minor">
            <a:schemeClr val="tx1"/>
          </a:fontRef>
        </p:style>
      </p:cxnSp>
      <p:grpSp>
        <p:nvGrpSpPr>
          <p:cNvPr id="4" name="组合 3"/>
          <p:cNvGrpSpPr/>
          <p:nvPr/>
        </p:nvGrpSpPr>
        <p:grpSpPr>
          <a:xfrm>
            <a:off x="442595" y="1009650"/>
            <a:ext cx="10962005" cy="825500"/>
            <a:chOff x="697" y="1589"/>
            <a:chExt cx="17263" cy="1300"/>
          </a:xfrm>
        </p:grpSpPr>
        <p:sp>
          <p:nvSpPr>
            <p:cNvPr id="2" name="文本框 1"/>
            <p:cNvSpPr txBox="1"/>
            <p:nvPr/>
          </p:nvSpPr>
          <p:spPr>
            <a:xfrm>
              <a:off x="697" y="1589"/>
              <a:ext cx="17263" cy="1018"/>
            </a:xfrm>
            <a:prstGeom prst="rect">
              <a:avLst/>
            </a:prstGeom>
            <a:noFill/>
          </p:spPr>
          <p:txBody>
            <a:bodyPr wrap="square" rtlCol="0">
              <a:spAutoFit/>
            </a:bodyPr>
            <a:lstStyle/>
            <a:p>
              <a:pPr marL="0" indent="0">
                <a:buNone/>
              </a:pPr>
              <a:endParaRPr lang="zh-CN" altLang="en-US" sz="3600" dirty="0"/>
            </a:p>
          </p:txBody>
        </p:sp>
        <p:sp>
          <p:nvSpPr>
            <p:cNvPr id="3" name="文本框 2"/>
            <p:cNvSpPr txBox="1"/>
            <p:nvPr/>
          </p:nvSpPr>
          <p:spPr>
            <a:xfrm>
              <a:off x="1099" y="1970"/>
              <a:ext cx="15782" cy="919"/>
            </a:xfrm>
            <a:prstGeom prst="rect">
              <a:avLst/>
            </a:prstGeom>
            <a:noFill/>
          </p:spPr>
          <p:txBody>
            <a:bodyPr wrap="square" rtlCol="0">
              <a:spAutoFit/>
            </a:bodyPr>
            <a:lstStyle/>
            <a:p>
              <a:r>
                <a:rPr lang="zh-CN" altLang="en-US" sz="3200" b="1" dirty="0">
                  <a:solidFill>
                    <a:schemeClr val="tx1"/>
                  </a:solidFill>
                  <a:latin typeface="黑体" panose="02010609060101010101" charset="-122"/>
                  <a:ea typeface="黑体" panose="02010609060101010101" charset="-122"/>
                  <a:sym typeface="+mn-ea"/>
                </a:rPr>
                <a:t>（一）撸起袖子加油干：十八洞村变成精准扶贫的典范</a:t>
              </a:r>
            </a:p>
          </p:txBody>
        </p:sp>
      </p:grpSp>
      <p:sp>
        <p:nvSpPr>
          <p:cNvPr id="7" name="文本框 6"/>
          <p:cNvSpPr txBox="1"/>
          <p:nvPr/>
        </p:nvSpPr>
        <p:spPr>
          <a:xfrm>
            <a:off x="1289685" y="1929765"/>
            <a:ext cx="10114915" cy="583565"/>
          </a:xfrm>
          <a:prstGeom prst="rect">
            <a:avLst/>
          </a:prstGeom>
          <a:noFill/>
        </p:spPr>
        <p:txBody>
          <a:bodyPr wrap="square" rtlCol="0">
            <a:spAutoFit/>
          </a:bodyPr>
          <a:lstStyle/>
          <a:p>
            <a:r>
              <a:rPr sz="3200" b="1" dirty="0">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3</a:t>
            </a:r>
            <a:r>
              <a:rPr lang="en-US" sz="3200" b="1" dirty="0">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a:t>
            </a:r>
            <a:r>
              <a:rPr sz="3200" b="1" dirty="0">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因地制宜，精准解决“怎么扶”</a:t>
            </a:r>
          </a:p>
        </p:txBody>
      </p:sp>
      <p:pic>
        <p:nvPicPr>
          <p:cNvPr id="5" name="图片 4"/>
          <p:cNvPicPr>
            <a:picLocks noChangeAspect="1"/>
          </p:cNvPicPr>
          <p:nvPr/>
        </p:nvPicPr>
        <p:blipFill>
          <a:blip r:embed="rId4"/>
          <a:stretch>
            <a:fillRect/>
          </a:stretch>
        </p:blipFill>
        <p:spPr>
          <a:xfrm>
            <a:off x="2133600" y="2607310"/>
            <a:ext cx="9722485" cy="4250690"/>
          </a:xfrm>
          <a:prstGeom prst="rect">
            <a:avLst/>
          </a:prstGeom>
        </p:spPr>
      </p:pic>
      <p:pic>
        <p:nvPicPr>
          <p:cNvPr id="14" name="图片 13"/>
          <p:cNvPicPr>
            <a:picLocks noChangeAspect="1"/>
          </p:cNvPicPr>
          <p:nvPr/>
        </p:nvPicPr>
        <p:blipFill>
          <a:blip r:embed="rId5"/>
          <a:stretch>
            <a:fillRect/>
          </a:stretch>
        </p:blipFill>
        <p:spPr>
          <a:xfrm>
            <a:off x="2310765" y="2457450"/>
            <a:ext cx="4796155" cy="2383155"/>
          </a:xfrm>
          <a:prstGeom prst="rect">
            <a:avLst/>
          </a:prstGeom>
        </p:spPr>
      </p:pic>
      <p:sp>
        <p:nvSpPr>
          <p:cNvPr id="15" name="文本框 14"/>
          <p:cNvSpPr txBox="1"/>
          <p:nvPr/>
        </p:nvSpPr>
        <p:spPr>
          <a:xfrm>
            <a:off x="891540" y="3136265"/>
            <a:ext cx="1044575" cy="2718435"/>
          </a:xfrm>
          <a:prstGeom prst="rect">
            <a:avLst/>
          </a:prstGeom>
          <a:noFill/>
        </p:spPr>
        <p:txBody>
          <a:bodyPr vert="eaVert" wrap="square" rtlCol="0">
            <a:spAutoFit/>
          </a:bodyPr>
          <a:lstStyle/>
          <a:p>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◎五是</a:t>
            </a: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rPr>
              <a:t>提升公共服务水平</a:t>
            </a:r>
          </a:p>
        </p:txBody>
      </p:sp>
      <p:pic>
        <p:nvPicPr>
          <p:cNvPr id="9" name="图片 8" descr="ea24942045b7fc93e0cefb3f0310b8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0495" y="19685"/>
            <a:ext cx="757555" cy="757555"/>
          </a:xfrm>
          <a:prstGeom prst="rect">
            <a:avLst/>
          </a:prstGeom>
        </p:spPr>
      </p:pic>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2000"/>
                                        <p:tgtEl>
                                          <p:spTgt spid="15"/>
                                        </p:tgtEl>
                                      </p:cBhvr>
                                    </p:animEffect>
                                  </p:childTnLst>
                                </p:cTn>
                              </p:par>
                              <p:par>
                                <p:cTn id="8" presetID="1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plus(in)">
                                      <p:cBhvr>
                                        <p:cTn id="10" dur="2000"/>
                                        <p:tgtEl>
                                          <p:spTgt spid="14"/>
                                        </p:tgtEl>
                                      </p:cBhvr>
                                    </p:animEffect>
                                  </p:childTnLst>
                                </p:cTn>
                              </p:par>
                              <p:par>
                                <p:cTn id="11" presetID="1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plus(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78040" y="2087245"/>
            <a:ext cx="5013960" cy="4770120"/>
          </a:xfrm>
          <a:prstGeom prst="rect">
            <a:avLst/>
          </a:prstGeom>
          <a:noFill/>
          <a:ln w="9525">
            <a:noFill/>
          </a:ln>
          <a:effectLst>
            <a:softEdge rad="50800"/>
          </a:effectLst>
        </p:spPr>
      </p:pic>
      <p:sp>
        <p:nvSpPr>
          <p:cNvPr id="9" name="文本框 8"/>
          <p:cNvSpPr txBox="1"/>
          <p:nvPr/>
        </p:nvSpPr>
        <p:spPr>
          <a:xfrm>
            <a:off x="417195" y="3225165"/>
            <a:ext cx="2839085" cy="2245360"/>
          </a:xfrm>
          <a:prstGeom prst="rect">
            <a:avLst/>
          </a:prstGeom>
          <a:noFill/>
          <a:ln w="28575" cmpd="dbl">
            <a:solidFill>
              <a:schemeClr val="accent1">
                <a:shade val="50000"/>
              </a:schemeClr>
            </a:solidFill>
            <a:prstDash val="solid"/>
          </a:ln>
        </p:spPr>
        <p:txBody>
          <a:bodyPr wrap="square" rtlCol="0">
            <a:spAutoFit/>
          </a:bodyPr>
          <a:lstStyle/>
          <a:p>
            <a:r>
              <a:rPr lang="zh-CN" altLang="en-US" sz="2800">
                <a:latin typeface="黑体" panose="02010609060101010101" charset="-122"/>
                <a:ea typeface="黑体" panose="02010609060101010101" charset="-122"/>
              </a:rPr>
              <a:t>支部设置标准化</a:t>
            </a:r>
          </a:p>
          <a:p>
            <a:r>
              <a:rPr lang="zh-CN" altLang="en-US" sz="2800">
                <a:latin typeface="黑体" panose="02010609060101010101" charset="-122"/>
                <a:ea typeface="黑体" panose="02010609060101010101" charset="-122"/>
              </a:rPr>
              <a:t>组织生活正常化</a:t>
            </a:r>
          </a:p>
          <a:p>
            <a:r>
              <a:rPr lang="zh-CN" altLang="en-US" sz="2800">
                <a:latin typeface="黑体" panose="02010609060101010101" charset="-122"/>
                <a:ea typeface="黑体" panose="02010609060101010101" charset="-122"/>
              </a:rPr>
              <a:t>管理服务精细化</a:t>
            </a:r>
          </a:p>
          <a:p>
            <a:r>
              <a:rPr lang="zh-CN" altLang="en-US" sz="2800">
                <a:latin typeface="黑体" panose="02010609060101010101" charset="-122"/>
                <a:ea typeface="黑体" panose="02010609060101010101" charset="-122"/>
              </a:rPr>
              <a:t>工作制度体系化</a:t>
            </a:r>
          </a:p>
          <a:p>
            <a:r>
              <a:rPr lang="zh-CN" altLang="en-US" sz="2800">
                <a:latin typeface="黑体" panose="02010609060101010101" charset="-122"/>
                <a:ea typeface="黑体" panose="02010609060101010101" charset="-122"/>
              </a:rPr>
              <a:t>阵地建设规范化</a:t>
            </a:r>
          </a:p>
        </p:txBody>
      </p:sp>
      <p:sp>
        <p:nvSpPr>
          <p:cNvPr id="5" name="右箭头 4"/>
          <p:cNvSpPr/>
          <p:nvPr/>
        </p:nvSpPr>
        <p:spPr>
          <a:xfrm>
            <a:off x="3260725" y="3566795"/>
            <a:ext cx="447040" cy="75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右箭头 5"/>
          <p:cNvSpPr/>
          <p:nvPr/>
        </p:nvSpPr>
        <p:spPr>
          <a:xfrm>
            <a:off x="3260725" y="5152390"/>
            <a:ext cx="447040" cy="75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853815" y="3114040"/>
            <a:ext cx="809625" cy="829945"/>
          </a:xfrm>
          <a:prstGeom prst="rect">
            <a:avLst/>
          </a:prstGeom>
          <a:noFill/>
          <a:ln w="28575" cmpd="dbl">
            <a:solidFill>
              <a:schemeClr val="accent1">
                <a:shade val="50000"/>
              </a:schemeClr>
            </a:solidFill>
            <a:prstDash val="solid"/>
          </a:ln>
        </p:spPr>
        <p:txBody>
          <a:bodyPr wrap="square" rtlCol="0">
            <a:spAutoFit/>
          </a:bodyPr>
          <a:lstStyle/>
          <a:p>
            <a:r>
              <a:rPr lang="zh-CN" altLang="en-US" sz="2400">
                <a:latin typeface="黑体" panose="02010609060101010101" charset="-122"/>
                <a:ea typeface="黑体" panose="02010609060101010101" charset="-122"/>
              </a:rPr>
              <a:t>建强支部</a:t>
            </a:r>
          </a:p>
        </p:txBody>
      </p:sp>
      <p:sp>
        <p:nvSpPr>
          <p:cNvPr id="8" name="文本框 7"/>
          <p:cNvSpPr txBox="1"/>
          <p:nvPr/>
        </p:nvSpPr>
        <p:spPr>
          <a:xfrm>
            <a:off x="3853815" y="4591050"/>
            <a:ext cx="809625" cy="1198880"/>
          </a:xfrm>
          <a:prstGeom prst="rect">
            <a:avLst/>
          </a:prstGeom>
          <a:noFill/>
          <a:ln w="28575" cmpd="dbl">
            <a:solidFill>
              <a:schemeClr val="accent1">
                <a:shade val="50000"/>
              </a:schemeClr>
            </a:solidFill>
            <a:prstDash val="solid"/>
          </a:ln>
        </p:spPr>
        <p:txBody>
          <a:bodyPr wrap="square" rtlCol="0">
            <a:spAutoFit/>
          </a:bodyPr>
          <a:lstStyle/>
          <a:p>
            <a:r>
              <a:rPr lang="zh-CN" altLang="en-US" sz="2400">
                <a:latin typeface="黑体" panose="02010609060101010101" charset="-122"/>
                <a:ea typeface="黑体" panose="02010609060101010101" charset="-122"/>
              </a:rPr>
              <a:t>党员素质提升</a:t>
            </a:r>
          </a:p>
        </p:txBody>
      </p:sp>
      <p:sp>
        <p:nvSpPr>
          <p:cNvPr id="10" name="右箭头 9"/>
          <p:cNvSpPr/>
          <p:nvPr/>
        </p:nvSpPr>
        <p:spPr>
          <a:xfrm>
            <a:off x="4711700" y="5153025"/>
            <a:ext cx="447040" cy="75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右箭头 10"/>
          <p:cNvSpPr/>
          <p:nvPr/>
        </p:nvSpPr>
        <p:spPr>
          <a:xfrm>
            <a:off x="4711065" y="3491230"/>
            <a:ext cx="447040" cy="75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5243830" y="2829560"/>
            <a:ext cx="809625" cy="1198880"/>
          </a:xfrm>
          <a:prstGeom prst="rect">
            <a:avLst/>
          </a:prstGeom>
          <a:noFill/>
          <a:ln w="28575" cmpd="dbl">
            <a:solidFill>
              <a:schemeClr val="accent1">
                <a:shade val="50000"/>
              </a:schemeClr>
            </a:solidFill>
            <a:prstDash val="solid"/>
          </a:ln>
        </p:spPr>
        <p:txBody>
          <a:bodyPr wrap="square" rtlCol="0">
            <a:spAutoFit/>
          </a:bodyPr>
          <a:lstStyle/>
          <a:p>
            <a:r>
              <a:rPr lang="zh-CN" altLang="en-US" sz="2400">
                <a:latin typeface="黑体" panose="02010609060101010101" charset="-122"/>
                <a:ea typeface="黑体" panose="02010609060101010101" charset="-122"/>
              </a:rPr>
              <a:t>领导核心作用</a:t>
            </a:r>
          </a:p>
        </p:txBody>
      </p:sp>
      <p:sp>
        <p:nvSpPr>
          <p:cNvPr id="14" name="文本框 13"/>
          <p:cNvSpPr txBox="1"/>
          <p:nvPr/>
        </p:nvSpPr>
        <p:spPr>
          <a:xfrm>
            <a:off x="5243830" y="4590415"/>
            <a:ext cx="809625" cy="1198880"/>
          </a:xfrm>
          <a:prstGeom prst="rect">
            <a:avLst/>
          </a:prstGeom>
          <a:noFill/>
          <a:ln w="28575" cmpd="dbl">
            <a:solidFill>
              <a:schemeClr val="accent1">
                <a:shade val="50000"/>
              </a:schemeClr>
            </a:solidFill>
            <a:prstDash val="solid"/>
          </a:ln>
        </p:spPr>
        <p:txBody>
          <a:bodyPr wrap="square" rtlCol="0">
            <a:spAutoFit/>
          </a:bodyPr>
          <a:lstStyle/>
          <a:p>
            <a:r>
              <a:rPr lang="zh-CN" altLang="en-US" sz="2400">
                <a:latin typeface="黑体" panose="02010609060101010101" charset="-122"/>
                <a:ea typeface="黑体" panose="02010609060101010101" charset="-122"/>
              </a:rPr>
              <a:t>先锋模范作用</a:t>
            </a:r>
          </a:p>
        </p:txBody>
      </p:sp>
      <p:sp>
        <p:nvSpPr>
          <p:cNvPr id="16" name="文本框 15"/>
          <p:cNvSpPr txBox="1"/>
          <p:nvPr/>
        </p:nvSpPr>
        <p:spPr>
          <a:xfrm>
            <a:off x="370840" y="991870"/>
            <a:ext cx="11104245" cy="583565"/>
          </a:xfrm>
          <a:prstGeom prst="rect">
            <a:avLst/>
          </a:prstGeom>
          <a:noFill/>
        </p:spPr>
        <p:txBody>
          <a:bodyPr wrap="square" rtlCol="0">
            <a:spAutoFit/>
          </a:bodyPr>
          <a:lstStyle/>
          <a:p>
            <a:r>
              <a:rPr lang="zh-CN" altLang="zh-CN" sz="3200" b="1" dirty="0" smtClean="0">
                <a:solidFill>
                  <a:srgbClr val="0070C0"/>
                </a:solidFill>
                <a:latin typeface="黑体" panose="02010609060101010101" charset="-122"/>
                <a:ea typeface="黑体" panose="02010609060101010101" charset="-122"/>
              </a:rPr>
              <a:t>（二）凝心聚力，怀梦前行，十八洞村做成自主脱贫的模范</a:t>
            </a:r>
          </a:p>
        </p:txBody>
      </p:sp>
      <p:sp>
        <p:nvSpPr>
          <p:cNvPr id="2049" name="Rectangle 1"/>
          <p:cNvSpPr>
            <a:spLocks noChangeArrowheads="1"/>
          </p:cNvSpPr>
          <p:nvPr/>
        </p:nvSpPr>
        <p:spPr bwMode="auto">
          <a:xfrm>
            <a:off x="370840" y="1810703"/>
            <a:ext cx="6783705" cy="476250"/>
          </a:xfrm>
          <a:prstGeom prst="rect">
            <a:avLst/>
          </a:prstGeom>
          <a:noFill/>
          <a:ln w="9525">
            <a:noFill/>
            <a:miter lim="800000"/>
          </a:ln>
          <a:effectLst/>
        </p:spPr>
        <p:txBody>
          <a:bodyPr vert="horz" wrap="square" lIns="91440" tIns="45720" rIns="91440" bIns="0" numCol="1" anchor="ctr" anchorCtr="0" compatLnSpc="1">
            <a:spAutoFit/>
          </a:bodyPr>
          <a:lstStyle/>
          <a:p>
            <a:pPr algn="ctr"/>
            <a:r>
              <a:rPr lang="en-US" altLang="zh-CN" sz="2800" b="1" dirty="0">
                <a:solidFill>
                  <a:srgbClr val="FF0000"/>
                </a:solidFill>
                <a:latin typeface="楷体" panose="02010609060101010101" charset="-122"/>
                <a:ea typeface="楷体" panose="02010609060101010101" charset="-122"/>
                <a:cs typeface="楷体" panose="02010609060101010101" charset="-122"/>
                <a:sym typeface="+mn-ea"/>
              </a:rPr>
              <a:t>1.</a:t>
            </a:r>
            <a:r>
              <a:rPr lang="zh-CN" altLang="en-US" sz="2800" b="1" dirty="0">
                <a:solidFill>
                  <a:srgbClr val="FF0000"/>
                </a:solidFill>
                <a:latin typeface="楷体" panose="02010609060101010101" charset="-122"/>
                <a:ea typeface="楷体" panose="02010609060101010101" charset="-122"/>
                <a:cs typeface="楷体" panose="02010609060101010101" charset="-122"/>
                <a:sym typeface="+mn-ea"/>
              </a:rPr>
              <a:t>抓实“五化”建设，提升党支部的领导</a:t>
            </a:r>
            <a:endParaRPr kumimoji="0" lang="zh-CN" altLang="en-US"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7" name="标题 1"/>
          <p:cNvSpPr>
            <a:spLocks noGrp="1"/>
          </p:cNvSpPr>
          <p:nvPr>
            <p:custDataLst>
              <p:tags r:id="rId1"/>
            </p:custDataLst>
          </p:nvPr>
        </p:nvSpPr>
        <p:spPr>
          <a:xfrm>
            <a:off x="1089025" y="13081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a:p>
            <a:pPr algn="l"/>
            <a:endParaRPr lang="zh-CN" altLang="en-US" sz="4000" b="1">
              <a:solidFill>
                <a:srgbClr val="FF0000"/>
              </a:solidFill>
              <a:latin typeface="微软雅黑" panose="020B0503020204020204" charset="-122"/>
              <a:ea typeface="微软雅黑" panose="020B0503020204020204" charset="-122"/>
            </a:endParaRPr>
          </a:p>
        </p:txBody>
      </p:sp>
      <p:cxnSp>
        <p:nvCxnSpPr>
          <p:cNvPr id="18" name="直接连接符 17"/>
          <p:cNvCxnSpPr/>
          <p:nvPr/>
        </p:nvCxnSpPr>
        <p:spPr>
          <a:xfrm>
            <a:off x="233680" y="869950"/>
            <a:ext cx="10066020" cy="2540"/>
          </a:xfrm>
          <a:prstGeom prst="line">
            <a:avLst/>
          </a:prstGeom>
        </p:spPr>
        <p:style>
          <a:lnRef idx="1">
            <a:schemeClr val="accent2"/>
          </a:lnRef>
          <a:fillRef idx="0">
            <a:schemeClr val="accent2"/>
          </a:fillRef>
          <a:effectRef idx="0">
            <a:schemeClr val="accent2"/>
          </a:effectRef>
          <a:fontRef idx="minor">
            <a:schemeClr val="tx1"/>
          </a:fontRef>
        </p:style>
      </p:cxnSp>
      <p:pic>
        <p:nvPicPr>
          <p:cNvPr id="2" name="图片 1" descr="ea24942045b7fc93e0cefb3f0310b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0495" y="19685"/>
            <a:ext cx="757555" cy="7575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2049"/>
                                        </p:tgtEl>
                                        <p:attrNameLst>
                                          <p:attrName>style.visibility</p:attrName>
                                        </p:attrNameLst>
                                      </p:cBhvr>
                                      <p:to>
                                        <p:strVal val="visible"/>
                                      </p:to>
                                    </p:set>
                                    <p:animEffect transition="in" filter="blinds(horizontal)">
                                      <p:cBhvr>
                                        <p:cTn id="12" dur="500"/>
                                        <p:tgtEl>
                                          <p:spTgt spid="20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000" fill="hold">
                                          <p:stCondLst>
                                            <p:cond delay="0"/>
                                          </p:stCondLst>
                                        </p:cTn>
                                        <p:tgtEl>
                                          <p:spTgt spid="13"/>
                                        </p:tgtEl>
                                        <p:attrNameLst>
                                          <p:attrName>style.visibility</p:attrName>
                                        </p:attrNameLst>
                                      </p:cBhvr>
                                      <p:to>
                                        <p:strVal val="visible"/>
                                      </p:to>
                                    </p:set>
                                    <p:animEffect transition="in" filter="circle(out)">
                                      <p:cBhvr>
                                        <p:cTn id="37" dur="1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32" fill="hold" grpId="0" nodeType="clickEffect">
                                  <p:stCondLst>
                                    <p:cond delay="0"/>
                                  </p:stCondLst>
                                  <p:childTnLst>
                                    <p:set>
                                      <p:cBhvr>
                                        <p:cTn id="56" dur="1000" fill="hold">
                                          <p:stCondLst>
                                            <p:cond delay="0"/>
                                          </p:stCondLst>
                                        </p:cTn>
                                        <p:tgtEl>
                                          <p:spTgt spid="14"/>
                                        </p:tgtEl>
                                        <p:attrNameLst>
                                          <p:attrName>style.visibility</p:attrName>
                                        </p:attrNameLst>
                                      </p:cBhvr>
                                      <p:to>
                                        <p:strVal val="visible"/>
                                      </p:to>
                                    </p:set>
                                    <p:animEffect transition="in" filter="circle(out)">
                                      <p:cBhvr>
                                        <p:cTn id="57" dur="1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000" fill="hold">
                                          <p:stCondLst>
                                            <p:cond delay="0"/>
                                          </p:stCondLst>
                                        </p:cTn>
                                        <p:tgtEl>
                                          <p:spTgt spid="4"/>
                                        </p:tgtEl>
                                        <p:attrNameLst>
                                          <p:attrName>style.visibility</p:attrName>
                                        </p:attrNameLst>
                                      </p:cBhvr>
                                      <p:to>
                                        <p:strVal val="visible"/>
                                      </p:to>
                                    </p:set>
                                    <p:animEffect transition="in" filter="wheel(1)">
                                      <p:cBhvr>
                                        <p:cTn id="6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6" grpId="0" animBg="1"/>
      <p:bldP spid="7" grpId="0" animBg="1"/>
      <p:bldP spid="8" grpId="0" animBg="1"/>
      <p:bldP spid="10" grpId="0" animBg="1"/>
      <p:bldP spid="11" grpId="0" animBg="1"/>
      <p:bldP spid="13" grpId="0" animBg="1"/>
      <p:bldP spid="14" grpId="0" animBg="1"/>
      <p:bldP spid="16" grpId="0"/>
      <p:bldP spid="2049" grpId="1"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735330" y="1054100"/>
            <a:ext cx="10694035" cy="1769110"/>
          </a:xfrm>
          <a:prstGeom prst="rect">
            <a:avLst/>
          </a:prstGeom>
          <a:solidFill>
            <a:schemeClr val="bg1"/>
          </a:solidFill>
          <a:ln w="12700">
            <a:noFill/>
          </a:ln>
          <a:effectLst>
            <a:softEdge rad="2159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1089025" y="13081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a:p>
            <a:pPr algn="l"/>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089025" y="1375410"/>
            <a:ext cx="10340340" cy="3968750"/>
          </a:xfrm>
        </p:spPr>
        <p:txBody>
          <a:bodyPr/>
          <a:lstStyle/>
          <a:p>
            <a:pPr marL="0" indent="0">
              <a:buNone/>
            </a:pPr>
            <a:endParaRPr lang="zh-CN" altLang="en-US" sz="3600" b="1" dirty="0">
              <a:solidFill>
                <a:srgbClr val="FF0000"/>
              </a:solidFill>
              <a:latin typeface="宋体" panose="02010600030101010101" pitchFamily="2" charset="-122"/>
              <a:ea typeface="宋体" panose="02010600030101010101" pitchFamily="2" charset="-122"/>
              <a:sym typeface="+mn-ea"/>
            </a:endParaRPr>
          </a:p>
          <a:p>
            <a:pPr marL="0" indent="0">
              <a:buNone/>
            </a:pPr>
            <a:r>
              <a:rPr lang="zh-CN" altLang="en-US" sz="3200" b="1" dirty="0">
                <a:solidFill>
                  <a:srgbClr val="FF0000"/>
                </a:solidFill>
                <a:latin typeface="+mn-ea"/>
                <a:cs typeface="+mn-ea"/>
              </a:rPr>
              <a:t> </a:t>
            </a: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endParaRPr sz="2800" b="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6" name="直接连接符 15"/>
          <p:cNvCxnSpPr/>
          <p:nvPr/>
        </p:nvCxnSpPr>
        <p:spPr>
          <a:xfrm>
            <a:off x="276860" y="858520"/>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3" name="文本框 2"/>
          <p:cNvSpPr txBox="1"/>
          <p:nvPr/>
        </p:nvSpPr>
        <p:spPr>
          <a:xfrm>
            <a:off x="735330" y="1370330"/>
            <a:ext cx="11104245" cy="583565"/>
          </a:xfrm>
          <a:prstGeom prst="rect">
            <a:avLst/>
          </a:prstGeom>
          <a:noFill/>
        </p:spPr>
        <p:txBody>
          <a:bodyPr wrap="square" rtlCol="0">
            <a:spAutoFit/>
          </a:bodyPr>
          <a:lstStyle/>
          <a:p>
            <a:r>
              <a:rPr lang="zh-CN" altLang="zh-CN" sz="3200" b="1" dirty="0" smtClean="0">
                <a:solidFill>
                  <a:srgbClr val="0070C0"/>
                </a:solidFill>
                <a:latin typeface="黑体" panose="02010609060101010101" charset="-122"/>
                <a:ea typeface="黑体" panose="02010609060101010101" charset="-122"/>
              </a:rPr>
              <a:t>（二）凝心聚力，怀梦前行，十八洞村做成自主脱贫的模范</a:t>
            </a:r>
          </a:p>
        </p:txBody>
      </p:sp>
      <p:sp>
        <p:nvSpPr>
          <p:cNvPr id="15" name="TextBox 14"/>
          <p:cNvSpPr txBox="1"/>
          <p:nvPr/>
        </p:nvSpPr>
        <p:spPr>
          <a:xfrm>
            <a:off x="1664898" y="3079630"/>
            <a:ext cx="6245525" cy="369332"/>
          </a:xfrm>
          <a:prstGeom prst="rect">
            <a:avLst/>
          </a:prstGeom>
          <a:noFill/>
        </p:spPr>
        <p:txBody>
          <a:bodyPr wrap="square" rtlCol="0">
            <a:spAutoFit/>
          </a:bodyPr>
          <a:lstStyle/>
          <a:p>
            <a:endParaRPr lang="zh-CN" altLang="en-US" dirty="0"/>
          </a:p>
        </p:txBody>
      </p:sp>
      <p:sp>
        <p:nvSpPr>
          <p:cNvPr id="2049" name="Rectangle 1"/>
          <p:cNvSpPr>
            <a:spLocks noChangeArrowheads="1"/>
          </p:cNvSpPr>
          <p:nvPr/>
        </p:nvSpPr>
        <p:spPr bwMode="auto">
          <a:xfrm>
            <a:off x="1543050" y="1953578"/>
            <a:ext cx="6783705" cy="476250"/>
          </a:xfrm>
          <a:prstGeom prst="rect">
            <a:avLst/>
          </a:prstGeom>
          <a:noFill/>
          <a:ln w="9525">
            <a:noFill/>
            <a:miter lim="800000"/>
          </a:ln>
          <a:effectLst/>
        </p:spPr>
        <p:txBody>
          <a:bodyPr vert="horz" wrap="square" lIns="91440" tIns="45720" rIns="91440" bIns="0" numCol="1" anchor="ctr" anchorCtr="0" compatLnSpc="1">
            <a:spAutoFit/>
          </a:bodyPr>
          <a:lstStyle/>
          <a:p>
            <a:pPr algn="just"/>
            <a:r>
              <a:rPr lang="zh-CN" altLang="en-US" sz="2800" b="1" dirty="0">
                <a:solidFill>
                  <a:srgbClr val="FF0000"/>
                </a:solidFill>
                <a:latin typeface="楷体" panose="02010609060101010101" charset="-122"/>
                <a:ea typeface="楷体" panose="02010609060101010101" charset="-122"/>
                <a:cs typeface="楷体" panose="02010609060101010101" charset="-122"/>
                <a:sym typeface="+mn-ea"/>
              </a:rPr>
              <a:t>十八洞村党支部的做法</a:t>
            </a:r>
            <a:endParaRPr kumimoji="0" lang="zh-CN" altLang="en-US" sz="2800" b="1" i="0" u="none" strike="noStrike" cap="none" normalizeH="0" baseline="0" dirty="0" smtClean="0">
              <a:ln>
                <a:noFill/>
              </a:ln>
              <a:solidFill>
                <a:srgbClr val="FF0000"/>
              </a:solidFill>
              <a:effectLst/>
              <a:latin typeface="楷体" panose="02010609060101010101" charset="-122"/>
              <a:ea typeface="楷体" panose="02010609060101010101" charset="-122"/>
              <a:cs typeface="楷体" panose="02010609060101010101" charset="-122"/>
              <a:sym typeface="+mn-ea"/>
            </a:endParaRPr>
          </a:p>
        </p:txBody>
      </p:sp>
      <p:sp>
        <p:nvSpPr>
          <p:cNvPr id="19" name="矩形 18"/>
          <p:cNvSpPr/>
          <p:nvPr/>
        </p:nvSpPr>
        <p:spPr>
          <a:xfrm>
            <a:off x="950043" y="2666784"/>
            <a:ext cx="1988929" cy="40011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zh-CN" altLang="zh-CN" sz="2000" b="1" dirty="0" smtClean="0">
                <a:solidFill>
                  <a:schemeClr val="bg1"/>
                </a:solidFill>
                <a:latin typeface="Arial" panose="020B0604020202020204" pitchFamily="34" charset="0"/>
                <a:ea typeface="仿宋_GB2312" panose="02010609030101010101" charset="-122"/>
                <a:cs typeface="Times New Roman" panose="02020603050405020304" pitchFamily="18" charset="0"/>
              </a:rPr>
              <a:t>支部设置标准化</a:t>
            </a:r>
            <a:endParaRPr lang="zh-CN" altLang="en-US" sz="2000" b="1" dirty="0">
              <a:solidFill>
                <a:schemeClr val="bg1"/>
              </a:solidFill>
            </a:endParaRPr>
          </a:p>
        </p:txBody>
      </p:sp>
      <p:sp>
        <p:nvSpPr>
          <p:cNvPr id="20" name="矩形 19"/>
          <p:cNvSpPr/>
          <p:nvPr/>
        </p:nvSpPr>
        <p:spPr>
          <a:xfrm>
            <a:off x="928345" y="3371203"/>
            <a:ext cx="2032061" cy="40011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zh-CN" altLang="zh-CN" sz="2000" b="1" dirty="0" smtClean="0">
                <a:solidFill>
                  <a:schemeClr val="bg1"/>
                </a:solidFill>
                <a:latin typeface="Arial" panose="020B0604020202020204" pitchFamily="34" charset="0"/>
                <a:ea typeface="仿宋_GB2312" panose="02010609030101010101" charset="-122"/>
                <a:cs typeface="Times New Roman" panose="02020603050405020304" pitchFamily="18" charset="0"/>
              </a:rPr>
              <a:t>组织生活正常化</a:t>
            </a:r>
          </a:p>
        </p:txBody>
      </p:sp>
      <p:sp>
        <p:nvSpPr>
          <p:cNvPr id="21" name="矩形 20"/>
          <p:cNvSpPr/>
          <p:nvPr/>
        </p:nvSpPr>
        <p:spPr>
          <a:xfrm>
            <a:off x="911093" y="4210398"/>
            <a:ext cx="2049313" cy="40011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zh-CN" altLang="zh-CN" sz="2000" b="1" dirty="0" smtClean="0">
                <a:solidFill>
                  <a:schemeClr val="bg1"/>
                </a:solidFill>
                <a:latin typeface="Calibri" panose="020F0502020204030204" pitchFamily="34" charset="0"/>
                <a:ea typeface="仿宋_GB2312" panose="02010609030101010101" charset="-122"/>
                <a:cs typeface="Times New Roman" panose="02020603050405020304" pitchFamily="18" charset="0"/>
              </a:rPr>
              <a:t>管理服务精细化</a:t>
            </a:r>
            <a:endParaRPr lang="zh-CN" altLang="en-US" sz="2000" b="1" dirty="0">
              <a:solidFill>
                <a:schemeClr val="bg1"/>
              </a:solidFill>
            </a:endParaRPr>
          </a:p>
        </p:txBody>
      </p:sp>
      <p:sp>
        <p:nvSpPr>
          <p:cNvPr id="22" name="矩形 21"/>
          <p:cNvSpPr/>
          <p:nvPr/>
        </p:nvSpPr>
        <p:spPr>
          <a:xfrm>
            <a:off x="871879" y="4846261"/>
            <a:ext cx="2092445" cy="40011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zh-CN" altLang="zh-CN" sz="2000" b="1" dirty="0" smtClean="0">
                <a:solidFill>
                  <a:schemeClr val="bg1"/>
                </a:solidFill>
                <a:latin typeface="Calibri" panose="020F0502020204030204" pitchFamily="34" charset="0"/>
                <a:ea typeface="仿宋_GB2312" panose="02010609030101010101" charset="-122"/>
                <a:cs typeface="Times New Roman" panose="02020603050405020304" pitchFamily="18" charset="0"/>
              </a:rPr>
              <a:t>工作制度体系化</a:t>
            </a:r>
            <a:endParaRPr lang="zh-CN" altLang="en-US" sz="2000" b="1" dirty="0">
              <a:solidFill>
                <a:schemeClr val="bg1"/>
              </a:solidFill>
            </a:endParaRPr>
          </a:p>
        </p:txBody>
      </p:sp>
      <p:sp>
        <p:nvSpPr>
          <p:cNvPr id="23" name="矩形 22"/>
          <p:cNvSpPr/>
          <p:nvPr/>
        </p:nvSpPr>
        <p:spPr>
          <a:xfrm>
            <a:off x="871771" y="5644707"/>
            <a:ext cx="2126951" cy="40011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zh-CN" altLang="zh-CN" sz="2000" b="1" dirty="0" smtClean="0">
                <a:solidFill>
                  <a:schemeClr val="bg1"/>
                </a:solidFill>
                <a:latin typeface="Calibri" panose="020F0502020204030204" pitchFamily="34" charset="0"/>
                <a:ea typeface="仿宋_GB2312" panose="02010609030101010101" charset="-122"/>
                <a:cs typeface="Times New Roman" panose="02020603050405020304" pitchFamily="18" charset="0"/>
              </a:rPr>
              <a:t>阵地建设规范化</a:t>
            </a:r>
          </a:p>
        </p:txBody>
      </p:sp>
      <p:sp>
        <p:nvSpPr>
          <p:cNvPr id="28" name="矩形 27"/>
          <p:cNvSpPr/>
          <p:nvPr/>
        </p:nvSpPr>
        <p:spPr>
          <a:xfrm>
            <a:off x="3777316" y="5570076"/>
            <a:ext cx="7712170" cy="707886"/>
          </a:xfrm>
          <a:prstGeom prst="rect">
            <a:avLst/>
          </a:prstGeom>
          <a:solidFill>
            <a:schemeClr val="tx2">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zh-CN" altLang="zh-CN" sz="2000" b="1" dirty="0" smtClean="0">
                <a:solidFill>
                  <a:schemeClr val="bg1"/>
                </a:solidFill>
                <a:latin typeface="Calibri" panose="020F0502020204030204" pitchFamily="34" charset="0"/>
                <a:ea typeface="仿宋_GB2312" panose="02010609030101010101" charset="-122"/>
                <a:cs typeface="Times New Roman" panose="02020603050405020304" pitchFamily="18" charset="0"/>
              </a:rPr>
              <a:t>实现</a:t>
            </a:r>
            <a:r>
              <a:rPr lang="zh-CN" altLang="zh-CN" sz="2000" b="1" dirty="0" smtClean="0">
                <a:solidFill>
                  <a:schemeClr val="bg1"/>
                </a:solidFill>
                <a:latin typeface="Times New Roman" panose="02020603050405020304"/>
                <a:ea typeface="仿宋_GB2312" panose="02010609030101010101" charset="-122"/>
                <a:cs typeface="Times New Roman" panose="02020603050405020304" pitchFamily="18" charset="0"/>
              </a:rPr>
              <a:t>“</a:t>
            </a:r>
            <a:r>
              <a:rPr lang="zh-CN" altLang="zh-CN" sz="2000" b="1" dirty="0" smtClean="0">
                <a:solidFill>
                  <a:schemeClr val="bg1"/>
                </a:solidFill>
                <a:latin typeface="Calibri" panose="020F0502020204030204" pitchFamily="34" charset="0"/>
                <a:ea typeface="仿宋_GB2312" panose="02010609030101010101" charset="-122"/>
                <a:cs typeface="Times New Roman" panose="02020603050405020304" pitchFamily="18" charset="0"/>
              </a:rPr>
              <a:t>五统一</a:t>
            </a:r>
            <a:r>
              <a:rPr lang="zh-CN" altLang="zh-CN" sz="2000" b="1" dirty="0" smtClean="0">
                <a:solidFill>
                  <a:schemeClr val="bg1"/>
                </a:solidFill>
                <a:latin typeface="Times New Roman" panose="02020603050405020304"/>
                <a:ea typeface="仿宋_GB2312" panose="02010609030101010101" charset="-122"/>
                <a:cs typeface="Times New Roman" panose="02020603050405020304" pitchFamily="18" charset="0"/>
              </a:rPr>
              <a:t>”</a:t>
            </a:r>
            <a:r>
              <a:rPr lang="zh-CN" altLang="zh-CN" sz="2000" b="1" dirty="0" smtClean="0">
                <a:solidFill>
                  <a:schemeClr val="bg1"/>
                </a:solidFill>
                <a:latin typeface="Calibri" panose="020F0502020204030204" pitchFamily="34" charset="0"/>
                <a:ea typeface="仿宋_GB2312" panose="02010609030101010101" charset="-122"/>
                <a:cs typeface="Times New Roman" panose="02020603050405020304" pitchFamily="18" charset="0"/>
              </a:rPr>
              <a:t>：统一功能布局、统一风格设计、统一装修风格、统一平台系统、统一办公制度。</a:t>
            </a:r>
            <a:endParaRPr lang="zh-CN" altLang="en-US" sz="2000" b="1" dirty="0">
              <a:solidFill>
                <a:schemeClr val="bg1"/>
              </a:solidFill>
            </a:endParaRPr>
          </a:p>
        </p:txBody>
      </p:sp>
      <p:grpSp>
        <p:nvGrpSpPr>
          <p:cNvPr id="4" name="组合 33"/>
          <p:cNvGrpSpPr/>
          <p:nvPr/>
        </p:nvGrpSpPr>
        <p:grpSpPr>
          <a:xfrm>
            <a:off x="3224243" y="2666784"/>
            <a:ext cx="8205122" cy="400110"/>
            <a:chOff x="3001993" y="3241459"/>
            <a:chExt cx="8205122" cy="400110"/>
          </a:xfrm>
        </p:grpSpPr>
        <p:sp>
          <p:nvSpPr>
            <p:cNvPr id="24" name="矩形 23"/>
            <p:cNvSpPr/>
            <p:nvPr/>
          </p:nvSpPr>
          <p:spPr>
            <a:xfrm>
              <a:off x="3563954" y="3241459"/>
              <a:ext cx="7643161" cy="400110"/>
            </a:xfrm>
            <a:prstGeom prst="rect">
              <a:avLst/>
            </a:prstGeom>
            <a:solidFill>
              <a:schemeClr val="tx2">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zh-CN" altLang="zh-CN" sz="2000" b="1" dirty="0" smtClean="0">
                  <a:solidFill>
                    <a:schemeClr val="bg1"/>
                  </a:solidFill>
                  <a:latin typeface="Arial" panose="020B0604020202020204" pitchFamily="34" charset="0"/>
                  <a:ea typeface="仿宋_GB2312" panose="02010609030101010101" charset="-122"/>
                  <a:cs typeface="Times New Roman" panose="02020603050405020304" pitchFamily="18" charset="0"/>
                </a:rPr>
                <a:t>认真划分四个党小组，推选正副组长，明确小组活动地点</a:t>
              </a:r>
              <a:endParaRPr lang="zh-CN" altLang="en-US" sz="2000" b="1" dirty="0">
                <a:solidFill>
                  <a:schemeClr val="bg1"/>
                </a:solidFill>
              </a:endParaRPr>
            </a:p>
          </p:txBody>
        </p:sp>
        <p:sp>
          <p:nvSpPr>
            <p:cNvPr id="29" name="右箭头 28"/>
            <p:cNvSpPr/>
            <p:nvPr/>
          </p:nvSpPr>
          <p:spPr>
            <a:xfrm>
              <a:off x="3001993" y="3321171"/>
              <a:ext cx="370936" cy="24153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34"/>
          <p:cNvGrpSpPr/>
          <p:nvPr/>
        </p:nvGrpSpPr>
        <p:grpSpPr>
          <a:xfrm>
            <a:off x="3224242" y="3216898"/>
            <a:ext cx="8202691" cy="707886"/>
            <a:chOff x="3224242" y="3216898"/>
            <a:chExt cx="8202691" cy="707886"/>
          </a:xfrm>
        </p:grpSpPr>
        <p:sp>
          <p:nvSpPr>
            <p:cNvPr id="25" name="矩形 24"/>
            <p:cNvSpPr/>
            <p:nvPr/>
          </p:nvSpPr>
          <p:spPr>
            <a:xfrm>
              <a:off x="3786794" y="3216898"/>
              <a:ext cx="7640139" cy="707886"/>
            </a:xfrm>
            <a:prstGeom prst="rect">
              <a:avLst/>
            </a:prstGeom>
            <a:solidFill>
              <a:schemeClr val="tx2">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zh-CN" altLang="zh-CN" sz="2000" b="1" dirty="0" smtClean="0">
                  <a:solidFill>
                    <a:schemeClr val="bg1"/>
                  </a:solidFill>
                  <a:latin typeface="Arial" panose="020B0604020202020204" pitchFamily="34" charset="0"/>
                  <a:ea typeface="仿宋_GB2312" panose="02010609030101010101" charset="-122"/>
                  <a:cs typeface="Times New Roman" panose="02020603050405020304" pitchFamily="18" charset="0"/>
                </a:rPr>
                <a:t>重点落实规范化的</a:t>
              </a:r>
              <a:r>
                <a:rPr lang="zh-CN" altLang="zh-CN" sz="2000" b="1" dirty="0" smtClean="0">
                  <a:solidFill>
                    <a:schemeClr val="bg1"/>
                  </a:solidFill>
                  <a:latin typeface="Times New Roman" panose="02020603050405020304"/>
                  <a:ea typeface="仿宋_GB2312" panose="02010609030101010101" charset="-122"/>
                  <a:cs typeface="Times New Roman" panose="02020603050405020304" pitchFamily="18" charset="0"/>
                </a:rPr>
                <a:t>“</a:t>
              </a:r>
              <a:r>
                <a:rPr lang="zh-CN" altLang="zh-CN" sz="2000" b="1" dirty="0" smtClean="0">
                  <a:solidFill>
                    <a:schemeClr val="bg1"/>
                  </a:solidFill>
                  <a:latin typeface="Calibri" panose="020F0502020204030204" pitchFamily="34" charset="0"/>
                  <a:ea typeface="仿宋_GB2312" panose="02010609030101010101" charset="-122"/>
                  <a:cs typeface="Times New Roman" panose="02020603050405020304" pitchFamily="18" charset="0"/>
                </a:rPr>
                <a:t>九事联动</a:t>
              </a:r>
              <a:r>
                <a:rPr lang="zh-CN" altLang="zh-CN" sz="2000" b="1" dirty="0" smtClean="0">
                  <a:solidFill>
                    <a:schemeClr val="bg1"/>
                  </a:solidFill>
                  <a:latin typeface="Times New Roman" panose="02020603050405020304"/>
                  <a:ea typeface="仿宋_GB2312" panose="02010609030101010101" charset="-122"/>
                  <a:cs typeface="Times New Roman" panose="02020603050405020304" pitchFamily="18" charset="0"/>
                </a:rPr>
                <a:t>”</a:t>
              </a:r>
              <a:r>
                <a:rPr lang="zh-CN" altLang="zh-CN" sz="2000" b="1" dirty="0" smtClean="0">
                  <a:solidFill>
                    <a:schemeClr val="bg1"/>
                  </a:solidFill>
                  <a:latin typeface="Calibri" panose="020F0502020204030204" pitchFamily="34" charset="0"/>
                  <a:ea typeface="仿宋_GB2312" panose="02010609030101010101" charset="-122"/>
                  <a:cs typeface="Times New Roman" panose="02020603050405020304" pitchFamily="18" charset="0"/>
                </a:rPr>
                <a:t>主题党日和机关支部与农村支部</a:t>
              </a:r>
              <a:r>
                <a:rPr lang="zh-CN" altLang="zh-CN" sz="2000" b="1" dirty="0" smtClean="0">
                  <a:solidFill>
                    <a:schemeClr val="bg1"/>
                  </a:solidFill>
                  <a:latin typeface="Times New Roman" panose="02020603050405020304"/>
                  <a:ea typeface="仿宋_GB2312" panose="02010609030101010101" charset="-122"/>
                  <a:cs typeface="Times New Roman" panose="02020603050405020304" pitchFamily="18" charset="0"/>
                </a:rPr>
                <a:t>“</a:t>
              </a:r>
              <a:r>
                <a:rPr lang="zh-CN" altLang="zh-CN" sz="2000" b="1" dirty="0" smtClean="0">
                  <a:solidFill>
                    <a:schemeClr val="bg1"/>
                  </a:solidFill>
                  <a:latin typeface="Calibri" panose="020F0502020204030204" pitchFamily="34" charset="0"/>
                  <a:ea typeface="仿宋_GB2312" panose="02010609030101010101" charset="-122"/>
                  <a:cs typeface="Times New Roman" panose="02020603050405020304" pitchFamily="18" charset="0"/>
                </a:rPr>
                <a:t>1+1</a:t>
              </a:r>
              <a:r>
                <a:rPr lang="zh-CN" altLang="zh-CN" sz="2000" b="1" dirty="0" smtClean="0">
                  <a:solidFill>
                    <a:schemeClr val="bg1"/>
                  </a:solidFill>
                  <a:latin typeface="Times New Roman" panose="02020603050405020304"/>
                  <a:ea typeface="仿宋_GB2312" panose="02010609030101010101" charset="-122"/>
                  <a:cs typeface="Times New Roman" panose="02020603050405020304" pitchFamily="18" charset="0"/>
                </a:rPr>
                <a:t>”</a:t>
              </a:r>
              <a:r>
                <a:rPr lang="zh-CN" altLang="zh-CN" sz="2000" b="1" dirty="0" smtClean="0">
                  <a:solidFill>
                    <a:schemeClr val="bg1"/>
                  </a:solidFill>
                  <a:latin typeface="Calibri" panose="020F0502020204030204" pitchFamily="34" charset="0"/>
                  <a:ea typeface="仿宋_GB2312" panose="02010609030101010101" charset="-122"/>
                  <a:cs typeface="Times New Roman" panose="02020603050405020304" pitchFamily="18" charset="0"/>
                </a:rPr>
                <a:t>共创共建活动</a:t>
              </a:r>
              <a:endParaRPr lang="zh-CN" altLang="en-US" sz="2000" b="1" dirty="0">
                <a:solidFill>
                  <a:schemeClr val="bg1"/>
                </a:solidFill>
              </a:endParaRPr>
            </a:p>
          </p:txBody>
        </p:sp>
        <p:sp>
          <p:nvSpPr>
            <p:cNvPr id="30" name="右箭头 29"/>
            <p:cNvSpPr/>
            <p:nvPr/>
          </p:nvSpPr>
          <p:spPr>
            <a:xfrm>
              <a:off x="3224242" y="3450674"/>
              <a:ext cx="370936" cy="2415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35"/>
          <p:cNvGrpSpPr/>
          <p:nvPr/>
        </p:nvGrpSpPr>
        <p:grpSpPr>
          <a:xfrm>
            <a:off x="3224242" y="4131393"/>
            <a:ext cx="8195706" cy="400110"/>
            <a:chOff x="3224242" y="4131393"/>
            <a:chExt cx="8195706" cy="400110"/>
          </a:xfrm>
        </p:grpSpPr>
        <p:sp>
          <p:nvSpPr>
            <p:cNvPr id="26" name="矩形 25"/>
            <p:cNvSpPr/>
            <p:nvPr/>
          </p:nvSpPr>
          <p:spPr>
            <a:xfrm>
              <a:off x="3786686" y="4131393"/>
              <a:ext cx="7633262" cy="400110"/>
            </a:xfrm>
            <a:prstGeom prst="rect">
              <a:avLst/>
            </a:prstGeom>
            <a:solidFill>
              <a:schemeClr val="tx2">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zh-CN" altLang="zh-CN" sz="2000" b="1" dirty="0" smtClean="0">
                  <a:solidFill>
                    <a:schemeClr val="bg1"/>
                  </a:solidFill>
                  <a:latin typeface="Calibri" panose="020F0502020204030204" pitchFamily="34" charset="0"/>
                  <a:ea typeface="仿宋_GB2312" panose="02010609030101010101" charset="-122"/>
                  <a:cs typeface="Times New Roman" panose="02020603050405020304" pitchFamily="18" charset="0"/>
                </a:rPr>
                <a:t>主要抓实党员积分管理、党员行动承诺卡和民主评议党员三个环节</a:t>
              </a:r>
              <a:endParaRPr lang="zh-CN" altLang="en-US" sz="2000" b="1" dirty="0">
                <a:solidFill>
                  <a:schemeClr val="bg1"/>
                </a:solidFill>
              </a:endParaRPr>
            </a:p>
          </p:txBody>
        </p:sp>
        <p:sp>
          <p:nvSpPr>
            <p:cNvPr id="31" name="右箭头 30"/>
            <p:cNvSpPr/>
            <p:nvPr/>
          </p:nvSpPr>
          <p:spPr>
            <a:xfrm>
              <a:off x="3224242" y="4210530"/>
              <a:ext cx="370936" cy="2415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36"/>
          <p:cNvGrpSpPr/>
          <p:nvPr/>
        </p:nvGrpSpPr>
        <p:grpSpPr>
          <a:xfrm>
            <a:off x="3224770" y="4691991"/>
            <a:ext cx="8255718" cy="707886"/>
            <a:chOff x="3224770" y="4691991"/>
            <a:chExt cx="8255718" cy="707886"/>
          </a:xfrm>
        </p:grpSpPr>
        <p:sp>
          <p:nvSpPr>
            <p:cNvPr id="27" name="矩形 26"/>
            <p:cNvSpPr/>
            <p:nvPr/>
          </p:nvSpPr>
          <p:spPr>
            <a:xfrm>
              <a:off x="3786205" y="4691991"/>
              <a:ext cx="7694283" cy="707886"/>
            </a:xfrm>
            <a:prstGeom prst="rect">
              <a:avLst/>
            </a:prstGeom>
            <a:solidFill>
              <a:schemeClr val="tx2">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zh-CN" altLang="zh-CN" sz="2000" b="1" dirty="0" smtClean="0">
                  <a:solidFill>
                    <a:schemeClr val="bg1"/>
                  </a:solidFill>
                  <a:latin typeface="Calibri" panose="020F0502020204030204" pitchFamily="34" charset="0"/>
                  <a:ea typeface="仿宋_GB2312" panose="02010609030101010101" charset="-122"/>
                  <a:cs typeface="Times New Roman" panose="02020603050405020304" pitchFamily="18" charset="0"/>
                </a:rPr>
                <a:t>重点建设村干部坐值班制、</a:t>
              </a:r>
              <a:r>
                <a:rPr lang="zh-CN" altLang="zh-CN" sz="2000" b="1" dirty="0" smtClean="0">
                  <a:solidFill>
                    <a:schemeClr val="bg1"/>
                  </a:solidFill>
                  <a:latin typeface="Times New Roman" panose="02020603050405020304"/>
                  <a:ea typeface="仿宋_GB2312" panose="02010609030101010101" charset="-122"/>
                  <a:cs typeface="Times New Roman" panose="02020603050405020304" pitchFamily="18" charset="0"/>
                </a:rPr>
                <a:t>“</a:t>
              </a:r>
              <a:r>
                <a:rPr lang="zh-CN" altLang="zh-CN" sz="2000" b="1" dirty="0" smtClean="0">
                  <a:solidFill>
                    <a:schemeClr val="bg1"/>
                  </a:solidFill>
                  <a:latin typeface="Calibri" panose="020F0502020204030204" pitchFamily="34" charset="0"/>
                  <a:ea typeface="仿宋_GB2312" panose="02010609030101010101" charset="-122"/>
                  <a:cs typeface="Times New Roman" panose="02020603050405020304" pitchFamily="18" charset="0"/>
                </a:rPr>
                <a:t>湘西e路通</a:t>
              </a:r>
              <a:r>
                <a:rPr lang="zh-CN" altLang="zh-CN" sz="2000" b="1" dirty="0" smtClean="0">
                  <a:solidFill>
                    <a:schemeClr val="bg1"/>
                  </a:solidFill>
                  <a:latin typeface="Times New Roman" panose="02020603050405020304"/>
                  <a:ea typeface="仿宋_GB2312" panose="02010609030101010101" charset="-122"/>
                  <a:cs typeface="Times New Roman" panose="02020603050405020304" pitchFamily="18" charset="0"/>
                </a:rPr>
                <a:t>”</a:t>
              </a:r>
              <a:r>
                <a:rPr lang="zh-CN" altLang="zh-CN" sz="2000" b="1" dirty="0" smtClean="0">
                  <a:solidFill>
                    <a:schemeClr val="bg1"/>
                  </a:solidFill>
                  <a:latin typeface="Calibri" panose="020F0502020204030204" pitchFamily="34" charset="0"/>
                  <a:ea typeface="仿宋_GB2312" panose="02010609030101010101" charset="-122"/>
                  <a:cs typeface="Times New Roman" panose="02020603050405020304" pitchFamily="18" charset="0"/>
                </a:rPr>
                <a:t>村民办事不出村制度和村民自治制度</a:t>
              </a:r>
              <a:endParaRPr lang="zh-CN" altLang="en-US" sz="2000" b="1" dirty="0">
                <a:solidFill>
                  <a:schemeClr val="bg1"/>
                </a:solidFill>
              </a:endParaRPr>
            </a:p>
          </p:txBody>
        </p:sp>
        <p:sp>
          <p:nvSpPr>
            <p:cNvPr id="32" name="右箭头 31"/>
            <p:cNvSpPr/>
            <p:nvPr/>
          </p:nvSpPr>
          <p:spPr>
            <a:xfrm>
              <a:off x="3224770" y="4924916"/>
              <a:ext cx="370936" cy="2415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右箭头 32"/>
          <p:cNvSpPr/>
          <p:nvPr/>
        </p:nvSpPr>
        <p:spPr>
          <a:xfrm>
            <a:off x="3224506" y="5803206"/>
            <a:ext cx="370936" cy="2415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ea24942045b7fc93e0cefb3f0310b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0495" y="19685"/>
            <a:ext cx="757555" cy="757555"/>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000" fill="hold">
                                          <p:stCondLst>
                                            <p:cond delay="0"/>
                                          </p:stCondLst>
                                        </p:cTn>
                                        <p:tgtEl>
                                          <p:spTgt spid="2049"/>
                                        </p:tgtEl>
                                        <p:attrNameLst>
                                          <p:attrName>style.visibility</p:attrName>
                                        </p:attrNameLst>
                                      </p:cBhvr>
                                      <p:to>
                                        <p:strVal val="visible"/>
                                      </p:to>
                                    </p:set>
                                    <p:animEffect transition="in" filter="box(in)">
                                      <p:cBhvr>
                                        <p:cTn id="7" dur="1000"/>
                                        <p:tgtEl>
                                          <p:spTgt spid="20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animBg="1"/>
      <p:bldP spid="19" grpId="0" bldLvl="0" animBg="1"/>
      <p:bldP spid="20" grpId="0" bldLvl="0" animBg="1"/>
      <p:bldP spid="21" grpId="0" bldLvl="0" animBg="1"/>
      <p:bldP spid="22" grpId="0" bldLvl="0" animBg="1"/>
      <p:bldP spid="23" grpId="0" bldLvl="0" animBg="1"/>
      <p:bldP spid="28" grpId="0" bldLvl="0" animBg="1"/>
      <p:bldP spid="33"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3"/>
          <p:cNvSpPr/>
          <p:nvPr/>
        </p:nvSpPr>
        <p:spPr>
          <a:xfrm>
            <a:off x="628015" y="1088390"/>
            <a:ext cx="10935970" cy="4681220"/>
          </a:xfrm>
          <a:prstGeom prst="rect">
            <a:avLst/>
          </a:prstGeom>
          <a:solidFill>
            <a:schemeClr val="bg1"/>
          </a:solidFill>
          <a:ln w="12700">
            <a:noFill/>
          </a:ln>
          <a:effectLst>
            <a:softEdge rad="2413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1184275" y="179705"/>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227965" y="931545"/>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3" name="文本框 2"/>
          <p:cNvSpPr txBox="1"/>
          <p:nvPr/>
        </p:nvSpPr>
        <p:spPr>
          <a:xfrm>
            <a:off x="617855" y="1227455"/>
            <a:ext cx="10941685" cy="583565"/>
          </a:xfrm>
          <a:prstGeom prst="rect">
            <a:avLst/>
          </a:prstGeom>
          <a:noFill/>
        </p:spPr>
        <p:txBody>
          <a:bodyPr wrap="square" rtlCol="0">
            <a:spAutoFit/>
          </a:bodyPr>
          <a:lstStyle/>
          <a:p>
            <a:pPr algn="l">
              <a:buClrTx/>
              <a:buSzTx/>
              <a:buFontTx/>
            </a:pPr>
            <a:r>
              <a:rPr lang="zh-CN" altLang="zh-CN" sz="3200" b="1" dirty="0" smtClean="0">
                <a:solidFill>
                  <a:srgbClr val="0070C0"/>
                </a:solidFill>
                <a:latin typeface="黑体" panose="02010609060101010101" charset="-122"/>
                <a:ea typeface="黑体" panose="02010609060101010101" charset="-122"/>
              </a:rPr>
              <a:t>（二）</a:t>
            </a:r>
            <a:r>
              <a:rPr lang="zh-CN" altLang="zh-CN" sz="3200" b="1" dirty="0" smtClean="0">
                <a:solidFill>
                  <a:srgbClr val="0070C0"/>
                </a:solidFill>
                <a:latin typeface="黑体" panose="02010609060101010101" charset="-122"/>
                <a:ea typeface="黑体" panose="02010609060101010101" charset="-122"/>
                <a:sym typeface="+mn-ea"/>
              </a:rPr>
              <a:t>凝心聚力，怀梦前行，十八洞村做成自主脱贫的模范</a:t>
            </a:r>
            <a:endParaRPr lang="zh-CN" altLang="zh-CN" sz="3200" b="1" dirty="0" smtClean="0">
              <a:solidFill>
                <a:srgbClr val="0070C0"/>
              </a:solidFill>
              <a:latin typeface="黑体" panose="02010609060101010101" charset="-122"/>
              <a:ea typeface="黑体" panose="02010609060101010101" charset="-122"/>
            </a:endParaRPr>
          </a:p>
        </p:txBody>
      </p:sp>
      <p:sp>
        <p:nvSpPr>
          <p:cNvPr id="15" name="TextBox 14"/>
          <p:cNvSpPr txBox="1"/>
          <p:nvPr/>
        </p:nvSpPr>
        <p:spPr>
          <a:xfrm>
            <a:off x="1664898" y="3079630"/>
            <a:ext cx="6245525" cy="369332"/>
          </a:xfrm>
          <a:prstGeom prst="rect">
            <a:avLst/>
          </a:prstGeom>
          <a:noFill/>
        </p:spPr>
        <p:txBody>
          <a:bodyPr wrap="square" rtlCol="0">
            <a:spAutoFit/>
          </a:bodyPr>
          <a:lstStyle/>
          <a:p>
            <a:endParaRPr lang="zh-CN" altLang="en-US" dirty="0"/>
          </a:p>
        </p:txBody>
      </p:sp>
      <p:sp>
        <p:nvSpPr>
          <p:cNvPr id="2049" name="Rectangle 1"/>
          <p:cNvSpPr>
            <a:spLocks noChangeArrowheads="1"/>
          </p:cNvSpPr>
          <p:nvPr/>
        </p:nvSpPr>
        <p:spPr bwMode="auto">
          <a:xfrm>
            <a:off x="1184275" y="1811020"/>
            <a:ext cx="7205980" cy="476250"/>
          </a:xfrm>
          <a:prstGeom prst="rect">
            <a:avLst/>
          </a:prstGeom>
          <a:noFill/>
          <a:ln w="9525">
            <a:noFill/>
            <a:miter lim="800000"/>
          </a:ln>
          <a:effectLst/>
        </p:spPr>
        <p:txBody>
          <a:bodyPr vert="horz" wrap="square" lIns="91440" tIns="45720" rIns="91440" bIns="0" numCol="1" anchor="ctr" anchorCtr="0" compatLnSpc="1">
            <a:spAutoFit/>
          </a:bodyPr>
          <a:lstStyle/>
          <a:p>
            <a:r>
              <a:rPr lang="en-US" altLang="zh-CN" sz="2800" b="1" dirty="0" smtClean="0">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2.</a:t>
            </a:r>
            <a:r>
              <a:rPr lang="zh-CN" altLang="zh-CN" sz="2800" b="1" dirty="0" smtClean="0">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健全村级基层组织，形成组织合力。</a:t>
            </a:r>
          </a:p>
        </p:txBody>
      </p:sp>
      <p:pic>
        <p:nvPicPr>
          <p:cNvPr id="2" name="图片 1" descr="一休化治理结构图 (2)_01_WPS图片"/>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855" y="2287270"/>
            <a:ext cx="10935970" cy="4239895"/>
          </a:xfrm>
          <a:prstGeom prst="rect">
            <a:avLst/>
          </a:prstGeom>
        </p:spPr>
      </p:pic>
      <p:pic>
        <p:nvPicPr>
          <p:cNvPr id="5" name="图片 4" descr="ea24942045b7fc93e0cefb3f0310b8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7965" y="67945"/>
            <a:ext cx="757555" cy="75755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dissolve">
                                      <p:cBhvr>
                                        <p:cTn id="7" dur="500"/>
                                        <p:tgtEl>
                                          <p:spTgt spid="204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2000" fill="hold">
                                          <p:stCondLst>
                                            <p:cond delay="0"/>
                                          </p:stCondLst>
                                        </p:cTn>
                                        <p:tgtEl>
                                          <p:spTgt spid="2"/>
                                        </p:tgtEl>
                                        <p:attrNameLst>
                                          <p:attrName>style.visibility</p:attrName>
                                        </p:attrNameLst>
                                      </p:cBhvr>
                                      <p:to>
                                        <p:strVal val="visible"/>
                                      </p:to>
                                    </p:set>
                                    <p:animEffect transition="in" filter="dissolv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
          <p:cNvSpPr/>
          <p:nvPr/>
        </p:nvSpPr>
        <p:spPr>
          <a:xfrm>
            <a:off x="688340" y="979805"/>
            <a:ext cx="10946765" cy="4897755"/>
          </a:xfrm>
          <a:prstGeom prst="rect">
            <a:avLst/>
          </a:prstGeom>
          <a:solidFill>
            <a:schemeClr val="bg1"/>
          </a:solidFill>
          <a:ln w="12700">
            <a:noFill/>
          </a:ln>
          <a:effectLst>
            <a:softEdge rad="2667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1191260" y="13081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342900" y="977265"/>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3" name="文本框 2"/>
          <p:cNvSpPr txBox="1"/>
          <p:nvPr/>
        </p:nvSpPr>
        <p:spPr>
          <a:xfrm>
            <a:off x="810895" y="1243965"/>
            <a:ext cx="10824210" cy="583565"/>
          </a:xfrm>
          <a:prstGeom prst="rect">
            <a:avLst/>
          </a:prstGeom>
          <a:noFill/>
        </p:spPr>
        <p:txBody>
          <a:bodyPr wrap="square" rtlCol="0">
            <a:spAutoFit/>
          </a:bodyPr>
          <a:lstStyle/>
          <a:p>
            <a:r>
              <a:rPr lang="zh-CN" altLang="zh-CN" sz="3200" b="1" dirty="0" smtClean="0">
                <a:solidFill>
                  <a:srgbClr val="0070C0"/>
                </a:solidFill>
                <a:latin typeface="黑体" panose="02010609060101010101" charset="-122"/>
                <a:ea typeface="黑体" panose="02010609060101010101" charset="-122"/>
              </a:rPr>
              <a:t>（二）</a:t>
            </a:r>
            <a:r>
              <a:rPr lang="zh-CN" altLang="zh-CN" sz="3200" b="1" dirty="0" smtClean="0">
                <a:solidFill>
                  <a:srgbClr val="0070C0"/>
                </a:solidFill>
                <a:latin typeface="黑体" panose="02010609060101010101" charset="-122"/>
                <a:ea typeface="黑体" panose="02010609060101010101" charset="-122"/>
                <a:sym typeface="+mn-ea"/>
              </a:rPr>
              <a:t>凝心聚力，怀梦前行，十八洞村做成自主脱贫的模范</a:t>
            </a:r>
            <a:endParaRPr lang="zh-CN" altLang="zh-CN" sz="3200" b="1" dirty="0">
              <a:solidFill>
                <a:srgbClr val="FF0000"/>
              </a:solidFill>
              <a:latin typeface="黑体" panose="02010609060101010101" charset="-122"/>
              <a:ea typeface="黑体" panose="02010609060101010101" charset="-122"/>
            </a:endParaRPr>
          </a:p>
        </p:txBody>
      </p:sp>
      <p:sp>
        <p:nvSpPr>
          <p:cNvPr id="15" name="TextBox 14"/>
          <p:cNvSpPr txBox="1"/>
          <p:nvPr/>
        </p:nvSpPr>
        <p:spPr>
          <a:xfrm>
            <a:off x="1664898" y="3079630"/>
            <a:ext cx="6245525" cy="369332"/>
          </a:xfrm>
          <a:prstGeom prst="rect">
            <a:avLst/>
          </a:prstGeom>
          <a:noFill/>
        </p:spPr>
        <p:txBody>
          <a:bodyPr wrap="square" rtlCol="0">
            <a:spAutoFit/>
          </a:bodyPr>
          <a:lstStyle/>
          <a:p>
            <a:endParaRPr lang="zh-CN" altLang="en-US" dirty="0"/>
          </a:p>
        </p:txBody>
      </p:sp>
      <p:sp>
        <p:nvSpPr>
          <p:cNvPr id="2049" name="Rectangle 1"/>
          <p:cNvSpPr>
            <a:spLocks noChangeArrowheads="1"/>
          </p:cNvSpPr>
          <p:nvPr/>
        </p:nvSpPr>
        <p:spPr bwMode="auto">
          <a:xfrm>
            <a:off x="1057275" y="1933893"/>
            <a:ext cx="9511030" cy="476250"/>
          </a:xfrm>
          <a:prstGeom prst="rect">
            <a:avLst/>
          </a:prstGeom>
          <a:noFill/>
          <a:ln w="9525">
            <a:noFill/>
            <a:miter lim="800000"/>
          </a:ln>
          <a:effectLst/>
        </p:spPr>
        <p:txBody>
          <a:bodyPr vert="horz" wrap="square" lIns="91440" tIns="45720" rIns="91440" bIns="0" numCol="1" anchor="ctr" anchorCtr="0" compatLnSpc="1">
            <a:spAutoFit/>
          </a:bodyPr>
          <a:lstStyle/>
          <a:p>
            <a:pPr marL="0" marR="0" lvl="0" indent="408305" algn="l" defTabSz="914400" rtl="0" eaLnBrk="0" fontAlgn="base" latinLnBrk="0" hangingPunct="0">
              <a:lnSpc>
                <a:spcPct val="100000"/>
              </a:lnSpc>
              <a:spcBef>
                <a:spcPct val="0"/>
              </a:spcBef>
              <a:spcAft>
                <a:spcPct val="0"/>
              </a:spcAft>
              <a:buClrTx/>
              <a:buSzTx/>
              <a:buFontTx/>
              <a:buNone/>
            </a:pPr>
            <a:r>
              <a:rPr lang="en-US" altLang="zh-CN" sz="2800" b="1" dirty="0" smtClean="0">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sym typeface="+mn-ea"/>
              </a:rPr>
              <a:t>2.</a:t>
            </a:r>
            <a:r>
              <a:rPr lang="zh-CN" altLang="zh-CN" sz="2800" b="1" dirty="0" smtClean="0">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sym typeface="+mn-ea"/>
              </a:rPr>
              <a:t>健全村级基层组织，形成组织合力。</a:t>
            </a:r>
            <a:endParaRPr kumimoji="0" lang="zh-CN" altLang="zh-CN" sz="2800" b="1" i="0" u="none" strike="noStrike" cap="none" normalizeH="0" baseline="0" dirty="0" smtClean="0">
              <a:ln>
                <a:noFill/>
              </a:ln>
              <a:gradFill>
                <a:gsLst>
                  <a:gs pos="0">
                    <a:srgbClr val="7B32B2"/>
                  </a:gs>
                  <a:gs pos="100000">
                    <a:srgbClr val="401A5D"/>
                  </a:gs>
                </a:gsLst>
                <a:lin scaled="0"/>
              </a:gradFill>
              <a:effectLst/>
              <a:latin typeface="楷体" panose="02010609060101010101" charset="-122"/>
              <a:ea typeface="楷体" panose="02010609060101010101" charset="-122"/>
              <a:cs typeface="楷体" panose="02010609060101010101" charset="-122"/>
              <a:sym typeface="+mn-ea"/>
            </a:endParaRPr>
          </a:p>
        </p:txBody>
      </p:sp>
      <p:pic>
        <p:nvPicPr>
          <p:cNvPr id="12" name="图片 16" descr="新建 DOCX 文档 (2)_00_WPS图片"/>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63880" y="2545080"/>
            <a:ext cx="11071225" cy="3719830"/>
          </a:xfrm>
          <a:prstGeom prst="rect">
            <a:avLst/>
          </a:prstGeom>
          <a:noFill/>
          <a:effectLst>
            <a:softEdge rad="38100"/>
          </a:effectLst>
        </p:spPr>
      </p:pic>
      <p:pic>
        <p:nvPicPr>
          <p:cNvPr id="5" name="图片 4" descr="ea24942045b7fc93e0cefb3f0310b8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7965" y="67945"/>
            <a:ext cx="757555" cy="757555"/>
          </a:xfrm>
          <a:prstGeom prst="rect">
            <a:avLst/>
          </a:prstGeom>
        </p:spPr>
      </p:pic>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
          <p:cNvSpPr/>
          <p:nvPr/>
        </p:nvSpPr>
        <p:spPr>
          <a:xfrm>
            <a:off x="169050" y="880745"/>
            <a:ext cx="11853643" cy="5775168"/>
          </a:xfrm>
          <a:prstGeom prst="rect">
            <a:avLst/>
          </a:prstGeom>
          <a:solidFill>
            <a:schemeClr val="bg1"/>
          </a:solidFill>
          <a:ln w="12700">
            <a:noFill/>
          </a:ln>
          <a:effectLst>
            <a:softEdge rad="2032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1089025" y="94615"/>
            <a:ext cx="8722995" cy="701675"/>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a:p>
            <a:pPr algn="l"/>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089025" y="1375410"/>
            <a:ext cx="10315575" cy="3968750"/>
          </a:xfrm>
        </p:spPr>
        <p:txBody>
          <a:bodyPr/>
          <a:lstStyle/>
          <a:p>
            <a:pPr marL="0" indent="0">
              <a:buNone/>
            </a:pPr>
            <a:endParaRPr lang="zh-CN" altLang="en-US" sz="3600" b="1" dirty="0">
              <a:solidFill>
                <a:srgbClr val="FF0000"/>
              </a:solidFill>
              <a:latin typeface="宋体" panose="02010600030101010101" pitchFamily="2" charset="-122"/>
              <a:ea typeface="宋体" panose="02010600030101010101" pitchFamily="2" charset="-122"/>
              <a:sym typeface="+mn-ea"/>
            </a:endParaRPr>
          </a:p>
          <a:p>
            <a:pPr marL="0" indent="0">
              <a:buNone/>
            </a:pPr>
            <a:r>
              <a:rPr lang="zh-CN" altLang="en-US" sz="3200" b="1" dirty="0">
                <a:solidFill>
                  <a:srgbClr val="FF0000"/>
                </a:solidFill>
                <a:latin typeface="+mn-ea"/>
                <a:cs typeface="+mn-ea"/>
              </a:rPr>
              <a:t> </a:t>
            </a:r>
            <a:endParaRPr lang="zh-CN" altLang="en-US" sz="3200" b="1" dirty="0">
              <a:solidFill>
                <a:srgbClr val="FF0000"/>
              </a:solidFill>
              <a:latin typeface="DFKai-SB" panose="03000509000000000000" charset="-120"/>
              <a:ea typeface="DFKai-SB" panose="03000509000000000000" charset="-120"/>
              <a:cs typeface="DFKai-SB" panose="03000509000000000000" charset="-120"/>
            </a:endParaRP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endParaRPr sz="2800" b="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6" name="直接连接符 15"/>
          <p:cNvCxnSpPr/>
          <p:nvPr/>
        </p:nvCxnSpPr>
        <p:spPr>
          <a:xfrm flipV="1">
            <a:off x="251460" y="880745"/>
            <a:ext cx="10795000" cy="17145"/>
          </a:xfrm>
          <a:prstGeom prst="line">
            <a:avLst/>
          </a:prstGeom>
        </p:spPr>
        <p:style>
          <a:lnRef idx="1">
            <a:schemeClr val="accent2"/>
          </a:lnRef>
          <a:fillRef idx="0">
            <a:schemeClr val="accent2"/>
          </a:fillRef>
          <a:effectRef idx="0">
            <a:schemeClr val="accent2"/>
          </a:effectRef>
          <a:fontRef idx="minor">
            <a:schemeClr val="tx1"/>
          </a:fontRef>
        </p:style>
      </p:cxnSp>
      <p:sp>
        <p:nvSpPr>
          <p:cNvPr id="2" name="文本框 1"/>
          <p:cNvSpPr txBox="1"/>
          <p:nvPr/>
        </p:nvSpPr>
        <p:spPr>
          <a:xfrm>
            <a:off x="795020" y="1181735"/>
            <a:ext cx="11000740" cy="645160"/>
          </a:xfrm>
          <a:prstGeom prst="rect">
            <a:avLst/>
          </a:prstGeom>
          <a:solidFill>
            <a:schemeClr val="bg1"/>
          </a:solidFill>
          <a:effectLst>
            <a:softEdge rad="266700"/>
          </a:effectLst>
        </p:spPr>
        <p:txBody>
          <a:bodyPr wrap="square" rtlCol="0">
            <a:spAutoFit/>
          </a:bodyPr>
          <a:lstStyle/>
          <a:p>
            <a:pPr marL="0" indent="0">
              <a:buNone/>
            </a:pPr>
            <a:endParaRPr lang="zh-CN" altLang="en-US" sz="3600" dirty="0"/>
          </a:p>
        </p:txBody>
      </p:sp>
      <p:sp>
        <p:nvSpPr>
          <p:cNvPr id="3" name="文本框 2"/>
          <p:cNvSpPr txBox="1"/>
          <p:nvPr/>
        </p:nvSpPr>
        <p:spPr>
          <a:xfrm>
            <a:off x="692785" y="1243330"/>
            <a:ext cx="10807065" cy="583565"/>
          </a:xfrm>
          <a:prstGeom prst="rect">
            <a:avLst/>
          </a:prstGeom>
          <a:noFill/>
        </p:spPr>
        <p:txBody>
          <a:bodyPr wrap="square" rtlCol="0">
            <a:spAutoFit/>
          </a:bodyPr>
          <a:lstStyle/>
          <a:p>
            <a:pPr algn="l">
              <a:buClrTx/>
              <a:buSzTx/>
              <a:buFontTx/>
            </a:pPr>
            <a:r>
              <a:rPr lang="zh-CN" altLang="zh-CN" sz="3200" b="1" dirty="0" smtClean="0">
                <a:solidFill>
                  <a:srgbClr val="0070C0"/>
                </a:solidFill>
                <a:latin typeface="黑体" panose="02010609060101010101" charset="-122"/>
                <a:ea typeface="黑体" panose="02010609060101010101" charset="-122"/>
              </a:rPr>
              <a:t>（二）</a:t>
            </a:r>
            <a:r>
              <a:rPr lang="zh-CN" altLang="zh-CN" sz="3200" b="1" dirty="0" smtClean="0">
                <a:solidFill>
                  <a:srgbClr val="0070C0"/>
                </a:solidFill>
                <a:latin typeface="黑体" panose="02010609060101010101" charset="-122"/>
                <a:ea typeface="黑体" panose="02010609060101010101" charset="-122"/>
                <a:sym typeface="+mn-ea"/>
              </a:rPr>
              <a:t>凝心聚力，怀梦前行，十八洞村做成自主脱贫的模范</a:t>
            </a:r>
          </a:p>
        </p:txBody>
      </p:sp>
      <p:sp>
        <p:nvSpPr>
          <p:cNvPr id="2049" name="Rectangle 1"/>
          <p:cNvSpPr>
            <a:spLocks noChangeArrowheads="1"/>
          </p:cNvSpPr>
          <p:nvPr/>
        </p:nvSpPr>
        <p:spPr bwMode="auto">
          <a:xfrm>
            <a:off x="1419225" y="1826578"/>
            <a:ext cx="7871460" cy="476250"/>
          </a:xfrm>
          <a:prstGeom prst="rect">
            <a:avLst/>
          </a:prstGeom>
          <a:noFill/>
          <a:ln w="9525">
            <a:noFill/>
            <a:miter lim="800000"/>
          </a:ln>
          <a:effectLst/>
        </p:spPr>
        <p:txBody>
          <a:bodyPr vert="horz" wrap="square" lIns="91440" tIns="45720" rIns="91440" bIns="0" numCol="1" anchor="ctr" anchorCtr="0" compatLnSpc="1">
            <a:spAutoFit/>
          </a:bodyPr>
          <a:lstStyle/>
          <a:p>
            <a:r>
              <a:rPr lang="en-US" sz="2800" b="1" dirty="0" smtClean="0">
                <a:gradFill>
                  <a:gsLst>
                    <a:gs pos="0">
                      <a:srgbClr val="14CD68"/>
                    </a:gs>
                    <a:gs pos="100000">
                      <a:srgbClr val="035C7D"/>
                    </a:gs>
                  </a:gsLst>
                  <a:lin scaled="0"/>
                </a:gradFill>
                <a:latin typeface="楷体" panose="02010609060101010101" charset="-122"/>
                <a:ea typeface="楷体" panose="02010609060101010101" charset="-122"/>
                <a:cs typeface="楷体" panose="02010609060101010101" charset="-122"/>
              </a:rPr>
              <a:t>3.</a:t>
            </a:r>
            <a:r>
              <a:rPr altLang="zh-CN" sz="2800" b="1" dirty="0" smtClean="0">
                <a:gradFill>
                  <a:gsLst>
                    <a:gs pos="0">
                      <a:srgbClr val="14CD68"/>
                    </a:gs>
                    <a:gs pos="100000">
                      <a:srgbClr val="035C7D"/>
                    </a:gs>
                  </a:gsLst>
                  <a:lin scaled="0"/>
                </a:gradFill>
                <a:latin typeface="楷体" panose="02010609060101010101" charset="-122"/>
                <a:ea typeface="楷体" panose="02010609060101010101" charset="-122"/>
                <a:cs typeface="楷体" panose="02010609060101010101" charset="-122"/>
              </a:rPr>
              <a:t>实现科学决策，确保精准发力。</a:t>
            </a:r>
            <a:endParaRPr kumimoji="0" lang="zh-CN" altLang="zh-CN" sz="2800" b="1" i="0" u="none" strike="noStrike" cap="none" normalizeH="0" baseline="0" dirty="0" smtClean="0">
              <a:ln>
                <a:noFill/>
              </a:ln>
              <a:gradFill>
                <a:gsLst>
                  <a:gs pos="0">
                    <a:srgbClr val="14CD68"/>
                  </a:gs>
                  <a:gs pos="100000">
                    <a:srgbClr val="035C7D"/>
                  </a:gs>
                </a:gsLst>
                <a:lin scaled="0"/>
              </a:gradFill>
              <a:effectLst/>
              <a:latin typeface="楷体" panose="02010609060101010101" charset="-122"/>
              <a:ea typeface="楷体" panose="02010609060101010101" charset="-122"/>
              <a:cs typeface="楷体" panose="02010609060101010101" charset="-122"/>
            </a:endParaRPr>
          </a:p>
        </p:txBody>
      </p:sp>
      <p:grpSp>
        <p:nvGrpSpPr>
          <p:cNvPr id="5" name="组合 11"/>
          <p:cNvGrpSpPr/>
          <p:nvPr/>
        </p:nvGrpSpPr>
        <p:grpSpPr>
          <a:xfrm>
            <a:off x="655955" y="2571750"/>
            <a:ext cx="5332094" cy="3523615"/>
            <a:chOff x="5994113" y="1990126"/>
            <a:chExt cx="3706422" cy="3716992"/>
          </a:xfrm>
        </p:grpSpPr>
        <p:sp>
          <p:nvSpPr>
            <p:cNvPr id="19" name="任意多边形 18"/>
            <p:cNvSpPr/>
            <p:nvPr/>
          </p:nvSpPr>
          <p:spPr>
            <a:xfrm rot="3720260">
              <a:off x="6902114" y="4556364"/>
              <a:ext cx="643487" cy="45878"/>
            </a:xfrm>
            <a:custGeom>
              <a:avLst/>
              <a:gdLst/>
              <a:ahLst/>
              <a:cxnLst/>
              <a:rect l="0" t="0" r="0" b="0"/>
              <a:pathLst>
                <a:path>
                  <a:moveTo>
                    <a:pt x="0" y="22939"/>
                  </a:moveTo>
                  <a:lnTo>
                    <a:pt x="643487" y="22939"/>
                  </a:lnTo>
                </a:path>
              </a:pathLst>
            </a:custGeom>
            <a:noFill/>
            <a:ln w="571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任意多边形 19"/>
            <p:cNvSpPr/>
            <p:nvPr/>
          </p:nvSpPr>
          <p:spPr>
            <a:xfrm rot="1290247">
              <a:off x="7113303" y="4021980"/>
              <a:ext cx="508982" cy="45878"/>
            </a:xfrm>
            <a:custGeom>
              <a:avLst/>
              <a:gdLst/>
              <a:ahLst/>
              <a:cxnLst/>
              <a:rect l="0" t="0" r="0" b="0"/>
              <a:pathLst>
                <a:path>
                  <a:moveTo>
                    <a:pt x="0" y="22939"/>
                  </a:moveTo>
                  <a:lnTo>
                    <a:pt x="508982" y="22939"/>
                  </a:lnTo>
                </a:path>
              </a:pathLst>
            </a:custGeom>
            <a:noFill/>
            <a:ln w="635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任意多边形 20"/>
            <p:cNvSpPr/>
            <p:nvPr/>
          </p:nvSpPr>
          <p:spPr>
            <a:xfrm rot="20309753">
              <a:off x="7113303" y="3455113"/>
              <a:ext cx="508982" cy="45878"/>
            </a:xfrm>
            <a:custGeom>
              <a:avLst/>
              <a:gdLst/>
              <a:ahLst/>
              <a:cxnLst/>
              <a:rect l="0" t="0" r="0" b="0"/>
              <a:pathLst>
                <a:path>
                  <a:moveTo>
                    <a:pt x="0" y="22939"/>
                  </a:moveTo>
                  <a:lnTo>
                    <a:pt x="508982" y="22939"/>
                  </a:lnTo>
                </a:path>
              </a:pathLst>
            </a:custGeom>
            <a:noFill/>
            <a:ln w="635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任意多边形 21"/>
            <p:cNvSpPr/>
            <p:nvPr/>
          </p:nvSpPr>
          <p:spPr>
            <a:xfrm rot="17962740">
              <a:off x="6913467" y="3003307"/>
              <a:ext cx="685433" cy="45878"/>
            </a:xfrm>
            <a:custGeom>
              <a:avLst/>
              <a:gdLst/>
              <a:ahLst/>
              <a:cxnLst/>
              <a:rect l="0" t="0" r="0" b="0"/>
              <a:pathLst>
                <a:path>
                  <a:moveTo>
                    <a:pt x="0" y="22939"/>
                  </a:moveTo>
                  <a:lnTo>
                    <a:pt x="685433" y="22939"/>
                  </a:lnTo>
                </a:path>
              </a:pathLst>
            </a:custGeom>
            <a:noFill/>
            <a:ln w="635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椭圆 22"/>
            <p:cNvSpPr/>
            <p:nvPr/>
          </p:nvSpPr>
          <p:spPr>
            <a:xfrm>
              <a:off x="5994113" y="3034773"/>
              <a:ext cx="1129574" cy="146337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fontAlgn="auto">
                <a:lnSpc>
                  <a:spcPct val="100000"/>
                </a:lnSpc>
              </a:pPr>
              <a:r>
                <a:rPr lang="zh-CN" altLang="en-US" sz="2800" b="1" dirty="0" smtClean="0"/>
                <a:t> 四 位</a:t>
              </a:r>
              <a:endParaRPr lang="en-US" altLang="zh-CN" sz="2800" b="1" dirty="0" smtClean="0"/>
            </a:p>
            <a:p>
              <a:pPr fontAlgn="auto">
                <a:lnSpc>
                  <a:spcPct val="100000"/>
                </a:lnSpc>
              </a:pPr>
              <a:r>
                <a:rPr lang="zh-CN" altLang="en-US" sz="2800" b="1" dirty="0" smtClean="0"/>
                <a:t> 一 体</a:t>
              </a:r>
              <a:endParaRPr lang="zh-CN" altLang="en-US" sz="2800" b="1" dirty="0"/>
            </a:p>
          </p:txBody>
        </p:sp>
        <p:sp>
          <p:nvSpPr>
            <p:cNvPr id="24" name="任意多边形 23"/>
            <p:cNvSpPr/>
            <p:nvPr/>
          </p:nvSpPr>
          <p:spPr>
            <a:xfrm>
              <a:off x="7226497" y="2001513"/>
              <a:ext cx="943710" cy="775665"/>
            </a:xfrm>
            <a:custGeom>
              <a:avLst/>
              <a:gdLst>
                <a:gd name="connsiteX0" fmla="*/ 0 w 775990"/>
                <a:gd name="connsiteY0" fmla="*/ 387995 h 775990"/>
                <a:gd name="connsiteX1" fmla="*/ 113642 w 775990"/>
                <a:gd name="connsiteY1" fmla="*/ 113641 h 775990"/>
                <a:gd name="connsiteX2" fmla="*/ 387996 w 775990"/>
                <a:gd name="connsiteY2" fmla="*/ 0 h 775990"/>
                <a:gd name="connsiteX3" fmla="*/ 662350 w 775990"/>
                <a:gd name="connsiteY3" fmla="*/ 113642 h 775990"/>
                <a:gd name="connsiteX4" fmla="*/ 775991 w 775990"/>
                <a:gd name="connsiteY4" fmla="*/ 387996 h 775990"/>
                <a:gd name="connsiteX5" fmla="*/ 662350 w 775990"/>
                <a:gd name="connsiteY5" fmla="*/ 662350 h 775990"/>
                <a:gd name="connsiteX6" fmla="*/ 387996 w 775990"/>
                <a:gd name="connsiteY6" fmla="*/ 775991 h 775990"/>
                <a:gd name="connsiteX7" fmla="*/ 113642 w 775990"/>
                <a:gd name="connsiteY7" fmla="*/ 662350 h 775990"/>
                <a:gd name="connsiteX8" fmla="*/ 1 w 775990"/>
                <a:gd name="connsiteY8" fmla="*/ 387996 h 775990"/>
                <a:gd name="connsiteX9" fmla="*/ 0 w 775990"/>
                <a:gd name="connsiteY9" fmla="*/ 387995 h 77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990" h="775990">
                  <a:moveTo>
                    <a:pt x="0" y="387995"/>
                  </a:moveTo>
                  <a:cubicBezTo>
                    <a:pt x="0" y="285092"/>
                    <a:pt x="40878" y="186404"/>
                    <a:pt x="113642" y="113641"/>
                  </a:cubicBezTo>
                  <a:cubicBezTo>
                    <a:pt x="186405" y="40878"/>
                    <a:pt x="285093" y="0"/>
                    <a:pt x="387996" y="0"/>
                  </a:cubicBezTo>
                  <a:cubicBezTo>
                    <a:pt x="490899" y="0"/>
                    <a:pt x="589587" y="40878"/>
                    <a:pt x="662350" y="113642"/>
                  </a:cubicBezTo>
                  <a:cubicBezTo>
                    <a:pt x="735113" y="186405"/>
                    <a:pt x="775991" y="285093"/>
                    <a:pt x="775991" y="387996"/>
                  </a:cubicBezTo>
                  <a:cubicBezTo>
                    <a:pt x="775991" y="490899"/>
                    <a:pt x="735113" y="589587"/>
                    <a:pt x="662350" y="662350"/>
                  </a:cubicBezTo>
                  <a:cubicBezTo>
                    <a:pt x="589587" y="735113"/>
                    <a:pt x="490899" y="775991"/>
                    <a:pt x="387996" y="775991"/>
                  </a:cubicBezTo>
                  <a:cubicBezTo>
                    <a:pt x="285093" y="775991"/>
                    <a:pt x="186405" y="735113"/>
                    <a:pt x="113642" y="662350"/>
                  </a:cubicBezTo>
                  <a:cubicBezTo>
                    <a:pt x="40879" y="589587"/>
                    <a:pt x="1" y="490899"/>
                    <a:pt x="1" y="387996"/>
                  </a:cubicBezTo>
                  <a:lnTo>
                    <a:pt x="0" y="3879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26" tIns="120626" rIns="120626" bIns="120626" numCol="1" spcCol="1270" anchor="ctr" anchorCtr="0">
              <a:noAutofit/>
            </a:bodyPr>
            <a:lstStyle/>
            <a:p>
              <a:pPr lvl="0" algn="ctr" defTabSz="488950">
                <a:lnSpc>
                  <a:spcPct val="90000"/>
                </a:lnSpc>
                <a:spcBef>
                  <a:spcPct val="0"/>
                </a:spcBef>
                <a:spcAft>
                  <a:spcPct val="35000"/>
                </a:spcAft>
              </a:pPr>
              <a:r>
                <a:rPr lang="zh-CN" altLang="en-US" sz="2400" b="1" kern="1200" dirty="0" smtClean="0">
                  <a:latin typeface="楷体" panose="02010609060101010101" charset="-122"/>
                  <a:ea typeface="楷体" panose="02010609060101010101" charset="-122"/>
                </a:rPr>
                <a:t>党支部</a:t>
              </a:r>
            </a:p>
          </p:txBody>
        </p:sp>
        <p:sp>
          <p:nvSpPr>
            <p:cNvPr id="25" name="任意多边形 24"/>
            <p:cNvSpPr/>
            <p:nvPr/>
          </p:nvSpPr>
          <p:spPr>
            <a:xfrm>
              <a:off x="8170291" y="1990126"/>
              <a:ext cx="1025870" cy="775665"/>
            </a:xfrm>
            <a:custGeom>
              <a:avLst/>
              <a:gdLst>
                <a:gd name="connsiteX0" fmla="*/ 0 w 1163985"/>
                <a:gd name="connsiteY0" fmla="*/ 0 h 775990"/>
                <a:gd name="connsiteX1" fmla="*/ 1163985 w 1163985"/>
                <a:gd name="connsiteY1" fmla="*/ 0 h 775990"/>
                <a:gd name="connsiteX2" fmla="*/ 1163985 w 1163985"/>
                <a:gd name="connsiteY2" fmla="*/ 775990 h 775990"/>
                <a:gd name="connsiteX3" fmla="*/ 0 w 1163985"/>
                <a:gd name="connsiteY3" fmla="*/ 775990 h 775990"/>
                <a:gd name="connsiteX4" fmla="*/ 0 w 1163985"/>
                <a:gd name="connsiteY4" fmla="*/ 0 h 77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985" h="775990">
                  <a:moveTo>
                    <a:pt x="0" y="0"/>
                  </a:moveTo>
                  <a:lnTo>
                    <a:pt x="1163985" y="0"/>
                  </a:lnTo>
                  <a:lnTo>
                    <a:pt x="1163985" y="775990"/>
                  </a:lnTo>
                  <a:lnTo>
                    <a:pt x="0" y="7759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71450" lvl="1" indent="-171450" algn="l" defTabSz="844550">
                <a:lnSpc>
                  <a:spcPct val="90000"/>
                </a:lnSpc>
                <a:spcBef>
                  <a:spcPct val="0"/>
                </a:spcBef>
                <a:spcAft>
                  <a:spcPct val="15000"/>
                </a:spcAft>
                <a:buChar char="•"/>
              </a:pPr>
              <a:r>
                <a:rPr lang="zh-CN" altLang="en-US" sz="2400" b="1" kern="1200" dirty="0" smtClean="0">
                  <a:ln>
                    <a:solidFill>
                      <a:schemeClr val="accent1">
                        <a:shade val="60000"/>
                        <a:hueOff val="0"/>
                        <a:satOff val="0"/>
                        <a:lumOff val="0"/>
                      </a:schemeClr>
                    </a:solidFill>
                  </a:ln>
                  <a:solidFill>
                    <a:schemeClr val="accent1">
                      <a:lumMod val="75000"/>
                    </a:schemeClr>
                  </a:solidFill>
                </a:rPr>
                <a:t>领导主体</a:t>
              </a:r>
              <a:endParaRPr lang="zh-CN" altLang="en-US" sz="2400" b="1" kern="1200" dirty="0">
                <a:ln>
                  <a:solidFill>
                    <a:schemeClr val="accent1">
                      <a:shade val="60000"/>
                      <a:hueOff val="0"/>
                      <a:satOff val="0"/>
                      <a:lumOff val="0"/>
                    </a:schemeClr>
                  </a:solidFill>
                </a:ln>
                <a:solidFill>
                  <a:schemeClr val="accent1">
                    <a:lumMod val="75000"/>
                  </a:schemeClr>
                </a:solidFill>
              </a:endParaRPr>
            </a:p>
          </p:txBody>
        </p:sp>
        <p:sp>
          <p:nvSpPr>
            <p:cNvPr id="26" name="任意多边形 25"/>
            <p:cNvSpPr/>
            <p:nvPr/>
          </p:nvSpPr>
          <p:spPr>
            <a:xfrm>
              <a:off x="7553574" y="2901790"/>
              <a:ext cx="1107910" cy="775685"/>
            </a:xfrm>
            <a:custGeom>
              <a:avLst/>
              <a:gdLst>
                <a:gd name="connsiteX0" fmla="*/ 0 w 775990"/>
                <a:gd name="connsiteY0" fmla="*/ 387995 h 775990"/>
                <a:gd name="connsiteX1" fmla="*/ 113642 w 775990"/>
                <a:gd name="connsiteY1" fmla="*/ 113641 h 775990"/>
                <a:gd name="connsiteX2" fmla="*/ 387996 w 775990"/>
                <a:gd name="connsiteY2" fmla="*/ 0 h 775990"/>
                <a:gd name="connsiteX3" fmla="*/ 662350 w 775990"/>
                <a:gd name="connsiteY3" fmla="*/ 113642 h 775990"/>
                <a:gd name="connsiteX4" fmla="*/ 775991 w 775990"/>
                <a:gd name="connsiteY4" fmla="*/ 387996 h 775990"/>
                <a:gd name="connsiteX5" fmla="*/ 662350 w 775990"/>
                <a:gd name="connsiteY5" fmla="*/ 662350 h 775990"/>
                <a:gd name="connsiteX6" fmla="*/ 387996 w 775990"/>
                <a:gd name="connsiteY6" fmla="*/ 775991 h 775990"/>
                <a:gd name="connsiteX7" fmla="*/ 113642 w 775990"/>
                <a:gd name="connsiteY7" fmla="*/ 662350 h 775990"/>
                <a:gd name="connsiteX8" fmla="*/ 1 w 775990"/>
                <a:gd name="connsiteY8" fmla="*/ 387996 h 775990"/>
                <a:gd name="connsiteX9" fmla="*/ 0 w 775990"/>
                <a:gd name="connsiteY9" fmla="*/ 387995 h 77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990" h="775990">
                  <a:moveTo>
                    <a:pt x="0" y="387995"/>
                  </a:moveTo>
                  <a:cubicBezTo>
                    <a:pt x="0" y="285092"/>
                    <a:pt x="40878" y="186404"/>
                    <a:pt x="113642" y="113641"/>
                  </a:cubicBezTo>
                  <a:cubicBezTo>
                    <a:pt x="186405" y="40878"/>
                    <a:pt x="285093" y="0"/>
                    <a:pt x="387996" y="0"/>
                  </a:cubicBezTo>
                  <a:cubicBezTo>
                    <a:pt x="490899" y="0"/>
                    <a:pt x="589587" y="40878"/>
                    <a:pt x="662350" y="113642"/>
                  </a:cubicBezTo>
                  <a:cubicBezTo>
                    <a:pt x="735113" y="186405"/>
                    <a:pt x="775991" y="285093"/>
                    <a:pt x="775991" y="387996"/>
                  </a:cubicBezTo>
                  <a:cubicBezTo>
                    <a:pt x="775991" y="490899"/>
                    <a:pt x="735113" y="589587"/>
                    <a:pt x="662350" y="662350"/>
                  </a:cubicBezTo>
                  <a:cubicBezTo>
                    <a:pt x="589587" y="735113"/>
                    <a:pt x="490899" y="775991"/>
                    <a:pt x="387996" y="775991"/>
                  </a:cubicBezTo>
                  <a:cubicBezTo>
                    <a:pt x="285093" y="775991"/>
                    <a:pt x="186405" y="735113"/>
                    <a:pt x="113642" y="662350"/>
                  </a:cubicBezTo>
                  <a:cubicBezTo>
                    <a:pt x="40879" y="589587"/>
                    <a:pt x="1" y="490899"/>
                    <a:pt x="1" y="387996"/>
                  </a:cubicBezTo>
                  <a:lnTo>
                    <a:pt x="0" y="3879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26" tIns="120626" rIns="120626" bIns="120626" numCol="1" spcCol="1270" anchor="ctr" anchorCtr="0">
              <a:noAutofit/>
            </a:bodyPr>
            <a:lstStyle/>
            <a:p>
              <a:pPr lvl="0" algn="ctr" defTabSz="488950">
                <a:lnSpc>
                  <a:spcPct val="90000"/>
                </a:lnSpc>
                <a:spcBef>
                  <a:spcPct val="0"/>
                </a:spcBef>
                <a:spcAft>
                  <a:spcPct val="35000"/>
                </a:spcAft>
              </a:pPr>
              <a:r>
                <a:rPr lang="zh-CN" altLang="en-US" sz="2000" b="1" kern="1200" dirty="0" smtClean="0">
                  <a:latin typeface="楷体" panose="02010609060101010101" charset="-122"/>
                  <a:ea typeface="楷体" panose="02010609060101010101" charset="-122"/>
                </a:rPr>
                <a:t>村民委员会</a:t>
              </a:r>
              <a:endParaRPr lang="zh-CN" altLang="en-US" sz="2000" b="1" kern="1200" dirty="0">
                <a:latin typeface="楷体" panose="02010609060101010101" charset="-122"/>
                <a:ea typeface="楷体" panose="02010609060101010101" charset="-122"/>
              </a:endParaRPr>
            </a:p>
          </p:txBody>
        </p:sp>
        <p:sp>
          <p:nvSpPr>
            <p:cNvPr id="27" name="任意多边形 26"/>
            <p:cNvSpPr/>
            <p:nvPr/>
          </p:nvSpPr>
          <p:spPr>
            <a:xfrm>
              <a:off x="8661497" y="2901767"/>
              <a:ext cx="1039038" cy="775665"/>
            </a:xfrm>
            <a:custGeom>
              <a:avLst/>
              <a:gdLst>
                <a:gd name="connsiteX0" fmla="*/ 0 w 1163985"/>
                <a:gd name="connsiteY0" fmla="*/ 0 h 775990"/>
                <a:gd name="connsiteX1" fmla="*/ 1163985 w 1163985"/>
                <a:gd name="connsiteY1" fmla="*/ 0 h 775990"/>
                <a:gd name="connsiteX2" fmla="*/ 1163985 w 1163985"/>
                <a:gd name="connsiteY2" fmla="*/ 775990 h 775990"/>
                <a:gd name="connsiteX3" fmla="*/ 0 w 1163985"/>
                <a:gd name="connsiteY3" fmla="*/ 775990 h 775990"/>
                <a:gd name="connsiteX4" fmla="*/ 0 w 1163985"/>
                <a:gd name="connsiteY4" fmla="*/ 0 h 77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985" h="775990">
                  <a:moveTo>
                    <a:pt x="0" y="0"/>
                  </a:moveTo>
                  <a:lnTo>
                    <a:pt x="1163985" y="0"/>
                  </a:lnTo>
                  <a:lnTo>
                    <a:pt x="1163985" y="775990"/>
                  </a:lnTo>
                  <a:lnTo>
                    <a:pt x="0" y="7759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71450" lvl="1" indent="-171450" defTabSz="844550">
                <a:lnSpc>
                  <a:spcPct val="90000"/>
                </a:lnSpc>
                <a:spcBef>
                  <a:spcPct val="0"/>
                </a:spcBef>
                <a:spcAft>
                  <a:spcPct val="15000"/>
                </a:spcAft>
                <a:buChar char="•"/>
              </a:pPr>
              <a:r>
                <a:rPr lang="zh-CN" altLang="en-US" sz="2400" b="1" dirty="0" smtClean="0">
                  <a:ln>
                    <a:solidFill>
                      <a:schemeClr val="accent1">
                        <a:shade val="60000"/>
                        <a:hueOff val="0"/>
                        <a:satOff val="0"/>
                        <a:lumOff val="0"/>
                      </a:schemeClr>
                    </a:solidFill>
                  </a:ln>
                  <a:solidFill>
                    <a:schemeClr val="accent1">
                      <a:lumMod val="75000"/>
                    </a:schemeClr>
                  </a:solidFill>
                </a:rPr>
                <a:t>执行主体</a:t>
              </a:r>
            </a:p>
          </p:txBody>
        </p:sp>
        <p:sp>
          <p:nvSpPr>
            <p:cNvPr id="28" name="任意多边形 27"/>
            <p:cNvSpPr/>
            <p:nvPr/>
          </p:nvSpPr>
          <p:spPr>
            <a:xfrm>
              <a:off x="7421154" y="3778623"/>
              <a:ext cx="1178975" cy="775685"/>
            </a:xfrm>
            <a:custGeom>
              <a:avLst/>
              <a:gdLst>
                <a:gd name="connsiteX0" fmla="*/ 0 w 775990"/>
                <a:gd name="connsiteY0" fmla="*/ 387995 h 775990"/>
                <a:gd name="connsiteX1" fmla="*/ 113642 w 775990"/>
                <a:gd name="connsiteY1" fmla="*/ 113641 h 775990"/>
                <a:gd name="connsiteX2" fmla="*/ 387996 w 775990"/>
                <a:gd name="connsiteY2" fmla="*/ 0 h 775990"/>
                <a:gd name="connsiteX3" fmla="*/ 662350 w 775990"/>
                <a:gd name="connsiteY3" fmla="*/ 113642 h 775990"/>
                <a:gd name="connsiteX4" fmla="*/ 775991 w 775990"/>
                <a:gd name="connsiteY4" fmla="*/ 387996 h 775990"/>
                <a:gd name="connsiteX5" fmla="*/ 662350 w 775990"/>
                <a:gd name="connsiteY5" fmla="*/ 662350 h 775990"/>
                <a:gd name="connsiteX6" fmla="*/ 387996 w 775990"/>
                <a:gd name="connsiteY6" fmla="*/ 775991 h 775990"/>
                <a:gd name="connsiteX7" fmla="*/ 113642 w 775990"/>
                <a:gd name="connsiteY7" fmla="*/ 662350 h 775990"/>
                <a:gd name="connsiteX8" fmla="*/ 1 w 775990"/>
                <a:gd name="connsiteY8" fmla="*/ 387996 h 775990"/>
                <a:gd name="connsiteX9" fmla="*/ 0 w 775990"/>
                <a:gd name="connsiteY9" fmla="*/ 387995 h 77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990" h="775990">
                  <a:moveTo>
                    <a:pt x="0" y="387995"/>
                  </a:moveTo>
                  <a:cubicBezTo>
                    <a:pt x="0" y="285092"/>
                    <a:pt x="40878" y="186404"/>
                    <a:pt x="113642" y="113641"/>
                  </a:cubicBezTo>
                  <a:cubicBezTo>
                    <a:pt x="186405" y="40878"/>
                    <a:pt x="285093" y="0"/>
                    <a:pt x="387996" y="0"/>
                  </a:cubicBezTo>
                  <a:cubicBezTo>
                    <a:pt x="490899" y="0"/>
                    <a:pt x="589587" y="40878"/>
                    <a:pt x="662350" y="113642"/>
                  </a:cubicBezTo>
                  <a:cubicBezTo>
                    <a:pt x="735113" y="186405"/>
                    <a:pt x="775991" y="285093"/>
                    <a:pt x="775991" y="387996"/>
                  </a:cubicBezTo>
                  <a:cubicBezTo>
                    <a:pt x="775991" y="490899"/>
                    <a:pt x="735113" y="589587"/>
                    <a:pt x="662350" y="662350"/>
                  </a:cubicBezTo>
                  <a:cubicBezTo>
                    <a:pt x="589587" y="735113"/>
                    <a:pt x="490899" y="775991"/>
                    <a:pt x="387996" y="775991"/>
                  </a:cubicBezTo>
                  <a:cubicBezTo>
                    <a:pt x="285093" y="775991"/>
                    <a:pt x="186405" y="735113"/>
                    <a:pt x="113642" y="662350"/>
                  </a:cubicBezTo>
                  <a:cubicBezTo>
                    <a:pt x="40879" y="589587"/>
                    <a:pt x="1" y="490899"/>
                    <a:pt x="1" y="387996"/>
                  </a:cubicBezTo>
                  <a:lnTo>
                    <a:pt x="0" y="3879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26" tIns="120626" rIns="120626" bIns="120626" numCol="1" spcCol="1270" anchor="ctr" anchorCtr="0">
              <a:noAutofit/>
            </a:bodyPr>
            <a:lstStyle/>
            <a:p>
              <a:pPr lvl="0" algn="ctr" defTabSz="488950">
                <a:lnSpc>
                  <a:spcPct val="90000"/>
                </a:lnSpc>
                <a:spcBef>
                  <a:spcPct val="0"/>
                </a:spcBef>
                <a:spcAft>
                  <a:spcPct val="35000"/>
                </a:spcAft>
              </a:pPr>
              <a:r>
                <a:rPr lang="zh-CN" altLang="en-US" sz="2000" kern="1200" dirty="0" smtClean="0">
                  <a:latin typeface="楷体" panose="02010609060101010101" charset="-122"/>
                  <a:ea typeface="楷体" panose="02010609060101010101" charset="-122"/>
                </a:rPr>
                <a:t>村民议事会</a:t>
              </a:r>
            </a:p>
          </p:txBody>
        </p:sp>
        <p:sp>
          <p:nvSpPr>
            <p:cNvPr id="29" name="任意多边形 28"/>
            <p:cNvSpPr/>
            <p:nvPr/>
          </p:nvSpPr>
          <p:spPr>
            <a:xfrm>
              <a:off x="8600143" y="3881729"/>
              <a:ext cx="1039038" cy="775665"/>
            </a:xfrm>
            <a:custGeom>
              <a:avLst/>
              <a:gdLst>
                <a:gd name="connsiteX0" fmla="*/ 0 w 1163985"/>
                <a:gd name="connsiteY0" fmla="*/ 0 h 775990"/>
                <a:gd name="connsiteX1" fmla="*/ 1163985 w 1163985"/>
                <a:gd name="connsiteY1" fmla="*/ 0 h 775990"/>
                <a:gd name="connsiteX2" fmla="*/ 1163985 w 1163985"/>
                <a:gd name="connsiteY2" fmla="*/ 775990 h 775990"/>
                <a:gd name="connsiteX3" fmla="*/ 0 w 1163985"/>
                <a:gd name="connsiteY3" fmla="*/ 775990 h 775990"/>
                <a:gd name="connsiteX4" fmla="*/ 0 w 1163985"/>
                <a:gd name="connsiteY4" fmla="*/ 0 h 77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985" h="775990">
                  <a:moveTo>
                    <a:pt x="0" y="0"/>
                  </a:moveTo>
                  <a:lnTo>
                    <a:pt x="1163985" y="0"/>
                  </a:lnTo>
                  <a:lnTo>
                    <a:pt x="1163985" y="775990"/>
                  </a:lnTo>
                  <a:lnTo>
                    <a:pt x="0" y="7759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71450" lvl="1" indent="-171450" defTabSz="844550">
                <a:lnSpc>
                  <a:spcPct val="90000"/>
                </a:lnSpc>
                <a:spcBef>
                  <a:spcPct val="0"/>
                </a:spcBef>
                <a:spcAft>
                  <a:spcPct val="15000"/>
                </a:spcAft>
                <a:buChar char="•"/>
              </a:pPr>
              <a:r>
                <a:rPr lang="zh-CN" altLang="en-US" sz="2400" b="1" dirty="0" smtClean="0">
                  <a:ln>
                    <a:solidFill>
                      <a:schemeClr val="accent1">
                        <a:shade val="60000"/>
                        <a:hueOff val="0"/>
                        <a:satOff val="0"/>
                        <a:lumOff val="0"/>
                      </a:schemeClr>
                    </a:solidFill>
                  </a:ln>
                  <a:solidFill>
                    <a:schemeClr val="accent1">
                      <a:lumMod val="75000"/>
                    </a:schemeClr>
                  </a:solidFill>
                </a:rPr>
                <a:t>决策主体</a:t>
              </a:r>
            </a:p>
          </p:txBody>
        </p:sp>
        <p:sp>
          <p:nvSpPr>
            <p:cNvPr id="30" name="任意多边形 29"/>
            <p:cNvSpPr/>
            <p:nvPr/>
          </p:nvSpPr>
          <p:spPr>
            <a:xfrm>
              <a:off x="7249009" y="4670862"/>
              <a:ext cx="1102172" cy="1036256"/>
            </a:xfrm>
            <a:custGeom>
              <a:avLst/>
              <a:gdLst>
                <a:gd name="connsiteX0" fmla="*/ 0 w 831704"/>
                <a:gd name="connsiteY0" fmla="*/ 415852 h 831704"/>
                <a:gd name="connsiteX1" fmla="*/ 121801 w 831704"/>
                <a:gd name="connsiteY1" fmla="*/ 121800 h 831704"/>
                <a:gd name="connsiteX2" fmla="*/ 415853 w 831704"/>
                <a:gd name="connsiteY2" fmla="*/ 0 h 831704"/>
                <a:gd name="connsiteX3" fmla="*/ 709905 w 831704"/>
                <a:gd name="connsiteY3" fmla="*/ 121801 h 831704"/>
                <a:gd name="connsiteX4" fmla="*/ 831705 w 831704"/>
                <a:gd name="connsiteY4" fmla="*/ 415853 h 831704"/>
                <a:gd name="connsiteX5" fmla="*/ 709905 w 831704"/>
                <a:gd name="connsiteY5" fmla="*/ 709905 h 831704"/>
                <a:gd name="connsiteX6" fmla="*/ 415853 w 831704"/>
                <a:gd name="connsiteY6" fmla="*/ 831705 h 831704"/>
                <a:gd name="connsiteX7" fmla="*/ 121801 w 831704"/>
                <a:gd name="connsiteY7" fmla="*/ 709905 h 831704"/>
                <a:gd name="connsiteX8" fmla="*/ 1 w 831704"/>
                <a:gd name="connsiteY8" fmla="*/ 415853 h 831704"/>
                <a:gd name="connsiteX9" fmla="*/ 0 w 831704"/>
                <a:gd name="connsiteY9" fmla="*/ 415852 h 8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1704" h="831704">
                  <a:moveTo>
                    <a:pt x="0" y="415852"/>
                  </a:moveTo>
                  <a:cubicBezTo>
                    <a:pt x="0" y="305561"/>
                    <a:pt x="43813" y="199788"/>
                    <a:pt x="121801" y="121800"/>
                  </a:cubicBezTo>
                  <a:cubicBezTo>
                    <a:pt x="199789" y="43813"/>
                    <a:pt x="305562" y="0"/>
                    <a:pt x="415853" y="0"/>
                  </a:cubicBezTo>
                  <a:cubicBezTo>
                    <a:pt x="526144" y="0"/>
                    <a:pt x="631917" y="43813"/>
                    <a:pt x="709905" y="121801"/>
                  </a:cubicBezTo>
                  <a:cubicBezTo>
                    <a:pt x="787892" y="199789"/>
                    <a:pt x="831705" y="305562"/>
                    <a:pt x="831705" y="415853"/>
                  </a:cubicBezTo>
                  <a:cubicBezTo>
                    <a:pt x="831705" y="526144"/>
                    <a:pt x="787892" y="631917"/>
                    <a:pt x="709905" y="709905"/>
                  </a:cubicBezTo>
                  <a:cubicBezTo>
                    <a:pt x="631918" y="787892"/>
                    <a:pt x="526144" y="831705"/>
                    <a:pt x="415853" y="831705"/>
                  </a:cubicBezTo>
                  <a:cubicBezTo>
                    <a:pt x="305562" y="831705"/>
                    <a:pt x="199789" y="787892"/>
                    <a:pt x="121801" y="709905"/>
                  </a:cubicBezTo>
                  <a:cubicBezTo>
                    <a:pt x="43814" y="631918"/>
                    <a:pt x="1" y="526144"/>
                    <a:pt x="1" y="415853"/>
                  </a:cubicBezTo>
                  <a:lnTo>
                    <a:pt x="0" y="41585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785" tIns="128785" rIns="128785" bIns="128785" numCol="1" spcCol="1270" anchor="ctr" anchorCtr="0">
              <a:noAutofit/>
            </a:bodyPr>
            <a:lstStyle/>
            <a:p>
              <a:pPr lvl="0" algn="ctr" defTabSz="488950">
                <a:lnSpc>
                  <a:spcPct val="90000"/>
                </a:lnSpc>
                <a:spcBef>
                  <a:spcPct val="0"/>
                </a:spcBef>
                <a:spcAft>
                  <a:spcPct val="35000"/>
                </a:spcAft>
              </a:pPr>
              <a:r>
                <a:rPr lang="zh-CN" altLang="en-US" sz="2400" b="1" kern="1200" dirty="0" smtClean="0">
                  <a:latin typeface="楷体" panose="02010609060101010101" charset="-122"/>
                  <a:ea typeface="楷体" panose="02010609060101010101" charset="-122"/>
                </a:rPr>
                <a:t>村务监督委员会</a:t>
              </a:r>
            </a:p>
          </p:txBody>
        </p:sp>
      </p:grpSp>
      <p:sp>
        <p:nvSpPr>
          <p:cNvPr id="18" name="任意多边形 17"/>
          <p:cNvSpPr/>
          <p:nvPr/>
        </p:nvSpPr>
        <p:spPr>
          <a:xfrm>
            <a:off x="4134485" y="5244465"/>
            <a:ext cx="1443355" cy="606425"/>
          </a:xfrm>
          <a:custGeom>
            <a:avLst/>
            <a:gdLst>
              <a:gd name="connsiteX0" fmla="*/ 0 w 1163985"/>
              <a:gd name="connsiteY0" fmla="*/ 0 h 775990"/>
              <a:gd name="connsiteX1" fmla="*/ 1163985 w 1163985"/>
              <a:gd name="connsiteY1" fmla="*/ 0 h 775990"/>
              <a:gd name="connsiteX2" fmla="*/ 1163985 w 1163985"/>
              <a:gd name="connsiteY2" fmla="*/ 775990 h 775990"/>
              <a:gd name="connsiteX3" fmla="*/ 0 w 1163985"/>
              <a:gd name="connsiteY3" fmla="*/ 775990 h 775990"/>
              <a:gd name="connsiteX4" fmla="*/ 0 w 1163985"/>
              <a:gd name="connsiteY4" fmla="*/ 0 h 77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985" h="775990">
                <a:moveTo>
                  <a:pt x="0" y="0"/>
                </a:moveTo>
                <a:lnTo>
                  <a:pt x="1163985" y="0"/>
                </a:lnTo>
                <a:lnTo>
                  <a:pt x="1163985" y="775990"/>
                </a:lnTo>
                <a:lnTo>
                  <a:pt x="0" y="7759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71450" lvl="1" indent="-171450" defTabSz="844550">
              <a:lnSpc>
                <a:spcPct val="90000"/>
              </a:lnSpc>
              <a:spcBef>
                <a:spcPct val="0"/>
              </a:spcBef>
              <a:spcAft>
                <a:spcPct val="15000"/>
              </a:spcAft>
              <a:buChar char="•"/>
            </a:pPr>
            <a:r>
              <a:rPr lang="zh-CN" altLang="en-US" sz="2400" b="1" dirty="0" smtClean="0">
                <a:ln>
                  <a:solidFill>
                    <a:schemeClr val="accent1">
                      <a:shade val="60000"/>
                      <a:hueOff val="0"/>
                      <a:satOff val="0"/>
                      <a:lumOff val="0"/>
                    </a:schemeClr>
                  </a:solidFill>
                </a:ln>
                <a:solidFill>
                  <a:schemeClr val="accent1">
                    <a:lumMod val="75000"/>
                  </a:schemeClr>
                </a:solidFill>
              </a:rPr>
              <a:t>监督主体</a:t>
            </a:r>
          </a:p>
        </p:txBody>
      </p:sp>
      <p:grpSp>
        <p:nvGrpSpPr>
          <p:cNvPr id="7" name="组合 56"/>
          <p:cNvGrpSpPr/>
          <p:nvPr/>
        </p:nvGrpSpPr>
        <p:grpSpPr>
          <a:xfrm>
            <a:off x="6021070" y="2652395"/>
            <a:ext cx="5947410" cy="3597593"/>
            <a:chOff x="2544232" y="3286664"/>
            <a:chExt cx="8093777" cy="2924354"/>
          </a:xfrm>
        </p:grpSpPr>
        <p:grpSp>
          <p:nvGrpSpPr>
            <p:cNvPr id="10" name="组合 42"/>
            <p:cNvGrpSpPr/>
            <p:nvPr/>
          </p:nvGrpSpPr>
          <p:grpSpPr>
            <a:xfrm>
              <a:off x="2544232" y="3286664"/>
              <a:ext cx="8093777" cy="2924354"/>
              <a:chOff x="2712971" y="2509706"/>
              <a:chExt cx="8368761" cy="3707348"/>
            </a:xfrm>
          </p:grpSpPr>
          <p:sp>
            <p:nvSpPr>
              <p:cNvPr id="44" name="TextBox 43"/>
              <p:cNvSpPr txBox="1"/>
              <p:nvPr/>
            </p:nvSpPr>
            <p:spPr>
              <a:xfrm>
                <a:off x="4017518" y="3070503"/>
                <a:ext cx="3146997" cy="41094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2000" b="1" dirty="0" smtClean="0"/>
                  <a:t>村支”两委”商议</a:t>
                </a:r>
              </a:p>
            </p:txBody>
          </p:sp>
          <p:sp>
            <p:nvSpPr>
              <p:cNvPr id="11" name="TextBox 44"/>
              <p:cNvSpPr txBox="1"/>
              <p:nvPr/>
            </p:nvSpPr>
            <p:spPr>
              <a:xfrm>
                <a:off x="4003222" y="2509706"/>
                <a:ext cx="3160400" cy="41094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2000" b="1" dirty="0" smtClean="0"/>
                  <a:t>村党支部会提议</a:t>
                </a:r>
                <a:endParaRPr lang="zh-CN" altLang="en-US" sz="2000" b="1" dirty="0"/>
              </a:p>
            </p:txBody>
          </p:sp>
          <p:sp>
            <p:nvSpPr>
              <p:cNvPr id="46" name="TextBox 45"/>
              <p:cNvSpPr txBox="1"/>
              <p:nvPr/>
            </p:nvSpPr>
            <p:spPr>
              <a:xfrm>
                <a:off x="2712971" y="4018035"/>
                <a:ext cx="634403" cy="72831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2000" b="1" dirty="0" smtClean="0"/>
                  <a:t>六议</a:t>
                </a:r>
                <a:endParaRPr lang="zh-CN" altLang="en-US" sz="2000" b="1" dirty="0"/>
              </a:p>
            </p:txBody>
          </p:sp>
          <p:sp>
            <p:nvSpPr>
              <p:cNvPr id="47" name="TextBox 46"/>
              <p:cNvSpPr txBox="1"/>
              <p:nvPr/>
            </p:nvSpPr>
            <p:spPr>
              <a:xfrm>
                <a:off x="4017518" y="3607089"/>
                <a:ext cx="3145210" cy="41094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2000" b="1" dirty="0" smtClean="0"/>
                  <a:t>党员大会审议</a:t>
                </a:r>
                <a:endParaRPr lang="zh-CN" altLang="en-US" sz="2000" b="1" dirty="0"/>
              </a:p>
            </p:txBody>
          </p:sp>
          <p:sp>
            <p:nvSpPr>
              <p:cNvPr id="48" name="TextBox 47"/>
              <p:cNvSpPr txBox="1"/>
              <p:nvPr/>
            </p:nvSpPr>
            <p:spPr>
              <a:xfrm>
                <a:off x="4051473" y="4192098"/>
                <a:ext cx="3138062" cy="72831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2000" b="1" dirty="0" smtClean="0"/>
                  <a:t>村民（代表）大会决议</a:t>
                </a:r>
                <a:endParaRPr lang="zh-CN" altLang="en-US" sz="2000" b="1" dirty="0"/>
              </a:p>
            </p:txBody>
          </p:sp>
          <p:sp>
            <p:nvSpPr>
              <p:cNvPr id="49" name="TextBox 48"/>
              <p:cNvSpPr txBox="1"/>
              <p:nvPr/>
            </p:nvSpPr>
            <p:spPr>
              <a:xfrm>
                <a:off x="7924956" y="3569480"/>
                <a:ext cx="1719743" cy="41094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2000" b="1" dirty="0" smtClean="0"/>
                  <a:t>决策公开</a:t>
                </a:r>
                <a:endParaRPr lang="zh-CN" altLang="en-US" sz="2000" b="1" dirty="0"/>
              </a:p>
            </p:txBody>
          </p:sp>
          <p:sp>
            <p:nvSpPr>
              <p:cNvPr id="50" name="TextBox 49"/>
              <p:cNvSpPr txBox="1"/>
              <p:nvPr/>
            </p:nvSpPr>
            <p:spPr>
              <a:xfrm>
                <a:off x="10469335" y="4016663"/>
                <a:ext cx="612397" cy="104568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zh-CN" altLang="en-US" sz="2000" b="1" dirty="0" smtClean="0"/>
                  <a:t>两公开</a:t>
                </a:r>
                <a:endParaRPr lang="zh-CN" altLang="en-US" sz="2000" b="1" dirty="0"/>
              </a:p>
            </p:txBody>
          </p:sp>
          <p:sp>
            <p:nvSpPr>
              <p:cNvPr id="51" name="TextBox 50"/>
              <p:cNvSpPr txBox="1"/>
              <p:nvPr/>
            </p:nvSpPr>
            <p:spPr>
              <a:xfrm>
                <a:off x="7924819" y="4667684"/>
                <a:ext cx="1817294" cy="72831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2000" b="1" dirty="0" smtClean="0"/>
                  <a:t>实施结果公开</a:t>
                </a:r>
                <a:endParaRPr lang="zh-CN" altLang="en-US" sz="2000" b="1" dirty="0"/>
              </a:p>
            </p:txBody>
          </p:sp>
          <p:sp>
            <p:nvSpPr>
              <p:cNvPr id="52" name="左大括号 51"/>
              <p:cNvSpPr/>
              <p:nvPr/>
            </p:nvSpPr>
            <p:spPr>
              <a:xfrm>
                <a:off x="3380762" y="2531578"/>
                <a:ext cx="578841" cy="3685476"/>
              </a:xfrm>
              <a:prstGeom prst="leftBrace">
                <a:avLst/>
              </a:prstGeom>
              <a:ln>
                <a:solidFill>
                  <a:srgbClr val="CC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53" name="左大括号 52"/>
              <p:cNvSpPr/>
              <p:nvPr/>
            </p:nvSpPr>
            <p:spPr>
              <a:xfrm rot="10800000">
                <a:off x="9742231" y="3672556"/>
                <a:ext cx="578841" cy="1552755"/>
              </a:xfrm>
              <a:prstGeom prst="leftBrace">
                <a:avLst>
                  <a:gd name="adj1" fmla="val 8333"/>
                  <a:gd name="adj2" fmla="val 49248"/>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4" name="左大括号 53"/>
              <p:cNvSpPr/>
              <p:nvPr/>
            </p:nvSpPr>
            <p:spPr>
              <a:xfrm rot="10800000">
                <a:off x="7164515" y="2544388"/>
                <a:ext cx="623681" cy="2328912"/>
              </a:xfrm>
              <a:prstGeom prst="leftBrace">
                <a:avLst>
                  <a:gd name="adj1" fmla="val 8333"/>
                  <a:gd name="adj2" fmla="val 49248"/>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grpSp>
        <p:sp>
          <p:nvSpPr>
            <p:cNvPr id="55" name="TextBox 54"/>
            <p:cNvSpPr txBox="1"/>
            <p:nvPr/>
          </p:nvSpPr>
          <p:spPr>
            <a:xfrm>
              <a:off x="3883688" y="5276495"/>
              <a:ext cx="2944213" cy="57449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2000" b="1" dirty="0" smtClean="0"/>
                <a:t>村民（代表）签订协议</a:t>
              </a:r>
              <a:endParaRPr lang="zh-CN" altLang="en-US" sz="2000" b="1" dirty="0"/>
            </a:p>
          </p:txBody>
        </p:sp>
        <p:sp>
          <p:nvSpPr>
            <p:cNvPr id="56" name="TextBox 55"/>
            <p:cNvSpPr txBox="1"/>
            <p:nvPr/>
          </p:nvSpPr>
          <p:spPr>
            <a:xfrm>
              <a:off x="3889738" y="5886606"/>
              <a:ext cx="2983100" cy="3241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2000" b="1" dirty="0" smtClean="0"/>
                <a:t>群众评议</a:t>
              </a:r>
              <a:endParaRPr lang="zh-CN" altLang="en-US" sz="2000" b="1" dirty="0"/>
            </a:p>
          </p:txBody>
        </p:sp>
      </p:grpSp>
      <p:pic>
        <p:nvPicPr>
          <p:cNvPr id="9" name="图片 8" descr="ea24942045b7fc93e0cefb3f0310b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965" y="67945"/>
            <a:ext cx="757555" cy="757555"/>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49">
                                            <p:txEl>
                                              <p:pRg st="0" end="0"/>
                                            </p:txEl>
                                          </p:spTgt>
                                        </p:tgtEl>
                                        <p:attrNameLst>
                                          <p:attrName>style.visibility</p:attrName>
                                        </p:attrNameLst>
                                      </p:cBhvr>
                                      <p:to>
                                        <p:strVal val="visible"/>
                                      </p:to>
                                    </p:set>
                                    <p:animEffect transition="in" filter="dissolve">
                                      <p:cBhvr>
                                        <p:cTn id="7" dur="500"/>
                                        <p:tgtEl>
                                          <p:spTgt spid="20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par>
                                <p:cTn id="13" presetID="16" presetClass="entr" presetSubtype="37"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out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custDataLst>
              <p:tags r:id="rId1"/>
            </p:custDataLst>
          </p:nvPr>
        </p:nvSpPr>
        <p:spPr>
          <a:xfrm>
            <a:off x="1137285" y="13081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a:p>
            <a:pPr algn="l"/>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089025" y="1375410"/>
            <a:ext cx="10315575" cy="3968750"/>
          </a:xfrm>
        </p:spPr>
        <p:txBody>
          <a:bodyPr/>
          <a:lstStyle/>
          <a:p>
            <a:pPr marL="0" indent="0">
              <a:buNone/>
            </a:pPr>
            <a:endParaRPr lang="zh-CN" altLang="en-US" sz="3600" b="1" dirty="0">
              <a:solidFill>
                <a:srgbClr val="FF0000"/>
              </a:solidFill>
              <a:latin typeface="宋体" panose="02010600030101010101" pitchFamily="2" charset="-122"/>
              <a:ea typeface="宋体" panose="02010600030101010101" pitchFamily="2" charset="-122"/>
              <a:sym typeface="+mn-ea"/>
            </a:endParaRPr>
          </a:p>
          <a:p>
            <a:pPr marL="0" indent="0">
              <a:buNone/>
            </a:pPr>
            <a:r>
              <a:rPr lang="zh-CN" altLang="en-US" sz="3200" b="1" dirty="0">
                <a:solidFill>
                  <a:srgbClr val="FF0000"/>
                </a:solidFill>
                <a:latin typeface="+mn-ea"/>
                <a:cs typeface="+mn-ea"/>
              </a:rPr>
              <a:t> </a:t>
            </a:r>
            <a:endParaRPr lang="zh-CN" altLang="en-US" sz="3200" b="1" dirty="0">
              <a:solidFill>
                <a:srgbClr val="FF0000"/>
              </a:solidFill>
              <a:latin typeface="DFKai-SB" panose="03000509000000000000" charset="-120"/>
              <a:ea typeface="DFKai-SB" panose="03000509000000000000" charset="-120"/>
              <a:cs typeface="DFKai-SB" panose="03000509000000000000" charset="-120"/>
            </a:endParaRP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endParaRPr sz="2800" b="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6" name="直接连接符 15"/>
          <p:cNvCxnSpPr/>
          <p:nvPr/>
        </p:nvCxnSpPr>
        <p:spPr>
          <a:xfrm>
            <a:off x="337185" y="872490"/>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2" name="文本框 1"/>
          <p:cNvSpPr txBox="1"/>
          <p:nvPr/>
        </p:nvSpPr>
        <p:spPr>
          <a:xfrm>
            <a:off x="436228" y="1015069"/>
            <a:ext cx="11190914" cy="646331"/>
          </a:xfrm>
          <a:prstGeom prst="rect">
            <a:avLst/>
          </a:prstGeom>
          <a:solidFill>
            <a:schemeClr val="bg1"/>
          </a:solidFill>
          <a:effectLst>
            <a:softEdge rad="177800"/>
          </a:effectLst>
        </p:spPr>
        <p:txBody>
          <a:bodyPr wrap="square" rtlCol="0">
            <a:spAutoFit/>
          </a:bodyPr>
          <a:lstStyle/>
          <a:p>
            <a:pPr marL="0" indent="0">
              <a:buNone/>
            </a:pPr>
            <a:endParaRPr lang="zh-CN" altLang="en-US" sz="3600" dirty="0"/>
          </a:p>
        </p:txBody>
      </p:sp>
      <p:sp>
        <p:nvSpPr>
          <p:cNvPr id="15" name="TextBox 14"/>
          <p:cNvSpPr txBox="1"/>
          <p:nvPr/>
        </p:nvSpPr>
        <p:spPr>
          <a:xfrm>
            <a:off x="1664898" y="3079630"/>
            <a:ext cx="6245525" cy="369332"/>
          </a:xfrm>
          <a:prstGeom prst="rect">
            <a:avLst/>
          </a:prstGeom>
          <a:noFill/>
        </p:spPr>
        <p:txBody>
          <a:bodyPr wrap="square" rtlCol="0">
            <a:spAutoFit/>
          </a:bodyPr>
          <a:lstStyle/>
          <a:p>
            <a:endParaRPr lang="zh-CN" altLang="en-US" dirty="0"/>
          </a:p>
        </p:txBody>
      </p:sp>
      <p:sp>
        <p:nvSpPr>
          <p:cNvPr id="32" name="矩形 3"/>
          <p:cNvSpPr/>
          <p:nvPr/>
        </p:nvSpPr>
        <p:spPr>
          <a:xfrm>
            <a:off x="337185" y="1598930"/>
            <a:ext cx="11289665" cy="4975225"/>
          </a:xfrm>
          <a:prstGeom prst="rect">
            <a:avLst/>
          </a:prstGeom>
          <a:solidFill>
            <a:schemeClr val="bg1"/>
          </a:solidFill>
          <a:ln w="12700">
            <a:noFill/>
          </a:ln>
          <a:effectLst>
            <a:softEdge rad="4064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3" name="文本框 2"/>
          <p:cNvSpPr txBox="1"/>
          <p:nvPr/>
        </p:nvSpPr>
        <p:spPr>
          <a:xfrm>
            <a:off x="436245" y="1015365"/>
            <a:ext cx="10807065" cy="583565"/>
          </a:xfrm>
          <a:prstGeom prst="rect">
            <a:avLst/>
          </a:prstGeom>
          <a:noFill/>
          <a:effectLst>
            <a:softEdge rad="342900"/>
          </a:effectLst>
        </p:spPr>
        <p:txBody>
          <a:bodyPr wrap="square" rtlCol="0">
            <a:spAutoFit/>
          </a:bodyPr>
          <a:lstStyle/>
          <a:p>
            <a:r>
              <a:rPr lang="zh-CN" altLang="zh-CN" sz="3200" b="1" dirty="0" smtClean="0">
                <a:gradFill>
                  <a:gsLst>
                    <a:gs pos="0">
                      <a:srgbClr val="007BD3"/>
                    </a:gs>
                    <a:gs pos="100000">
                      <a:srgbClr val="034373"/>
                    </a:gs>
                  </a:gsLst>
                  <a:lin scaled="0"/>
                </a:gradFill>
                <a:latin typeface="黑体" panose="02010609060101010101" charset="-122"/>
                <a:ea typeface="黑体" panose="02010609060101010101" charset="-122"/>
              </a:rPr>
              <a:t>（二）</a:t>
            </a:r>
            <a:r>
              <a:rPr lang="zh-CN" altLang="zh-CN" sz="3200" b="1" dirty="0" smtClean="0">
                <a:gradFill>
                  <a:gsLst>
                    <a:gs pos="0">
                      <a:srgbClr val="007BD3"/>
                    </a:gs>
                    <a:gs pos="100000">
                      <a:srgbClr val="034373"/>
                    </a:gs>
                  </a:gsLst>
                  <a:lin scaled="0"/>
                </a:gradFill>
                <a:latin typeface="黑体" panose="02010609060101010101" charset="-122"/>
                <a:ea typeface="黑体" panose="02010609060101010101" charset="-122"/>
                <a:sym typeface="+mn-ea"/>
              </a:rPr>
              <a:t>凝心聚力，怀梦前行，十八洞村做成自主脱贫的模范</a:t>
            </a:r>
          </a:p>
        </p:txBody>
      </p:sp>
      <p:sp>
        <p:nvSpPr>
          <p:cNvPr id="2049" name="Rectangle 1"/>
          <p:cNvSpPr>
            <a:spLocks noChangeArrowheads="1"/>
          </p:cNvSpPr>
          <p:nvPr/>
        </p:nvSpPr>
        <p:spPr bwMode="auto">
          <a:xfrm>
            <a:off x="1208405" y="1661478"/>
            <a:ext cx="7871460" cy="476250"/>
          </a:xfrm>
          <a:prstGeom prst="rect">
            <a:avLst/>
          </a:prstGeom>
          <a:noFill/>
          <a:ln w="9525">
            <a:noFill/>
            <a:miter lim="800000"/>
          </a:ln>
          <a:effectLst/>
        </p:spPr>
        <p:txBody>
          <a:bodyPr vert="horz" wrap="square" lIns="91440" tIns="45720" rIns="91440" bIns="0" numCol="1" anchor="ctr" anchorCtr="0" compatLnSpc="1">
            <a:spAutoFit/>
          </a:bodyPr>
          <a:lstStyle/>
          <a:p>
            <a:r>
              <a:rPr lang="en-US" sz="2800" b="1" dirty="0" smtClean="0">
                <a:solidFill>
                  <a:schemeClr val="tx1"/>
                </a:solidFill>
                <a:latin typeface="楷体" panose="02010609060101010101" charset="-122"/>
                <a:ea typeface="楷体" panose="02010609060101010101" charset="-122"/>
                <a:cs typeface="楷体" panose="02010609060101010101" charset="-122"/>
              </a:rPr>
              <a:t>4.</a:t>
            </a:r>
            <a:r>
              <a:rPr altLang="zh-CN" sz="2800" b="1" dirty="0" smtClean="0">
                <a:solidFill>
                  <a:schemeClr val="tx1"/>
                </a:solidFill>
                <a:latin typeface="楷体" panose="02010609060101010101" charset="-122"/>
                <a:ea typeface="楷体" panose="02010609060101010101" charset="-122"/>
                <a:cs typeface="楷体" panose="02010609060101010101" charset="-122"/>
              </a:rPr>
              <a:t>强化队伍建设，提高个体战力</a:t>
            </a:r>
            <a:endParaRPr kumimoji="0" lang="zh-CN" altLang="zh-CN" sz="2800" b="1" i="0" u="none" strike="noStrike" cap="none" normalizeH="0" baseline="0" dirty="0" smtClean="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43" name="文本框 42"/>
          <p:cNvSpPr txBox="1"/>
          <p:nvPr/>
        </p:nvSpPr>
        <p:spPr>
          <a:xfrm>
            <a:off x="1694180" y="4582160"/>
            <a:ext cx="8803640" cy="521970"/>
          </a:xfrm>
          <a:prstGeom prst="rect">
            <a:avLst/>
          </a:prstGeom>
          <a:noFill/>
        </p:spPr>
        <p:txBody>
          <a:bodyPr wrap="square" rtlCol="0">
            <a:spAutoFit/>
          </a:bodyPr>
          <a:lstStyle/>
          <a:p>
            <a:r>
              <a:rPr lang="zh-CN" altLang="en-US" sz="2800" b="1" spc="150">
                <a:solidFill>
                  <a:srgbClr val="FF0000"/>
                </a:solidFill>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spc="150">
                <a:uFillTx/>
                <a:latin typeface="宋体" panose="02010600030101010101" pitchFamily="2" charset="-122"/>
                <a:ea typeface="宋体" panose="02010600030101010101" pitchFamily="2" charset="-122"/>
                <a:cs typeface="宋体" panose="02010600030101010101" pitchFamily="2" charset="-122"/>
                <a:sym typeface="+mn-ea"/>
              </a:rPr>
              <a:t>强化素质能力培训，提升干部能力素质。</a:t>
            </a:r>
          </a:p>
        </p:txBody>
      </p:sp>
      <p:sp>
        <p:nvSpPr>
          <p:cNvPr id="45" name="文本框 44"/>
          <p:cNvSpPr txBox="1"/>
          <p:nvPr/>
        </p:nvSpPr>
        <p:spPr>
          <a:xfrm>
            <a:off x="1629410" y="3364865"/>
            <a:ext cx="9775190" cy="953135"/>
          </a:xfrm>
          <a:prstGeom prst="rect">
            <a:avLst/>
          </a:prstGeom>
          <a:noFill/>
        </p:spPr>
        <p:txBody>
          <a:bodyPr wrap="square" rtlCol="0">
            <a:spAutoFit/>
          </a:bodyPr>
          <a:lstStyle/>
          <a:p>
            <a:r>
              <a:rPr lang="zh-CN" altLang="en-US" sz="2800" b="1" spc="150">
                <a:solidFill>
                  <a:srgbClr val="FF0000"/>
                </a:solidFill>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spc="150">
                <a:uFillTx/>
                <a:latin typeface="宋体" panose="02010600030101010101" pitchFamily="2" charset="-122"/>
                <a:ea typeface="宋体" panose="02010600030101010101" pitchFamily="2" charset="-122"/>
                <a:cs typeface="宋体" panose="02010600030101010101" pitchFamily="2" charset="-122"/>
                <a:sym typeface="+mn-ea"/>
              </a:rPr>
              <a:t>吸收优秀人才进入村班子，选聘特别优秀的大学生村主 </a:t>
            </a:r>
          </a:p>
          <a:p>
            <a:r>
              <a:rPr lang="zh-CN" altLang="en-US" sz="2800" b="1" spc="150">
                <a:uFillTx/>
                <a:latin typeface="宋体" panose="02010600030101010101" pitchFamily="2" charset="-122"/>
                <a:ea typeface="宋体" panose="02010600030101010101" pitchFamily="2" charset="-122"/>
                <a:cs typeface="宋体" panose="02010600030101010101" pitchFamily="2" charset="-122"/>
                <a:sym typeface="+mn-ea"/>
              </a:rPr>
              <a:t>    干，长期保有后备村干部5人以上。</a:t>
            </a:r>
          </a:p>
        </p:txBody>
      </p:sp>
      <p:sp>
        <p:nvSpPr>
          <p:cNvPr id="57" name="文本框 56"/>
          <p:cNvSpPr txBox="1"/>
          <p:nvPr/>
        </p:nvSpPr>
        <p:spPr>
          <a:xfrm>
            <a:off x="593090" y="2334895"/>
            <a:ext cx="7062470" cy="953135"/>
          </a:xfrm>
          <a:prstGeom prst="rect">
            <a:avLst/>
          </a:prstGeom>
          <a:noFill/>
        </p:spPr>
        <p:txBody>
          <a:bodyPr wrap="square" rtlCol="0">
            <a:spAutoFit/>
          </a:bodyPr>
          <a:lstStyle/>
          <a:p>
            <a:r>
              <a:rPr lang="zh-CN" altLang="en-US" sz="2800" b="1" spc="150">
                <a:solidFill>
                  <a:srgbClr val="FF0000"/>
                </a:solidFill>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spc="150">
                <a:uFillTx/>
                <a:latin typeface="宋体" panose="02010600030101010101" pitchFamily="2" charset="-122"/>
                <a:ea typeface="宋体" panose="02010600030101010101" pitchFamily="2" charset="-122"/>
                <a:cs typeface="宋体" panose="02010600030101010101" pitchFamily="2" charset="-122"/>
                <a:sym typeface="+mn-ea"/>
              </a:rPr>
              <a:t>村党支部书记、经济联合社法人</a:t>
            </a:r>
          </a:p>
          <a:p>
            <a:r>
              <a:rPr lang="zh-CN" altLang="en-US" sz="2800" b="1" spc="150">
                <a:uFillTx/>
                <a:latin typeface="宋体" panose="02010600030101010101" pitchFamily="2" charset="-122"/>
                <a:ea typeface="宋体" panose="02010600030101010101" pitchFamily="2" charset="-122"/>
                <a:cs typeface="宋体" panose="02010600030101010101" pitchFamily="2" charset="-122"/>
                <a:sym typeface="+mn-ea"/>
              </a:rPr>
              <a:t>      和村民委员会主任的“一肩挑”。</a:t>
            </a:r>
          </a:p>
        </p:txBody>
      </p:sp>
      <p:sp>
        <p:nvSpPr>
          <p:cNvPr id="58" name="文本框 57"/>
          <p:cNvSpPr txBox="1"/>
          <p:nvPr/>
        </p:nvSpPr>
        <p:spPr>
          <a:xfrm>
            <a:off x="758825" y="5344160"/>
            <a:ext cx="9479915" cy="521970"/>
          </a:xfrm>
          <a:prstGeom prst="rect">
            <a:avLst/>
          </a:prstGeom>
          <a:noFill/>
        </p:spPr>
        <p:txBody>
          <a:bodyPr wrap="square" rtlCol="0">
            <a:spAutoFit/>
          </a:bodyPr>
          <a:lstStyle/>
          <a:p>
            <a:r>
              <a:rPr lang="zh-CN" altLang="en-US" sz="2800" b="1" spc="150">
                <a:solidFill>
                  <a:srgbClr val="FF0000"/>
                </a:solidFill>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spc="150">
                <a:uFillTx/>
                <a:latin typeface="宋体" panose="02010600030101010101" pitchFamily="2" charset="-122"/>
                <a:ea typeface="宋体" panose="02010600030101010101" pitchFamily="2" charset="-122"/>
                <a:cs typeface="宋体" panose="02010600030101010101" pitchFamily="2" charset="-122"/>
                <a:sym typeface="+mn-ea"/>
              </a:rPr>
              <a:t>交流学习，提高思想素质和比学赶帮的激情。</a:t>
            </a:r>
          </a:p>
        </p:txBody>
      </p:sp>
      <p:sp>
        <p:nvSpPr>
          <p:cNvPr id="4" name="文本框 3"/>
          <p:cNvSpPr txBox="1"/>
          <p:nvPr/>
        </p:nvSpPr>
        <p:spPr>
          <a:xfrm>
            <a:off x="8856345" y="4582160"/>
            <a:ext cx="3200400" cy="1383665"/>
          </a:xfrm>
          <a:prstGeom prst="rect">
            <a:avLst/>
          </a:prstGeom>
          <a:noFill/>
          <a:ln w="38100" cmpd="tri">
            <a:solidFill>
              <a:schemeClr val="accent1">
                <a:alpha val="99000"/>
              </a:schemeClr>
            </a:solidFill>
          </a:ln>
        </p:spPr>
        <p:txBody>
          <a:bodyPr wrap="square" rtlCol="0">
            <a:spAutoFit/>
          </a:bodyPr>
          <a:lstStyle/>
          <a:p>
            <a:r>
              <a:rPr lang="zh-CN" altLang="en-US" sz="2800">
                <a:solidFill>
                  <a:srgbClr val="FF0000"/>
                </a:solidFill>
                <a:latin typeface="楷体" panose="02010609060101010101" charset="-122"/>
                <a:ea typeface="楷体" panose="02010609060101010101" charset="-122"/>
                <a:cs typeface="楷体" panose="02010609060101010101" charset="-122"/>
              </a:rPr>
              <a:t>从村支书到</a:t>
            </a:r>
            <a:r>
              <a:rPr lang="en-US" altLang="zh-CN" sz="2800">
                <a:solidFill>
                  <a:srgbClr val="FF0000"/>
                </a:solidFill>
                <a:latin typeface="楷体" panose="02010609060101010101" charset="-122"/>
                <a:ea typeface="楷体" panose="02010609060101010101" charset="-122"/>
                <a:cs typeface="楷体" panose="02010609060101010101" charset="-122"/>
              </a:rPr>
              <a:t>“ipad”</a:t>
            </a:r>
            <a:r>
              <a:rPr lang="zh-CN" altLang="en-US" sz="2800">
                <a:solidFill>
                  <a:srgbClr val="FF0000"/>
                </a:solidFill>
                <a:latin typeface="楷体" panose="02010609060101010101" charset="-122"/>
                <a:ea typeface="楷体" panose="02010609060101010101" charset="-122"/>
                <a:cs typeface="楷体" panose="02010609060101010101" charset="-122"/>
              </a:rPr>
              <a:t>大姐</a:t>
            </a:r>
            <a:r>
              <a:rPr lang="en-US" altLang="zh-CN" sz="2800">
                <a:solidFill>
                  <a:srgbClr val="FF0000"/>
                </a:solidFill>
                <a:latin typeface="楷体" panose="02010609060101010101" charset="-122"/>
                <a:ea typeface="楷体" panose="02010609060101010101" charset="-122"/>
                <a:cs typeface="楷体" panose="02010609060101010101" charset="-122"/>
              </a:rPr>
              <a:t>—</a:t>
            </a:r>
            <a:r>
              <a:rPr lang="zh-CN" altLang="en-US" sz="2800">
                <a:solidFill>
                  <a:srgbClr val="FF0000"/>
                </a:solidFill>
                <a:latin typeface="楷体" panose="02010609060101010101" charset="-122"/>
                <a:ea typeface="楷体" panose="02010609060101010101" charset="-122"/>
                <a:cs typeface="楷体" panose="02010609060101010101" charset="-122"/>
              </a:rPr>
              <a:t>老支书石顺莲的故事</a:t>
            </a:r>
          </a:p>
        </p:txBody>
      </p:sp>
      <p:pic>
        <p:nvPicPr>
          <p:cNvPr id="9" name="图片 8" descr="ea24942045b7fc93e0cefb3f0310b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965" y="67945"/>
            <a:ext cx="757555" cy="757555"/>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49">
                                            <p:txEl>
                                              <p:pRg st="0" end="0"/>
                                            </p:txEl>
                                          </p:spTgt>
                                        </p:tgtEl>
                                        <p:attrNameLst>
                                          <p:attrName>style.visibility</p:attrName>
                                        </p:attrNameLst>
                                      </p:cBhvr>
                                      <p:to>
                                        <p:strVal val="visible"/>
                                      </p:to>
                                    </p:set>
                                    <p:animEffect transition="in" filter="dissolve">
                                      <p:cBhvr>
                                        <p:cTn id="7" dur="500"/>
                                        <p:tgtEl>
                                          <p:spTgt spid="2049">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grpId="0"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blinds(vertical)">
                                      <p:cBhvr>
                                        <p:cTn id="14" dur="500"/>
                                        <p:tgtEl>
                                          <p:spTgt spid="57"/>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5"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blinds(vertical)">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5"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linds(vertical)">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5" fill="hold" grpId="0" nodeType="click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blinds(vertical)">
                                      <p:cBhvr>
                                        <p:cTn id="29" dur="5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0-#ppt_w/2"/>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43" grpId="0"/>
      <p:bldP spid="45" grpId="0"/>
      <p:bldP spid="57" grpId="0"/>
      <p:bldP spid="58" grpId="0"/>
      <p:bldP spid="4"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custDataLst>
              <p:tags r:id="rId1"/>
            </p:custDataLst>
          </p:nvPr>
        </p:nvSpPr>
        <p:spPr>
          <a:xfrm>
            <a:off x="1089025"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a:p>
            <a:pPr algn="l"/>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089025" y="1375410"/>
            <a:ext cx="10315575" cy="3968750"/>
          </a:xfrm>
        </p:spPr>
        <p:txBody>
          <a:bodyPr/>
          <a:lstStyle/>
          <a:p>
            <a:pPr marL="0" indent="0">
              <a:buNone/>
            </a:pPr>
            <a:endParaRPr lang="zh-CN" altLang="en-US" sz="3600" b="1" dirty="0">
              <a:solidFill>
                <a:srgbClr val="FF0000"/>
              </a:solidFill>
              <a:latin typeface="宋体" panose="02010600030101010101" pitchFamily="2" charset="-122"/>
              <a:ea typeface="宋体" panose="02010600030101010101" pitchFamily="2" charset="-122"/>
              <a:sym typeface="+mn-ea"/>
            </a:endParaRPr>
          </a:p>
          <a:p>
            <a:pPr marL="0" indent="0">
              <a:buNone/>
            </a:pPr>
            <a:r>
              <a:rPr lang="zh-CN" altLang="en-US" sz="3200" b="1" dirty="0">
                <a:solidFill>
                  <a:srgbClr val="FF0000"/>
                </a:solidFill>
                <a:latin typeface="+mn-ea"/>
                <a:cs typeface="+mn-ea"/>
              </a:rPr>
              <a:t> </a:t>
            </a:r>
            <a:endParaRPr lang="zh-CN" altLang="en-US" sz="3200" b="1" dirty="0">
              <a:solidFill>
                <a:srgbClr val="FF0000"/>
              </a:solidFill>
              <a:latin typeface="DFKai-SB" panose="03000509000000000000" charset="-120"/>
              <a:ea typeface="DFKai-SB" panose="03000509000000000000" charset="-120"/>
              <a:cs typeface="DFKai-SB" panose="03000509000000000000" charset="-120"/>
            </a:endParaRP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endParaRPr sz="2800" b="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6" name="直接连接符 15"/>
          <p:cNvCxnSpPr/>
          <p:nvPr/>
        </p:nvCxnSpPr>
        <p:spPr>
          <a:xfrm flipV="1">
            <a:off x="251460" y="872490"/>
            <a:ext cx="10622915" cy="16510"/>
          </a:xfrm>
          <a:prstGeom prst="line">
            <a:avLst/>
          </a:prstGeom>
        </p:spPr>
        <p:style>
          <a:lnRef idx="1">
            <a:schemeClr val="accent2"/>
          </a:lnRef>
          <a:fillRef idx="0">
            <a:schemeClr val="accent2"/>
          </a:fillRef>
          <a:effectRef idx="0">
            <a:schemeClr val="accent2"/>
          </a:effectRef>
          <a:fontRef idx="minor">
            <a:schemeClr val="tx1"/>
          </a:fontRef>
        </p:style>
      </p:cxnSp>
      <p:sp>
        <p:nvSpPr>
          <p:cNvPr id="2" name="文本框 1"/>
          <p:cNvSpPr txBox="1"/>
          <p:nvPr/>
        </p:nvSpPr>
        <p:spPr>
          <a:xfrm>
            <a:off x="651493" y="1068409"/>
            <a:ext cx="11190914" cy="645160"/>
          </a:xfrm>
          <a:prstGeom prst="rect">
            <a:avLst/>
          </a:prstGeom>
          <a:solidFill>
            <a:schemeClr val="bg1"/>
          </a:solidFill>
          <a:effectLst>
            <a:softEdge rad="177800"/>
          </a:effectLst>
        </p:spPr>
        <p:txBody>
          <a:bodyPr wrap="square" rtlCol="0">
            <a:spAutoFit/>
          </a:bodyPr>
          <a:lstStyle/>
          <a:p>
            <a:pPr marL="0" indent="0">
              <a:buNone/>
            </a:pPr>
            <a:endParaRPr lang="zh-CN" altLang="en-US" sz="3600" dirty="0"/>
          </a:p>
        </p:txBody>
      </p:sp>
      <p:sp>
        <p:nvSpPr>
          <p:cNvPr id="15" name="TextBox 14"/>
          <p:cNvSpPr txBox="1"/>
          <p:nvPr/>
        </p:nvSpPr>
        <p:spPr>
          <a:xfrm>
            <a:off x="1664898" y="3079630"/>
            <a:ext cx="6245525" cy="369332"/>
          </a:xfrm>
          <a:prstGeom prst="rect">
            <a:avLst/>
          </a:prstGeom>
          <a:noFill/>
        </p:spPr>
        <p:txBody>
          <a:bodyPr wrap="square" rtlCol="0">
            <a:spAutoFit/>
          </a:bodyPr>
          <a:lstStyle/>
          <a:p>
            <a:endParaRPr lang="zh-CN" altLang="en-US" dirty="0"/>
          </a:p>
        </p:txBody>
      </p:sp>
      <p:sp>
        <p:nvSpPr>
          <p:cNvPr id="32" name="矩形 3"/>
          <p:cNvSpPr/>
          <p:nvPr/>
        </p:nvSpPr>
        <p:spPr>
          <a:xfrm>
            <a:off x="-47625" y="1898650"/>
            <a:ext cx="12097385" cy="5100955"/>
          </a:xfrm>
          <a:prstGeom prst="rect">
            <a:avLst/>
          </a:prstGeom>
          <a:solidFill>
            <a:schemeClr val="bg1"/>
          </a:solidFill>
          <a:ln w="12700">
            <a:noFill/>
          </a:ln>
          <a:effectLst>
            <a:softEdge rad="3556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3" name="文本框 2"/>
          <p:cNvSpPr txBox="1"/>
          <p:nvPr/>
        </p:nvSpPr>
        <p:spPr>
          <a:xfrm>
            <a:off x="651510" y="1130300"/>
            <a:ext cx="10807065" cy="583565"/>
          </a:xfrm>
          <a:prstGeom prst="rect">
            <a:avLst/>
          </a:prstGeom>
          <a:noFill/>
        </p:spPr>
        <p:txBody>
          <a:bodyPr wrap="square" rtlCol="0">
            <a:spAutoFit/>
          </a:bodyPr>
          <a:lstStyle/>
          <a:p>
            <a:r>
              <a:rPr lang="zh-CN" altLang="zh-CN" sz="3200" b="1" dirty="0" smtClean="0">
                <a:solidFill>
                  <a:schemeClr val="accent1"/>
                </a:solidFill>
                <a:latin typeface="黑体" panose="02010609060101010101" charset="-122"/>
                <a:ea typeface="黑体" panose="02010609060101010101" charset="-122"/>
              </a:rPr>
              <a:t>（二）</a:t>
            </a:r>
            <a:r>
              <a:rPr lang="zh-CN" altLang="zh-CN" sz="3200" b="1" dirty="0" smtClean="0">
                <a:solidFill>
                  <a:schemeClr val="accent1"/>
                </a:solidFill>
                <a:latin typeface="黑体" panose="02010609060101010101" charset="-122"/>
                <a:ea typeface="黑体" panose="02010609060101010101" charset="-122"/>
                <a:sym typeface="+mn-ea"/>
              </a:rPr>
              <a:t>凝心聚力，怀梦前行，十八洞村做成自主脱贫的模范</a:t>
            </a:r>
          </a:p>
        </p:txBody>
      </p:sp>
      <p:sp>
        <p:nvSpPr>
          <p:cNvPr id="2049" name="Rectangle 1"/>
          <p:cNvSpPr>
            <a:spLocks noChangeArrowheads="1"/>
          </p:cNvSpPr>
          <p:nvPr/>
        </p:nvSpPr>
        <p:spPr bwMode="auto">
          <a:xfrm>
            <a:off x="692150" y="1713548"/>
            <a:ext cx="7871460" cy="476250"/>
          </a:xfrm>
          <a:prstGeom prst="rect">
            <a:avLst/>
          </a:prstGeom>
          <a:noFill/>
          <a:ln w="9525">
            <a:noFill/>
            <a:miter lim="800000"/>
          </a:ln>
          <a:effectLst/>
        </p:spPr>
        <p:txBody>
          <a:bodyPr vert="horz" wrap="square" lIns="91440" tIns="45720" rIns="91440" bIns="0" numCol="1" anchor="ctr" anchorCtr="0" compatLnSpc="1">
            <a:spAutoFit/>
          </a:bodyPr>
          <a:lstStyle/>
          <a:p>
            <a:r>
              <a:rPr lang="en-US" sz="2800" b="1" dirty="0" smtClean="0">
                <a:solidFill>
                  <a:srgbClr val="FF0000"/>
                </a:solidFill>
                <a:latin typeface="楷体" panose="02010609060101010101" charset="-122"/>
                <a:ea typeface="楷体" panose="02010609060101010101" charset="-122"/>
                <a:cs typeface="楷体" panose="02010609060101010101" charset="-122"/>
              </a:rPr>
              <a:t>5.</a:t>
            </a:r>
            <a:r>
              <a:rPr sz="2800" b="1" dirty="0" smtClean="0">
                <a:solidFill>
                  <a:srgbClr val="FF0000"/>
                </a:solidFill>
                <a:latin typeface="楷体" panose="02010609060101010101" charset="-122"/>
                <a:ea typeface="楷体" panose="02010609060101010101" charset="-122"/>
                <a:cs typeface="楷体" panose="02010609060101010101" charset="-122"/>
              </a:rPr>
              <a:t>听党话、跟党走，村民脱贫有动力。</a:t>
            </a:r>
          </a:p>
        </p:txBody>
      </p:sp>
      <p:sp>
        <p:nvSpPr>
          <p:cNvPr id="57" name="文本框 56"/>
          <p:cNvSpPr txBox="1"/>
          <p:nvPr/>
        </p:nvSpPr>
        <p:spPr>
          <a:xfrm>
            <a:off x="5125720" y="2223135"/>
            <a:ext cx="5932805" cy="1814830"/>
          </a:xfrm>
          <a:prstGeom prst="rect">
            <a:avLst/>
          </a:prstGeom>
          <a:noFill/>
        </p:spPr>
        <p:txBody>
          <a:bodyPr wrap="square" rtlCol="0">
            <a:spAutoFit/>
          </a:bodyPr>
          <a:lstStyle/>
          <a:p>
            <a:r>
              <a:rPr lang="zh-CN" altLang="en-US" sz="2800" b="1" spc="150">
                <a:solidFill>
                  <a:srgbClr val="FF0000"/>
                </a:solidFill>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spc="150">
                <a:uFillTx/>
                <a:latin typeface="宋体" panose="02010600030101010101" pitchFamily="2" charset="-122"/>
                <a:ea typeface="宋体" panose="02010600030101010101" pitchFamily="2" charset="-122"/>
                <a:cs typeface="宋体" panose="02010600030101010101" pitchFamily="2" charset="-122"/>
                <a:sym typeface="+mn-ea"/>
              </a:rPr>
              <a:t>开设道德讲堂，向村民宣传党的扶贫政策；利用苗歌会、相亲会、赶秋节等传统苗族节日，灌输精准脱贫思想</a:t>
            </a:r>
          </a:p>
        </p:txBody>
      </p:sp>
      <p:sp>
        <p:nvSpPr>
          <p:cNvPr id="4" name="文本框 3"/>
          <p:cNvSpPr txBox="1"/>
          <p:nvPr/>
        </p:nvSpPr>
        <p:spPr>
          <a:xfrm>
            <a:off x="4905375" y="3972560"/>
            <a:ext cx="6721475" cy="953135"/>
          </a:xfrm>
          <a:prstGeom prst="rect">
            <a:avLst/>
          </a:prstGeom>
          <a:noFill/>
        </p:spPr>
        <p:txBody>
          <a:bodyPr wrap="square" rtlCol="0">
            <a:spAutoFit/>
          </a:bodyPr>
          <a:lstStyle/>
          <a:p>
            <a:r>
              <a:rPr lang="zh-CN" altLang="en-US" sz="2800" b="1" spc="150">
                <a:solidFill>
                  <a:srgbClr val="FF0000"/>
                </a:solidFill>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spc="150">
                <a:uFillTx/>
                <a:latin typeface="宋体" panose="02010600030101010101" pitchFamily="2" charset="-122"/>
                <a:ea typeface="宋体" panose="02010600030101010101" pitchFamily="2" charset="-122"/>
                <a:cs typeface="宋体" panose="02010600030101010101" pitchFamily="2" charset="-122"/>
                <a:sym typeface="+mn-ea"/>
              </a:rPr>
              <a:t>召开院坝会、火塘会等让群众了解本村的精准扶贫计划</a:t>
            </a:r>
          </a:p>
        </p:txBody>
      </p:sp>
      <p:sp>
        <p:nvSpPr>
          <p:cNvPr id="5" name="文本框 4"/>
          <p:cNvSpPr txBox="1"/>
          <p:nvPr/>
        </p:nvSpPr>
        <p:spPr>
          <a:xfrm>
            <a:off x="4681855" y="5009515"/>
            <a:ext cx="7066280" cy="521970"/>
          </a:xfrm>
          <a:prstGeom prst="rect">
            <a:avLst/>
          </a:prstGeom>
          <a:noFill/>
        </p:spPr>
        <p:txBody>
          <a:bodyPr wrap="square" rtlCol="0">
            <a:spAutoFit/>
          </a:bodyPr>
          <a:lstStyle/>
          <a:p>
            <a:r>
              <a:rPr lang="zh-CN" altLang="en-US" sz="2800" b="1" spc="150">
                <a:solidFill>
                  <a:srgbClr val="FF0000"/>
                </a:solidFill>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spc="150">
                <a:uFillTx/>
                <a:latin typeface="宋体" panose="02010600030101010101" pitchFamily="2" charset="-122"/>
                <a:ea typeface="宋体" panose="02010600030101010101" pitchFamily="2" charset="-122"/>
                <a:cs typeface="宋体" panose="02010600030101010101" pitchFamily="2" charset="-122"/>
                <a:sym typeface="+mn-ea"/>
              </a:rPr>
              <a:t>开展“思想道德星级化评比”</a:t>
            </a:r>
          </a:p>
        </p:txBody>
      </p:sp>
      <p:pic>
        <p:nvPicPr>
          <p:cNvPr id="11" name="图片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105" y="2393950"/>
            <a:ext cx="3987165" cy="3137535"/>
          </a:xfrm>
          <a:prstGeom prst="rect">
            <a:avLst/>
          </a:prstGeom>
        </p:spPr>
      </p:pic>
      <p:sp>
        <p:nvSpPr>
          <p:cNvPr id="10" name="文本框 9"/>
          <p:cNvSpPr txBox="1"/>
          <p:nvPr/>
        </p:nvSpPr>
        <p:spPr>
          <a:xfrm>
            <a:off x="251460" y="5534660"/>
            <a:ext cx="5803900" cy="953135"/>
          </a:xfrm>
          <a:prstGeom prst="rect">
            <a:avLst/>
          </a:prstGeom>
          <a:noFill/>
          <a:ln w="41275" cmpd="tri">
            <a:solidFill>
              <a:srgbClr val="FF0000">
                <a:alpha val="99000"/>
              </a:srgbClr>
            </a:solidFill>
          </a:ln>
        </p:spPr>
        <p:txBody>
          <a:bodyPr wrap="square" rtlCol="0">
            <a:spAutoFit/>
          </a:bodyPr>
          <a:lstStyle/>
          <a:p>
            <a:r>
              <a:rPr lang="zh-CN" altLang="en-US" sz="2800">
                <a:gradFill>
                  <a:gsLst>
                    <a:gs pos="0">
                      <a:srgbClr val="007BD3"/>
                    </a:gs>
                    <a:gs pos="100000">
                      <a:srgbClr val="034373"/>
                    </a:gs>
                  </a:gsLst>
                  <a:lin scaled="0"/>
                </a:gradFill>
                <a:latin typeface="楷体" panose="02010609060101010101" charset="-122"/>
                <a:ea typeface="楷体" panose="02010609060101010101" charset="-122"/>
                <a:cs typeface="楷体" panose="02010609060101010101" charset="-122"/>
              </a:rPr>
              <a:t>从贫困户到富老板</a:t>
            </a:r>
            <a:r>
              <a:rPr lang="en-US" altLang="zh-CN" sz="2800">
                <a:gradFill>
                  <a:gsLst>
                    <a:gs pos="0">
                      <a:srgbClr val="007BD3"/>
                    </a:gs>
                    <a:gs pos="100000">
                      <a:srgbClr val="034373"/>
                    </a:gs>
                  </a:gsLst>
                  <a:lin scaled="0"/>
                </a:gradFill>
                <a:latin typeface="楷体" panose="02010609060101010101" charset="-122"/>
                <a:ea typeface="楷体" panose="02010609060101010101" charset="-122"/>
                <a:cs typeface="楷体" panose="02010609060101010101" charset="-122"/>
              </a:rPr>
              <a:t>——</a:t>
            </a:r>
            <a:r>
              <a:rPr lang="zh-CN" altLang="en-US" sz="2800">
                <a:gradFill>
                  <a:gsLst>
                    <a:gs pos="0">
                      <a:srgbClr val="007BD3"/>
                    </a:gs>
                    <a:gs pos="100000">
                      <a:srgbClr val="034373"/>
                    </a:gs>
                  </a:gsLst>
                  <a:lin scaled="0"/>
                </a:gradFill>
                <a:latin typeface="楷体" panose="02010609060101010101" charset="-122"/>
                <a:ea typeface="楷体" panose="02010609060101010101" charset="-122"/>
                <a:cs typeface="楷体" panose="02010609060101010101" charset="-122"/>
              </a:rPr>
              <a:t>村民杨超文感恩奋进的故事</a:t>
            </a:r>
          </a:p>
        </p:txBody>
      </p:sp>
      <p:sp>
        <p:nvSpPr>
          <p:cNvPr id="7" name="文本框 6"/>
          <p:cNvSpPr txBox="1"/>
          <p:nvPr/>
        </p:nvSpPr>
        <p:spPr>
          <a:xfrm>
            <a:off x="6484620" y="5719445"/>
            <a:ext cx="4573905" cy="583565"/>
          </a:xfrm>
          <a:prstGeom prst="rect">
            <a:avLst/>
          </a:prstGeom>
          <a:noFill/>
          <a:ln w="60325" cap="rnd" cmpd="tri">
            <a:solidFill>
              <a:srgbClr val="0070C0">
                <a:alpha val="99000"/>
              </a:srgbClr>
            </a:solidFill>
          </a:ln>
        </p:spPr>
        <p:txBody>
          <a:bodyPr wrap="square" rtlCol="0">
            <a:spAutoFit/>
          </a:bodyPr>
          <a:lstStyle/>
          <a:p>
            <a:r>
              <a:rPr lang="zh-CN" altLang="en-US" sz="3200">
                <a:solidFill>
                  <a:srgbClr val="FF0000"/>
                </a:solidFill>
                <a:latin typeface="楷体" panose="02010609060101010101" charset="-122"/>
                <a:ea typeface="楷体" panose="02010609060101010101" charset="-122"/>
                <a:cs typeface="楷体" panose="02010609060101010101" charset="-122"/>
                <a:hlinkClick r:id="rId5" action="ppaction://hlinkfile"/>
              </a:rPr>
              <a:t>视频欣赏</a:t>
            </a:r>
            <a:r>
              <a:rPr lang="zh-CN" altLang="en-US" sz="3200">
                <a:solidFill>
                  <a:srgbClr val="FF0000"/>
                </a:solidFill>
                <a:latin typeface="楷体" panose="02010609060101010101" charset="-122"/>
                <a:ea typeface="楷体" panose="02010609060101010101" charset="-122"/>
                <a:cs typeface="楷体" panose="02010609060101010101" charset="-122"/>
              </a:rPr>
              <a:t>：金哥脱单记</a:t>
            </a:r>
          </a:p>
        </p:txBody>
      </p:sp>
      <p:pic>
        <p:nvPicPr>
          <p:cNvPr id="9" name="图片 8" descr="ea24942045b7fc93e0cefb3f0310b8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7965" y="67945"/>
            <a:ext cx="757555" cy="757555"/>
          </a:xfrm>
          <a:prstGeom prst="rect">
            <a:avLst/>
          </a:prstGeom>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49">
                                            <p:txEl>
                                              <p:pRg st="0" end="0"/>
                                            </p:txEl>
                                          </p:spTgt>
                                        </p:tgtEl>
                                        <p:attrNameLst>
                                          <p:attrName>style.visibility</p:attrName>
                                        </p:attrNameLst>
                                      </p:cBhvr>
                                      <p:to>
                                        <p:strVal val="visible"/>
                                      </p:to>
                                    </p:set>
                                    <p:animEffect transition="in" filter="dissolve">
                                      <p:cBhvr>
                                        <p:cTn id="7" dur="500"/>
                                        <p:tgtEl>
                                          <p:spTgt spid="2049">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childTnLst>
                                </p:cTn>
                              </p:par>
                              <p:par>
                                <p:cTn id="10" presetID="3" presetClass="entr" presetSubtype="5"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blinds(vertical)">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vertical)">
                                      <p:cBhvr>
                                        <p:cTn id="22" dur="500"/>
                                        <p:tgtEl>
                                          <p:spTgt spid="5"/>
                                        </p:tgtEl>
                                      </p:cBhvr>
                                    </p:animEffect>
                                  </p:childTnLst>
                                </p:cTn>
                              </p:par>
                              <p:par>
                                <p:cTn id="23" presetID="4" presetClass="entr" presetSubtype="16" fill="hold" nodeType="withEffect">
                                  <p:stCondLst>
                                    <p:cond delay="0"/>
                                  </p:stCondLst>
                                  <p:childTnLst>
                                    <p:set>
                                      <p:cBhvr>
                                        <p:cTn id="24" dur="1000" fill="hold">
                                          <p:stCondLst>
                                            <p:cond delay="0"/>
                                          </p:stCondLst>
                                        </p:cTn>
                                        <p:tgtEl>
                                          <p:spTgt spid="11"/>
                                        </p:tgtEl>
                                        <p:attrNameLst>
                                          <p:attrName>style.visibility</p:attrName>
                                        </p:attrNameLst>
                                      </p:cBhvr>
                                      <p:to>
                                        <p:strVal val="visible"/>
                                      </p:to>
                                    </p:set>
                                    <p:animEffect transition="in" filter="box(in)">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9" fill="hold" grpId="1"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0-#ppt_w/2"/>
                                          </p:val>
                                        </p:tav>
                                        <p:tav tm="100000">
                                          <p:val>
                                            <p:strVal val="#ppt_x"/>
                                          </p:val>
                                        </p:tav>
                                      </p:tavLst>
                                    </p:anim>
                                    <p:anim calcmode="lin" valueType="num">
                                      <p:cBhvr additive="base">
                                        <p:cTn id="31"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3" fill="hold" grpId="1"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57" grpId="0"/>
      <p:bldP spid="4" grpId="0"/>
      <p:bldP spid="5" grpId="0"/>
      <p:bldP spid="10" grpId="1" bldLvl="0" animBg="1"/>
      <p:bldP spid="7" grpId="1"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443230" y="1104206"/>
            <a:ext cx="10960735" cy="5070475"/>
          </a:xfrm>
          <a:prstGeom prst="rect">
            <a:avLst/>
          </a:prstGeom>
          <a:solidFill>
            <a:schemeClr val="bg1"/>
          </a:solidFill>
          <a:ln w="12700">
            <a:noFill/>
          </a:ln>
          <a:effectLst>
            <a:softEdge rad="1905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1089025" y="179705"/>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312420" y="939800"/>
            <a:ext cx="10547350" cy="20320"/>
          </a:xfrm>
          <a:prstGeom prst="line">
            <a:avLst/>
          </a:prstGeom>
        </p:spPr>
        <p:style>
          <a:lnRef idx="1">
            <a:schemeClr val="accent2"/>
          </a:lnRef>
          <a:fillRef idx="0">
            <a:schemeClr val="accent2"/>
          </a:fillRef>
          <a:effectRef idx="0">
            <a:schemeClr val="accent2"/>
          </a:effectRef>
          <a:fontRef idx="minor">
            <a:schemeClr val="tx1"/>
          </a:fontRef>
        </p:style>
      </p:cxnSp>
      <p:sp>
        <p:nvSpPr>
          <p:cNvPr id="3" name="文本框 2"/>
          <p:cNvSpPr txBox="1"/>
          <p:nvPr/>
        </p:nvSpPr>
        <p:spPr>
          <a:xfrm>
            <a:off x="312420" y="1104265"/>
            <a:ext cx="11770360" cy="521970"/>
          </a:xfrm>
          <a:prstGeom prst="rect">
            <a:avLst/>
          </a:prstGeom>
          <a:noFill/>
        </p:spPr>
        <p:txBody>
          <a:bodyPr wrap="square" rtlCol="0">
            <a:spAutoFit/>
          </a:bodyPr>
          <a:lstStyle/>
          <a:p>
            <a:r>
              <a:rPr lang="zh-CN" altLang="zh-CN" sz="2800" b="1" dirty="0" smtClean="0">
                <a:gradFill>
                  <a:gsLst>
                    <a:gs pos="0">
                      <a:srgbClr val="7B32B2"/>
                    </a:gs>
                    <a:gs pos="100000">
                      <a:srgbClr val="401A5D"/>
                    </a:gs>
                  </a:gsLst>
                  <a:lin scaled="0"/>
                </a:gradFill>
                <a:latin typeface="黑体" panose="02010609060101010101" charset="-122"/>
                <a:ea typeface="黑体" panose="02010609060101010101" charset="-122"/>
              </a:rPr>
              <a:t>（三）巩固脱贫成果，积极有效衔接，十八洞村成为乡村振兴的示范</a:t>
            </a:r>
          </a:p>
        </p:txBody>
      </p:sp>
      <p:sp>
        <p:nvSpPr>
          <p:cNvPr id="15" name="TextBox 14"/>
          <p:cNvSpPr txBox="1"/>
          <p:nvPr/>
        </p:nvSpPr>
        <p:spPr>
          <a:xfrm>
            <a:off x="1664898" y="3079630"/>
            <a:ext cx="6245525" cy="369332"/>
          </a:xfrm>
          <a:prstGeom prst="rect">
            <a:avLst/>
          </a:prstGeom>
          <a:noFill/>
        </p:spPr>
        <p:txBody>
          <a:bodyPr wrap="square" rtlCol="0">
            <a:spAutoFit/>
          </a:bodyPr>
          <a:lstStyle/>
          <a:p>
            <a:endParaRPr lang="zh-CN" altLang="en-US" dirty="0"/>
          </a:p>
        </p:txBody>
      </p:sp>
      <p:sp>
        <p:nvSpPr>
          <p:cNvPr id="2049" name="Rectangle 1"/>
          <p:cNvSpPr>
            <a:spLocks noChangeArrowheads="1"/>
          </p:cNvSpPr>
          <p:nvPr/>
        </p:nvSpPr>
        <p:spPr bwMode="auto">
          <a:xfrm>
            <a:off x="622935" y="1626235"/>
            <a:ext cx="8329295" cy="784225"/>
          </a:xfrm>
          <a:prstGeom prst="rect">
            <a:avLst/>
          </a:prstGeom>
          <a:noFill/>
          <a:ln w="9525">
            <a:noFill/>
            <a:miter lim="800000"/>
          </a:ln>
          <a:effectLst/>
        </p:spPr>
        <p:txBody>
          <a:bodyPr vert="horz" wrap="square" lIns="91440" tIns="45720" rIns="91440" bIns="0" numCol="1" anchor="ctr" anchorCtr="0" compatLnSpc="1">
            <a:spAutoFit/>
          </a:bodyPr>
          <a:lstStyle/>
          <a:p>
            <a:pPr marL="0" marR="0" lvl="0" indent="408305" algn="l"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dirty="0" smtClean="0">
                <a:ln>
                  <a:noFill/>
                </a:ln>
                <a:solidFill>
                  <a:srgbClr val="FF0000"/>
                </a:solidFill>
                <a:effectLst/>
                <a:latin typeface="楷体" panose="02010609060101010101" charset="-122"/>
                <a:ea typeface="楷体" panose="02010609060101010101" charset="-122"/>
                <a:cs typeface="楷体" panose="02010609060101010101" charset="-122"/>
              </a:rPr>
              <a:t>1.</a:t>
            </a:r>
            <a:r>
              <a:rPr kumimoji="0" lang="zh-CN" altLang="en-US" sz="2400" b="1" i="0" u="none" strike="noStrike" cap="none" normalizeH="0" baseline="0" dirty="0" smtClean="0">
                <a:ln>
                  <a:noFill/>
                </a:ln>
                <a:solidFill>
                  <a:srgbClr val="FF0000"/>
                </a:solidFill>
                <a:effectLst/>
                <a:latin typeface="楷体" panose="02010609060101010101" charset="-122"/>
                <a:ea typeface="楷体" panose="02010609060101010101" charset="-122"/>
                <a:cs typeface="楷体" panose="02010609060101010101" charset="-122"/>
              </a:rPr>
              <a:t>推行“党建引领、互助五兴”农村治理新模式：</a:t>
            </a:r>
          </a:p>
          <a:p>
            <a:pPr marL="0" marR="0" lvl="0" indent="408305"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rgbClr val="FF0000"/>
                </a:solidFill>
                <a:effectLst/>
                <a:latin typeface="楷体" panose="02010609060101010101" charset="-122"/>
                <a:ea typeface="楷体" panose="02010609060101010101" charset="-122"/>
                <a:cs typeface="楷体" panose="02010609060101010101" charset="-122"/>
              </a:rPr>
              <a:t>  重构乡村治理体系，精准提升乡村治理水平</a:t>
            </a:r>
            <a:endParaRPr kumimoji="0" lang="zh-CN" altLang="en-US" sz="2400" b="0" i="0" u="none" strike="noStrike" cap="none" normalizeH="0" baseline="0" dirty="0" smtClean="0">
              <a:ln>
                <a:noFill/>
              </a:ln>
              <a:solidFill>
                <a:schemeClr val="tx1"/>
              </a:solidFill>
              <a:effectLst/>
              <a:latin typeface="楷体" panose="02010609060101010101" charset="-122"/>
              <a:ea typeface="楷体" panose="02010609060101010101" charset="-122"/>
              <a:cs typeface="楷体" panose="02010609060101010101" charset="-122"/>
            </a:endParaRPr>
          </a:p>
        </p:txBody>
      </p:sp>
      <p:grpSp>
        <p:nvGrpSpPr>
          <p:cNvPr id="4" name="组合 23"/>
          <p:cNvGrpSpPr/>
          <p:nvPr/>
        </p:nvGrpSpPr>
        <p:grpSpPr>
          <a:xfrm>
            <a:off x="680085" y="2633345"/>
            <a:ext cx="11403330" cy="3465830"/>
            <a:chOff x="590533" y="3226278"/>
            <a:chExt cx="11403330" cy="3217545"/>
          </a:xfrm>
        </p:grpSpPr>
        <p:sp>
          <p:nvSpPr>
            <p:cNvPr id="20" name="TextBox 19"/>
            <p:cNvSpPr txBox="1"/>
            <p:nvPr/>
          </p:nvSpPr>
          <p:spPr>
            <a:xfrm>
              <a:off x="590533" y="3424398"/>
              <a:ext cx="2315845" cy="1799184"/>
            </a:xfrm>
            <a:prstGeom prst="rect">
              <a:avLst/>
            </a:prstGeom>
            <a:noFill/>
          </p:spPr>
          <p:txBody>
            <a:bodyPr wrap="square" rtlCol="0">
              <a:spAutoFit/>
            </a:bodyPr>
            <a:lstStyle/>
            <a:p>
              <a:r>
                <a:rPr lang="zh-CN" altLang="zh-CN" sz="2400" b="1" dirty="0" smtClean="0"/>
                <a:t>（</a:t>
              </a:r>
              <a:r>
                <a:rPr lang="en-US" altLang="zh-CN" sz="2400" b="1" dirty="0" smtClean="0"/>
                <a:t>1</a:t>
              </a:r>
              <a:r>
                <a:rPr lang="zh-CN" altLang="zh-CN" sz="2400" b="1" dirty="0" smtClean="0"/>
                <a:t>）“党建引领、互助五兴”农村治理新模式在十八洞村诞生</a:t>
              </a:r>
              <a:endParaRPr lang="zh-CN" altLang="en-US" sz="2400" dirty="0"/>
            </a:p>
          </p:txBody>
        </p:sp>
        <p:graphicFrame>
          <p:nvGraphicFramePr>
            <p:cNvPr id="21" name="图示 20"/>
            <p:cNvGraphicFramePr/>
            <p:nvPr/>
          </p:nvGraphicFramePr>
          <p:xfrm>
            <a:off x="9060798" y="3226278"/>
            <a:ext cx="2933065" cy="3217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2" name="图片 3"/>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5382878" y="3424398"/>
              <a:ext cx="3035935" cy="2745740"/>
            </a:xfrm>
            <a:prstGeom prst="rect">
              <a:avLst/>
            </a:prstGeom>
            <a:noFill/>
            <a:ln w="9525">
              <a:noFill/>
            </a:ln>
          </p:spPr>
        </p:pic>
      </p:grpSp>
      <p:sp>
        <p:nvSpPr>
          <p:cNvPr id="2" name="文本框 1"/>
          <p:cNvSpPr txBox="1"/>
          <p:nvPr/>
        </p:nvSpPr>
        <p:spPr>
          <a:xfrm>
            <a:off x="2995930" y="3853815"/>
            <a:ext cx="2211070" cy="2245360"/>
          </a:xfrm>
          <a:prstGeom prst="rect">
            <a:avLst/>
          </a:prstGeom>
          <a:noFill/>
          <a:ln w="38100" cmpd="tri">
            <a:solidFill>
              <a:schemeClr val="accent1"/>
            </a:solidFill>
          </a:ln>
        </p:spPr>
        <p:txBody>
          <a:bodyPr wrap="square" rtlCol="0">
            <a:spAutoFit/>
          </a:bodyPr>
          <a:lstStyle/>
          <a:p>
            <a:r>
              <a:rPr lang="zh-CN" altLang="en-US" sz="2800">
                <a:solidFill>
                  <a:srgbClr val="FF0000"/>
                </a:solidFill>
                <a:latin typeface="楷体" panose="02010609060101010101" charset="-122"/>
                <a:ea typeface="楷体" panose="02010609060101010101" charset="-122"/>
                <a:cs typeface="楷体" panose="02010609060101010101" charset="-122"/>
              </a:rPr>
              <a:t>我的兄弟龙先兰</a:t>
            </a:r>
            <a:r>
              <a:rPr lang="en-US" altLang="zh-CN" sz="2800">
                <a:solidFill>
                  <a:srgbClr val="FF0000"/>
                </a:solidFill>
                <a:latin typeface="楷体" panose="02010609060101010101" charset="-122"/>
                <a:ea typeface="楷体" panose="02010609060101010101" charset="-122"/>
                <a:cs typeface="楷体" panose="02010609060101010101" charset="-122"/>
              </a:rPr>
              <a:t>—</a:t>
            </a:r>
            <a:r>
              <a:rPr lang="zh-CN" altLang="en-US" sz="2800">
                <a:solidFill>
                  <a:srgbClr val="FF0000"/>
                </a:solidFill>
                <a:latin typeface="楷体" panose="02010609060101010101" charset="-122"/>
                <a:ea typeface="楷体" panose="02010609060101010101" charset="-122"/>
                <a:cs typeface="楷体" panose="02010609060101010101" charset="-122"/>
              </a:rPr>
              <a:t>精准帮扶孤儿龙先兰脱贫的故事</a:t>
            </a:r>
          </a:p>
        </p:txBody>
      </p:sp>
      <p:pic>
        <p:nvPicPr>
          <p:cNvPr id="9" name="图片 8" descr="ea24942045b7fc93e0cefb3f0310b8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7965" y="67945"/>
            <a:ext cx="757555" cy="757555"/>
          </a:xfrm>
          <a:prstGeom prst="rect">
            <a:avLst/>
          </a:prstGeom>
        </p:spPr>
      </p:pic>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049"/>
                                        </p:tgtEl>
                                        <p:attrNameLst>
                                          <p:attrName>style.visibility</p:attrName>
                                        </p:attrNameLst>
                                      </p:cBhvr>
                                      <p:to>
                                        <p:strVal val="visible"/>
                                      </p:to>
                                    </p:set>
                                    <p:anim calcmode="lin" valueType="num">
                                      <p:cBhvr additive="base">
                                        <p:cTn id="11" dur="500" fill="hold"/>
                                        <p:tgtEl>
                                          <p:spTgt spid="2049"/>
                                        </p:tgtEl>
                                        <p:attrNameLst>
                                          <p:attrName>ppt_x</p:attrName>
                                        </p:attrNameLst>
                                      </p:cBhvr>
                                      <p:tavLst>
                                        <p:tav tm="0">
                                          <p:val>
                                            <p:strVal val="#ppt_x"/>
                                          </p:val>
                                        </p:tav>
                                        <p:tav tm="100000">
                                          <p:val>
                                            <p:strVal val="#ppt_x"/>
                                          </p:val>
                                        </p:tav>
                                      </p:tavLst>
                                    </p:anim>
                                    <p:anim calcmode="lin" valueType="num">
                                      <p:cBhvr additive="base">
                                        <p:cTn id="12" dur="500" fill="hold"/>
                                        <p:tgtEl>
                                          <p:spTgt spid="204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3" fill="hold" nodeType="clickEffect">
                                  <p:stCondLst>
                                    <p:cond delay="0"/>
                                  </p:stCondLst>
                                  <p:childTnLst>
                                    <p:set>
                                      <p:cBhvr>
                                        <p:cTn id="22" dur="1000" fill="hold">
                                          <p:stCondLst>
                                            <p:cond delay="0"/>
                                          </p:stCondLst>
                                        </p:cTn>
                                        <p:tgtEl>
                                          <p:spTgt spid="4"/>
                                        </p:tgtEl>
                                        <p:attrNameLst>
                                          <p:attrName>style.visibility</p:attrName>
                                        </p:attrNameLst>
                                      </p:cBhvr>
                                      <p:to>
                                        <p:strVal val="visible"/>
                                      </p:to>
                                    </p:set>
                                    <p:animEffect transition="in" filter="wheel(3)">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49" grpId="0" bldLvl="0" animBg="1"/>
      <p:bldP spid="2"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436880" y="1104206"/>
            <a:ext cx="10960735" cy="5070475"/>
          </a:xfrm>
          <a:prstGeom prst="rect">
            <a:avLst/>
          </a:prstGeom>
          <a:solidFill>
            <a:schemeClr val="bg1"/>
          </a:solidFill>
          <a:ln w="12700">
            <a:noFill/>
          </a:ln>
          <a:effectLst>
            <a:softEdge rad="1905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1089025" y="179705"/>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312420" y="939800"/>
            <a:ext cx="10547350" cy="20320"/>
          </a:xfrm>
          <a:prstGeom prst="line">
            <a:avLst/>
          </a:prstGeom>
        </p:spPr>
        <p:style>
          <a:lnRef idx="1">
            <a:schemeClr val="accent2"/>
          </a:lnRef>
          <a:fillRef idx="0">
            <a:schemeClr val="accent2"/>
          </a:fillRef>
          <a:effectRef idx="0">
            <a:schemeClr val="accent2"/>
          </a:effectRef>
          <a:fontRef idx="minor">
            <a:schemeClr val="tx1"/>
          </a:fontRef>
        </p:style>
      </p:cxnSp>
      <p:sp>
        <p:nvSpPr>
          <p:cNvPr id="3" name="文本框 2"/>
          <p:cNvSpPr txBox="1"/>
          <p:nvPr/>
        </p:nvSpPr>
        <p:spPr>
          <a:xfrm>
            <a:off x="312420" y="1104265"/>
            <a:ext cx="11770360" cy="521970"/>
          </a:xfrm>
          <a:prstGeom prst="rect">
            <a:avLst/>
          </a:prstGeom>
          <a:noFill/>
        </p:spPr>
        <p:txBody>
          <a:bodyPr wrap="square" rtlCol="0">
            <a:spAutoFit/>
          </a:bodyPr>
          <a:lstStyle/>
          <a:p>
            <a:r>
              <a:rPr lang="zh-CN" altLang="zh-CN" sz="2800" b="1" dirty="0" smtClean="0">
                <a:gradFill>
                  <a:gsLst>
                    <a:gs pos="0">
                      <a:srgbClr val="7B32B2"/>
                    </a:gs>
                    <a:gs pos="100000">
                      <a:srgbClr val="401A5D"/>
                    </a:gs>
                  </a:gsLst>
                  <a:lin scaled="0"/>
                </a:gradFill>
                <a:latin typeface="黑体" panose="02010609060101010101" charset="-122"/>
                <a:ea typeface="黑体" panose="02010609060101010101" charset="-122"/>
              </a:rPr>
              <a:t>（三）巩固脱贫成果，积极有效衔接，十八洞村成为乡村振兴的示范</a:t>
            </a:r>
          </a:p>
        </p:txBody>
      </p:sp>
      <p:sp>
        <p:nvSpPr>
          <p:cNvPr id="15" name="TextBox 14"/>
          <p:cNvSpPr txBox="1"/>
          <p:nvPr/>
        </p:nvSpPr>
        <p:spPr>
          <a:xfrm>
            <a:off x="1664898" y="3079630"/>
            <a:ext cx="6245525" cy="369332"/>
          </a:xfrm>
          <a:prstGeom prst="rect">
            <a:avLst/>
          </a:prstGeom>
          <a:noFill/>
        </p:spPr>
        <p:txBody>
          <a:bodyPr wrap="square" rtlCol="0">
            <a:spAutoFit/>
          </a:bodyPr>
          <a:lstStyle/>
          <a:p>
            <a:endParaRPr lang="zh-CN" altLang="en-US" dirty="0"/>
          </a:p>
        </p:txBody>
      </p:sp>
      <p:sp>
        <p:nvSpPr>
          <p:cNvPr id="2049" name="Rectangle 1"/>
          <p:cNvSpPr>
            <a:spLocks noChangeArrowheads="1"/>
          </p:cNvSpPr>
          <p:nvPr/>
        </p:nvSpPr>
        <p:spPr bwMode="auto">
          <a:xfrm>
            <a:off x="622935" y="1626235"/>
            <a:ext cx="8329295" cy="784225"/>
          </a:xfrm>
          <a:prstGeom prst="rect">
            <a:avLst/>
          </a:prstGeom>
          <a:noFill/>
          <a:ln w="9525">
            <a:noFill/>
            <a:miter lim="800000"/>
          </a:ln>
          <a:effectLst/>
        </p:spPr>
        <p:txBody>
          <a:bodyPr vert="horz" wrap="square" lIns="91440" tIns="45720" rIns="91440" bIns="0" numCol="1" anchor="ctr" anchorCtr="0" compatLnSpc="1">
            <a:spAutoFit/>
          </a:bodyPr>
          <a:lstStyle/>
          <a:p>
            <a:pPr marL="0" marR="0" lvl="0" indent="408305" algn="l"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dirty="0" smtClean="0">
                <a:ln>
                  <a:noFill/>
                </a:ln>
                <a:solidFill>
                  <a:srgbClr val="FF0000"/>
                </a:solidFill>
                <a:effectLst/>
                <a:latin typeface="楷体" panose="02010609060101010101" charset="-122"/>
                <a:ea typeface="楷体" panose="02010609060101010101" charset="-122"/>
                <a:cs typeface="楷体" panose="02010609060101010101" charset="-122"/>
              </a:rPr>
              <a:t>1.</a:t>
            </a:r>
            <a:r>
              <a:rPr kumimoji="0" lang="zh-CN" altLang="en-US" sz="2400" b="1" i="0" u="none" strike="noStrike" cap="none" normalizeH="0" baseline="0" dirty="0" smtClean="0">
                <a:ln>
                  <a:noFill/>
                </a:ln>
                <a:solidFill>
                  <a:srgbClr val="FF0000"/>
                </a:solidFill>
                <a:effectLst/>
                <a:latin typeface="楷体" panose="02010609060101010101" charset="-122"/>
                <a:ea typeface="楷体" panose="02010609060101010101" charset="-122"/>
                <a:cs typeface="楷体" panose="02010609060101010101" charset="-122"/>
              </a:rPr>
              <a:t>推行“党建引领、互助五兴”农村治理新模式：</a:t>
            </a:r>
          </a:p>
          <a:p>
            <a:pPr marL="0" marR="0" lvl="0" indent="408305"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rgbClr val="FF0000"/>
                </a:solidFill>
                <a:effectLst/>
                <a:latin typeface="楷体" panose="02010609060101010101" charset="-122"/>
                <a:ea typeface="楷体" panose="02010609060101010101" charset="-122"/>
                <a:cs typeface="楷体" panose="02010609060101010101" charset="-122"/>
              </a:rPr>
              <a:t>  重构乡村治理体系，精准提升乡村治理水平</a:t>
            </a:r>
            <a:endParaRPr kumimoji="0" lang="zh-CN" altLang="en-US" sz="2400" b="0" i="0" u="none" strike="noStrike" cap="none" normalizeH="0" baseline="0" dirty="0" smtClean="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7" name="文本框 6"/>
          <p:cNvSpPr txBox="1"/>
          <p:nvPr/>
        </p:nvSpPr>
        <p:spPr>
          <a:xfrm>
            <a:off x="1057910" y="3664585"/>
            <a:ext cx="1290320" cy="1814830"/>
          </a:xfrm>
          <a:prstGeom prst="rect">
            <a:avLst/>
          </a:prstGeom>
          <a:noFill/>
          <a:ln w="28575" cmpd="dbl">
            <a:solidFill>
              <a:schemeClr val="accent1">
                <a:shade val="50000"/>
              </a:schemeClr>
            </a:solidFill>
            <a:prstDash val="solid"/>
          </a:ln>
        </p:spPr>
        <p:txBody>
          <a:bodyPr wrap="square" rtlCol="0">
            <a:spAutoFit/>
          </a:bodyPr>
          <a:lstStyle/>
          <a:p>
            <a:r>
              <a:rPr lang="zh-CN" altLang="en-US" sz="2800" b="1">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亲帮亲  </a:t>
            </a:r>
          </a:p>
          <a:p>
            <a:r>
              <a:rPr lang="zh-CN" altLang="en-US" sz="2800" b="1">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户帮户</a:t>
            </a:r>
          </a:p>
          <a:p>
            <a:r>
              <a:rPr lang="zh-CN" altLang="en-US" sz="2800" b="1">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党员帮群众</a:t>
            </a:r>
          </a:p>
        </p:txBody>
      </p:sp>
      <p:sp>
        <p:nvSpPr>
          <p:cNvPr id="9" name="文本框 8"/>
          <p:cNvSpPr txBox="1"/>
          <p:nvPr/>
        </p:nvSpPr>
        <p:spPr>
          <a:xfrm>
            <a:off x="3045460" y="3479165"/>
            <a:ext cx="2839085" cy="2245360"/>
          </a:xfrm>
          <a:prstGeom prst="rect">
            <a:avLst/>
          </a:prstGeom>
          <a:noFill/>
          <a:ln w="28575" cmpd="dbl">
            <a:solidFill>
              <a:schemeClr val="accent1">
                <a:shade val="50000"/>
              </a:schemeClr>
            </a:solidFill>
            <a:prstDash val="solid"/>
          </a:ln>
        </p:spPr>
        <p:txBody>
          <a:bodyPr wrap="square" rtlCol="0">
            <a:spAutoFit/>
          </a:bodyPr>
          <a:lstStyle/>
          <a:p>
            <a:r>
              <a:rPr lang="zh-CN" altLang="en-US" sz="2800">
                <a:latin typeface="黑体" panose="02010609060101010101" charset="-122"/>
                <a:ea typeface="黑体" panose="02010609060101010101" charset="-122"/>
              </a:rPr>
              <a:t>学习互助兴思想</a:t>
            </a:r>
          </a:p>
          <a:p>
            <a:r>
              <a:rPr lang="zh-CN" altLang="en-US" sz="2800">
                <a:latin typeface="黑体" panose="02010609060101010101" charset="-122"/>
                <a:ea typeface="黑体" panose="02010609060101010101" charset="-122"/>
              </a:rPr>
              <a:t>生产互助兴产业</a:t>
            </a:r>
          </a:p>
          <a:p>
            <a:r>
              <a:rPr lang="zh-CN" altLang="en-US" sz="2800">
                <a:latin typeface="黑体" panose="02010609060101010101" charset="-122"/>
                <a:ea typeface="黑体" panose="02010609060101010101" charset="-122"/>
              </a:rPr>
              <a:t>乡风互助兴文明</a:t>
            </a:r>
          </a:p>
          <a:p>
            <a:r>
              <a:rPr lang="zh-CN" altLang="en-US" sz="2800">
                <a:latin typeface="黑体" panose="02010609060101010101" charset="-122"/>
                <a:ea typeface="黑体" panose="02010609060101010101" charset="-122"/>
              </a:rPr>
              <a:t>邻里互助兴和谐</a:t>
            </a:r>
          </a:p>
          <a:p>
            <a:r>
              <a:rPr lang="zh-CN" altLang="en-US" sz="2800">
                <a:latin typeface="黑体" panose="02010609060101010101" charset="-122"/>
                <a:ea typeface="黑体" panose="02010609060101010101" charset="-122"/>
              </a:rPr>
              <a:t>绿色互助兴家园</a:t>
            </a:r>
          </a:p>
        </p:txBody>
      </p:sp>
      <p:sp>
        <p:nvSpPr>
          <p:cNvPr id="10" name="文本框 9"/>
          <p:cNvSpPr txBox="1"/>
          <p:nvPr/>
        </p:nvSpPr>
        <p:spPr>
          <a:xfrm>
            <a:off x="7202805" y="3449320"/>
            <a:ext cx="1607185" cy="2245360"/>
          </a:xfrm>
          <a:prstGeom prst="rect">
            <a:avLst/>
          </a:prstGeom>
          <a:noFill/>
          <a:ln w="28575" cmpd="dbl">
            <a:solidFill>
              <a:schemeClr val="accent1">
                <a:shade val="50000"/>
              </a:schemeClr>
            </a:solidFill>
            <a:prstDash val="solid"/>
          </a:ln>
        </p:spPr>
        <p:txBody>
          <a:bodyPr wrap="square" rtlCol="0">
            <a:spAutoFit/>
          </a:bodyPr>
          <a:lstStyle/>
          <a:p>
            <a:r>
              <a:rPr lang="zh-CN" altLang="en-US" sz="2800">
                <a:latin typeface="黑体" panose="02010609060101010101" charset="-122"/>
                <a:ea typeface="黑体" panose="02010609060101010101" charset="-122"/>
              </a:rPr>
              <a:t>生活富裕</a:t>
            </a:r>
          </a:p>
          <a:p>
            <a:r>
              <a:rPr lang="zh-CN" altLang="en-US" sz="2800">
                <a:latin typeface="黑体" panose="02010609060101010101" charset="-122"/>
                <a:ea typeface="黑体" panose="02010609060101010101" charset="-122"/>
              </a:rPr>
              <a:t>产业兴旺</a:t>
            </a:r>
          </a:p>
          <a:p>
            <a:r>
              <a:rPr lang="zh-CN" altLang="en-US" sz="2800">
                <a:latin typeface="黑体" panose="02010609060101010101" charset="-122"/>
                <a:ea typeface="黑体" panose="02010609060101010101" charset="-122"/>
              </a:rPr>
              <a:t>乡风文明</a:t>
            </a:r>
          </a:p>
          <a:p>
            <a:r>
              <a:rPr lang="zh-CN" altLang="en-US" sz="2800">
                <a:latin typeface="黑体" panose="02010609060101010101" charset="-122"/>
                <a:ea typeface="黑体" panose="02010609060101010101" charset="-122"/>
              </a:rPr>
              <a:t>治理有效</a:t>
            </a:r>
          </a:p>
          <a:p>
            <a:r>
              <a:rPr lang="zh-CN" altLang="en-US" sz="2800">
                <a:latin typeface="黑体" panose="02010609060101010101" charset="-122"/>
                <a:ea typeface="黑体" panose="02010609060101010101" charset="-122"/>
              </a:rPr>
              <a:t>生态宜居</a:t>
            </a:r>
          </a:p>
        </p:txBody>
      </p:sp>
      <p:sp>
        <p:nvSpPr>
          <p:cNvPr id="11" name="文本框 10"/>
          <p:cNvSpPr txBox="1"/>
          <p:nvPr/>
        </p:nvSpPr>
        <p:spPr>
          <a:xfrm>
            <a:off x="9752965" y="3694430"/>
            <a:ext cx="555625" cy="1814830"/>
          </a:xfrm>
          <a:prstGeom prst="rect">
            <a:avLst/>
          </a:prstGeom>
          <a:noFill/>
          <a:ln w="28575" cmpd="dbl">
            <a:solidFill>
              <a:schemeClr val="accent1">
                <a:shade val="50000"/>
              </a:schemeClr>
            </a:solidFill>
            <a:prstDash val="solid"/>
          </a:ln>
        </p:spPr>
        <p:txBody>
          <a:bodyPr wrap="square" rtlCol="0">
            <a:spAutoFit/>
          </a:bodyPr>
          <a:lstStyle/>
          <a:p>
            <a:r>
              <a:rPr lang="zh-CN" altLang="en-US" sz="2800" b="1">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乡村振兴</a:t>
            </a:r>
          </a:p>
        </p:txBody>
      </p:sp>
      <p:sp>
        <p:nvSpPr>
          <p:cNvPr id="13" name="左右箭头 12"/>
          <p:cNvSpPr/>
          <p:nvPr/>
        </p:nvSpPr>
        <p:spPr>
          <a:xfrm>
            <a:off x="6054725" y="4445000"/>
            <a:ext cx="978535" cy="254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a:off x="2348230" y="4455795"/>
            <a:ext cx="507365" cy="241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左箭头 11"/>
          <p:cNvSpPr/>
          <p:nvPr/>
        </p:nvSpPr>
        <p:spPr>
          <a:xfrm>
            <a:off x="8943340" y="4438015"/>
            <a:ext cx="809625" cy="2774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19"/>
          <p:cNvSpPr txBox="1"/>
          <p:nvPr/>
        </p:nvSpPr>
        <p:spPr>
          <a:xfrm>
            <a:off x="1089025" y="2569845"/>
            <a:ext cx="9090025" cy="510185"/>
          </a:xfrm>
          <a:prstGeom prst="roundRect">
            <a:avLst/>
          </a:prstGeom>
          <a:noFill/>
        </p:spPr>
        <p:txBody>
          <a:bodyPr wrap="square" rtlCol="0">
            <a:spAutoFit/>
          </a:bodyPr>
          <a:lstStyle/>
          <a:p>
            <a:r>
              <a:rPr lang="en-US" altLang="zh-CN" sz="2400" b="1" dirty="0" smtClean="0">
                <a:ln>
                  <a:noFill/>
                </a:ln>
                <a:effectLst/>
                <a:latin typeface="黑体" panose="02010609060101010101" charset="-122"/>
                <a:ea typeface="黑体" panose="02010609060101010101" charset="-122"/>
                <a:cs typeface="黑体" panose="02010609060101010101" charset="-122"/>
              </a:rPr>
              <a:t>（2）“党建引领、互助五兴”农村基层治理模式的</a:t>
            </a:r>
            <a:r>
              <a:rPr lang="zh-CN" altLang="zh-CN" sz="2400" b="1" dirty="0" smtClean="0">
                <a:ln>
                  <a:noFill/>
                </a:ln>
                <a:effectLst/>
                <a:latin typeface="黑体" panose="02010609060101010101" charset="-122"/>
                <a:ea typeface="黑体" panose="02010609060101010101" charset="-122"/>
                <a:cs typeface="黑体" panose="02010609060101010101" charset="-122"/>
              </a:rPr>
              <a:t>主要内容</a:t>
            </a:r>
            <a:r>
              <a:rPr lang="en-US" altLang="zh-CN" sz="2400" b="1" dirty="0" smtClean="0">
                <a:ln>
                  <a:noFill/>
                </a:ln>
                <a:effectLst/>
                <a:latin typeface="黑体" panose="02010609060101010101" charset="-122"/>
                <a:ea typeface="黑体" panose="02010609060101010101" charset="-122"/>
                <a:cs typeface="黑体" panose="02010609060101010101" charset="-122"/>
              </a:rPr>
              <a:t>。</a:t>
            </a:r>
            <a:endParaRPr lang="zh-CN" altLang="zh-CN" sz="2000" b="1" dirty="0" smtClean="0">
              <a:latin typeface="黑体" panose="02010609060101010101" charset="-122"/>
              <a:ea typeface="黑体" panose="02010609060101010101" charset="-122"/>
              <a:cs typeface="黑体" panose="02010609060101010101" charset="-122"/>
            </a:endParaRPr>
          </a:p>
        </p:txBody>
      </p:sp>
      <p:pic>
        <p:nvPicPr>
          <p:cNvPr id="2" name="图片 1" descr="ea24942045b7fc93e0cefb3f0310b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965" y="67945"/>
            <a:ext cx="757555" cy="757555"/>
          </a:xfrm>
          <a:prstGeom prst="rect">
            <a:avLst/>
          </a:prstGeom>
        </p:spPr>
      </p:pic>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000" fill="hold">
                                          <p:stCondLst>
                                            <p:cond delay="0"/>
                                          </p:stCondLst>
                                        </p:cTn>
                                        <p:tgtEl>
                                          <p:spTgt spid="7"/>
                                        </p:tgtEl>
                                        <p:attrNameLst>
                                          <p:attrName>style.visibility</p:attrName>
                                        </p:attrNameLst>
                                      </p:cBhvr>
                                      <p:to>
                                        <p:strVal val="visible"/>
                                      </p:to>
                                    </p:set>
                                    <p:animEffect transition="in" filter="box(ou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000"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000" fill="hold">
                                          <p:stCondLst>
                                            <p:cond delay="0"/>
                                          </p:stCondLst>
                                        </p:cTn>
                                        <p:tgtEl>
                                          <p:spTgt spid="9"/>
                                        </p:tgtEl>
                                        <p:attrNameLst>
                                          <p:attrName>style.visibility</p:attrName>
                                        </p:attrNameLst>
                                      </p:cBhvr>
                                      <p:to>
                                        <p:strVal val="visible"/>
                                      </p:to>
                                    </p:set>
                                    <p:animEffect transition="in" filter="wheel(4)">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32" fill="hold" grpId="0" nodeType="clickEffect">
                                  <p:stCondLst>
                                    <p:cond delay="0"/>
                                  </p:stCondLst>
                                  <p:childTnLst>
                                    <p:set>
                                      <p:cBhvr>
                                        <p:cTn id="36" dur="1000" fill="hold">
                                          <p:stCondLst>
                                            <p:cond delay="0"/>
                                          </p:stCondLst>
                                        </p:cTn>
                                        <p:tgtEl>
                                          <p:spTgt spid="10"/>
                                        </p:tgtEl>
                                        <p:attrNameLst>
                                          <p:attrName>style.visibility</p:attrName>
                                        </p:attrNameLst>
                                      </p:cBhvr>
                                      <p:to>
                                        <p:strVal val="visible"/>
                                      </p:to>
                                    </p:set>
                                    <p:animEffect transition="in" filter="diamond(out)">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5"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3" grpId="0" animBg="1"/>
      <p:bldP spid="14" grpId="0" animBg="1"/>
      <p:bldP spid="12"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92000"/>
          </a:schemeClr>
        </a:solidFill>
        <a:effectLst/>
      </p:bgPr>
    </p:bg>
    <p:spTree>
      <p:nvGrpSpPr>
        <p:cNvPr id="1" name=""/>
        <p:cNvGrpSpPr/>
        <p:nvPr/>
      </p:nvGrpSpPr>
      <p:grpSpPr>
        <a:xfrm>
          <a:off x="0" y="0"/>
          <a:ext cx="0" cy="0"/>
          <a:chOff x="0" y="0"/>
          <a:chExt cx="0" cy="0"/>
        </a:xfrm>
      </p:grpSpPr>
      <p:sp>
        <p:nvSpPr>
          <p:cNvPr id="21506" name="矩形 3"/>
          <p:cNvSpPr/>
          <p:nvPr/>
        </p:nvSpPr>
        <p:spPr>
          <a:xfrm>
            <a:off x="583565" y="862330"/>
            <a:ext cx="11013440" cy="1717675"/>
          </a:xfrm>
          <a:prstGeom prst="rect">
            <a:avLst/>
          </a:prstGeom>
          <a:solidFill>
            <a:schemeClr val="bg1"/>
          </a:solidFill>
          <a:ln w="12700">
            <a:noFill/>
          </a:ln>
          <a:effectLst>
            <a:softEdge rad="2667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891540"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精准扶贫精准脱贫的十八洞样板</a:t>
            </a:r>
          </a:p>
        </p:txBody>
      </p:sp>
      <p:sp>
        <p:nvSpPr>
          <p:cNvPr id="8" name="内容占位符 7"/>
          <p:cNvSpPr>
            <a:spLocks noGrp="1"/>
          </p:cNvSpPr>
          <p:nvPr>
            <p:ph idx="1"/>
          </p:nvPr>
        </p:nvSpPr>
        <p:spPr>
          <a:xfrm>
            <a:off x="1106805" y="1000760"/>
            <a:ext cx="9493885" cy="1112520"/>
          </a:xfrm>
        </p:spPr>
        <p:txBody>
          <a:bodyPr/>
          <a:lstStyle/>
          <a:p>
            <a:pPr marL="0" indent="0">
              <a:buNone/>
            </a:pPr>
            <a:r>
              <a:rPr lang="zh-CN" altLang="en-US" sz="3600" b="1" dirty="0">
                <a:gradFill>
                  <a:gsLst>
                    <a:gs pos="0">
                      <a:srgbClr val="007BD3"/>
                    </a:gs>
                    <a:gs pos="100000">
                      <a:srgbClr val="034373"/>
                    </a:gs>
                  </a:gsLst>
                  <a:lin scaled="0"/>
                </a:gradFill>
                <a:latin typeface="黑体" panose="02010609060101010101" charset="-122"/>
                <a:ea typeface="黑体" panose="02010609060101010101" charset="-122"/>
              </a:rPr>
              <a:t>一</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十</a:t>
            </a:r>
            <a:r>
              <a:rPr lang="zh-CN" altLang="zh-CN" sz="3600" b="1" dirty="0">
                <a:gradFill>
                  <a:gsLst>
                    <a:gs pos="0">
                      <a:srgbClr val="007BD3"/>
                    </a:gs>
                    <a:gs pos="100000">
                      <a:srgbClr val="034373"/>
                    </a:gs>
                  </a:gsLst>
                  <a:lin scaled="0"/>
                </a:gradFill>
                <a:latin typeface="黑体" panose="02010609060101010101" charset="-122"/>
                <a:ea typeface="黑体" panose="02010609060101010101" charset="-122"/>
              </a:rPr>
              <a:t>八洞村</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的</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前世今生</a:t>
            </a:r>
            <a:endParaRPr lang="zh-CN" altLang="en-US" sz="3600" b="1" dirty="0">
              <a:gradFill>
                <a:gsLst>
                  <a:gs pos="0">
                    <a:srgbClr val="007BD3"/>
                  </a:gs>
                  <a:gs pos="100000">
                    <a:srgbClr val="034373"/>
                  </a:gs>
                </a:gsLst>
                <a:lin scaled="0"/>
              </a:gradFill>
              <a:latin typeface="黑体" panose="02010609060101010101" charset="-122"/>
              <a:ea typeface="黑体" panose="02010609060101010101" charset="-122"/>
            </a:endParaRPr>
          </a:p>
          <a:p>
            <a:pPr marL="0" indent="0">
              <a:buNone/>
            </a:pPr>
            <a:r>
              <a:rPr lang="zh-CN" altLang="en-US" sz="3000" b="1" dirty="0">
                <a:solidFill>
                  <a:srgbClr val="FF0000"/>
                </a:solidFill>
                <a:latin typeface="+mn-ea"/>
                <a:cs typeface="+mn-ea"/>
              </a:rPr>
              <a:t> </a:t>
            </a:r>
            <a:r>
              <a:rPr lang="zh-CN" altLang="en-US" sz="3000" b="1" dirty="0">
                <a:solidFill>
                  <a:srgbClr val="FF0000"/>
                </a:solidFill>
                <a:latin typeface="楷体" panose="02010609060101010101" charset="-122"/>
                <a:ea typeface="楷体" panose="02010609060101010101" charset="-122"/>
                <a:cs typeface="DFKai-SB" panose="03000509000000000000" charset="-120"/>
              </a:rPr>
              <a:t>（一）十八洞的前世：穷得让人心痛</a:t>
            </a:r>
            <a:r>
              <a:rPr lang="zh-CN" altLang="en-US" sz="2400" b="1" dirty="0" smtClean="0">
                <a:latin typeface="宋体" panose="02010600030101010101" pitchFamily="2" charset="-122"/>
                <a:ea typeface="宋体" panose="02010600030101010101" pitchFamily="2" charset="-122"/>
                <a:cs typeface="宋体" panose="02010600030101010101" pitchFamily="2" charset="-122"/>
              </a:rPr>
              <a:t>      </a:t>
            </a:r>
            <a:endPar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1</a:t>
            </a:r>
            <a:r>
              <a:rPr lang="en-US" altLang="zh-CN"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一组发黄的老照片</a:t>
            </a:r>
          </a:p>
        </p:txBody>
      </p:sp>
      <p:cxnSp>
        <p:nvCxnSpPr>
          <p:cNvPr id="16" name="直接连接符 15"/>
          <p:cNvCxnSpPr/>
          <p:nvPr/>
        </p:nvCxnSpPr>
        <p:spPr>
          <a:xfrm>
            <a:off x="0" y="859155"/>
            <a:ext cx="10066020" cy="2540"/>
          </a:xfrm>
          <a:prstGeom prst="line">
            <a:avLst/>
          </a:prstGeom>
        </p:spPr>
        <p:style>
          <a:lnRef idx="1">
            <a:schemeClr val="accent2"/>
          </a:lnRef>
          <a:fillRef idx="0">
            <a:schemeClr val="accent2"/>
          </a:fillRef>
          <a:effectRef idx="0">
            <a:schemeClr val="accent2"/>
          </a:effectRef>
          <a:fontRef idx="minor">
            <a:schemeClr val="tx1"/>
          </a:fontRef>
        </p:style>
      </p:cxnSp>
      <p:pic>
        <p:nvPicPr>
          <p:cNvPr id="21" name="图片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2430" y="2580005"/>
            <a:ext cx="5619115" cy="3406775"/>
          </a:xfrm>
          <a:prstGeom prst="rect">
            <a:avLst/>
          </a:prstGeom>
          <a:effectLst>
            <a:softEdge rad="190500"/>
          </a:effectLst>
        </p:spPr>
      </p:pic>
      <p:pic>
        <p:nvPicPr>
          <p:cNvPr id="2" name="图片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09995" y="2580005"/>
            <a:ext cx="5697855" cy="3406775"/>
          </a:xfrm>
          <a:prstGeom prst="rect">
            <a:avLst/>
          </a:prstGeom>
          <a:effectLst>
            <a:softEdge rad="88900"/>
          </a:effectLst>
        </p:spPr>
      </p:pic>
      <p:pic>
        <p:nvPicPr>
          <p:cNvPr id="5" name="图片 4" descr="ea24942045b7fc93e0cefb3f0310b8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96520"/>
            <a:ext cx="757555" cy="75755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000" fill="hold">
                                          <p:stCondLst>
                                            <p:cond delay="0"/>
                                          </p:stCondLst>
                                        </p:cTn>
                                        <p:tgtEl>
                                          <p:spTgt spid="21"/>
                                        </p:tgtEl>
                                        <p:attrNameLst>
                                          <p:attrName>style.visibility</p:attrName>
                                        </p:attrNameLst>
                                      </p:cBhvr>
                                      <p:to>
                                        <p:strVal val="visible"/>
                                      </p:to>
                                    </p:set>
                                    <p:animEffect transition="in" filter="wheel(3)">
                                      <p:cBhvr>
                                        <p:cTn id="7" dur="1000"/>
                                        <p:tgtEl>
                                          <p:spTgt spid="21"/>
                                        </p:tgtEl>
                                      </p:cBhvr>
                                    </p:animEffect>
                                  </p:childTnLst>
                                </p:cTn>
                              </p:par>
                              <p:par>
                                <p:cTn id="8" presetID="21" presetClass="entr" presetSubtype="3" fill="hold" nodeType="withEffect">
                                  <p:stCondLst>
                                    <p:cond delay="0"/>
                                  </p:stCondLst>
                                  <p:childTnLst>
                                    <p:set>
                                      <p:cBhvr>
                                        <p:cTn id="9" dur="1000" fill="hold">
                                          <p:stCondLst>
                                            <p:cond delay="0"/>
                                          </p:stCondLst>
                                        </p:cTn>
                                        <p:tgtEl>
                                          <p:spTgt spid="2"/>
                                        </p:tgtEl>
                                        <p:attrNameLst>
                                          <p:attrName>style.visibility</p:attrName>
                                        </p:attrNameLst>
                                      </p:cBhvr>
                                      <p:to>
                                        <p:strVal val="visible"/>
                                      </p:to>
                                    </p:set>
                                    <p:animEffect transition="in" filter="wheel(3)">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543188" y="971971"/>
            <a:ext cx="10960735" cy="5070475"/>
          </a:xfrm>
          <a:prstGeom prst="rect">
            <a:avLst/>
          </a:prstGeom>
          <a:solidFill>
            <a:schemeClr val="bg1"/>
          </a:solidFill>
          <a:ln w="12700">
            <a:noFill/>
          </a:ln>
          <a:effectLst>
            <a:softEdge rad="4064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1205230" y="13081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a:p>
            <a:pPr algn="l"/>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251460" y="972185"/>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1664898" y="3079630"/>
            <a:ext cx="6245525" cy="369332"/>
          </a:xfrm>
          <a:prstGeom prst="rect">
            <a:avLst/>
          </a:prstGeom>
          <a:noFill/>
        </p:spPr>
        <p:txBody>
          <a:bodyPr wrap="square" rtlCol="0">
            <a:spAutoFit/>
          </a:bodyPr>
          <a:lstStyle/>
          <a:p>
            <a:endParaRPr lang="zh-CN" altLang="en-US" dirty="0"/>
          </a:p>
        </p:txBody>
      </p:sp>
      <p:sp>
        <p:nvSpPr>
          <p:cNvPr id="20" name="TextBox 19"/>
          <p:cNvSpPr txBox="1"/>
          <p:nvPr/>
        </p:nvSpPr>
        <p:spPr>
          <a:xfrm>
            <a:off x="1021715" y="2372360"/>
            <a:ext cx="9090025" cy="510185"/>
          </a:xfrm>
          <a:prstGeom prst="roundRect">
            <a:avLst/>
          </a:prstGeom>
          <a:noFill/>
        </p:spPr>
        <p:txBody>
          <a:bodyPr wrap="square" rtlCol="0">
            <a:spAutoFit/>
          </a:bodyPr>
          <a:lstStyle/>
          <a:p>
            <a:r>
              <a:rPr lang="en-US" altLang="zh-CN" sz="2400" b="1" dirty="0" smtClean="0">
                <a:ln>
                  <a:noFill/>
                </a:ln>
                <a:effectLst/>
                <a:latin typeface="黑体" panose="02010609060101010101" charset="-122"/>
                <a:ea typeface="黑体" panose="02010609060101010101" charset="-122"/>
                <a:cs typeface="黑体" panose="02010609060101010101" charset="-122"/>
              </a:rPr>
              <a:t>（3）“党建引领、互助五兴”农村基层治理模式的考核激励。</a:t>
            </a:r>
            <a:endParaRPr lang="zh-CN" altLang="zh-CN" sz="2000" b="1" dirty="0" smtClean="0">
              <a:latin typeface="黑体" panose="02010609060101010101" charset="-122"/>
              <a:ea typeface="黑体" panose="02010609060101010101" charset="-122"/>
              <a:cs typeface="黑体" panose="02010609060101010101" charset="-122"/>
            </a:endParaRPr>
          </a:p>
        </p:txBody>
      </p:sp>
      <p:sp>
        <p:nvSpPr>
          <p:cNvPr id="2" name="TextBox 19"/>
          <p:cNvSpPr txBox="1"/>
          <p:nvPr/>
        </p:nvSpPr>
        <p:spPr>
          <a:xfrm>
            <a:off x="1381760" y="2910205"/>
            <a:ext cx="9730105" cy="1533371"/>
          </a:xfrm>
          <a:prstGeom prst="roundRect">
            <a:avLst/>
          </a:prstGeom>
          <a:noFill/>
          <a:ln>
            <a:solidFill>
              <a:schemeClr val="accent1"/>
            </a:solidFill>
          </a:ln>
        </p:spPr>
        <p:txBody>
          <a:bodyPr wrap="square" rtlCol="0">
            <a:spAutoFit/>
          </a:bodyPr>
          <a:lstStyle/>
          <a:p>
            <a:r>
              <a:rPr lang="zh-CN" altLang="zh-CN" sz="28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纳入</a:t>
            </a:r>
            <a:r>
              <a:rPr lang="zh-CN" altLang="zh-CN" sz="2800" b="1" dirty="0" smtClean="0">
                <a:latin typeface="宋体" panose="02010600030101010101" pitchFamily="2" charset="-122"/>
                <a:ea typeface="宋体" panose="02010600030101010101" pitchFamily="2" charset="-122"/>
                <a:cs typeface="宋体" panose="02010600030101010101" pitchFamily="2" charset="-122"/>
              </a:rPr>
              <a:t>全县五个文明绩效考核内容，</a:t>
            </a:r>
          </a:p>
          <a:p>
            <a:r>
              <a:rPr lang="zh-CN" altLang="zh-CN" sz="28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纳入</a:t>
            </a:r>
            <a:r>
              <a:rPr lang="zh-CN" altLang="zh-CN" sz="2800" b="1" dirty="0" smtClean="0">
                <a:latin typeface="宋体" panose="02010600030101010101" pitchFamily="2" charset="-122"/>
                <a:ea typeface="宋体" panose="02010600030101010101" pitchFamily="2" charset="-122"/>
                <a:cs typeface="宋体" panose="02010600030101010101" pitchFamily="2" charset="-122"/>
              </a:rPr>
              <a:t>党组织书记年终履行基层党建工作责任述职评议内容，</a:t>
            </a:r>
          </a:p>
          <a:p>
            <a:r>
              <a:rPr lang="zh-CN" altLang="zh-CN" sz="28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纳入</a:t>
            </a:r>
            <a:r>
              <a:rPr lang="zh-CN" altLang="zh-CN" sz="2800" b="1" dirty="0" smtClean="0">
                <a:latin typeface="宋体" panose="02010600030101010101" pitchFamily="2" charset="-122"/>
                <a:ea typeface="宋体" panose="02010600030101010101" pitchFamily="2" charset="-122"/>
                <a:cs typeface="宋体" panose="02010600030101010101" pitchFamily="2" charset="-122"/>
              </a:rPr>
              <a:t>驻村帮扶工作考核内容，确保责任落实。</a:t>
            </a:r>
          </a:p>
        </p:txBody>
      </p:sp>
      <p:sp>
        <p:nvSpPr>
          <p:cNvPr id="7" name="TextBox 19"/>
          <p:cNvSpPr txBox="1"/>
          <p:nvPr/>
        </p:nvSpPr>
        <p:spPr>
          <a:xfrm>
            <a:off x="1381760" y="4812030"/>
            <a:ext cx="9730105" cy="1063573"/>
          </a:xfrm>
          <a:prstGeom prst="roundRect">
            <a:avLst/>
          </a:prstGeom>
          <a:noFill/>
          <a:ln>
            <a:solidFill>
              <a:schemeClr val="accent1"/>
            </a:solidFill>
          </a:ln>
        </p:spPr>
        <p:txBody>
          <a:bodyPr wrap="square" rtlCol="0">
            <a:spAutoFit/>
          </a:bodyPr>
          <a:lstStyle/>
          <a:p>
            <a:r>
              <a:rPr lang="zh-CN" altLang="zh-CN" sz="28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zh-CN" sz="2800" b="1" dirty="0" smtClean="0">
                <a:latin typeface="宋体" panose="02010600030101010101" pitchFamily="2" charset="-122"/>
                <a:ea typeface="宋体" panose="02010600030101010101" pitchFamily="2" charset="-122"/>
                <a:cs typeface="宋体" panose="02010600030101010101" pitchFamily="2" charset="-122"/>
              </a:rPr>
              <a:t>制定积分细则，报乡镇审批后执行。实行按月积分，按年考核评优，用积分兑换物品。</a:t>
            </a:r>
            <a:endParaRPr lang="zh-CN" altLang="zh-CN" sz="3200" b="1" dirty="0" smtClean="0">
              <a:latin typeface="楷体" panose="02010609060101010101" charset="-122"/>
              <a:ea typeface="楷体" panose="02010609060101010101" charset="-122"/>
              <a:cs typeface="宋体" panose="02010600030101010101" pitchFamily="2" charset="-122"/>
            </a:endParaRPr>
          </a:p>
        </p:txBody>
      </p:sp>
      <p:sp>
        <p:nvSpPr>
          <p:cNvPr id="4" name="文本框 3"/>
          <p:cNvSpPr txBox="1"/>
          <p:nvPr/>
        </p:nvSpPr>
        <p:spPr>
          <a:xfrm>
            <a:off x="542925" y="1066165"/>
            <a:ext cx="11106785" cy="521970"/>
          </a:xfrm>
          <a:prstGeom prst="rect">
            <a:avLst/>
          </a:prstGeom>
          <a:noFill/>
        </p:spPr>
        <p:txBody>
          <a:bodyPr wrap="square" rtlCol="0">
            <a:spAutoFit/>
          </a:bodyPr>
          <a:lstStyle/>
          <a:p>
            <a:r>
              <a:rPr lang="zh-CN" altLang="zh-CN" sz="2800" b="1" dirty="0" smtClean="0">
                <a:gradFill>
                  <a:gsLst>
                    <a:gs pos="0">
                      <a:srgbClr val="7B32B2"/>
                    </a:gs>
                    <a:gs pos="100000">
                      <a:srgbClr val="401A5D"/>
                    </a:gs>
                  </a:gsLst>
                  <a:lin scaled="0"/>
                </a:gradFill>
                <a:latin typeface="黑体" panose="02010609060101010101" charset="-122"/>
                <a:ea typeface="黑体" panose="02010609060101010101" charset="-122"/>
              </a:rPr>
              <a:t>（三）</a:t>
            </a:r>
            <a:r>
              <a:rPr lang="zh-CN" altLang="zh-CN" sz="2800" b="1" dirty="0" smtClean="0">
                <a:gradFill>
                  <a:gsLst>
                    <a:gs pos="0">
                      <a:srgbClr val="7B32B2"/>
                    </a:gs>
                    <a:gs pos="100000">
                      <a:srgbClr val="401A5D"/>
                    </a:gs>
                  </a:gsLst>
                  <a:lin scaled="0"/>
                </a:gradFill>
                <a:latin typeface="黑体" panose="02010609060101010101" charset="-122"/>
                <a:ea typeface="黑体" panose="02010609060101010101" charset="-122"/>
                <a:sym typeface="+mn-ea"/>
              </a:rPr>
              <a:t>巩固脱贫成果，积极有效衔接，十八洞村成为乡村振兴的示范</a:t>
            </a:r>
            <a:endParaRPr lang="zh-CN" altLang="zh-CN" sz="2800" b="1" dirty="0" smtClean="0">
              <a:solidFill>
                <a:schemeClr val="accent1"/>
              </a:solidFill>
              <a:sym typeface="+mn-ea"/>
            </a:endParaRPr>
          </a:p>
        </p:txBody>
      </p:sp>
      <p:sp>
        <p:nvSpPr>
          <p:cNvPr id="10" name="Rectangle 1"/>
          <p:cNvSpPr>
            <a:spLocks noChangeArrowheads="1"/>
          </p:cNvSpPr>
          <p:nvPr/>
        </p:nvSpPr>
        <p:spPr bwMode="auto">
          <a:xfrm>
            <a:off x="622935" y="1588135"/>
            <a:ext cx="8329295" cy="784225"/>
          </a:xfrm>
          <a:prstGeom prst="rect">
            <a:avLst/>
          </a:prstGeom>
          <a:noFill/>
          <a:ln w="9525">
            <a:noFill/>
            <a:miter lim="800000"/>
          </a:ln>
          <a:effectLst/>
        </p:spPr>
        <p:txBody>
          <a:bodyPr vert="horz" wrap="square" lIns="91440" tIns="45720" rIns="91440" bIns="0" numCol="1" anchor="ctr" anchorCtr="0" compatLnSpc="1">
            <a:spAutoFit/>
          </a:bodyPr>
          <a:lstStyle/>
          <a:p>
            <a:pPr marL="0" marR="0" lvl="0" indent="408305" algn="l"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dirty="0" smtClean="0">
                <a:ln>
                  <a:noFill/>
                </a:ln>
                <a:solidFill>
                  <a:srgbClr val="FF0000"/>
                </a:solidFill>
                <a:effectLst/>
                <a:latin typeface="楷体" panose="02010609060101010101" charset="-122"/>
                <a:ea typeface="楷体" panose="02010609060101010101" charset="-122"/>
                <a:cs typeface="楷体" panose="02010609060101010101" charset="-122"/>
              </a:rPr>
              <a:t>1.</a:t>
            </a:r>
            <a:r>
              <a:rPr kumimoji="0" lang="zh-CN" altLang="en-US" sz="2400" b="1" i="0" u="none" strike="noStrike" cap="none" normalizeH="0" baseline="0" dirty="0" smtClean="0">
                <a:ln>
                  <a:noFill/>
                </a:ln>
                <a:solidFill>
                  <a:srgbClr val="FF0000"/>
                </a:solidFill>
                <a:effectLst/>
                <a:latin typeface="楷体" panose="02010609060101010101" charset="-122"/>
                <a:ea typeface="楷体" panose="02010609060101010101" charset="-122"/>
                <a:cs typeface="楷体" panose="02010609060101010101" charset="-122"/>
              </a:rPr>
              <a:t>推行“党建引领、互助五兴”农村治理新模式：</a:t>
            </a:r>
          </a:p>
          <a:p>
            <a:pPr marL="0" marR="0" lvl="0" indent="408305"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rgbClr val="FF0000"/>
                </a:solidFill>
                <a:effectLst/>
                <a:latin typeface="楷体" panose="02010609060101010101" charset="-122"/>
                <a:ea typeface="楷体" panose="02010609060101010101" charset="-122"/>
                <a:cs typeface="楷体" panose="02010609060101010101" charset="-122"/>
              </a:rPr>
              <a:t>    重构乡村治理体系，精准提升乡村治理水平</a:t>
            </a:r>
            <a:endParaRPr kumimoji="0" lang="zh-CN" altLang="en-US" sz="2400" b="0" i="0" u="none" strike="noStrike" cap="none" normalizeH="0" baseline="0" dirty="0" smtClean="0">
              <a:ln>
                <a:noFill/>
              </a:ln>
              <a:solidFill>
                <a:schemeClr val="tx1"/>
              </a:solidFill>
              <a:effectLst/>
              <a:latin typeface="楷体" panose="02010609060101010101" charset="-122"/>
              <a:ea typeface="楷体" panose="02010609060101010101" charset="-122"/>
              <a:cs typeface="楷体" panose="02010609060101010101" charset="-122"/>
            </a:endParaRPr>
          </a:p>
        </p:txBody>
      </p:sp>
      <p:pic>
        <p:nvPicPr>
          <p:cNvPr id="5" name="图片 4" descr="ea24942045b7fc93e0cefb3f0310b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965" y="67945"/>
            <a:ext cx="757555" cy="757555"/>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542553" y="974511"/>
            <a:ext cx="10960735" cy="5070475"/>
          </a:xfrm>
          <a:prstGeom prst="rect">
            <a:avLst/>
          </a:prstGeom>
          <a:solidFill>
            <a:schemeClr val="bg1"/>
          </a:solidFill>
          <a:ln w="12700">
            <a:noFill/>
          </a:ln>
          <a:effectLst>
            <a:softEdge rad="4191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1108075" y="137795"/>
            <a:ext cx="8722995" cy="617855"/>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a:p>
            <a:pPr algn="l"/>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227965" y="899160"/>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1664898" y="3079630"/>
            <a:ext cx="6245525" cy="369332"/>
          </a:xfrm>
          <a:prstGeom prst="rect">
            <a:avLst/>
          </a:prstGeom>
          <a:noFill/>
        </p:spPr>
        <p:txBody>
          <a:bodyPr wrap="square" rtlCol="0">
            <a:spAutoFit/>
          </a:bodyPr>
          <a:lstStyle/>
          <a:p>
            <a:endParaRPr lang="zh-CN" altLang="en-US" dirty="0"/>
          </a:p>
        </p:txBody>
      </p:sp>
      <p:pic>
        <p:nvPicPr>
          <p:cNvPr id="13" name="图片 12" descr="20190516湖南日报专版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07490" y="1798955"/>
            <a:ext cx="8633460" cy="4358005"/>
          </a:xfrm>
          <a:prstGeom prst="rect">
            <a:avLst/>
          </a:prstGeom>
        </p:spPr>
      </p:pic>
      <p:pic>
        <p:nvPicPr>
          <p:cNvPr id="14" name="图片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77290" y="1588135"/>
            <a:ext cx="9080500" cy="4747260"/>
          </a:xfrm>
          <a:prstGeom prst="rect">
            <a:avLst/>
          </a:prstGeom>
        </p:spPr>
      </p:pic>
      <p:pic>
        <p:nvPicPr>
          <p:cNvPr id="17" name="图片 16" descr="湘组【2019】75号全省推广“党建引领 互助五行”农村基层治理模式的通知_0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77290" y="1588135"/>
            <a:ext cx="9080500" cy="4746625"/>
          </a:xfrm>
          <a:prstGeom prst="rect">
            <a:avLst/>
          </a:prstGeom>
          <a:effectLst>
            <a:softEdge rad="12700"/>
          </a:effectLst>
        </p:spPr>
      </p:pic>
      <p:sp>
        <p:nvSpPr>
          <p:cNvPr id="4" name="文本框 3"/>
          <p:cNvSpPr txBox="1"/>
          <p:nvPr/>
        </p:nvSpPr>
        <p:spPr>
          <a:xfrm>
            <a:off x="542290" y="1066165"/>
            <a:ext cx="11106785" cy="521970"/>
          </a:xfrm>
          <a:prstGeom prst="rect">
            <a:avLst/>
          </a:prstGeom>
          <a:noFill/>
        </p:spPr>
        <p:txBody>
          <a:bodyPr wrap="square" rtlCol="0">
            <a:spAutoFit/>
          </a:bodyPr>
          <a:lstStyle/>
          <a:p>
            <a:r>
              <a:rPr lang="zh-CN" altLang="zh-CN" sz="2800" b="1" dirty="0" smtClean="0">
                <a:gradFill>
                  <a:gsLst>
                    <a:gs pos="0">
                      <a:srgbClr val="7B32B2"/>
                    </a:gs>
                    <a:gs pos="100000">
                      <a:srgbClr val="401A5D"/>
                    </a:gs>
                  </a:gsLst>
                  <a:lin scaled="0"/>
                </a:gradFill>
                <a:latin typeface="黑体" panose="02010609060101010101" charset="-122"/>
                <a:ea typeface="黑体" panose="02010609060101010101" charset="-122"/>
              </a:rPr>
              <a:t>（三）</a:t>
            </a:r>
            <a:r>
              <a:rPr lang="zh-CN" altLang="zh-CN" sz="2800" b="1" dirty="0" smtClean="0">
                <a:gradFill>
                  <a:gsLst>
                    <a:gs pos="0">
                      <a:srgbClr val="7B32B2"/>
                    </a:gs>
                    <a:gs pos="100000">
                      <a:srgbClr val="401A5D"/>
                    </a:gs>
                  </a:gsLst>
                  <a:lin scaled="0"/>
                </a:gradFill>
                <a:latin typeface="黑体" panose="02010609060101010101" charset="-122"/>
                <a:ea typeface="黑体" panose="02010609060101010101" charset="-122"/>
                <a:sym typeface="+mn-ea"/>
              </a:rPr>
              <a:t>巩固脱贫成果，积极有效衔接，十八洞村成为乡村振兴的示范</a:t>
            </a:r>
            <a:endParaRPr lang="zh-CN" altLang="zh-CN" sz="2800" b="1" dirty="0" smtClean="0">
              <a:solidFill>
                <a:schemeClr val="accent1"/>
              </a:solidFill>
              <a:sym typeface="+mn-ea"/>
            </a:endParaRPr>
          </a:p>
        </p:txBody>
      </p:sp>
      <p:pic>
        <p:nvPicPr>
          <p:cNvPr id="5" name="图片 4" descr="ea24942045b7fc93e0cefb3f0310b8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7965" y="67945"/>
            <a:ext cx="757555" cy="757555"/>
          </a:xfrm>
          <a:prstGeom prst="rect">
            <a:avLst/>
          </a:prstGeom>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000"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000" fill="hold">
                                          <p:stCondLst>
                                            <p:cond delay="0"/>
                                          </p:stCondLst>
                                        </p:cTn>
                                        <p:tgtEl>
                                          <p:spTgt spid="14"/>
                                        </p:tgtEl>
                                        <p:attrNameLst>
                                          <p:attrName>style.visibility</p:attrName>
                                        </p:attrNameLst>
                                      </p:cBhvr>
                                      <p:to>
                                        <p:strVal val="visible"/>
                                      </p:to>
                                    </p:set>
                                    <p:animEffect transition="in" filter="box(out)">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000" fill="hold">
                                          <p:stCondLst>
                                            <p:cond delay="0"/>
                                          </p:stCondLst>
                                        </p:cTn>
                                        <p:tgtEl>
                                          <p:spTgt spid="17"/>
                                        </p:tgtEl>
                                        <p:attrNameLst>
                                          <p:attrName>style.visibility</p:attrName>
                                        </p:attrNameLst>
                                      </p:cBhvr>
                                      <p:to>
                                        <p:strVal val="visible"/>
                                      </p:to>
                                    </p:set>
                                    <p:animEffect transition="in" filter="wheel(4)">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3"/>
          <p:cNvSpPr/>
          <p:nvPr/>
        </p:nvSpPr>
        <p:spPr>
          <a:xfrm>
            <a:off x="440690" y="1066165"/>
            <a:ext cx="11118215" cy="5143500"/>
          </a:xfrm>
          <a:prstGeom prst="rect">
            <a:avLst/>
          </a:prstGeom>
          <a:solidFill>
            <a:schemeClr val="bg1"/>
          </a:solidFill>
          <a:ln w="12700">
            <a:noFill/>
          </a:ln>
          <a:effectLst>
            <a:softEdge rad="2794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1172210" y="170180"/>
            <a:ext cx="8722995" cy="7505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a:p>
            <a:pPr algn="l"/>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224790" y="930275"/>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1664898" y="3079630"/>
            <a:ext cx="6245525" cy="369332"/>
          </a:xfrm>
          <a:prstGeom prst="rect">
            <a:avLst/>
          </a:prstGeom>
          <a:noFill/>
        </p:spPr>
        <p:txBody>
          <a:bodyPr wrap="square" rtlCol="0">
            <a:spAutoFit/>
          </a:bodyPr>
          <a:lstStyle/>
          <a:p>
            <a:endParaRPr lang="zh-CN" altLang="en-US" dirty="0"/>
          </a:p>
        </p:txBody>
      </p:sp>
      <p:sp>
        <p:nvSpPr>
          <p:cNvPr id="2049" name="Rectangle 1"/>
          <p:cNvSpPr>
            <a:spLocks noChangeArrowheads="1"/>
          </p:cNvSpPr>
          <p:nvPr/>
        </p:nvSpPr>
        <p:spPr bwMode="auto">
          <a:xfrm>
            <a:off x="1089025" y="1653540"/>
            <a:ext cx="6413500" cy="476250"/>
          </a:xfrm>
          <a:prstGeom prst="rect">
            <a:avLst/>
          </a:prstGeom>
          <a:noFill/>
          <a:ln w="9525">
            <a:noFill/>
            <a:miter lim="800000"/>
          </a:ln>
          <a:effectLst/>
        </p:spPr>
        <p:txBody>
          <a:bodyPr vert="horz" wrap="square" lIns="91440" tIns="45720" rIns="91440" bIns="0" numCol="1" anchor="ctr" anchorCtr="0" compatLnSpc="1">
            <a:spAutoFit/>
          </a:bodyPr>
          <a:lstStyle/>
          <a:p>
            <a:r>
              <a:rPr lang="en-US" altLang="zh-CN" sz="2800" b="1" dirty="0" smtClean="0">
                <a:solidFill>
                  <a:srgbClr val="C00000"/>
                </a:solidFill>
                <a:latin typeface="楷体" panose="02010609060101010101" charset="-122"/>
                <a:ea typeface="楷体" panose="02010609060101010101" charset="-122"/>
                <a:cs typeface="楷体" panose="02010609060101010101" charset="-122"/>
              </a:rPr>
              <a:t>2.</a:t>
            </a:r>
            <a:r>
              <a:rPr lang="zh-CN" altLang="zh-CN" sz="2800" b="1" dirty="0" smtClean="0">
                <a:solidFill>
                  <a:srgbClr val="C00000"/>
                </a:solidFill>
                <a:latin typeface="楷体" panose="02010609060101010101" charset="-122"/>
                <a:ea typeface="楷体" panose="02010609060101010101" charset="-122"/>
                <a:cs typeface="楷体" panose="02010609060101010101" charset="-122"/>
              </a:rPr>
              <a:t>发挥资源优势，大力发展乡村旅游业</a:t>
            </a:r>
            <a:endParaRPr kumimoji="0" lang="zh-CN" altLang="zh-CN" sz="2800" b="1" i="0" u="none" strike="noStrike" cap="none" normalizeH="0" baseline="0" dirty="0" smtClean="0">
              <a:ln>
                <a:noFill/>
              </a:ln>
              <a:solidFill>
                <a:srgbClr val="C00000"/>
              </a:solidFill>
              <a:effectLst/>
              <a:latin typeface="楷体" panose="02010609060101010101" charset="-122"/>
              <a:ea typeface="楷体" panose="02010609060101010101" charset="-122"/>
              <a:cs typeface="楷体" panose="02010609060101010101" charset="-122"/>
            </a:endParaRPr>
          </a:p>
        </p:txBody>
      </p:sp>
      <p:pic>
        <p:nvPicPr>
          <p:cNvPr id="2" name="图片 1"/>
          <p:cNvPicPr>
            <a:picLocks noChangeAspect="1"/>
          </p:cNvPicPr>
          <p:nvPr/>
        </p:nvPicPr>
        <p:blipFill>
          <a:blip r:embed="rId4" cstate="print"/>
          <a:stretch>
            <a:fillRect/>
          </a:stretch>
        </p:blipFill>
        <p:spPr>
          <a:xfrm>
            <a:off x="8484870" y="2659380"/>
            <a:ext cx="3623310" cy="3832860"/>
          </a:xfrm>
          <a:prstGeom prst="rect">
            <a:avLst/>
          </a:prstGeom>
          <a:effectLst>
            <a:softEdge rad="203200"/>
          </a:effectLst>
        </p:spPr>
      </p:pic>
      <p:pic>
        <p:nvPicPr>
          <p:cNvPr id="5" name="图片 4"/>
          <p:cNvPicPr>
            <a:picLocks noChangeAspect="1"/>
          </p:cNvPicPr>
          <p:nvPr/>
        </p:nvPicPr>
        <p:blipFill>
          <a:blip r:embed="rId5" cstate="print"/>
          <a:stretch>
            <a:fillRect/>
          </a:stretch>
        </p:blipFill>
        <p:spPr>
          <a:xfrm>
            <a:off x="224790" y="2245360"/>
            <a:ext cx="4190365" cy="3615690"/>
          </a:xfrm>
          <a:prstGeom prst="rect">
            <a:avLst/>
          </a:prstGeom>
          <a:effectLst>
            <a:softEdge rad="165100"/>
          </a:effectLst>
        </p:spPr>
      </p:pic>
      <p:sp>
        <p:nvSpPr>
          <p:cNvPr id="4" name="文本框 3"/>
          <p:cNvSpPr txBox="1"/>
          <p:nvPr/>
        </p:nvSpPr>
        <p:spPr>
          <a:xfrm>
            <a:off x="542290" y="1066165"/>
            <a:ext cx="11106785" cy="521970"/>
          </a:xfrm>
          <a:prstGeom prst="rect">
            <a:avLst/>
          </a:prstGeom>
          <a:noFill/>
        </p:spPr>
        <p:txBody>
          <a:bodyPr wrap="square" rtlCol="0">
            <a:spAutoFit/>
          </a:bodyPr>
          <a:lstStyle/>
          <a:p>
            <a:r>
              <a:rPr lang="zh-CN" altLang="zh-CN" sz="2800" b="1" dirty="0" smtClean="0">
                <a:gradFill>
                  <a:gsLst>
                    <a:gs pos="0">
                      <a:srgbClr val="7B32B2"/>
                    </a:gs>
                    <a:gs pos="100000">
                      <a:srgbClr val="401A5D"/>
                    </a:gs>
                  </a:gsLst>
                  <a:lin scaled="0"/>
                </a:gradFill>
                <a:latin typeface="黑体" panose="02010609060101010101" charset="-122"/>
                <a:ea typeface="黑体" panose="02010609060101010101" charset="-122"/>
              </a:rPr>
              <a:t>（三）</a:t>
            </a:r>
            <a:r>
              <a:rPr lang="zh-CN" altLang="zh-CN" sz="2800" b="1" dirty="0" smtClean="0">
                <a:gradFill>
                  <a:gsLst>
                    <a:gs pos="0">
                      <a:srgbClr val="7B32B2"/>
                    </a:gs>
                    <a:gs pos="100000">
                      <a:srgbClr val="401A5D"/>
                    </a:gs>
                  </a:gsLst>
                  <a:lin scaled="0"/>
                </a:gradFill>
                <a:latin typeface="黑体" panose="02010609060101010101" charset="-122"/>
                <a:ea typeface="黑体" panose="02010609060101010101" charset="-122"/>
                <a:sym typeface="+mn-ea"/>
              </a:rPr>
              <a:t>巩固脱贫成果，积极有效衔接，十八洞村成为乡村振兴的示范</a:t>
            </a:r>
            <a:endParaRPr lang="zh-CN" altLang="zh-CN" sz="2800" b="1" dirty="0" smtClean="0">
              <a:solidFill>
                <a:schemeClr val="accent1"/>
              </a:solidFill>
              <a:sym typeface="+mn-ea"/>
            </a:endParaRPr>
          </a:p>
        </p:txBody>
      </p:sp>
      <p:pic>
        <p:nvPicPr>
          <p:cNvPr id="10" name="图片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93895" y="2133600"/>
            <a:ext cx="3990975" cy="3839845"/>
          </a:xfrm>
          <a:prstGeom prst="rect">
            <a:avLst/>
          </a:prstGeom>
          <a:effectLst>
            <a:softEdge rad="228600"/>
          </a:effectLst>
        </p:spPr>
      </p:pic>
      <p:pic>
        <p:nvPicPr>
          <p:cNvPr id="7" name="图片 6" descr="ea24942045b7fc93e0cefb3f0310b8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7965" y="67945"/>
            <a:ext cx="757555" cy="757555"/>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blinds(vertical)">
                                      <p:cBhvr>
                                        <p:cTn id="7" dur="500"/>
                                        <p:tgtEl>
                                          <p:spTgt spid="20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
          <p:cNvSpPr/>
          <p:nvPr/>
        </p:nvSpPr>
        <p:spPr>
          <a:xfrm>
            <a:off x="438785" y="797560"/>
            <a:ext cx="11210290" cy="5525135"/>
          </a:xfrm>
          <a:prstGeom prst="rect">
            <a:avLst/>
          </a:prstGeom>
          <a:solidFill>
            <a:schemeClr val="bg1"/>
          </a:solidFill>
          <a:ln w="12700">
            <a:noFill/>
          </a:ln>
          <a:effectLst>
            <a:softEdge rad="3810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1089025" y="17907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a:p>
            <a:pPr algn="l"/>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089025" y="1375410"/>
            <a:ext cx="10315575" cy="3968750"/>
          </a:xfrm>
        </p:spPr>
        <p:txBody>
          <a:bodyPr/>
          <a:lstStyle/>
          <a:p>
            <a:pPr marL="0" indent="0">
              <a:buNone/>
            </a:pPr>
            <a:endParaRPr lang="zh-CN" altLang="en-US" sz="3600" b="1" dirty="0">
              <a:solidFill>
                <a:srgbClr val="FF0000"/>
              </a:solidFill>
              <a:latin typeface="宋体" panose="02010600030101010101" pitchFamily="2" charset="-122"/>
              <a:ea typeface="宋体" panose="02010600030101010101" pitchFamily="2" charset="-122"/>
              <a:sym typeface="+mn-ea"/>
            </a:endParaRPr>
          </a:p>
          <a:p>
            <a:pPr marL="0" indent="0">
              <a:buNone/>
            </a:pPr>
            <a:r>
              <a:rPr lang="zh-CN" altLang="en-US" sz="3200" b="1" dirty="0">
                <a:solidFill>
                  <a:srgbClr val="FF0000"/>
                </a:solidFill>
                <a:latin typeface="+mn-ea"/>
                <a:cs typeface="+mn-ea"/>
              </a:rPr>
              <a:t> </a:t>
            </a:r>
            <a:endParaRPr lang="zh-CN" altLang="en-US" sz="3200" b="1" dirty="0">
              <a:solidFill>
                <a:srgbClr val="FF0000"/>
              </a:solidFill>
              <a:latin typeface="DFKai-SB" panose="03000509000000000000" charset="-120"/>
              <a:ea typeface="DFKai-SB" panose="03000509000000000000" charset="-120"/>
              <a:cs typeface="DFKai-SB" panose="03000509000000000000" charset="-120"/>
            </a:endParaRP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a:p>
            <a:pPr marL="0" indent="0">
              <a:buNone/>
            </a:pPr>
            <a:endParaRPr sz="2800" b="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6" name="直接连接符 15"/>
          <p:cNvCxnSpPr/>
          <p:nvPr/>
        </p:nvCxnSpPr>
        <p:spPr>
          <a:xfrm>
            <a:off x="227965" y="944245"/>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1664898" y="3079630"/>
            <a:ext cx="6245525" cy="369332"/>
          </a:xfrm>
          <a:prstGeom prst="rect">
            <a:avLst/>
          </a:prstGeom>
          <a:noFill/>
        </p:spPr>
        <p:txBody>
          <a:bodyPr wrap="square" rtlCol="0">
            <a:spAutoFit/>
          </a:bodyPr>
          <a:lstStyle/>
          <a:p>
            <a:endParaRPr lang="zh-CN" altLang="en-US" dirty="0"/>
          </a:p>
        </p:txBody>
      </p:sp>
      <p:sp>
        <p:nvSpPr>
          <p:cNvPr id="5" name="TextBox 17"/>
          <p:cNvSpPr txBox="1"/>
          <p:nvPr/>
        </p:nvSpPr>
        <p:spPr>
          <a:xfrm>
            <a:off x="542290" y="3398520"/>
            <a:ext cx="1089025" cy="2030095"/>
          </a:xfrm>
          <a:prstGeom prst="rect">
            <a:avLst/>
          </a:prstGeom>
          <a:solidFill>
            <a:srgbClr val="379ADD"/>
          </a:solidFill>
          <a:ln>
            <a:solidFill>
              <a:srgbClr val="46C00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lnSpc>
                <a:spcPct val="150000"/>
              </a:lnSpc>
            </a:pPr>
            <a:r>
              <a:rPr lang="en-US" altLang="zh-CN" sz="2400" b="1" dirty="0" smtClean="0"/>
              <a:t> </a:t>
            </a:r>
            <a:r>
              <a:rPr lang="zh-CN" altLang="zh-CN" sz="2800" b="1" dirty="0" smtClean="0">
                <a:latin typeface="黑体" panose="02010609060101010101" charset="-122"/>
                <a:ea typeface="黑体" panose="02010609060101010101" charset="-122"/>
              </a:rPr>
              <a:t>四种发展模式</a:t>
            </a:r>
          </a:p>
        </p:txBody>
      </p:sp>
      <p:sp>
        <p:nvSpPr>
          <p:cNvPr id="7" name="TextBox 14"/>
          <p:cNvSpPr txBox="1"/>
          <p:nvPr/>
        </p:nvSpPr>
        <p:spPr>
          <a:xfrm>
            <a:off x="2078355" y="3079115"/>
            <a:ext cx="2531110" cy="2676525"/>
          </a:xfrm>
          <a:prstGeom prst="rect">
            <a:avLst/>
          </a:prstGeom>
          <a:solidFill>
            <a:srgbClr val="379ADD"/>
          </a:solidFill>
          <a:ln>
            <a:solidFill>
              <a:srgbClr val="FF000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lnSpc>
                <a:spcPct val="150000"/>
              </a:lnSpc>
            </a:pPr>
            <a:r>
              <a:rPr lang="en-US" altLang="zh-CN" sz="2800" b="1" dirty="0" smtClean="0"/>
              <a:t>  </a:t>
            </a:r>
            <a:r>
              <a:rPr lang="zh-CN" altLang="zh-CN" sz="2800" b="1" dirty="0" smtClean="0">
                <a:latin typeface="黑体" panose="02010609060101010101" charset="-122"/>
                <a:ea typeface="黑体" panose="02010609060101010101" charset="-122"/>
              </a:rPr>
              <a:t>产业带动型</a:t>
            </a:r>
          </a:p>
          <a:p>
            <a:pPr algn="ctr">
              <a:lnSpc>
                <a:spcPct val="150000"/>
              </a:lnSpc>
            </a:pPr>
            <a:r>
              <a:rPr lang="zh-CN" altLang="zh-CN" sz="2800" b="1" dirty="0" smtClean="0">
                <a:latin typeface="黑体" panose="02010609060101010101" charset="-122"/>
                <a:ea typeface="黑体" panose="02010609060101010101" charset="-122"/>
              </a:rPr>
              <a:t> 资源推动型</a:t>
            </a:r>
          </a:p>
          <a:p>
            <a:pPr algn="ctr">
              <a:lnSpc>
                <a:spcPct val="150000"/>
              </a:lnSpc>
            </a:pPr>
            <a:r>
              <a:rPr lang="zh-CN" altLang="zh-CN" sz="2800" b="1" dirty="0" smtClean="0">
                <a:latin typeface="黑体" panose="02010609060101010101" charset="-122"/>
                <a:ea typeface="黑体" panose="02010609060101010101" charset="-122"/>
              </a:rPr>
              <a:t> 旅游拉动型</a:t>
            </a:r>
          </a:p>
          <a:p>
            <a:pPr algn="ctr">
              <a:lnSpc>
                <a:spcPct val="150000"/>
              </a:lnSpc>
            </a:pPr>
            <a:r>
              <a:rPr lang="zh-CN" altLang="zh-CN" sz="2800" b="1" dirty="0" smtClean="0">
                <a:latin typeface="黑体" panose="02010609060101010101" charset="-122"/>
                <a:ea typeface="黑体" panose="02010609060101010101" charset="-122"/>
              </a:rPr>
              <a:t> 品牌联动型</a:t>
            </a:r>
          </a:p>
        </p:txBody>
      </p:sp>
      <p:sp>
        <p:nvSpPr>
          <p:cNvPr id="10" name="TextBox 17"/>
          <p:cNvSpPr txBox="1"/>
          <p:nvPr/>
        </p:nvSpPr>
        <p:spPr>
          <a:xfrm>
            <a:off x="6163945" y="3217545"/>
            <a:ext cx="1082675" cy="2030095"/>
          </a:xfrm>
          <a:prstGeom prst="rect">
            <a:avLst/>
          </a:prstGeom>
          <a:solidFill>
            <a:srgbClr val="379ADD"/>
          </a:solidFill>
          <a:ln>
            <a:solidFill>
              <a:srgbClr val="46C00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lnSpc>
                <a:spcPct val="150000"/>
              </a:lnSpc>
            </a:pPr>
            <a:r>
              <a:rPr lang="zh-CN" altLang="zh-CN" sz="2800" b="1" dirty="0" smtClean="0">
                <a:latin typeface="黑体" panose="02010609060101010101" charset="-122"/>
                <a:ea typeface="黑体" panose="02010609060101010101" charset="-122"/>
              </a:rPr>
              <a:t>四种经营模式</a:t>
            </a:r>
          </a:p>
        </p:txBody>
      </p:sp>
      <p:sp>
        <p:nvSpPr>
          <p:cNvPr id="11" name="TextBox 14"/>
          <p:cNvSpPr txBox="1"/>
          <p:nvPr/>
        </p:nvSpPr>
        <p:spPr>
          <a:xfrm>
            <a:off x="7823200" y="2709545"/>
            <a:ext cx="2809875" cy="3046095"/>
          </a:xfrm>
          <a:prstGeom prst="rect">
            <a:avLst/>
          </a:prstGeom>
          <a:solidFill>
            <a:srgbClr val="379ADD"/>
          </a:solidFill>
          <a:ln w="31750" cmpd="dbl">
            <a:solidFill>
              <a:srgbClr val="FF0000"/>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lnSpc>
                <a:spcPct val="150000"/>
              </a:lnSpc>
              <a:buClrTx/>
              <a:buSzTx/>
              <a:buNone/>
            </a:pPr>
            <a:r>
              <a:rPr lang="en-US" altLang="zh-CN" sz="3200" b="1" dirty="0" smtClean="0">
                <a:latin typeface="楷体" panose="02010609060101010101" charset="-122"/>
                <a:ea typeface="楷体" panose="02010609060101010101" charset="-122"/>
                <a:cs typeface="楷体" panose="02010609060101010101" charset="-122"/>
              </a:rPr>
              <a:t> </a:t>
            </a:r>
            <a:r>
              <a:rPr lang="zh-CN" altLang="zh-CN" sz="2800" b="1" dirty="0" smtClean="0">
                <a:latin typeface="黑体" panose="02010609060101010101" charset="-122"/>
                <a:ea typeface="黑体" panose="02010609060101010101" charset="-122"/>
              </a:rPr>
              <a:t>购买服务</a:t>
            </a:r>
          </a:p>
          <a:p>
            <a:pPr algn="ctr">
              <a:lnSpc>
                <a:spcPct val="150000"/>
              </a:lnSpc>
              <a:buClrTx/>
              <a:buSzTx/>
              <a:buNone/>
            </a:pPr>
            <a:r>
              <a:rPr lang="zh-CN" altLang="zh-CN" sz="2800" b="1" dirty="0" smtClean="0">
                <a:latin typeface="黑体" panose="02010609060101010101" charset="-122"/>
                <a:ea typeface="黑体" panose="02010609060101010101" charset="-122"/>
              </a:rPr>
              <a:t> 代建自管</a:t>
            </a:r>
          </a:p>
          <a:p>
            <a:pPr algn="ctr">
              <a:lnSpc>
                <a:spcPct val="150000"/>
              </a:lnSpc>
              <a:buClrTx/>
              <a:buSzTx/>
              <a:buNone/>
            </a:pPr>
            <a:r>
              <a:rPr lang="zh-CN" altLang="zh-CN" sz="2800" b="1" dirty="0" smtClean="0">
                <a:latin typeface="黑体" panose="02010609060101010101" charset="-122"/>
                <a:ea typeface="黑体" panose="02010609060101010101" charset="-122"/>
              </a:rPr>
              <a:t> 代建代管</a:t>
            </a:r>
          </a:p>
          <a:p>
            <a:pPr algn="ctr">
              <a:lnSpc>
                <a:spcPct val="150000"/>
              </a:lnSpc>
              <a:buClrTx/>
              <a:buSzTx/>
              <a:buNone/>
            </a:pPr>
            <a:r>
              <a:rPr lang="zh-CN" altLang="zh-CN" sz="2800" b="1" dirty="0" smtClean="0">
                <a:latin typeface="黑体" panose="02010609060101010101" charset="-122"/>
                <a:ea typeface="黑体" panose="02010609060101010101" charset="-122"/>
              </a:rPr>
              <a:t> 村企共建</a:t>
            </a:r>
          </a:p>
        </p:txBody>
      </p:sp>
      <p:sp>
        <p:nvSpPr>
          <p:cNvPr id="4" name="文本框 3"/>
          <p:cNvSpPr txBox="1"/>
          <p:nvPr/>
        </p:nvSpPr>
        <p:spPr>
          <a:xfrm>
            <a:off x="542290" y="1066165"/>
            <a:ext cx="11106785" cy="521970"/>
          </a:xfrm>
          <a:prstGeom prst="rect">
            <a:avLst/>
          </a:prstGeom>
          <a:noFill/>
        </p:spPr>
        <p:txBody>
          <a:bodyPr wrap="square" rtlCol="0">
            <a:spAutoFit/>
          </a:bodyPr>
          <a:lstStyle/>
          <a:p>
            <a:r>
              <a:rPr lang="zh-CN" altLang="zh-CN" sz="2800" b="1" dirty="0" smtClean="0">
                <a:gradFill>
                  <a:gsLst>
                    <a:gs pos="0">
                      <a:srgbClr val="7B32B2"/>
                    </a:gs>
                    <a:gs pos="100000">
                      <a:srgbClr val="401A5D"/>
                    </a:gs>
                  </a:gsLst>
                  <a:lin scaled="0"/>
                </a:gradFill>
                <a:latin typeface="黑体" panose="02010609060101010101" charset="-122"/>
                <a:ea typeface="黑体" panose="02010609060101010101" charset="-122"/>
              </a:rPr>
              <a:t>（三）</a:t>
            </a:r>
            <a:r>
              <a:rPr lang="zh-CN" altLang="zh-CN" sz="2800" b="1" dirty="0" smtClean="0">
                <a:gradFill>
                  <a:gsLst>
                    <a:gs pos="0">
                      <a:srgbClr val="7B32B2"/>
                    </a:gs>
                    <a:gs pos="100000">
                      <a:srgbClr val="401A5D"/>
                    </a:gs>
                  </a:gsLst>
                  <a:lin scaled="0"/>
                </a:gradFill>
                <a:latin typeface="黑体" panose="02010609060101010101" charset="-122"/>
                <a:ea typeface="黑体" panose="02010609060101010101" charset="-122"/>
                <a:sym typeface="+mn-ea"/>
              </a:rPr>
              <a:t>巩固脱贫成果，积极有效衔接，十八洞村成为乡村振兴的示范</a:t>
            </a:r>
            <a:endParaRPr lang="zh-CN" altLang="zh-CN" sz="2800" b="1" dirty="0" smtClean="0">
              <a:solidFill>
                <a:schemeClr val="accent1"/>
              </a:solidFill>
              <a:sym typeface="+mn-ea"/>
            </a:endParaRPr>
          </a:p>
        </p:txBody>
      </p:sp>
      <p:sp>
        <p:nvSpPr>
          <p:cNvPr id="12" name="Rectangle 1"/>
          <p:cNvSpPr>
            <a:spLocks noChangeArrowheads="1"/>
          </p:cNvSpPr>
          <p:nvPr/>
        </p:nvSpPr>
        <p:spPr bwMode="auto">
          <a:xfrm>
            <a:off x="814070" y="1486751"/>
            <a:ext cx="11242040" cy="1307465"/>
          </a:xfrm>
          <a:prstGeom prst="rect">
            <a:avLst/>
          </a:prstGeom>
          <a:noFill/>
          <a:ln w="9525">
            <a:noFill/>
            <a:miter lim="800000"/>
          </a:ln>
          <a:effectLst/>
        </p:spPr>
        <p:txBody>
          <a:bodyPr vert="horz" wrap="square" lIns="91440" tIns="45720" rIns="91440" bIns="0" numCol="1" anchor="ctr" anchorCtr="0" compatLnSpc="1">
            <a:spAutoFit/>
          </a:bodyPr>
          <a:lstStyle/>
          <a:p>
            <a:r>
              <a:rPr lang="en-US" altLang="zh-CN" sz="3200" b="1" dirty="0" smtClean="0">
                <a:solidFill>
                  <a:srgbClr val="FF0000"/>
                </a:solidFill>
                <a:latin typeface="楷体" panose="02010609060101010101" charset="-122"/>
                <a:ea typeface="楷体" panose="02010609060101010101" charset="-122"/>
                <a:cs typeface="楷体" panose="02010609060101010101" charset="-122"/>
              </a:rPr>
              <a:t>3.</a:t>
            </a:r>
            <a:r>
              <a:rPr lang="zh-CN" altLang="zh-CN" sz="3200" b="1" dirty="0" smtClean="0">
                <a:solidFill>
                  <a:srgbClr val="FF0000"/>
                </a:solidFill>
                <a:latin typeface="楷体" panose="02010609060101010101" charset="-122"/>
                <a:ea typeface="楷体" panose="02010609060101010101" charset="-122"/>
                <a:cs typeface="楷体" panose="02010609060101010101" charset="-122"/>
              </a:rPr>
              <a:t>充分发挥十八洞村对周边的带动作用，大力发展十八洞片区村集体经济建设，放大十八洞品牌效应</a:t>
            </a:r>
            <a:endParaRPr lang="zh-CN" altLang="zh-CN" sz="2000" dirty="0" smtClean="0">
              <a:solidFill>
                <a:srgbClr val="FF0000"/>
              </a:solidFill>
            </a:endParaRPr>
          </a:p>
          <a:p>
            <a:pPr marL="0" marR="0" lvl="0" indent="408305"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4" name="右箭头 13"/>
          <p:cNvSpPr/>
          <p:nvPr/>
        </p:nvSpPr>
        <p:spPr>
          <a:xfrm>
            <a:off x="1664970" y="4258310"/>
            <a:ext cx="413385" cy="311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右箭头 16"/>
          <p:cNvSpPr/>
          <p:nvPr/>
        </p:nvSpPr>
        <p:spPr>
          <a:xfrm>
            <a:off x="7325995" y="4043045"/>
            <a:ext cx="497205" cy="3797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ea24942045b7fc93e0cefb3f0310b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965" y="67945"/>
            <a:ext cx="757555" cy="757555"/>
          </a:xfrm>
          <a:prstGeom prst="rect">
            <a:avLst/>
          </a:prstGeom>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Righ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32" fill="hold" grpId="0" nodeType="clickEffect">
                                  <p:stCondLst>
                                    <p:cond delay="0"/>
                                  </p:stCondLst>
                                  <p:childTnLst>
                                    <p:set>
                                      <p:cBhvr>
                                        <p:cTn id="17" dur="1000" fill="hold">
                                          <p:stCondLst>
                                            <p:cond delay="0"/>
                                          </p:stCondLst>
                                        </p:cTn>
                                        <p:tgtEl>
                                          <p:spTgt spid="10"/>
                                        </p:tgtEl>
                                        <p:attrNameLst>
                                          <p:attrName>style.visibility</p:attrName>
                                        </p:attrNameLst>
                                      </p:cBhvr>
                                      <p:to>
                                        <p:strVal val="visible"/>
                                      </p:to>
                                    </p:set>
                                    <p:animEffect transition="in" filter="diamond(out)">
                                      <p:cBhvr>
                                        <p:cTn id="18" dur="10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8" presetClass="entr" presetSubtype="32" fill="hold" grpId="0" nodeType="withEffect">
                                  <p:stCondLst>
                                    <p:cond delay="0"/>
                                  </p:stCondLst>
                                  <p:childTnLst>
                                    <p:set>
                                      <p:cBhvr>
                                        <p:cTn id="23" dur="1000" fill="hold">
                                          <p:stCondLst>
                                            <p:cond delay="0"/>
                                          </p:stCondLst>
                                        </p:cTn>
                                        <p:tgtEl>
                                          <p:spTgt spid="11"/>
                                        </p:tgtEl>
                                        <p:attrNameLst>
                                          <p:attrName>style.visibility</p:attrName>
                                        </p:attrNameLst>
                                      </p:cBhvr>
                                      <p:to>
                                        <p:strVal val="visible"/>
                                      </p:to>
                                    </p:set>
                                    <p:animEffect transition="in" filter="diamond(out)">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10" grpId="0" bldLvl="0" animBg="1"/>
      <p:bldP spid="11" grpId="0" bldLvl="0" animBg="1"/>
      <p:bldP spid="14" grpId="0" bldLvl="0" animBg="1"/>
      <p:bldP spid="17"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custDataLst>
              <p:tags r:id="rId1"/>
            </p:custDataLst>
          </p:nvPr>
        </p:nvSpPr>
        <p:spPr>
          <a:xfrm>
            <a:off x="1193800" y="153035"/>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endParaRPr>
          </a:p>
          <a:p>
            <a:pPr algn="l"/>
            <a:endParaRPr lang="zh-CN" altLang="en-US" sz="4000" b="1">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251460" y="952500"/>
            <a:ext cx="10066020" cy="2540"/>
          </a:xfrm>
          <a:prstGeom prst="line">
            <a:avLst/>
          </a:prstGeom>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1664898" y="3079630"/>
            <a:ext cx="6245525" cy="369332"/>
          </a:xfrm>
          <a:prstGeom prst="rect">
            <a:avLst/>
          </a:prstGeom>
          <a:noFill/>
        </p:spPr>
        <p:txBody>
          <a:bodyPr wrap="square" rtlCol="0">
            <a:spAutoFit/>
          </a:bodyPr>
          <a:lstStyle/>
          <a:p>
            <a:endParaRPr lang="zh-CN" altLang="en-US" dirty="0"/>
          </a:p>
        </p:txBody>
      </p:sp>
      <p:grpSp>
        <p:nvGrpSpPr>
          <p:cNvPr id="4" name="组合 18"/>
          <p:cNvGrpSpPr/>
          <p:nvPr/>
        </p:nvGrpSpPr>
        <p:grpSpPr>
          <a:xfrm>
            <a:off x="891540" y="1435875"/>
            <a:ext cx="11177905" cy="4390250"/>
            <a:chOff x="330720" y="1552054"/>
            <a:chExt cx="11542580" cy="4700758"/>
          </a:xfrm>
        </p:grpSpPr>
        <p:sp>
          <p:nvSpPr>
            <p:cNvPr id="2049" name="Rectangle 1"/>
            <p:cNvSpPr>
              <a:spLocks noChangeArrowheads="1"/>
            </p:cNvSpPr>
            <p:nvPr/>
          </p:nvSpPr>
          <p:spPr bwMode="auto">
            <a:xfrm>
              <a:off x="543464" y="1552054"/>
              <a:ext cx="11329836" cy="1399938"/>
            </a:xfrm>
            <a:prstGeom prst="rect">
              <a:avLst/>
            </a:prstGeom>
            <a:noFill/>
            <a:ln w="9525">
              <a:noFill/>
              <a:miter lim="800000"/>
            </a:ln>
            <a:effectLst/>
          </p:spPr>
          <p:txBody>
            <a:bodyPr vert="horz" wrap="square" lIns="91440" tIns="45720" rIns="91440" bIns="0" numCol="1" anchor="ctr" anchorCtr="0" compatLnSpc="1">
              <a:spAutoFit/>
            </a:bodyPr>
            <a:lstStyle/>
            <a:p>
              <a:r>
                <a:rPr lang="en-US" altLang="zh-CN" sz="3200" b="1" dirty="0" smtClean="0">
                  <a:solidFill>
                    <a:srgbClr val="FF0000"/>
                  </a:solidFill>
                  <a:latin typeface="楷体" panose="02010609060101010101" charset="-122"/>
                  <a:ea typeface="楷体" panose="02010609060101010101" charset="-122"/>
                  <a:cs typeface="楷体" panose="02010609060101010101" charset="-122"/>
                </a:rPr>
                <a:t>3.</a:t>
              </a:r>
              <a:r>
                <a:rPr lang="zh-CN" altLang="zh-CN" sz="3200" b="1" dirty="0" smtClean="0">
                  <a:solidFill>
                    <a:srgbClr val="FF0000"/>
                  </a:solidFill>
                  <a:latin typeface="楷体" panose="02010609060101010101" charset="-122"/>
                  <a:ea typeface="楷体" panose="02010609060101010101" charset="-122"/>
                  <a:cs typeface="楷体" panose="02010609060101010101" charset="-122"/>
                </a:rPr>
                <a:t>充分发挥十八洞村对周边的带动作用，大力发展十八洞片区村集体经济建设，放大十八洞品牌效应</a:t>
              </a:r>
              <a:endParaRPr lang="zh-CN" altLang="zh-CN" sz="2000" dirty="0" smtClean="0">
                <a:solidFill>
                  <a:srgbClr val="FF0000"/>
                </a:solidFill>
              </a:endParaRPr>
            </a:p>
            <a:p>
              <a:pPr marL="0" marR="0" lvl="0" indent="408305"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17" name="图片 16" descr="十八洞品牌2.jpe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0720" y="2925007"/>
              <a:ext cx="4585947" cy="3327805"/>
            </a:xfrm>
            <a:prstGeom prst="rect">
              <a:avLst/>
            </a:prstGeom>
            <a:effectLst>
              <a:softEdge rad="266700"/>
            </a:effectLst>
          </p:spPr>
        </p:pic>
      </p:grpSp>
      <p:sp>
        <p:nvSpPr>
          <p:cNvPr id="7" name="文本框 6"/>
          <p:cNvSpPr txBox="1"/>
          <p:nvPr/>
        </p:nvSpPr>
        <p:spPr>
          <a:xfrm>
            <a:off x="542290" y="1066165"/>
            <a:ext cx="11106785" cy="521970"/>
          </a:xfrm>
          <a:prstGeom prst="rect">
            <a:avLst/>
          </a:prstGeom>
          <a:noFill/>
        </p:spPr>
        <p:txBody>
          <a:bodyPr wrap="square" rtlCol="0">
            <a:spAutoFit/>
          </a:bodyPr>
          <a:lstStyle/>
          <a:p>
            <a:r>
              <a:rPr lang="zh-CN" altLang="zh-CN" sz="2800" b="1" dirty="0" smtClean="0">
                <a:gradFill>
                  <a:gsLst>
                    <a:gs pos="0">
                      <a:srgbClr val="7B32B2"/>
                    </a:gs>
                    <a:gs pos="100000">
                      <a:srgbClr val="401A5D"/>
                    </a:gs>
                  </a:gsLst>
                  <a:lin scaled="0"/>
                </a:gradFill>
                <a:latin typeface="黑体" panose="02010609060101010101" charset="-122"/>
                <a:ea typeface="黑体" panose="02010609060101010101" charset="-122"/>
              </a:rPr>
              <a:t>（四）</a:t>
            </a:r>
            <a:r>
              <a:rPr lang="zh-CN" altLang="zh-CN" sz="2800" b="1" dirty="0" smtClean="0">
                <a:gradFill>
                  <a:gsLst>
                    <a:gs pos="0">
                      <a:srgbClr val="7B32B2"/>
                    </a:gs>
                    <a:gs pos="100000">
                      <a:srgbClr val="401A5D"/>
                    </a:gs>
                  </a:gsLst>
                  <a:lin scaled="0"/>
                </a:gradFill>
                <a:latin typeface="黑体" panose="02010609060101010101" charset="-122"/>
                <a:ea typeface="黑体" panose="02010609060101010101" charset="-122"/>
                <a:sym typeface="+mn-ea"/>
              </a:rPr>
              <a:t>巩固脱贫成果，积极有效衔接，十八洞村成为乡村振兴的示范</a:t>
            </a:r>
            <a:endParaRPr lang="zh-CN" altLang="zh-CN" sz="2800" b="1" dirty="0" smtClean="0">
              <a:solidFill>
                <a:schemeClr val="accent1"/>
              </a:solidFill>
              <a:sym typeface="+mn-ea"/>
            </a:endParaRPr>
          </a:p>
        </p:txBody>
      </p:sp>
      <p:pic>
        <p:nvPicPr>
          <p:cNvPr id="10" name="图片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99610" y="2493645"/>
            <a:ext cx="3737610" cy="3749040"/>
          </a:xfrm>
          <a:prstGeom prst="rect">
            <a:avLst/>
          </a:prstGeom>
          <a:effectLst>
            <a:softEdge rad="469900"/>
          </a:effectLst>
        </p:spPr>
      </p:pic>
      <p:pic>
        <p:nvPicPr>
          <p:cNvPr id="1073742859" name="图片 1073742858"/>
          <p:cNvPicPr preferRelativeResize="0">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27290" y="2415540"/>
            <a:ext cx="4664710" cy="4017645"/>
          </a:xfrm>
          <a:prstGeom prst="rect">
            <a:avLst/>
          </a:prstGeom>
          <a:noFill/>
          <a:ln w="9525">
            <a:noFill/>
          </a:ln>
          <a:effectLst>
            <a:softEdge rad="76200"/>
          </a:effectLst>
        </p:spPr>
      </p:pic>
      <p:pic>
        <p:nvPicPr>
          <p:cNvPr id="2" name="图片 1" descr="ea24942045b7fc93e0cefb3f0310b8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7965" y="67945"/>
            <a:ext cx="757555" cy="75755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par>
                                <p:cTn id="8" presetID="1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plus(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000" fill="hold">
                                          <p:stCondLst>
                                            <p:cond delay="0"/>
                                          </p:stCondLst>
                                        </p:cTn>
                                        <p:tgtEl>
                                          <p:spTgt spid="1073742859"/>
                                        </p:tgtEl>
                                        <p:attrNameLst>
                                          <p:attrName>style.visibility</p:attrName>
                                        </p:attrNameLst>
                                      </p:cBhvr>
                                      <p:to>
                                        <p:strVal val="visible"/>
                                      </p:to>
                                    </p:set>
                                    <p:animEffect transition="in" filter="wheel(4)">
                                      <p:cBhvr>
                                        <p:cTn id="15" dur="1000"/>
                                        <p:tgtEl>
                                          <p:spTgt spid="1073742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图片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7020" y="705908"/>
            <a:ext cx="3035300" cy="2605617"/>
          </a:xfrm>
          <a:prstGeom prst="rect">
            <a:avLst/>
          </a:prstGeom>
          <a:noFill/>
          <a:ln w="9525">
            <a:noFill/>
          </a:ln>
        </p:spPr>
      </p:pic>
      <p:pic>
        <p:nvPicPr>
          <p:cNvPr id="9220" name="图片 3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85824" y="270933"/>
            <a:ext cx="1919816" cy="1248833"/>
          </a:xfrm>
          <a:prstGeom prst="rect">
            <a:avLst/>
          </a:prstGeom>
          <a:noFill/>
          <a:ln w="9525">
            <a:noFill/>
          </a:ln>
        </p:spPr>
      </p:pic>
      <p:sp>
        <p:nvSpPr>
          <p:cNvPr id="9227" name="文本框 11"/>
          <p:cNvSpPr txBox="1"/>
          <p:nvPr/>
        </p:nvSpPr>
        <p:spPr>
          <a:xfrm>
            <a:off x="4153535" y="1520190"/>
            <a:ext cx="5267325" cy="1476375"/>
          </a:xfrm>
          <a:prstGeom prst="rect">
            <a:avLst/>
          </a:prstGeom>
          <a:noFill/>
          <a:ln w="9525">
            <a:noFill/>
          </a:ln>
        </p:spPr>
        <p:txBody>
          <a:bodyPr wrap="square" lIns="91440" tIns="45720" rIns="91440" bIns="45720">
            <a:spAutoFit/>
          </a:bodyPr>
          <a:lstStyle/>
          <a:p>
            <a:pPr algn="ctr">
              <a:lnSpc>
                <a:spcPct val="125000"/>
              </a:lnSpc>
            </a:pPr>
            <a:r>
              <a:rPr lang="zh-CN" altLang="en-US" sz="7200" b="1" dirty="0" smtClean="0">
                <a:solidFill>
                  <a:srgbClr val="FF0000"/>
                </a:solidFill>
                <a:latin typeface="Arial Unicode MS" pitchFamily="34" charset="-122"/>
                <a:ea typeface="微软雅黑" panose="020B0503020204020204" charset="-122"/>
              </a:rPr>
              <a:t>感谢聆听！</a:t>
            </a:r>
            <a:endParaRPr lang="zh-CN" altLang="en-US" sz="7200" b="1" dirty="0">
              <a:solidFill>
                <a:srgbClr val="FF0000"/>
              </a:solidFill>
              <a:latin typeface="Arial Unicode MS" pitchFamily="34" charset="-122"/>
              <a:ea typeface="微软雅黑" panose="020B0503020204020204" charset="-122"/>
            </a:endParaRPr>
          </a:p>
        </p:txBody>
      </p:sp>
      <p:sp>
        <p:nvSpPr>
          <p:cNvPr id="21" name="矩形 20"/>
          <p:cNvSpPr/>
          <p:nvPr/>
        </p:nvSpPr>
        <p:spPr>
          <a:xfrm flipV="1">
            <a:off x="-635" y="7313295"/>
            <a:ext cx="12192635" cy="100965"/>
          </a:xfrm>
          <a:prstGeom prst="rect">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1"/>
          <p:cNvSpPr txBox="1"/>
          <p:nvPr/>
        </p:nvSpPr>
        <p:spPr>
          <a:xfrm>
            <a:off x="1189355" y="3938270"/>
            <a:ext cx="10146665" cy="2183765"/>
          </a:xfrm>
          <a:prstGeom prst="rect">
            <a:avLst/>
          </a:prstGeom>
          <a:noFill/>
          <a:ln w="9525">
            <a:noFill/>
          </a:ln>
        </p:spPr>
        <p:txBody>
          <a:bodyPr wrap="square" lIns="91440" tIns="45720" rIns="91440" bIns="45720">
            <a:spAutoFit/>
          </a:bodyPr>
          <a:lstStyle/>
          <a:p>
            <a:pPr algn="ctr">
              <a:lnSpc>
                <a:spcPct val="125000"/>
              </a:lnSpc>
            </a:pPr>
            <a:r>
              <a:rPr lang="en-US" altLang="zh-CN" sz="3200" b="1" dirty="0" smtClean="0">
                <a:solidFill>
                  <a:schemeClr val="accent1"/>
                </a:solidFill>
                <a:latin typeface="楷体" panose="02010609060101010101" charset="-122"/>
                <a:ea typeface="楷体" panose="02010609060101010101" charset="-122"/>
                <a:cs typeface="楷体" panose="02010609060101010101" charset="-122"/>
              </a:rPr>
              <a:t>      </a:t>
            </a:r>
            <a:r>
              <a:rPr lang="zh-CN" altLang="en-US" sz="3200" b="1" dirty="0" smtClean="0">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主讲人：欧昌银  </a:t>
            </a:r>
          </a:p>
          <a:p>
            <a:pPr algn="ctr">
              <a:lnSpc>
                <a:spcPct val="100000"/>
              </a:lnSpc>
              <a:spcBef>
                <a:spcPts val="0"/>
              </a:spcBef>
              <a:spcAft>
                <a:spcPts val="0"/>
              </a:spcAft>
            </a:pPr>
            <a:r>
              <a:rPr lang="zh-CN" altLang="en-US" sz="3200" b="1" kern="800" spc="-20" dirty="0" smtClean="0">
                <a:gradFill>
                  <a:gsLst>
                    <a:gs pos="0">
                      <a:srgbClr val="7B32B2"/>
                    </a:gs>
                    <a:gs pos="100000">
                      <a:srgbClr val="401A5D"/>
                    </a:gs>
                  </a:gsLst>
                  <a:lin scaled="0"/>
                </a:gradFill>
                <a:uFillTx/>
                <a:latin typeface="楷体" panose="02010609060101010101" charset="-122"/>
                <a:ea typeface="楷体" panose="02010609060101010101" charset="-122"/>
                <a:cs typeface="楷体" panose="02010609060101010101" charset="-122"/>
              </a:rPr>
              <a:t>    经济管理高级讲师、县委组织部副部长、县</a:t>
            </a:r>
            <a:r>
              <a:rPr lang="en-US" altLang="zh-CN" sz="3200" b="1" kern="800" spc="-20" dirty="0" smtClean="0">
                <a:gradFill>
                  <a:gsLst>
                    <a:gs pos="0">
                      <a:srgbClr val="7B32B2"/>
                    </a:gs>
                    <a:gs pos="100000">
                      <a:srgbClr val="401A5D"/>
                    </a:gs>
                  </a:gsLst>
                  <a:lin scaled="0"/>
                </a:gradFill>
                <a:uFillTx/>
                <a:latin typeface="楷体" panose="02010609060101010101" charset="-122"/>
                <a:ea typeface="楷体" panose="02010609060101010101" charset="-122"/>
                <a:cs typeface="楷体" panose="02010609060101010101" charset="-122"/>
              </a:rPr>
              <a:t>“</a:t>
            </a:r>
            <a:r>
              <a:rPr lang="zh-CN" altLang="en-US" sz="3200" b="1" kern="800" spc="-20" dirty="0" smtClean="0">
                <a:gradFill>
                  <a:gsLst>
                    <a:gs pos="0">
                      <a:srgbClr val="7B32B2"/>
                    </a:gs>
                    <a:gs pos="100000">
                      <a:srgbClr val="401A5D"/>
                    </a:gs>
                  </a:gsLst>
                  <a:lin scaled="0"/>
                </a:gradFill>
                <a:uFillTx/>
                <a:latin typeface="楷体" panose="02010609060101010101" charset="-122"/>
                <a:ea typeface="楷体" panose="02010609060101010101" charset="-122"/>
                <a:cs typeface="楷体" panose="02010609060101010101" charset="-122"/>
              </a:rPr>
              <a:t>两新</a:t>
            </a:r>
            <a:r>
              <a:rPr lang="en-US" altLang="zh-CN" sz="3200" b="1" kern="800" spc="-20" dirty="0" smtClean="0">
                <a:gradFill>
                  <a:gsLst>
                    <a:gs pos="0">
                      <a:srgbClr val="7B32B2"/>
                    </a:gs>
                    <a:gs pos="100000">
                      <a:srgbClr val="401A5D"/>
                    </a:gs>
                  </a:gsLst>
                  <a:lin scaled="0"/>
                </a:gradFill>
                <a:uFillTx/>
                <a:latin typeface="楷体" panose="02010609060101010101" charset="-122"/>
                <a:ea typeface="楷体" panose="02010609060101010101" charset="-122"/>
                <a:cs typeface="楷体" panose="02010609060101010101" charset="-122"/>
              </a:rPr>
              <a:t>”</a:t>
            </a:r>
            <a:r>
              <a:rPr lang="zh-CN" altLang="en-US" sz="3200" b="1" kern="800" spc="-20" dirty="0" smtClean="0">
                <a:gradFill>
                  <a:gsLst>
                    <a:gs pos="0">
                      <a:srgbClr val="7B32B2"/>
                    </a:gs>
                    <a:gs pos="100000">
                      <a:srgbClr val="401A5D"/>
                    </a:gs>
                  </a:gsLst>
                  <a:lin scaled="0"/>
                </a:gradFill>
                <a:uFillTx/>
                <a:latin typeface="楷体" panose="02010609060101010101" charset="-122"/>
                <a:ea typeface="楷体" panose="02010609060101010101" charset="-122"/>
                <a:cs typeface="楷体" panose="02010609060101010101" charset="-122"/>
              </a:rPr>
              <a:t>党工委书记、县委党校常务副校长、四级调研员</a:t>
            </a:r>
          </a:p>
          <a:p>
            <a:pPr algn="ctr">
              <a:lnSpc>
                <a:spcPct val="100000"/>
              </a:lnSpc>
              <a:spcBef>
                <a:spcPts val="0"/>
              </a:spcBef>
              <a:spcAft>
                <a:spcPts val="0"/>
              </a:spcAft>
            </a:pPr>
            <a:r>
              <a:rPr lang="zh-CN" altLang="en-US" sz="3200" b="1" kern="800" spc="-20" dirty="0" smtClean="0">
                <a:gradFill>
                  <a:gsLst>
                    <a:gs pos="0">
                      <a:srgbClr val="7B32B2"/>
                    </a:gs>
                    <a:gs pos="100000">
                      <a:srgbClr val="401A5D"/>
                    </a:gs>
                  </a:gsLst>
                  <a:lin scaled="0"/>
                </a:gradFill>
                <a:uFillTx/>
                <a:latin typeface="楷体" panose="02010609060101010101" charset="-122"/>
                <a:ea typeface="楷体" panose="02010609060101010101" charset="-122"/>
                <a:cs typeface="楷体" panose="02010609060101010101" charset="-122"/>
              </a:rPr>
              <a:t> </a:t>
            </a:r>
            <a:r>
              <a:rPr lang="en-US" altLang="zh-CN" sz="3200" b="1" kern="800" spc="-20" dirty="0" smtClean="0">
                <a:gradFill>
                  <a:gsLst>
                    <a:gs pos="0">
                      <a:srgbClr val="7B32B2"/>
                    </a:gs>
                    <a:gs pos="100000">
                      <a:srgbClr val="401A5D"/>
                    </a:gs>
                  </a:gsLst>
                  <a:lin scaled="0"/>
                </a:gradFill>
                <a:uFillTx/>
                <a:latin typeface="楷体" panose="02010609060101010101" charset="-122"/>
                <a:ea typeface="楷体" panose="02010609060101010101" charset="-122"/>
                <a:cs typeface="楷体" panose="02010609060101010101" charset="-122"/>
              </a:rPr>
              <a:t>e-mail: dxocy@sina.com  </a:t>
            </a:r>
          </a:p>
        </p:txBody>
      </p:sp>
      <p:pic>
        <p:nvPicPr>
          <p:cNvPr id="4" name="图片 3" descr="ea24942045b7fc93e0cefb3f0310b8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5" y="73660"/>
            <a:ext cx="4282440" cy="4347210"/>
          </a:xfrm>
          <a:prstGeom prst="rect">
            <a:avLst/>
          </a:prstGeo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583565" y="862330"/>
            <a:ext cx="11013440" cy="1717675"/>
          </a:xfrm>
          <a:prstGeom prst="rect">
            <a:avLst/>
          </a:prstGeom>
          <a:solidFill>
            <a:schemeClr val="bg1"/>
          </a:solidFill>
          <a:ln w="12700">
            <a:noFill/>
          </a:ln>
          <a:effectLst>
            <a:softEdge rad="2667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891540"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106805" y="987425"/>
            <a:ext cx="9493885" cy="1112520"/>
          </a:xfrm>
        </p:spPr>
        <p:txBody>
          <a:bodyPr/>
          <a:lstStyle/>
          <a:p>
            <a:pPr marL="0" indent="0">
              <a:buNone/>
            </a:pPr>
            <a:r>
              <a:rPr lang="zh-CN" altLang="en-US" sz="3600" b="1" dirty="0">
                <a:gradFill>
                  <a:gsLst>
                    <a:gs pos="0">
                      <a:srgbClr val="007BD3"/>
                    </a:gs>
                    <a:gs pos="100000">
                      <a:srgbClr val="034373"/>
                    </a:gs>
                  </a:gsLst>
                  <a:lin scaled="0"/>
                </a:gradFill>
                <a:latin typeface="黑体" panose="02010609060101010101" charset="-122"/>
                <a:ea typeface="黑体" panose="02010609060101010101" charset="-122"/>
              </a:rPr>
              <a:t>一</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十</a:t>
            </a:r>
            <a:r>
              <a:rPr lang="zh-CN" altLang="zh-CN" sz="3600" b="1" dirty="0">
                <a:gradFill>
                  <a:gsLst>
                    <a:gs pos="0">
                      <a:srgbClr val="007BD3"/>
                    </a:gs>
                    <a:gs pos="100000">
                      <a:srgbClr val="034373"/>
                    </a:gs>
                  </a:gsLst>
                  <a:lin scaled="0"/>
                </a:gradFill>
                <a:latin typeface="黑体" panose="02010609060101010101" charset="-122"/>
                <a:ea typeface="黑体" panose="02010609060101010101" charset="-122"/>
              </a:rPr>
              <a:t>八洞村</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的</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前世今生</a:t>
            </a:r>
            <a:endParaRPr lang="zh-CN" altLang="en-US" sz="3600" b="1" dirty="0">
              <a:gradFill>
                <a:gsLst>
                  <a:gs pos="0">
                    <a:srgbClr val="007BD3"/>
                  </a:gs>
                  <a:gs pos="100000">
                    <a:srgbClr val="034373"/>
                  </a:gs>
                </a:gsLst>
                <a:lin scaled="0"/>
              </a:gradFill>
              <a:latin typeface="黑体" panose="02010609060101010101" charset="-122"/>
              <a:ea typeface="黑体" panose="02010609060101010101" charset="-122"/>
            </a:endParaRPr>
          </a:p>
          <a:p>
            <a:pPr marL="0" indent="0">
              <a:buNone/>
            </a:pPr>
            <a:r>
              <a:rPr lang="zh-CN" altLang="en-US" sz="3000" b="1" dirty="0">
                <a:solidFill>
                  <a:srgbClr val="FF0000"/>
                </a:solidFill>
                <a:latin typeface="+mn-ea"/>
                <a:cs typeface="+mn-ea"/>
              </a:rPr>
              <a:t> </a:t>
            </a:r>
            <a:r>
              <a:rPr lang="zh-CN" altLang="en-US" sz="3000" b="1" dirty="0">
                <a:solidFill>
                  <a:srgbClr val="FF0000"/>
                </a:solidFill>
                <a:latin typeface="楷体" panose="02010609060101010101" charset="-122"/>
                <a:ea typeface="楷体" panose="02010609060101010101" charset="-122"/>
                <a:cs typeface="DFKai-SB" panose="03000509000000000000" charset="-120"/>
              </a:rPr>
              <a:t>（一）十八洞的前世：穷得让人心痛</a:t>
            </a:r>
            <a:r>
              <a:rPr lang="zh-CN" altLang="en-US" sz="2400" b="1" dirty="0" smtClean="0">
                <a:latin typeface="宋体" panose="02010600030101010101" pitchFamily="2" charset="-122"/>
                <a:ea typeface="宋体" panose="02010600030101010101" pitchFamily="2" charset="-122"/>
                <a:cs typeface="宋体" panose="02010600030101010101" pitchFamily="2" charset="-122"/>
              </a:rPr>
              <a:t>      </a:t>
            </a:r>
            <a:endPar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en-US" altLang="zh-CN"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2.</a:t>
            </a:r>
            <a:r>
              <a:rPr lang="zh-CN" altLang="en-US"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一组让人心酸的</a:t>
            </a:r>
            <a:r>
              <a:rPr lang="zh-CN" altLang="en-US"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hlinkClick r:id="rId4" action="ppaction://hlinkfile"/>
              </a:rPr>
              <a:t>回忆片</a:t>
            </a:r>
            <a:endParaRPr lang="zh-CN" altLang="en-US"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cxnSp>
        <p:nvCxnSpPr>
          <p:cNvPr id="16" name="直接连接符 15"/>
          <p:cNvCxnSpPr/>
          <p:nvPr/>
        </p:nvCxnSpPr>
        <p:spPr>
          <a:xfrm>
            <a:off x="0" y="859155"/>
            <a:ext cx="10066020" cy="2540"/>
          </a:xfrm>
          <a:prstGeom prst="line">
            <a:avLst/>
          </a:prstGeom>
        </p:spPr>
        <p:style>
          <a:lnRef idx="1">
            <a:schemeClr val="accent2"/>
          </a:lnRef>
          <a:fillRef idx="0">
            <a:schemeClr val="accent2"/>
          </a:fillRef>
          <a:effectRef idx="0">
            <a:schemeClr val="accent2"/>
          </a:effectRef>
          <a:fontRef idx="minor">
            <a:schemeClr val="tx1"/>
          </a:fontRef>
        </p:style>
      </p:cxnSp>
      <p:pic>
        <p:nvPicPr>
          <p:cNvPr id="3" name="图片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305" y="2579370"/>
            <a:ext cx="5915025" cy="3877310"/>
          </a:xfrm>
          <a:prstGeom prst="rect">
            <a:avLst/>
          </a:prstGeom>
        </p:spPr>
      </p:pic>
      <p:pic>
        <p:nvPicPr>
          <p:cNvPr id="5" name="图片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71895" y="2579370"/>
            <a:ext cx="5817870" cy="3877310"/>
          </a:xfrm>
          <a:prstGeom prst="rect">
            <a:avLst/>
          </a:prstGeom>
        </p:spPr>
      </p:pic>
      <p:pic>
        <p:nvPicPr>
          <p:cNvPr id="4" name="图片 3" descr="ea24942045b7fc93e0cefb3f0310b8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96520"/>
            <a:ext cx="757555" cy="75755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0" y="5159375"/>
            <a:ext cx="12191365" cy="1698625"/>
          </a:xfrm>
          <a:prstGeom prst="rect">
            <a:avLst/>
          </a:prstGeom>
          <a:solidFill>
            <a:schemeClr val="bg1"/>
          </a:solidFill>
          <a:ln w="12700">
            <a:noFill/>
          </a:ln>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21506" name="矩形 3"/>
          <p:cNvSpPr/>
          <p:nvPr/>
        </p:nvSpPr>
        <p:spPr>
          <a:xfrm>
            <a:off x="583565" y="862330"/>
            <a:ext cx="11013440" cy="1717675"/>
          </a:xfrm>
          <a:prstGeom prst="rect">
            <a:avLst/>
          </a:prstGeom>
          <a:solidFill>
            <a:schemeClr val="bg1"/>
          </a:solidFill>
          <a:ln w="12700">
            <a:noFill/>
          </a:ln>
          <a:effectLst>
            <a:softEdge rad="2921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891540"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106805" y="987425"/>
            <a:ext cx="9493885" cy="1112520"/>
          </a:xfrm>
        </p:spPr>
        <p:txBody>
          <a:bodyPr/>
          <a:lstStyle/>
          <a:p>
            <a:pPr marL="0" indent="0">
              <a:buNone/>
            </a:pPr>
            <a:r>
              <a:rPr lang="zh-CN" altLang="en-US" sz="3600" b="1" dirty="0">
                <a:gradFill>
                  <a:gsLst>
                    <a:gs pos="0">
                      <a:srgbClr val="007BD3"/>
                    </a:gs>
                    <a:gs pos="100000">
                      <a:srgbClr val="034373"/>
                    </a:gs>
                  </a:gsLst>
                  <a:lin scaled="0"/>
                </a:gradFill>
                <a:latin typeface="黑体" panose="02010609060101010101" charset="-122"/>
                <a:ea typeface="黑体" panose="02010609060101010101" charset="-122"/>
              </a:rPr>
              <a:t>一</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十</a:t>
            </a:r>
            <a:r>
              <a:rPr lang="zh-CN" altLang="zh-CN" sz="3600" b="1" dirty="0">
                <a:gradFill>
                  <a:gsLst>
                    <a:gs pos="0">
                      <a:srgbClr val="007BD3"/>
                    </a:gs>
                    <a:gs pos="100000">
                      <a:srgbClr val="034373"/>
                    </a:gs>
                  </a:gsLst>
                  <a:lin scaled="0"/>
                </a:gradFill>
                <a:latin typeface="黑体" panose="02010609060101010101" charset="-122"/>
                <a:ea typeface="黑体" panose="02010609060101010101" charset="-122"/>
              </a:rPr>
              <a:t>八洞村</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的</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前世今生</a:t>
            </a:r>
            <a:endParaRPr lang="zh-CN" altLang="en-US" sz="3600" b="1" dirty="0">
              <a:gradFill>
                <a:gsLst>
                  <a:gs pos="0">
                    <a:srgbClr val="007BD3"/>
                  </a:gs>
                  <a:gs pos="100000">
                    <a:srgbClr val="034373"/>
                  </a:gs>
                </a:gsLst>
                <a:lin scaled="0"/>
              </a:gradFill>
              <a:latin typeface="黑体" panose="02010609060101010101" charset="-122"/>
              <a:ea typeface="黑体" panose="02010609060101010101" charset="-122"/>
            </a:endParaRPr>
          </a:p>
          <a:p>
            <a:pPr marL="0" indent="0">
              <a:buNone/>
            </a:pPr>
            <a:r>
              <a:rPr lang="zh-CN" altLang="en-US" sz="3000" b="1" dirty="0">
                <a:solidFill>
                  <a:srgbClr val="FF0000"/>
                </a:solidFill>
                <a:latin typeface="+mn-ea"/>
                <a:cs typeface="+mn-ea"/>
              </a:rPr>
              <a:t> </a:t>
            </a:r>
            <a:r>
              <a:rPr lang="zh-CN" altLang="en-US" sz="3000" b="1" dirty="0">
                <a:solidFill>
                  <a:srgbClr val="FF0000"/>
                </a:solidFill>
                <a:latin typeface="楷体" panose="02010609060101010101" charset="-122"/>
                <a:ea typeface="楷体" panose="02010609060101010101" charset="-122"/>
                <a:cs typeface="DFKai-SB" panose="03000509000000000000" charset="-120"/>
              </a:rPr>
              <a:t>（一）十八洞的前世：穷得让人心痛</a:t>
            </a:r>
            <a:r>
              <a:rPr lang="zh-CN" altLang="en-US" sz="2400" b="1" dirty="0" smtClean="0">
                <a:latin typeface="宋体" panose="02010600030101010101" pitchFamily="2" charset="-122"/>
                <a:ea typeface="宋体" panose="02010600030101010101" pitchFamily="2" charset="-122"/>
                <a:cs typeface="宋体" panose="02010600030101010101" pitchFamily="2" charset="-122"/>
              </a:rPr>
              <a:t>      </a:t>
            </a:r>
            <a:endPar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p>
        </p:txBody>
      </p:sp>
      <p:cxnSp>
        <p:nvCxnSpPr>
          <p:cNvPr id="16" name="直接连接符 15"/>
          <p:cNvCxnSpPr/>
          <p:nvPr/>
        </p:nvCxnSpPr>
        <p:spPr>
          <a:xfrm>
            <a:off x="0" y="859155"/>
            <a:ext cx="10066020" cy="2540"/>
          </a:xfrm>
          <a:prstGeom prst="line">
            <a:avLst/>
          </a:prstGeom>
        </p:spPr>
        <p:style>
          <a:lnRef idx="1">
            <a:schemeClr val="accent2"/>
          </a:lnRef>
          <a:fillRef idx="0">
            <a:schemeClr val="accent2"/>
          </a:fillRef>
          <a:effectRef idx="0">
            <a:schemeClr val="accent2"/>
          </a:effectRef>
          <a:fontRef idx="minor">
            <a:schemeClr val="tx1"/>
          </a:fontRef>
        </p:style>
      </p:cxnSp>
      <p:pic>
        <p:nvPicPr>
          <p:cNvPr id="3" name="图片 2" descr="图片2">
            <a:hlinkClick r:id="rId4" action="ppaction://hlinkfile"/>
          </p:cNvPr>
          <p:cNvPicPr>
            <a:picLocks noChangeAspect="1"/>
          </p:cNvPicPr>
          <p:nvPr/>
        </p:nvPicPr>
        <p:blipFill>
          <a:blip r:embed="rId5"/>
          <a:stretch>
            <a:fillRect/>
          </a:stretch>
        </p:blipFill>
        <p:spPr>
          <a:xfrm>
            <a:off x="1624965" y="2959100"/>
            <a:ext cx="8153400" cy="3305175"/>
          </a:xfrm>
          <a:prstGeom prst="rect">
            <a:avLst/>
          </a:prstGeom>
        </p:spPr>
      </p:pic>
      <p:sp>
        <p:nvSpPr>
          <p:cNvPr id="13" name="文本框 12"/>
          <p:cNvSpPr txBox="1"/>
          <p:nvPr/>
        </p:nvSpPr>
        <p:spPr>
          <a:xfrm>
            <a:off x="2116455" y="2232025"/>
            <a:ext cx="2632710" cy="423545"/>
          </a:xfrm>
          <a:prstGeom prst="rect">
            <a:avLst/>
          </a:prstGeom>
          <a:noFill/>
        </p:spPr>
        <p:txBody>
          <a:bodyPr wrap="none" rtlCol="0" anchor="t">
            <a:spAutoFit/>
          </a:bodyPr>
          <a:lstStyle/>
          <a:p>
            <a:pPr algn="l" defTabSz="685800" fontAlgn="base">
              <a:lnSpc>
                <a:spcPct val="90000"/>
              </a:lnSpc>
              <a:spcBef>
                <a:spcPts val="750"/>
              </a:spcBef>
              <a:buFont typeface="Arial" panose="020B0604020202020204" pitchFamily="34" charset="0"/>
            </a:pPr>
            <a:r>
              <a:rPr lang="en-US" altLang="zh-CN"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一曲</a:t>
            </a:r>
            <a:r>
              <a:rPr lang="zh-CN" altLang="en-US"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hlinkClick r:id="rId4" action="ppaction://hlinkfile"/>
              </a:rPr>
              <a:t>苗歌</a:t>
            </a:r>
            <a:r>
              <a:rPr lang="zh-CN" altLang="en-US"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述贫穷</a:t>
            </a:r>
            <a:endParaRPr lang="zh-CN" altLang="en-US"/>
          </a:p>
        </p:txBody>
      </p:sp>
      <p:pic>
        <p:nvPicPr>
          <p:cNvPr id="4" name="图片 3" descr="ea24942045b7fc93e0cefb3f0310b8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96520"/>
            <a:ext cx="757555" cy="75755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edge">
                                      <p:cBhvr>
                                        <p:cTn id="7" dur="2000"/>
                                        <p:tgtEl>
                                          <p:spTgt spid="13"/>
                                        </p:tgtEl>
                                      </p:cBhvr>
                                    </p:animEffect>
                                  </p:childTnLst>
                                </p:cTn>
                              </p:par>
                              <p:par>
                                <p:cTn id="8" presetID="20" presetClass="entr" presetSubtype="0" fill="hold" nodeType="withEffect">
                                  <p:stCondLst>
                                    <p:cond delay="0"/>
                                  </p:stCondLst>
                                  <p:childTnLst>
                                    <p:set>
                                      <p:cBhvr>
                                        <p:cTn id="9" dur="1000" fill="hold">
                                          <p:stCondLst>
                                            <p:cond delay="0"/>
                                          </p:stCondLst>
                                        </p:cTn>
                                        <p:tgtEl>
                                          <p:spTgt spid="3"/>
                                        </p:tgtEl>
                                        <p:attrNameLst>
                                          <p:attrName>style.visibility</p:attrName>
                                        </p:attrNameLst>
                                      </p:cBhvr>
                                      <p:to>
                                        <p:strVal val="visible"/>
                                      </p:to>
                                    </p:set>
                                    <p:animEffect transition="in" filter="wedg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38100" y="5159375"/>
            <a:ext cx="12229465" cy="1698625"/>
          </a:xfrm>
          <a:prstGeom prst="rect">
            <a:avLst/>
          </a:prstGeom>
          <a:solidFill>
            <a:schemeClr val="bg1"/>
          </a:solidFill>
          <a:ln w="12700">
            <a:noFill/>
          </a:ln>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21506" name="矩形 3"/>
          <p:cNvSpPr/>
          <p:nvPr/>
        </p:nvSpPr>
        <p:spPr>
          <a:xfrm>
            <a:off x="583565" y="862330"/>
            <a:ext cx="11013440" cy="1717675"/>
          </a:xfrm>
          <a:prstGeom prst="rect">
            <a:avLst/>
          </a:prstGeom>
          <a:solidFill>
            <a:schemeClr val="bg1"/>
          </a:solidFill>
          <a:ln w="12700">
            <a:noFill/>
          </a:ln>
          <a:effectLst>
            <a:softEdge rad="254000"/>
          </a:effectLst>
        </p:spPr>
        <p:txBody>
          <a:bodyPr lIns="68577" tIns="34288" rIns="68577" bIns="34288" anchor="ctr"/>
          <a:lstStyle/>
          <a:p>
            <a:pPr algn="ctr"/>
            <a:endParaRPr lang="zh-CN" altLang="en-US" sz="2100" b="1" dirty="0">
              <a:solidFill>
                <a:srgbClr val="FFFFFF"/>
              </a:solidFill>
              <a:latin typeface="微软雅黑" panose="020B0503020204020204" charset="-122"/>
              <a:ea typeface="微软雅黑" panose="020B0503020204020204" charset="-122"/>
            </a:endParaRPr>
          </a:p>
        </p:txBody>
      </p:sp>
      <p:sp>
        <p:nvSpPr>
          <p:cNvPr id="6" name="标题 1"/>
          <p:cNvSpPr>
            <a:spLocks noGrp="1"/>
          </p:cNvSpPr>
          <p:nvPr>
            <p:custDataLst>
              <p:tags r:id="rId1"/>
            </p:custDataLst>
          </p:nvPr>
        </p:nvSpPr>
        <p:spPr>
          <a:xfrm>
            <a:off x="891540" y="96520"/>
            <a:ext cx="8722995" cy="534670"/>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zh-CN" altLang="en-US" sz="4000" b="1">
                <a:solidFill>
                  <a:srgbClr val="FF0000"/>
                </a:solidFill>
                <a:latin typeface="微软雅黑" panose="020B0503020204020204" charset="-122"/>
                <a:ea typeface="微软雅黑" panose="020B0503020204020204" charset="-122"/>
              </a:rPr>
              <a:t>精准扶贫精准脱贫的十八洞</a:t>
            </a:r>
            <a:r>
              <a:rPr lang="zh-CN" altLang="en-US" sz="4000" b="1">
                <a:solidFill>
                  <a:srgbClr val="FF0000"/>
                </a:solidFill>
                <a:latin typeface="微软雅黑" panose="020B0503020204020204" charset="-122"/>
                <a:ea typeface="微软雅黑" panose="020B0503020204020204" charset="-122"/>
                <a:sym typeface="+mn-ea"/>
              </a:rPr>
              <a:t>样板</a:t>
            </a:r>
            <a:endParaRPr lang="zh-CN" altLang="en-US" sz="4000" b="1">
              <a:solidFill>
                <a:srgbClr val="FF0000"/>
              </a:solidFill>
              <a:latin typeface="微软雅黑" panose="020B0503020204020204" charset="-122"/>
              <a:ea typeface="微软雅黑" panose="020B0503020204020204" charset="-122"/>
            </a:endParaRPr>
          </a:p>
        </p:txBody>
      </p:sp>
      <p:sp>
        <p:nvSpPr>
          <p:cNvPr id="8" name="内容占位符 7"/>
          <p:cNvSpPr>
            <a:spLocks noGrp="1"/>
          </p:cNvSpPr>
          <p:nvPr>
            <p:ph idx="1"/>
          </p:nvPr>
        </p:nvSpPr>
        <p:spPr>
          <a:xfrm>
            <a:off x="1106805" y="987425"/>
            <a:ext cx="9493885" cy="1592580"/>
          </a:xfrm>
        </p:spPr>
        <p:txBody>
          <a:bodyPr/>
          <a:lstStyle/>
          <a:p>
            <a:pPr marL="0" indent="0">
              <a:buNone/>
            </a:pPr>
            <a:r>
              <a:rPr lang="zh-CN" altLang="en-US" sz="3600" b="1" dirty="0">
                <a:gradFill>
                  <a:gsLst>
                    <a:gs pos="0">
                      <a:srgbClr val="007BD3"/>
                    </a:gs>
                    <a:gs pos="100000">
                      <a:srgbClr val="034373"/>
                    </a:gs>
                  </a:gsLst>
                  <a:lin scaled="0"/>
                </a:gradFill>
                <a:latin typeface="黑体" panose="02010609060101010101" charset="-122"/>
                <a:ea typeface="黑体" panose="02010609060101010101" charset="-122"/>
              </a:rPr>
              <a:t>一</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十</a:t>
            </a:r>
            <a:r>
              <a:rPr lang="zh-CN" altLang="zh-CN" sz="3600" b="1" dirty="0">
                <a:gradFill>
                  <a:gsLst>
                    <a:gs pos="0">
                      <a:srgbClr val="007BD3"/>
                    </a:gs>
                    <a:gs pos="100000">
                      <a:srgbClr val="034373"/>
                    </a:gs>
                  </a:gsLst>
                  <a:lin scaled="0"/>
                </a:gradFill>
                <a:latin typeface="黑体" panose="02010609060101010101" charset="-122"/>
                <a:ea typeface="黑体" panose="02010609060101010101" charset="-122"/>
              </a:rPr>
              <a:t>八洞村</a:t>
            </a:r>
            <a:r>
              <a:rPr lang="zh-CN" altLang="zh-CN" sz="3600" b="1" dirty="0" smtClean="0">
                <a:gradFill>
                  <a:gsLst>
                    <a:gs pos="0">
                      <a:srgbClr val="007BD3"/>
                    </a:gs>
                    <a:gs pos="100000">
                      <a:srgbClr val="034373"/>
                    </a:gs>
                  </a:gsLst>
                  <a:lin scaled="0"/>
                </a:gradFill>
                <a:latin typeface="黑体" panose="02010609060101010101" charset="-122"/>
                <a:ea typeface="黑体" panose="02010609060101010101" charset="-122"/>
              </a:rPr>
              <a:t>的</a:t>
            </a:r>
            <a:r>
              <a:rPr lang="zh-CN" altLang="en-US" sz="3600" b="1" dirty="0" smtClean="0">
                <a:gradFill>
                  <a:gsLst>
                    <a:gs pos="0">
                      <a:srgbClr val="007BD3"/>
                    </a:gs>
                    <a:gs pos="100000">
                      <a:srgbClr val="034373"/>
                    </a:gs>
                  </a:gsLst>
                  <a:lin scaled="0"/>
                </a:gradFill>
                <a:latin typeface="黑体" panose="02010609060101010101" charset="-122"/>
                <a:ea typeface="黑体" panose="02010609060101010101" charset="-122"/>
              </a:rPr>
              <a:t>前世今生</a:t>
            </a:r>
            <a:endParaRPr lang="zh-CN" altLang="en-US" sz="3600" b="1" dirty="0">
              <a:gradFill>
                <a:gsLst>
                  <a:gs pos="0">
                    <a:srgbClr val="007BD3"/>
                  </a:gs>
                  <a:gs pos="100000">
                    <a:srgbClr val="034373"/>
                  </a:gs>
                </a:gsLst>
                <a:lin scaled="0"/>
              </a:gradFill>
              <a:latin typeface="黑体" panose="02010609060101010101" charset="-122"/>
              <a:ea typeface="黑体" panose="02010609060101010101" charset="-122"/>
            </a:endParaRPr>
          </a:p>
          <a:p>
            <a:pPr marL="0" indent="0">
              <a:buNone/>
            </a:pPr>
            <a:r>
              <a:rPr lang="zh-CN" altLang="en-US" sz="3000" b="1" dirty="0">
                <a:solidFill>
                  <a:srgbClr val="FF0000"/>
                </a:solidFill>
                <a:latin typeface="+mn-ea"/>
                <a:cs typeface="+mn-ea"/>
              </a:rPr>
              <a:t> </a:t>
            </a:r>
            <a:r>
              <a:rPr lang="zh-CN" altLang="en-US" sz="3000" b="1" dirty="0">
                <a:solidFill>
                  <a:srgbClr val="FF0000"/>
                </a:solidFill>
                <a:latin typeface="楷体" panose="02010609060101010101" charset="-122"/>
                <a:ea typeface="楷体" panose="02010609060101010101" charset="-122"/>
                <a:cs typeface="DFKai-SB" panose="03000509000000000000" charset="-120"/>
              </a:rPr>
              <a:t>（一）十八洞的前世：穷得让人心痛</a:t>
            </a:r>
            <a:r>
              <a:rPr lang="zh-CN" altLang="en-US" sz="2400" b="1" dirty="0" smtClean="0">
                <a:latin typeface="宋体" panose="02010600030101010101" pitchFamily="2" charset="-122"/>
                <a:ea typeface="宋体" panose="02010600030101010101" pitchFamily="2" charset="-122"/>
                <a:cs typeface="宋体" panose="02010600030101010101" pitchFamily="2" charset="-122"/>
              </a:rPr>
              <a:t>      </a:t>
            </a:r>
            <a:endParaRPr lang="zh-CN" altLang="en-US" sz="2100" b="1" dirty="0" smtClean="0">
              <a:solidFill>
                <a:srgbClr val="FF0000"/>
              </a:solidFill>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en-US" altLang="zh-CN"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4.</a:t>
            </a:r>
            <a:r>
              <a:rPr lang="zh-CN" altLang="en-US"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悲壮苦难的历史</a:t>
            </a:r>
          </a:p>
        </p:txBody>
      </p:sp>
      <p:cxnSp>
        <p:nvCxnSpPr>
          <p:cNvPr id="16" name="直接连接符 15"/>
          <p:cNvCxnSpPr/>
          <p:nvPr/>
        </p:nvCxnSpPr>
        <p:spPr>
          <a:xfrm>
            <a:off x="0" y="859155"/>
            <a:ext cx="10066020" cy="2540"/>
          </a:xfrm>
          <a:prstGeom prst="line">
            <a:avLst/>
          </a:prstGeom>
        </p:spPr>
        <p:style>
          <a:lnRef idx="1">
            <a:schemeClr val="accent2"/>
          </a:lnRef>
          <a:fillRef idx="0">
            <a:schemeClr val="accent2"/>
          </a:fillRef>
          <a:effectRef idx="0">
            <a:schemeClr val="accent2"/>
          </a:effectRef>
          <a:fontRef idx="minor">
            <a:schemeClr val="tx1"/>
          </a:fontRef>
        </p:style>
      </p:cxnSp>
      <p:pic>
        <p:nvPicPr>
          <p:cNvPr id="3" name="图片 2"/>
          <p:cNvPicPr>
            <a:picLocks noChangeAspect="1"/>
          </p:cNvPicPr>
          <p:nvPr/>
        </p:nvPicPr>
        <p:blipFill>
          <a:blip r:embed="rId4"/>
          <a:stretch>
            <a:fillRect/>
          </a:stretch>
        </p:blipFill>
        <p:spPr>
          <a:xfrm>
            <a:off x="699135" y="2966085"/>
            <a:ext cx="2865755" cy="3663950"/>
          </a:xfrm>
          <a:prstGeom prst="rect">
            <a:avLst/>
          </a:prstGeom>
        </p:spPr>
      </p:pic>
      <p:pic>
        <p:nvPicPr>
          <p:cNvPr id="5" name="图片 4"/>
          <p:cNvPicPr>
            <a:picLocks noChangeAspect="1"/>
          </p:cNvPicPr>
          <p:nvPr/>
        </p:nvPicPr>
        <p:blipFill>
          <a:blip r:embed="rId5"/>
          <a:stretch>
            <a:fillRect/>
          </a:stretch>
        </p:blipFill>
        <p:spPr>
          <a:xfrm>
            <a:off x="0" y="5159375"/>
            <a:ext cx="1447800" cy="1698625"/>
          </a:xfrm>
          <a:prstGeom prst="rect">
            <a:avLst/>
          </a:prstGeom>
        </p:spPr>
      </p:pic>
      <p:pic>
        <p:nvPicPr>
          <p:cNvPr id="10" name="图片 9"/>
          <p:cNvPicPr>
            <a:picLocks noChangeAspect="1"/>
          </p:cNvPicPr>
          <p:nvPr/>
        </p:nvPicPr>
        <p:blipFill>
          <a:blip r:embed="rId6"/>
          <a:stretch>
            <a:fillRect/>
          </a:stretch>
        </p:blipFill>
        <p:spPr>
          <a:xfrm>
            <a:off x="3564890" y="2499995"/>
            <a:ext cx="5858510" cy="4130040"/>
          </a:xfrm>
          <a:prstGeom prst="rect">
            <a:avLst/>
          </a:prstGeom>
        </p:spPr>
      </p:pic>
      <p:pic>
        <p:nvPicPr>
          <p:cNvPr id="11" name="图片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24035" y="987425"/>
            <a:ext cx="2767965" cy="5648325"/>
          </a:xfrm>
          <a:prstGeom prst="rect">
            <a:avLst/>
          </a:prstGeom>
        </p:spPr>
      </p:pic>
      <p:pic>
        <p:nvPicPr>
          <p:cNvPr id="4" name="图片 3" descr="ea24942045b7fc93e0cefb3f0310b8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96520"/>
            <a:ext cx="757555" cy="75755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wheel(2)">
                                      <p:cBhvr>
                                        <p:cTn id="7" dur="1000"/>
                                        <p:tgtEl>
                                          <p:spTgt spid="5"/>
                                        </p:tgtEl>
                                      </p:cBhvr>
                                    </p:animEffect>
                                  </p:childTnLst>
                                </p:cTn>
                              </p:par>
                              <p:par>
                                <p:cTn id="8" presetID="21" presetClass="entr" presetSubtype="2" fill="hold" nodeType="withEffect">
                                  <p:stCondLst>
                                    <p:cond delay="0"/>
                                  </p:stCondLst>
                                  <p:childTnLst>
                                    <p:set>
                                      <p:cBhvr>
                                        <p:cTn id="9" dur="1000" fill="hold">
                                          <p:stCondLst>
                                            <p:cond delay="0"/>
                                          </p:stCondLst>
                                        </p:cTn>
                                        <p:tgtEl>
                                          <p:spTgt spid="3"/>
                                        </p:tgtEl>
                                        <p:attrNameLst>
                                          <p:attrName>style.visibility</p:attrName>
                                        </p:attrNameLst>
                                      </p:cBhvr>
                                      <p:to>
                                        <p:strVal val="visible"/>
                                      </p:to>
                                    </p:set>
                                    <p:animEffect transition="in" filter="wheel(2)">
                                      <p:cBhvr>
                                        <p:cTn id="10" dur="1000"/>
                                        <p:tgtEl>
                                          <p:spTgt spid="3"/>
                                        </p:tgtEl>
                                      </p:cBhvr>
                                    </p:animEffect>
                                  </p:childTnLst>
                                </p:cTn>
                              </p:par>
                              <p:par>
                                <p:cTn id="11" presetID="21" presetClass="entr" presetSubtype="2" fill="hold" nodeType="withEffect">
                                  <p:stCondLst>
                                    <p:cond delay="0"/>
                                  </p:stCondLst>
                                  <p:childTnLst>
                                    <p:set>
                                      <p:cBhvr>
                                        <p:cTn id="12" dur="1000" fill="hold">
                                          <p:stCondLst>
                                            <p:cond delay="0"/>
                                          </p:stCondLst>
                                        </p:cTn>
                                        <p:tgtEl>
                                          <p:spTgt spid="10"/>
                                        </p:tgtEl>
                                        <p:attrNameLst>
                                          <p:attrName>style.visibility</p:attrName>
                                        </p:attrNameLst>
                                      </p:cBhvr>
                                      <p:to>
                                        <p:strVal val="visible"/>
                                      </p:to>
                                    </p:set>
                                    <p:animEffect transition="in" filter="wheel(2)">
                                      <p:cBhvr>
                                        <p:cTn id="13" dur="1000"/>
                                        <p:tgtEl>
                                          <p:spTgt spid="10"/>
                                        </p:tgtEl>
                                      </p:cBhvr>
                                    </p:animEffect>
                                  </p:childTnLst>
                                </p:cTn>
                              </p:par>
                              <p:par>
                                <p:cTn id="14" presetID="21" presetClass="entr" presetSubtype="2" fill="hold" nodeType="withEffect">
                                  <p:stCondLst>
                                    <p:cond delay="0"/>
                                  </p:stCondLst>
                                  <p:childTnLst>
                                    <p:set>
                                      <p:cBhvr>
                                        <p:cTn id="15" dur="1000" fill="hold">
                                          <p:stCondLst>
                                            <p:cond delay="0"/>
                                          </p:stCondLst>
                                        </p:cTn>
                                        <p:tgtEl>
                                          <p:spTgt spid="11"/>
                                        </p:tgtEl>
                                        <p:attrNameLst>
                                          <p:attrName>style.visibility</p:attrName>
                                        </p:attrNameLst>
                                      </p:cBhvr>
                                      <p:to>
                                        <p:strVal val="visible"/>
                                      </p:to>
                                    </p:set>
                                    <p:animEffect transition="in" filter="wheel(2)">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38,&quot;width&quot;:9427}"/>
</p:tagLst>
</file>

<file path=ppt/tags/tag1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963,&quot;width&quot;:8104}"/>
</p:tagLst>
</file>

<file path=ppt/tags/tag126.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UNIT_TABLE_BEAUTIFY" val="smartTable{d7e1ff42-2628-42bb-9f16-4a6dcef891d2}"/>
</p:tagLst>
</file>

<file path=ppt/tags/tag13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UNIT_TABLE_BEAUTIFY" val="smartTable{ade21a57-948f-4bbc-acd4-f7c1e3b1258c}"/>
</p:tagLst>
</file>

<file path=ppt/tags/tag14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72,&quot;width&quot;:2872}"/>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52.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54.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5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59.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62.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66.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68.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7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72.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73.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74.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75.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76.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7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78.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79.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8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82.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83.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84.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85.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86.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8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88.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89.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9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92.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93.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94.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95.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96.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19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spPr>
      <a:bodyPr vert="horz" wrap="square" lIns="91440" tIns="45720" rIns="91440" bIns="45720" numCol="1" rtlCol="0" anchor="ctr"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0" sz="2800" b="1" i="0" u="none" strike="noStrike" cap="none" normalizeH="0" baseline="0" dirty="0" smtClean="0">
            <a:ln>
              <a:noFill/>
            </a:ln>
            <a:solidFill>
              <a:schemeClr val="bg1"/>
            </a:solidFill>
            <a:effectLst/>
            <a:latin typeface="黑体" panose="02010609060101010101" charset="-122"/>
            <a:ea typeface="黑体" panose="02010609060101010101" charset="-122"/>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4626</Words>
  <Application>Microsoft Office PowerPoint</Application>
  <PresentationFormat>自定义</PresentationFormat>
  <Paragraphs>666</Paragraphs>
  <Slides>65</Slides>
  <Notes>56</Notes>
  <HiddenSlides>0</HiddenSlides>
  <MMClips>0</MMClips>
  <ScaleCrop>false</ScaleCrop>
  <HeadingPairs>
    <vt:vector size="4" baseType="variant">
      <vt:variant>
        <vt:lpstr>主题</vt:lpstr>
      </vt:variant>
      <vt:variant>
        <vt:i4>6</vt:i4>
      </vt:variant>
      <vt:variant>
        <vt:lpstr>幻灯片标题</vt:lpstr>
      </vt:variant>
      <vt:variant>
        <vt:i4>65</vt:i4>
      </vt:variant>
    </vt:vector>
  </HeadingPairs>
  <TitlesOfParts>
    <vt:vector size="71" baseType="lpstr">
      <vt:lpstr>Office 主题​​</vt:lpstr>
      <vt:lpstr>自定义设计方案</vt:lpstr>
      <vt:lpstr>Office 主题</vt:lpstr>
      <vt:lpstr>1_Office 主题</vt:lpstr>
      <vt:lpstr>2_Office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精准扶贫精准脱贫的十八洞范本</dc:title>
  <dc:creator>aadmin</dc:creator>
  <cp:lastModifiedBy>ZZB</cp:lastModifiedBy>
  <cp:revision>1110</cp:revision>
  <dcterms:created xsi:type="dcterms:W3CDTF">2019-06-19T02:08:00Z</dcterms:created>
  <dcterms:modified xsi:type="dcterms:W3CDTF">2020-11-02T00:49:06Z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2052-11.1.0.9828</vt:lpwstr>
  </property>
</Properties>
</file>