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2" r:id="rId5"/>
    <p:sldId id="271" r:id="rId6"/>
    <p:sldId id="336" r:id="rId7"/>
    <p:sldId id="349" r:id="rId8"/>
    <p:sldId id="343" r:id="rId9"/>
    <p:sldId id="342" r:id="rId10"/>
    <p:sldId id="301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B70000"/>
    <a:srgbClr val="FEFAF7"/>
    <a:srgbClr val="FEFEFE"/>
    <a:srgbClr val="B50000"/>
    <a:srgbClr val="CFCFCF"/>
    <a:srgbClr val="9C0000"/>
    <a:srgbClr val="9D0000"/>
    <a:srgbClr val="EDB92C"/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9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F2C2-74C9-4A2C-BD7E-105B4577DE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7A94-4F48-4D78-B507-8DB6CBA51D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98769" y="644745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152B-D2F0-4BCE-801B-7A54663AC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9FDA-71CD-4F0F-812E-F576B358BF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:\2016我图\两会\ooopic_10194892_b0c64675b11c678cafbc\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20035" cy="17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xb\Desktop\53bf653e36a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895" y="587375"/>
            <a:ext cx="1624330" cy="14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2000"/>
            <a:ext cx="12192000" cy="1016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209550" y="2027555"/>
            <a:ext cx="11456035" cy="860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en-US" altLang="zh-CN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四有</a:t>
            </a:r>
            <a:r>
              <a:rPr lang="en-US" altLang="zh-CN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好老师  为中华复兴立德树人</a:t>
            </a:r>
            <a:endParaRPr lang="zh-CN" altLang="en-US" sz="5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1179195" y="3176270"/>
            <a:ext cx="1034034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深刻理解和把握习近平关于教师的重要论述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0035" y="4156075"/>
            <a:ext cx="5888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市教育局党委书记、局长    程少平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4365" y="4853305"/>
            <a:ext cx="2868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0">
            <a:off x="3568065" y="3140710"/>
            <a:ext cx="8325485" cy="913130"/>
            <a:chOff x="5715698" y="658089"/>
            <a:chExt cx="5805742" cy="609600"/>
          </a:xfrm>
        </p:grpSpPr>
        <p:sp>
          <p:nvSpPr>
            <p:cNvPr id="18" name="圆角矩形 17"/>
            <p:cNvSpPr/>
            <p:nvPr/>
          </p:nvSpPr>
          <p:spPr>
            <a:xfrm>
              <a:off x="5715698" y="658089"/>
              <a:ext cx="5805742" cy="609600"/>
            </a:xfrm>
            <a:prstGeom prst="round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5889138" y="774255"/>
              <a:ext cx="5621989" cy="348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二、教师有标准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——</a:t>
              </a:r>
              <a:r>
                <a:rPr lang="zh-CN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树立</a:t>
              </a:r>
              <a:r>
                <a:rPr lang="en-US" altLang="zh-CN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四有</a:t>
              </a:r>
              <a:r>
                <a:rPr lang="en-US" altLang="zh-CN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”</a:t>
              </a:r>
              <a:r>
                <a:rPr lang="zh-CN" alt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好老师标准</a:t>
              </a:r>
              <a:endParaRPr lang="zh-CN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0">
            <a:off x="3582670" y="4668520"/>
            <a:ext cx="8310880" cy="913765"/>
            <a:chOff x="5715698" y="658089"/>
            <a:chExt cx="5805742" cy="609600"/>
          </a:xfrm>
        </p:grpSpPr>
        <p:sp>
          <p:nvSpPr>
            <p:cNvPr id="54" name="圆角矩形 53"/>
            <p:cNvSpPr/>
            <p:nvPr/>
          </p:nvSpPr>
          <p:spPr>
            <a:xfrm>
              <a:off x="5715698" y="658089"/>
              <a:ext cx="5805742" cy="609600"/>
            </a:xfrm>
            <a:prstGeom prst="round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5889138" y="774255"/>
              <a:ext cx="5621989" cy="348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三、教师有精神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——</a:t>
              </a:r>
              <a:r>
                <a:rPr lang="zh-CN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素质优良甘于奉献</a:t>
              </a:r>
              <a:endParaRPr 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57" name="Picture 268" descr="华表54654"/>
          <p:cNvPicPr>
            <a:picLocks noChangeAspect="1" noChangeArrowheads="1"/>
          </p:cNvPicPr>
          <p:nvPr/>
        </p:nvPicPr>
        <p:blipFill>
          <a:blip r:embed="rId2" cstate="screen"/>
          <a:srcRect t="1273"/>
          <a:stretch>
            <a:fillRect/>
          </a:stretch>
        </p:blipFill>
        <p:spPr bwMode="auto">
          <a:xfrm>
            <a:off x="0" y="0"/>
            <a:ext cx="3516630" cy="81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/>
          <p:cNvGrpSpPr/>
          <p:nvPr/>
        </p:nvGrpSpPr>
        <p:grpSpPr>
          <a:xfrm rot="0">
            <a:off x="3566795" y="1598930"/>
            <a:ext cx="8341360" cy="913116"/>
            <a:chOff x="5715698" y="658089"/>
            <a:chExt cx="5805742" cy="609600"/>
          </a:xfrm>
        </p:grpSpPr>
        <p:sp>
          <p:nvSpPr>
            <p:cNvPr id="61" name="圆角矩形 60"/>
            <p:cNvSpPr/>
            <p:nvPr/>
          </p:nvSpPr>
          <p:spPr>
            <a:xfrm>
              <a:off x="5715698" y="658089"/>
              <a:ext cx="5805742" cy="609600"/>
            </a:xfrm>
            <a:prstGeom prst="round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23"/>
            <p:cNvSpPr txBox="1"/>
            <p:nvPr/>
          </p:nvSpPr>
          <p:spPr>
            <a:xfrm>
              <a:off x="5889138" y="774255"/>
              <a:ext cx="5621989" cy="348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一、教师有地位——中华民族“梦之队”的逐梦人</a:t>
              </a:r>
              <a:endPara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65" name="图片 64" descr="方法1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72995" y="1489075"/>
            <a:ext cx="102679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 descr="方法1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8565" y="3074035"/>
            <a:ext cx="102679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 descr="方法1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9835" y="4602480"/>
            <a:ext cx="102679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26000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11133 0.00278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26000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11133 0.00278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26000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11133 0.00278 " pathEditMode="relative" rAng="0" ptsTypes="AA">
                                      <p:cBhvr>
                                        <p:cTn id="45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3057" y="301005"/>
            <a:ext cx="2339215" cy="1126744"/>
            <a:chOff x="1672035" y="1687395"/>
            <a:chExt cx="938928" cy="452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2" descr="C:\Users\xb\Desktop\素材--党建\PNG--党（国）徽旗\党旗红旗\16sucai_20150709173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1672035" y="1687395"/>
              <a:ext cx="845493" cy="44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xb\Desktop\53bf653e36a06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707654"/>
              <a:ext cx="48723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标题 1"/>
          <p:cNvSpPr txBox="1"/>
          <p:nvPr/>
        </p:nvSpPr>
        <p:spPr>
          <a:xfrm>
            <a:off x="2303145" y="601345"/>
            <a:ext cx="9417050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一、教师有地位——中华民族“梦之队”的逐梦人</a:t>
            </a:r>
            <a:endParaRPr lang="zh-CN" altLang="en-US" sz="3200" dirty="0" smtClean="0">
              <a:gradFill>
                <a:gsLst>
                  <a:gs pos="0">
                    <a:srgbClr val="BE0000"/>
                  </a:gs>
                  <a:gs pos="100000">
                    <a:srgbClr val="930000"/>
                  </a:gs>
                </a:gsLst>
                <a:lin ang="16200000" scaled="1"/>
              </a:gra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734826" y="1937170"/>
            <a:ext cx="697712" cy="697712"/>
            <a:chOff x="2536745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组合 45"/>
            <p:cNvGrpSpPr/>
            <p:nvPr/>
          </p:nvGrpSpPr>
          <p:grpSpPr>
            <a:xfrm>
              <a:off x="2536745" y="3496783"/>
              <a:ext cx="1006035" cy="1006034"/>
              <a:chOff x="2180022" y="2446667"/>
              <a:chExt cx="1008000" cy="100800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14"/>
            <p:cNvSpPr txBox="1"/>
            <p:nvPr/>
          </p:nvSpPr>
          <p:spPr>
            <a:xfrm>
              <a:off x="2577637" y="3592173"/>
              <a:ext cx="951514" cy="87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34822" y="3378508"/>
            <a:ext cx="697712" cy="697712"/>
            <a:chOff x="2536745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2" name="组合 51"/>
            <p:cNvGrpSpPr/>
            <p:nvPr/>
          </p:nvGrpSpPr>
          <p:grpSpPr>
            <a:xfrm>
              <a:off x="2536745" y="3496783"/>
              <a:ext cx="1006035" cy="1006034"/>
              <a:chOff x="2180022" y="2446667"/>
              <a:chExt cx="1008000" cy="10080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14"/>
            <p:cNvSpPr txBox="1"/>
            <p:nvPr/>
          </p:nvSpPr>
          <p:spPr>
            <a:xfrm>
              <a:off x="2577637" y="3592174"/>
              <a:ext cx="951514" cy="84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34822" y="4841409"/>
            <a:ext cx="697712" cy="697712"/>
            <a:chOff x="2536745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2536745" y="3496783"/>
              <a:ext cx="1006035" cy="1006034"/>
              <a:chOff x="2180022" y="2446667"/>
              <a:chExt cx="1008000" cy="1008000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14"/>
            <p:cNvSpPr txBox="1"/>
            <p:nvPr/>
          </p:nvSpPr>
          <p:spPr>
            <a:xfrm>
              <a:off x="2577637" y="3592174"/>
              <a:ext cx="951514" cy="84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88260" y="1937385"/>
            <a:ext cx="6854190" cy="697865"/>
            <a:chOff x="6825176" y="1876207"/>
            <a:chExt cx="3810000" cy="697715"/>
          </a:xfrm>
        </p:grpSpPr>
        <p:sp>
          <p:nvSpPr>
            <p:cNvPr id="76" name="矩形 75"/>
            <p:cNvSpPr/>
            <p:nvPr/>
          </p:nvSpPr>
          <p:spPr>
            <a:xfrm>
              <a:off x="6825176" y="1876207"/>
              <a:ext cx="3810000" cy="697715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6902607" y="1979690"/>
              <a:ext cx="3673498" cy="521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中国目前有多少学生？</a:t>
              </a:r>
              <a:endParaRPr lang="zh-CN" altLang="en-US" sz="28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03500" y="3361055"/>
            <a:ext cx="6838315" cy="886376"/>
            <a:chOff x="6825176" y="2776288"/>
            <a:chExt cx="3810000" cy="954437"/>
          </a:xfrm>
        </p:grpSpPr>
        <p:sp>
          <p:nvSpPr>
            <p:cNvPr id="78" name="矩形 77"/>
            <p:cNvSpPr/>
            <p:nvPr/>
          </p:nvSpPr>
          <p:spPr>
            <a:xfrm>
              <a:off x="6888464" y="2870557"/>
              <a:ext cx="3587211" cy="8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中国共有多少教师？</a:t>
              </a:r>
              <a:br>
                <a:rPr lang="zh-CN" altLang="en-US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825176" y="2776288"/>
              <a:ext cx="3810000" cy="770081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01595" y="4841240"/>
            <a:ext cx="6839585" cy="697070"/>
            <a:chOff x="6823317" y="3616494"/>
            <a:chExt cx="3810000" cy="697715"/>
          </a:xfrm>
        </p:grpSpPr>
        <p:sp>
          <p:nvSpPr>
            <p:cNvPr id="79" name="矩形 78"/>
            <p:cNvSpPr/>
            <p:nvPr/>
          </p:nvSpPr>
          <p:spPr>
            <a:xfrm>
              <a:off x="6872269" y="3719563"/>
              <a:ext cx="3655364" cy="52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你认为老师这个职业到底是不是好职业？ </a:t>
              </a:r>
              <a:endParaRPr lang="zh-CN" altLang="en-US" sz="28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823317" y="3616494"/>
              <a:ext cx="3810000" cy="697715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5841564" y="1724952"/>
            <a:ext cx="455594" cy="455594"/>
          </a:xfrm>
          <a:prstGeom prst="star5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564640" y="3075940"/>
            <a:ext cx="918591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总之，老师虽然不是工资待遇最好的职业之一，但是绝对是增值性、幸福感最强的职业之一。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38250" y="1951990"/>
            <a:ext cx="9661525" cy="3990975"/>
            <a:chOff x="1733314" y="4156395"/>
            <a:chExt cx="8712000" cy="25200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747520" y="4156395"/>
              <a:ext cx="3720133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711569" y="4156395"/>
              <a:ext cx="3720133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9173768" y="5416395"/>
              <a:ext cx="2520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5400000">
              <a:off x="487520" y="5416395"/>
              <a:ext cx="2520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733314" y="6676395"/>
              <a:ext cx="8712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6" descr="G:\2016我图\两会\ooopic_10194892_b0c64675b11c678cafbc\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20035" cy="17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3057" y="301005"/>
            <a:ext cx="2339215" cy="1126744"/>
            <a:chOff x="1672035" y="1687395"/>
            <a:chExt cx="938928" cy="452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2" descr="C:\Users\xb\Desktop\素材--党建\PNG--党（国）徽旗\党旗红旗\16sucai_20150709173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1672035" y="1687395"/>
              <a:ext cx="845493" cy="44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xb\Desktop\53bf653e36a06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707654"/>
              <a:ext cx="48723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椭圆 2"/>
          <p:cNvSpPr/>
          <p:nvPr/>
        </p:nvSpPr>
        <p:spPr>
          <a:xfrm>
            <a:off x="3439264" y="5209349"/>
            <a:ext cx="140676" cy="140676"/>
          </a:xfrm>
          <a:prstGeom prst="ellipse">
            <a:avLst/>
          </a:prstGeom>
          <a:solidFill>
            <a:srgbClr val="FE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2583180" y="585470"/>
            <a:ext cx="9417050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二、教师有标准——树立</a:t>
            </a:r>
            <a:r>
              <a:rPr lang="en-US" altLang="zh-CN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“</a:t>
            </a:r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四有</a:t>
            </a:r>
            <a:r>
              <a:rPr lang="en-US" altLang="zh-CN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”</a:t>
            </a:r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好老师标准</a:t>
            </a:r>
            <a:endParaRPr lang="zh-CN" altLang="en-US" sz="3200" dirty="0" smtClean="0">
              <a:gradFill>
                <a:gsLst>
                  <a:gs pos="0">
                    <a:srgbClr val="BE0000"/>
                  </a:gs>
                  <a:gs pos="100000">
                    <a:srgbClr val="930000"/>
                  </a:gs>
                </a:gsLst>
                <a:lin ang="16200000" scaled="1"/>
              </a:gra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794888" y="2360833"/>
            <a:ext cx="2861535" cy="2861535"/>
          </a:xfrm>
          <a:prstGeom prst="ellipse">
            <a:avLst/>
          </a:prstGeom>
          <a:gradFill>
            <a:gsLst>
              <a:gs pos="0">
                <a:srgbClr val="BE0000">
                  <a:lumMod val="94000"/>
                </a:srgbClr>
              </a:gs>
              <a:gs pos="100000">
                <a:srgbClr val="930000"/>
              </a:gs>
            </a:gsLst>
            <a:lin ang="16200000" scaled="1"/>
          </a:gradFill>
          <a:ln w="50800">
            <a:gradFill>
              <a:gsLst>
                <a:gs pos="0">
                  <a:srgbClr val="AF0000"/>
                </a:gs>
                <a:gs pos="100000">
                  <a:srgbClr val="990000"/>
                </a:gs>
              </a:gsLst>
              <a:lin ang="7200000" scaled="0"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方法1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39835" y="2487797"/>
            <a:ext cx="1171640" cy="11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"/>
          <p:cNvSpPr txBox="1"/>
          <p:nvPr/>
        </p:nvSpPr>
        <p:spPr>
          <a:xfrm>
            <a:off x="2255033" y="3646647"/>
            <a:ext cx="1997518" cy="10784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/>
              <a:t>一个好人必须要有的六件法宝</a:t>
            </a:r>
            <a:endParaRPr lang="zh-CN" altLang="en-US" dirty="0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262890" y="939165"/>
            <a:ext cx="5694680" cy="5918835"/>
          </a:xfrm>
          <a:prstGeom prst="ellipse">
            <a:avLst/>
          </a:prstGeom>
          <a:noFill/>
          <a:ln w="25400">
            <a:gradFill>
              <a:gsLst>
                <a:gs pos="73000">
                  <a:srgbClr val="FFFFFF">
                    <a:alpha val="0"/>
                  </a:srgbClr>
                </a:gs>
                <a:gs pos="80000">
                  <a:srgbClr val="AE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863465" y="1605915"/>
            <a:ext cx="5036185" cy="539115"/>
            <a:chOff x="5089265" y="2088387"/>
            <a:chExt cx="5686089" cy="676590"/>
          </a:xfrm>
        </p:grpSpPr>
        <p:sp>
          <p:nvSpPr>
            <p:cNvPr id="64" name="圆角矩形 63"/>
            <p:cNvSpPr/>
            <p:nvPr/>
          </p:nvSpPr>
          <p:spPr>
            <a:xfrm>
              <a:off x="5150922" y="2089184"/>
              <a:ext cx="5624432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5156254" y="2088387"/>
              <a:ext cx="676590" cy="676590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>
              <a:spLocks noChangeArrowheads="1"/>
            </p:cNvSpPr>
            <p:nvPr/>
          </p:nvSpPr>
          <p:spPr bwMode="auto">
            <a:xfrm>
              <a:off x="6266488" y="2162501"/>
              <a:ext cx="3798374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拥有一个美满幸福的家庭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标题 1"/>
            <p:cNvSpPr txBox="1"/>
            <p:nvPr/>
          </p:nvSpPr>
          <p:spPr>
            <a:xfrm>
              <a:off x="5089265" y="2089335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 smtClean="0">
                  <a:latin typeface="Kartika" panose="02020503030404060203" pitchFamily="18" charset="0"/>
                  <a:cs typeface="Kartika" panose="02020503030404060203" pitchFamily="18" charset="0"/>
                </a:rPr>
                <a:t>1</a:t>
              </a:r>
              <a:endParaRPr lang="zh-CN" altLang="en-US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269865" y="2367915"/>
            <a:ext cx="4928870" cy="539115"/>
            <a:chOff x="5089265" y="2088387"/>
            <a:chExt cx="5564926" cy="676590"/>
          </a:xfrm>
        </p:grpSpPr>
        <p:sp>
          <p:nvSpPr>
            <p:cNvPr id="71" name="圆角矩形 70"/>
            <p:cNvSpPr/>
            <p:nvPr/>
          </p:nvSpPr>
          <p:spPr>
            <a:xfrm>
              <a:off x="5150922" y="2089184"/>
              <a:ext cx="5503269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5156254" y="2088387"/>
              <a:ext cx="676590" cy="676590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>
              <a:spLocks noChangeArrowheads="1"/>
            </p:cNvSpPr>
            <p:nvPr/>
          </p:nvSpPr>
          <p:spPr bwMode="auto">
            <a:xfrm>
              <a:off x="6266488" y="2162501"/>
              <a:ext cx="3894444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拥有一班声气相通的朋友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标题 1"/>
            <p:cNvSpPr txBox="1"/>
            <p:nvPr/>
          </p:nvSpPr>
          <p:spPr>
            <a:xfrm>
              <a:off x="5089265" y="2089335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>
                  <a:latin typeface="Kartika" panose="02020503030404060203" pitchFamily="18" charset="0"/>
                  <a:cs typeface="Kartika" panose="02020503030404060203" pitchFamily="18" charset="0"/>
                </a:rPr>
                <a:t>2</a:t>
              </a:r>
              <a:endParaRPr lang="en-US" altLang="zh-CN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549265" y="3155315"/>
            <a:ext cx="5075555" cy="539115"/>
            <a:chOff x="5117943" y="2088387"/>
            <a:chExt cx="5730540" cy="676590"/>
          </a:xfrm>
        </p:grpSpPr>
        <p:sp>
          <p:nvSpPr>
            <p:cNvPr id="76" name="圆角矩形 75"/>
            <p:cNvSpPr/>
            <p:nvPr/>
          </p:nvSpPr>
          <p:spPr>
            <a:xfrm>
              <a:off x="5150922" y="2089184"/>
              <a:ext cx="5697561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156254" y="2088387"/>
              <a:ext cx="676590" cy="676590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>
              <a:spLocks noChangeArrowheads="1"/>
            </p:cNvSpPr>
            <p:nvPr/>
          </p:nvSpPr>
          <p:spPr bwMode="auto">
            <a:xfrm>
              <a:off x="6266488" y="2162501"/>
              <a:ext cx="3935310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培养一桩像样的兴趣爱好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标题 1"/>
            <p:cNvSpPr txBox="1"/>
            <p:nvPr/>
          </p:nvSpPr>
          <p:spPr>
            <a:xfrm>
              <a:off x="5117943" y="2121859"/>
              <a:ext cx="743472" cy="4223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>
                  <a:latin typeface="Kartika" panose="02020503030404060203" pitchFamily="18" charset="0"/>
                  <a:cs typeface="Kartika" panose="02020503030404060203" pitchFamily="18" charset="0"/>
                </a:rPr>
                <a:t>3</a:t>
              </a:r>
              <a:endParaRPr lang="en-US" altLang="zh-CN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574665" y="3993515"/>
            <a:ext cx="5405755" cy="539115"/>
            <a:chOff x="5089265" y="2088387"/>
            <a:chExt cx="6029506" cy="676590"/>
          </a:xfrm>
        </p:grpSpPr>
        <p:sp>
          <p:nvSpPr>
            <p:cNvPr id="81" name="圆角矩形 80"/>
            <p:cNvSpPr/>
            <p:nvPr/>
          </p:nvSpPr>
          <p:spPr>
            <a:xfrm>
              <a:off x="5150922" y="2089184"/>
              <a:ext cx="5967849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5156254" y="2088387"/>
              <a:ext cx="676590" cy="676590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6266488" y="2162501"/>
              <a:ext cx="3878672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恪守一条属于自己的底线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标题 1"/>
            <p:cNvSpPr txBox="1"/>
            <p:nvPr/>
          </p:nvSpPr>
          <p:spPr>
            <a:xfrm>
              <a:off x="5089265" y="2089335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>
                  <a:latin typeface="Kartika" panose="02020503030404060203" pitchFamily="18" charset="0"/>
                  <a:cs typeface="Kartika" panose="02020503030404060203" pitchFamily="18" charset="0"/>
                </a:rPr>
                <a:t>4</a:t>
              </a:r>
              <a:endParaRPr lang="en-US" altLang="zh-CN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434965" y="4819015"/>
            <a:ext cx="5831205" cy="532765"/>
            <a:chOff x="5103473" y="2088387"/>
            <a:chExt cx="6523612" cy="668621"/>
          </a:xfrm>
        </p:grpSpPr>
        <p:sp>
          <p:nvSpPr>
            <p:cNvPr id="86" name="圆角矩形 85"/>
            <p:cNvSpPr/>
            <p:nvPr/>
          </p:nvSpPr>
          <p:spPr>
            <a:xfrm>
              <a:off x="5150922" y="2089184"/>
              <a:ext cx="6476163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56043" y="2088387"/>
              <a:ext cx="666356" cy="667027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>
              <a:spLocks noChangeArrowheads="1"/>
            </p:cNvSpPr>
            <p:nvPr/>
          </p:nvSpPr>
          <p:spPr bwMode="auto">
            <a:xfrm>
              <a:off x="6266488" y="2162501"/>
              <a:ext cx="4214919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培养一颗善于感恩的心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标题 1"/>
            <p:cNvSpPr txBox="1"/>
            <p:nvPr/>
          </p:nvSpPr>
          <p:spPr>
            <a:xfrm>
              <a:off x="5103473" y="2137152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>
                  <a:latin typeface="Kartika" panose="02020503030404060203" pitchFamily="18" charset="0"/>
                  <a:cs typeface="Kartika" panose="02020503030404060203" pitchFamily="18" charset="0"/>
                </a:rPr>
                <a:t>5</a:t>
              </a:r>
              <a:endParaRPr lang="en-US" altLang="zh-CN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965065" y="5619115"/>
            <a:ext cx="6534150" cy="532765"/>
            <a:chOff x="5089265" y="2088387"/>
            <a:chExt cx="7377362" cy="668621"/>
          </a:xfrm>
        </p:grpSpPr>
        <p:sp>
          <p:nvSpPr>
            <p:cNvPr id="94" name="圆角矩形 93"/>
            <p:cNvSpPr/>
            <p:nvPr/>
          </p:nvSpPr>
          <p:spPr>
            <a:xfrm>
              <a:off x="5150922" y="2089184"/>
              <a:ext cx="7315705" cy="667824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990000"/>
                  </a:gs>
                  <a:gs pos="100000">
                    <a:srgbClr val="AE0000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5155941" y="2088387"/>
              <a:ext cx="668193" cy="668621"/>
            </a:xfrm>
            <a:prstGeom prst="ellipse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>
              <a:spLocks noChangeArrowheads="1"/>
            </p:cNvSpPr>
            <p:nvPr/>
          </p:nvSpPr>
          <p:spPr bwMode="auto">
            <a:xfrm>
              <a:off x="6266488" y="2162501"/>
              <a:ext cx="4393438" cy="5307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留下一件富有意义的</a:t>
              </a:r>
              <a:r>
                <a:rPr lang="en-US" altLang="zh-CN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遗产</a:t>
              </a:r>
              <a:r>
                <a:rPr lang="en-US" altLang="zh-CN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标题 1"/>
            <p:cNvSpPr txBox="1"/>
            <p:nvPr/>
          </p:nvSpPr>
          <p:spPr>
            <a:xfrm>
              <a:off x="5089265" y="2089335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3200" dirty="0">
                  <a:latin typeface="Kartika" panose="02020503030404060203" pitchFamily="18" charset="0"/>
                  <a:cs typeface="Kartika" panose="02020503030404060203" pitchFamily="18" charset="0"/>
                </a:rPr>
                <a:t>6</a:t>
              </a:r>
              <a:endParaRPr lang="en-US" altLang="zh-CN" sz="3200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ldLvl="0" animBg="1"/>
      <p:bldP spid="19" grpId="0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3057" y="301005"/>
            <a:ext cx="2339215" cy="1126744"/>
            <a:chOff x="1672035" y="1687395"/>
            <a:chExt cx="938928" cy="452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2" descr="C:\Users\xb\Desktop\素材--党建\PNG--党（国）徽旗\党旗红旗\16sucai_20150709173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1672035" y="1687395"/>
              <a:ext cx="845493" cy="44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xb\Desktop\53bf653e36a06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707654"/>
              <a:ext cx="48723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/>
          <p:cNvSpPr txBox="1"/>
          <p:nvPr/>
        </p:nvSpPr>
        <p:spPr>
          <a:xfrm>
            <a:off x="2583180" y="585470"/>
            <a:ext cx="9417050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二、教师有标准——树立</a:t>
            </a:r>
            <a:r>
              <a:rPr lang="en-US" altLang="zh-CN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“</a:t>
            </a:r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四有</a:t>
            </a:r>
            <a:r>
              <a:rPr lang="en-US" altLang="zh-CN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”</a:t>
            </a:r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好老师标准</a:t>
            </a:r>
            <a:endParaRPr lang="zh-CN" altLang="en-US" sz="3200" dirty="0" smtClean="0">
              <a:gradFill>
                <a:gsLst>
                  <a:gs pos="0">
                    <a:srgbClr val="BE0000"/>
                  </a:gs>
                  <a:gs pos="100000">
                    <a:srgbClr val="930000"/>
                  </a:gs>
                </a:gsLst>
                <a:lin ang="16200000" scaled="1"/>
              </a:gradFill>
            </a:endParaRPr>
          </a:p>
        </p:txBody>
      </p:sp>
      <p:pic>
        <p:nvPicPr>
          <p:cNvPr id="33" name="图片 32" descr="方法1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60912" y="1884471"/>
            <a:ext cx="1670929" cy="15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28285" y="3677260"/>
            <a:ext cx="4220210" cy="1651635"/>
            <a:chOff x="800710" y="4142091"/>
            <a:chExt cx="3147671" cy="845146"/>
          </a:xfrm>
        </p:grpSpPr>
        <p:sp>
          <p:nvSpPr>
            <p:cNvPr id="34" name="圆角矩形 33"/>
            <p:cNvSpPr/>
            <p:nvPr/>
          </p:nvSpPr>
          <p:spPr>
            <a:xfrm>
              <a:off x="1024230" y="4142091"/>
              <a:ext cx="2672862" cy="818840"/>
            </a:xfrm>
            <a:prstGeom prst="round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标题 1"/>
            <p:cNvSpPr txBox="1"/>
            <p:nvPr/>
          </p:nvSpPr>
          <p:spPr>
            <a:xfrm>
              <a:off x="800710" y="4201230"/>
              <a:ext cx="3147671" cy="78600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sz="3600" dirty="0"/>
                <a:t>一个好老师必备</a:t>
              </a:r>
              <a:endParaRPr lang="zh-CN" sz="3600" dirty="0"/>
            </a:p>
            <a:p>
              <a:pPr algn="ctr"/>
              <a:r>
                <a:rPr lang="zh-CN" sz="3600" dirty="0"/>
                <a:t>的</a:t>
              </a:r>
              <a:r>
                <a:rPr lang="en-US" altLang="zh-CN" sz="3600" dirty="0"/>
                <a:t>“</a:t>
              </a:r>
              <a:r>
                <a:rPr lang="zh-CN" altLang="en-US" sz="3600" dirty="0"/>
                <a:t>四有</a:t>
              </a:r>
              <a:r>
                <a:rPr lang="en-US" altLang="zh-CN" sz="3600" dirty="0"/>
                <a:t>”</a:t>
              </a:r>
              <a:r>
                <a:rPr lang="zh-CN" altLang="en-US" sz="3600" dirty="0"/>
                <a:t>标准</a:t>
              </a:r>
              <a:endParaRPr lang="zh-CN" altLang="en-US" sz="36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24045" y="1923415"/>
            <a:ext cx="7446645" cy="723900"/>
            <a:chOff x="5909259" y="1910444"/>
            <a:chExt cx="6770716" cy="723900"/>
          </a:xfrm>
        </p:grpSpPr>
        <p:sp>
          <p:nvSpPr>
            <p:cNvPr id="38" name="矩形 37"/>
            <p:cNvSpPr/>
            <p:nvPr/>
          </p:nvSpPr>
          <p:spPr>
            <a:xfrm>
              <a:off x="5909259" y="1910444"/>
              <a:ext cx="6356350" cy="723900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096295" y="2043087"/>
              <a:ext cx="65836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有理想信念，是源头活水，是好老师的不竭动力。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50030" y="2009775"/>
            <a:ext cx="657860" cy="550545"/>
            <a:chOff x="5537402" y="1997064"/>
            <a:chExt cx="743715" cy="550647"/>
          </a:xfrm>
        </p:grpSpPr>
        <p:sp>
          <p:nvSpPr>
            <p:cNvPr id="39" name="矩形 38"/>
            <p:cNvSpPr>
              <a:spLocks noChangeAspect="1"/>
            </p:cNvSpPr>
            <p:nvPr/>
          </p:nvSpPr>
          <p:spPr>
            <a:xfrm>
              <a:off x="5640296" y="1997064"/>
              <a:ext cx="550647" cy="550647"/>
            </a:xfrm>
            <a:prstGeom prst="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标题 1"/>
            <p:cNvSpPr txBox="1"/>
            <p:nvPr/>
          </p:nvSpPr>
          <p:spPr>
            <a:xfrm>
              <a:off x="5537402" y="2049966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dirty="0" smtClean="0">
                  <a:latin typeface="Kartika" panose="02020503030404060203" pitchFamily="18" charset="0"/>
                  <a:cs typeface="Kartika" panose="02020503030404060203" pitchFamily="18" charset="0"/>
                </a:rPr>
                <a:t>1</a:t>
              </a:r>
              <a:endParaRPr lang="zh-CN" altLang="en-US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4045" y="3002915"/>
            <a:ext cx="7446645" cy="723900"/>
            <a:chOff x="5909259" y="1910444"/>
            <a:chExt cx="6770716" cy="723900"/>
          </a:xfrm>
        </p:grpSpPr>
        <p:sp>
          <p:nvSpPr>
            <p:cNvPr id="14" name="矩形 13"/>
            <p:cNvSpPr/>
            <p:nvPr/>
          </p:nvSpPr>
          <p:spPr>
            <a:xfrm>
              <a:off x="5909259" y="1910444"/>
              <a:ext cx="6356350" cy="723900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295" y="2043087"/>
              <a:ext cx="65836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有道德情操，是境界修为，是好老师的成长阶梯。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9240" y="3063875"/>
            <a:ext cx="657860" cy="550545"/>
            <a:chOff x="5537402" y="1997064"/>
            <a:chExt cx="743715" cy="550647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5640296" y="1997064"/>
              <a:ext cx="550647" cy="550647"/>
            </a:xfrm>
            <a:prstGeom prst="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5537402" y="2049966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dirty="0" smtClean="0">
                  <a:latin typeface="Kartika" panose="02020503030404060203" pitchFamily="18" charset="0"/>
                  <a:cs typeface="Kartika" panose="02020503030404060203" pitchFamily="18" charset="0"/>
                </a:rPr>
                <a:t>2</a:t>
              </a:r>
              <a:endParaRPr lang="zh-CN" altLang="en-US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24045" y="4120515"/>
            <a:ext cx="7446645" cy="723900"/>
            <a:chOff x="5909259" y="1910444"/>
            <a:chExt cx="6770716" cy="723900"/>
          </a:xfrm>
        </p:grpSpPr>
        <p:sp>
          <p:nvSpPr>
            <p:cNvPr id="20" name="矩形 19"/>
            <p:cNvSpPr/>
            <p:nvPr/>
          </p:nvSpPr>
          <p:spPr>
            <a:xfrm>
              <a:off x="5909259" y="1910444"/>
              <a:ext cx="6356350" cy="723900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096295" y="2043087"/>
              <a:ext cx="65836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有扎实学识，是行动利器，是好老师的实践工具。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08450" y="4181475"/>
            <a:ext cx="657860" cy="550545"/>
            <a:chOff x="5537402" y="1997064"/>
            <a:chExt cx="743715" cy="550647"/>
          </a:xfrm>
        </p:grpSpPr>
        <p:sp>
          <p:nvSpPr>
            <p:cNvPr id="23" name="矩形 22"/>
            <p:cNvSpPr>
              <a:spLocks noChangeAspect="1"/>
            </p:cNvSpPr>
            <p:nvPr/>
          </p:nvSpPr>
          <p:spPr>
            <a:xfrm>
              <a:off x="5640296" y="1997064"/>
              <a:ext cx="550647" cy="550647"/>
            </a:xfrm>
            <a:prstGeom prst="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5537402" y="2049966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dirty="0" smtClean="0">
                  <a:latin typeface="Kartika" panose="02020503030404060203" pitchFamily="18" charset="0"/>
                  <a:cs typeface="Kartika" panose="02020503030404060203" pitchFamily="18" charset="0"/>
                </a:rPr>
                <a:t>3</a:t>
              </a:r>
              <a:endParaRPr lang="zh-CN" altLang="en-US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53255" y="5161915"/>
            <a:ext cx="7446645" cy="723900"/>
            <a:chOff x="5909259" y="1910444"/>
            <a:chExt cx="6770716" cy="723900"/>
          </a:xfrm>
        </p:grpSpPr>
        <p:sp>
          <p:nvSpPr>
            <p:cNvPr id="26" name="矩形 25"/>
            <p:cNvSpPr/>
            <p:nvPr/>
          </p:nvSpPr>
          <p:spPr>
            <a:xfrm>
              <a:off x="5909259" y="1910444"/>
              <a:ext cx="6356350" cy="723900"/>
            </a:xfrm>
            <a:prstGeom prst="rect">
              <a:avLst/>
            </a:prstGeom>
            <a:noFill/>
            <a:ln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096295" y="2043087"/>
              <a:ext cx="658368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BE0000"/>
                      </a:gs>
                      <a:gs pos="100000">
                        <a:srgbClr val="930000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有仁爱之心，是幸福之本，是好老师的成就之根。</a:t>
              </a:r>
              <a:endParaRPr lang="zh-CN" altLang="en-US" sz="2400" b="1" dirty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37660" y="5210175"/>
            <a:ext cx="657860" cy="550545"/>
            <a:chOff x="5537402" y="1997064"/>
            <a:chExt cx="743715" cy="550647"/>
          </a:xfrm>
        </p:grpSpPr>
        <p:sp>
          <p:nvSpPr>
            <p:cNvPr id="29" name="矩形 28"/>
            <p:cNvSpPr>
              <a:spLocks noChangeAspect="1"/>
            </p:cNvSpPr>
            <p:nvPr/>
          </p:nvSpPr>
          <p:spPr>
            <a:xfrm>
              <a:off x="5640296" y="1997064"/>
              <a:ext cx="550647" cy="550647"/>
            </a:xfrm>
            <a:prstGeom prst="rect">
              <a:avLst/>
            </a:prstGeom>
            <a:gradFill>
              <a:gsLst>
                <a:gs pos="0">
                  <a:srgbClr val="BE0000"/>
                </a:gs>
                <a:gs pos="100000">
                  <a:srgbClr val="93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标题 1"/>
            <p:cNvSpPr txBox="1"/>
            <p:nvPr/>
          </p:nvSpPr>
          <p:spPr>
            <a:xfrm>
              <a:off x="5537402" y="2049966"/>
              <a:ext cx="743715" cy="3596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dirty="0" smtClean="0">
                  <a:latin typeface="Kartika" panose="02020503030404060203" pitchFamily="18" charset="0"/>
                  <a:cs typeface="Kartika" panose="02020503030404060203" pitchFamily="18" charset="0"/>
                </a:rPr>
                <a:t>4</a:t>
              </a:r>
              <a:endParaRPr lang="zh-CN" altLang="en-US" dirty="0"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75360" y="-1341120"/>
            <a:ext cx="772160" cy="1056640"/>
          </a:xfrm>
          <a:prstGeom prst="rect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3057" y="301005"/>
            <a:ext cx="2339215" cy="1126744"/>
            <a:chOff x="1672035" y="1687395"/>
            <a:chExt cx="938928" cy="452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2" descr="C:\Users\xb\Desktop\素材--党建\PNG--党（国）徽旗\党旗红旗\16sucai_20150709173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1672035" y="1687395"/>
              <a:ext cx="845493" cy="44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xb\Desktop\53bf653e36a06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707654"/>
              <a:ext cx="48723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标题 1"/>
          <p:cNvSpPr txBox="1"/>
          <p:nvPr/>
        </p:nvSpPr>
        <p:spPr>
          <a:xfrm>
            <a:off x="2583180" y="585470"/>
            <a:ext cx="9417050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三、教师有精神——</a:t>
            </a:r>
            <a:r>
              <a:rPr lang="zh-CN" sz="3200" dirty="0" smtClean="0">
                <a:gradFill>
                  <a:gsLst>
                    <a:gs pos="0">
                      <a:srgbClr val="BE0000"/>
                    </a:gs>
                    <a:gs pos="100000">
                      <a:srgbClr val="930000"/>
                    </a:gs>
                  </a:gsLst>
                  <a:lin ang="16200000" scaled="1"/>
                </a:gradFill>
              </a:rPr>
              <a:t>素质优良甘于奉献</a:t>
            </a:r>
            <a:endParaRPr lang="zh-CN" sz="3200" dirty="0" smtClean="0">
              <a:gradFill>
                <a:gsLst>
                  <a:gs pos="0">
                    <a:srgbClr val="BE0000"/>
                  </a:gs>
                  <a:gs pos="100000">
                    <a:srgbClr val="930000"/>
                  </a:gs>
                </a:gsLst>
                <a:lin ang="16200000" scaled="1"/>
              </a:gra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8250" y="1951990"/>
            <a:ext cx="9661525" cy="3990975"/>
            <a:chOff x="1733314" y="4156395"/>
            <a:chExt cx="8712000" cy="25200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747520" y="4156395"/>
              <a:ext cx="3720133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711569" y="4156395"/>
              <a:ext cx="3720133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9173768" y="5416395"/>
              <a:ext cx="2520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5400000">
              <a:off x="487520" y="5416395"/>
              <a:ext cx="2520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33314" y="6676395"/>
              <a:ext cx="8712000" cy="0"/>
            </a:xfrm>
            <a:prstGeom prst="line">
              <a:avLst/>
            </a:prstGeom>
            <a:ln>
              <a:solidFill>
                <a:srgbClr val="B7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五角星 37"/>
          <p:cNvSpPr/>
          <p:nvPr/>
        </p:nvSpPr>
        <p:spPr>
          <a:xfrm>
            <a:off x="5841564" y="1724952"/>
            <a:ext cx="455594" cy="455594"/>
          </a:xfrm>
          <a:prstGeom prst="star5">
            <a:avLst/>
          </a:prstGeom>
          <a:gradFill>
            <a:gsLst>
              <a:gs pos="0">
                <a:srgbClr val="BE0000"/>
              </a:gs>
              <a:gs pos="100000">
                <a:srgbClr val="93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38250" y="2783840"/>
            <a:ext cx="9512300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好老师应当有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捧着一颗心来，不带半根草去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的奉献精神。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 bldLvl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:\2016我图\两会\ooopic_10194892_b0c64675b11c678cafbc\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3719189" cy="22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xb\Desktop\53bf653e36a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501" y="1034773"/>
            <a:ext cx="1893160" cy="1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2000"/>
            <a:ext cx="12192000" cy="1016000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2962459" y="2956343"/>
            <a:ext cx="1368781" cy="1368780"/>
            <a:chOff x="1398837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1398837" y="3496783"/>
              <a:ext cx="1006035" cy="1006034"/>
              <a:chOff x="2180022" y="2446667"/>
              <a:chExt cx="1008000" cy="10080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14"/>
            <p:cNvSpPr txBox="1"/>
            <p:nvPr/>
          </p:nvSpPr>
          <p:spPr>
            <a:xfrm>
              <a:off x="1426098" y="3587325"/>
              <a:ext cx="951512" cy="81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18904" y="2970702"/>
            <a:ext cx="1368781" cy="1368780"/>
            <a:chOff x="2536745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0" name="组合 59"/>
            <p:cNvGrpSpPr/>
            <p:nvPr/>
          </p:nvGrpSpPr>
          <p:grpSpPr>
            <a:xfrm>
              <a:off x="2536745" y="3496783"/>
              <a:ext cx="1006035" cy="1006034"/>
              <a:chOff x="2180022" y="2446667"/>
              <a:chExt cx="1008000" cy="100800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14"/>
            <p:cNvSpPr txBox="1"/>
            <p:nvPr/>
          </p:nvSpPr>
          <p:spPr>
            <a:xfrm>
              <a:off x="2577636" y="3592173"/>
              <a:ext cx="951515" cy="81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75349" y="2956752"/>
            <a:ext cx="1368781" cy="1368779"/>
            <a:chOff x="3674653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6" name="组合 65"/>
            <p:cNvGrpSpPr/>
            <p:nvPr/>
          </p:nvGrpSpPr>
          <p:grpSpPr>
            <a:xfrm>
              <a:off x="3674653" y="3496783"/>
              <a:ext cx="1006035" cy="1006034"/>
              <a:chOff x="2655510" y="2582189"/>
              <a:chExt cx="831406" cy="831406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655510" y="2582189"/>
                <a:ext cx="831406" cy="83140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2655510" y="2997892"/>
                <a:ext cx="831406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5400000">
                <a:off x="2655510" y="2997892"/>
                <a:ext cx="831406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14"/>
            <p:cNvSpPr txBox="1"/>
            <p:nvPr/>
          </p:nvSpPr>
          <p:spPr>
            <a:xfrm>
              <a:off x="3708728" y="3601699"/>
              <a:ext cx="951515" cy="81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931794" y="2969105"/>
            <a:ext cx="1368781" cy="1368780"/>
            <a:chOff x="4812563" y="3496783"/>
            <a:chExt cx="1006035" cy="1006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2" name="组合 71"/>
            <p:cNvGrpSpPr/>
            <p:nvPr/>
          </p:nvGrpSpPr>
          <p:grpSpPr>
            <a:xfrm>
              <a:off x="4812563" y="3496783"/>
              <a:ext cx="1006035" cy="1006034"/>
              <a:chOff x="2180022" y="2446667"/>
              <a:chExt cx="1008000" cy="100800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80022" y="2446667"/>
                <a:ext cx="1008000" cy="1008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86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5400000">
                <a:off x="2180022" y="2950667"/>
                <a:ext cx="1008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14"/>
            <p:cNvSpPr txBox="1"/>
            <p:nvPr/>
          </p:nvSpPr>
          <p:spPr>
            <a:xfrm>
              <a:off x="4839822" y="3619056"/>
              <a:ext cx="951515" cy="81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>
        <p14:vortex dir="r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26000" decel="7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1.85185E-6 L -0.11128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两学一做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>自定义</PresentationFormat>
  <Paragraphs>91</Paragraphs>
  <Slides>8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Verdana</vt:lpstr>
      <vt:lpstr>黑体</vt:lpstr>
      <vt:lpstr>Arial Unicode MS</vt:lpstr>
      <vt:lpstr>Calibri Light</vt:lpstr>
      <vt:lpstr>Calibri</vt:lpstr>
      <vt:lpstr>Kartika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两学一做</dc:title>
  <dc:creator>第一PPT</dc:creator>
  <cp:keywords>www.1ppt.com</cp:keywords>
  <cp:lastModifiedBy>XuRuiXiang.</cp:lastModifiedBy>
  <cp:revision>681</cp:revision>
  <dcterms:created xsi:type="dcterms:W3CDTF">2016-06-17T14:49:00Z</dcterms:created>
  <dcterms:modified xsi:type="dcterms:W3CDTF">2020-08-24T13:04:33Z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