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8665" r:id="rId2"/>
    <p:sldId id="8669" r:id="rId3"/>
    <p:sldId id="8668" r:id="rId4"/>
    <p:sldId id="8674" r:id="rId5"/>
    <p:sldId id="965" r:id="rId6"/>
    <p:sldId id="8677" r:id="rId7"/>
    <p:sldId id="8678" r:id="rId8"/>
    <p:sldId id="8679" r:id="rId9"/>
    <p:sldId id="8680" r:id="rId10"/>
    <p:sldId id="8691" r:id="rId11"/>
    <p:sldId id="8682" r:id="rId12"/>
    <p:sldId id="8684" r:id="rId13"/>
    <p:sldId id="8685" r:id="rId14"/>
    <p:sldId id="8690" r:id="rId15"/>
    <p:sldId id="8687" r:id="rId16"/>
    <p:sldId id="8676" r:id="rId17"/>
    <p:sldId id="8688" r:id="rId18"/>
    <p:sldId id="8689" r:id="rId19"/>
    <p:sldId id="8673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7B4"/>
    <a:srgbClr val="5D391C"/>
    <a:srgbClr val="97B87F"/>
    <a:srgbClr val="D16A30"/>
    <a:srgbClr val="176B69"/>
    <a:srgbClr val="D38AA1"/>
    <a:srgbClr val="4B9DC8"/>
    <a:srgbClr val="CCDFED"/>
    <a:srgbClr val="2A566E"/>
    <a:srgbClr val="2A3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5244" autoAdjust="0"/>
  </p:normalViewPr>
  <p:slideViewPr>
    <p:cSldViewPr snapToGrid="0">
      <p:cViewPr varScale="1">
        <p:scale>
          <a:sx n="86" d="100"/>
          <a:sy n="86" d="100"/>
        </p:scale>
        <p:origin x="7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E29FD-5CB0-43B2-8DE4-7A81EECF5A0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CAD8-F91A-409A-B778-AA7411176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3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664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172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17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17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17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7800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17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969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06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17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3077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5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3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1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06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1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1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1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61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1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7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5388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13DE658-0E3D-483F-8EF8-095E3B8B8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7771B2C-D663-4960-B219-CF7EBA99C785}"/>
              </a:ext>
            </a:extLst>
          </p:cNvPr>
          <p:cNvSpPr/>
          <p:nvPr userDrawn="1"/>
        </p:nvSpPr>
        <p:spPr>
          <a:xfrm>
            <a:off x="246066" y="324092"/>
            <a:ext cx="11699008" cy="6209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45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6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44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04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9483441-5011-408B-81DC-83E69FD69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7"/>
            <a:ext cx="12192000" cy="68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45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7039430" y="2459266"/>
            <a:ext cx="3628571" cy="2132895"/>
          </a:xfrm>
          <a:custGeom>
            <a:avLst/>
            <a:gdLst>
              <a:gd name="connsiteX0" fmla="*/ 0 w 3628571"/>
              <a:gd name="connsiteY0" fmla="*/ 0 h 2132895"/>
              <a:gd name="connsiteX1" fmla="*/ 3628571 w 3628571"/>
              <a:gd name="connsiteY1" fmla="*/ 0 h 2132895"/>
              <a:gd name="connsiteX2" fmla="*/ 3628571 w 3628571"/>
              <a:gd name="connsiteY2" fmla="*/ 2132895 h 2132895"/>
              <a:gd name="connsiteX3" fmla="*/ 0 w 3628571"/>
              <a:gd name="connsiteY3" fmla="*/ 2132895 h 21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571" h="2132895">
                <a:moveTo>
                  <a:pt x="0" y="0"/>
                </a:moveTo>
                <a:lnTo>
                  <a:pt x="3628571" y="0"/>
                </a:lnTo>
                <a:lnTo>
                  <a:pt x="3628571" y="2132895"/>
                </a:lnTo>
                <a:lnTo>
                  <a:pt x="0" y="21328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29A9-5820-46BE-83DA-BE1F926704E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2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54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2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9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6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27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718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7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53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pPr/>
              <a:t>2020/8/24 Monday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81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悠扬婉转充满希望的钢琴节奏背景乐_1分38秒">
            <a:hlinkClick r:id="" action="ppaction://media"/>
            <a:extLst>
              <a:ext uri="{FF2B5EF4-FFF2-40B4-BE49-F238E27FC236}">
                <a16:creationId xmlns:a16="http://schemas.microsoft.com/office/drawing/2014/main" id="{FB0B7843-EF69-4D51-969B-7256FCD91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747395" y="-30480"/>
            <a:ext cx="487363" cy="48736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E3E31FB-BDEE-4953-8E7F-79196D5C01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"/>
            <a:ext cx="12192000" cy="68568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8AAA174-AE2B-4F08-B0BD-28C4B621F941}"/>
              </a:ext>
            </a:extLst>
          </p:cNvPr>
          <p:cNvSpPr txBox="1"/>
          <p:nvPr/>
        </p:nvSpPr>
        <p:spPr>
          <a:xfrm>
            <a:off x="2978304" y="1678096"/>
            <a:ext cx="90220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zh-CN" sz="7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红烛</a:t>
            </a:r>
            <a:r>
              <a:rPr lang="zh-CN" altLang="zh-CN" sz="7200" b="1" dirty="0">
                <a:latin typeface="楷体" pitchFamily="49" charset="-122"/>
                <a:ea typeface="楷体" pitchFamily="49" charset="-122"/>
              </a:rPr>
              <a:t>引领铸师魂</a:t>
            </a:r>
            <a:endParaRPr lang="zh-CN" altLang="en-US" sz="7200" b="1" spc="-300" dirty="0">
              <a:ln w="12700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D6465D9-0678-40C7-BF55-60A10F9EE3C4}"/>
              </a:ext>
            </a:extLst>
          </p:cNvPr>
          <p:cNvSpPr txBox="1"/>
          <p:nvPr/>
        </p:nvSpPr>
        <p:spPr>
          <a:xfrm>
            <a:off x="3788712" y="4495114"/>
            <a:ext cx="491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2000" b="1" dirty="0">
                <a:latin typeface="黑体" pitchFamily="49" charset="-122"/>
                <a:ea typeface="黑体" pitchFamily="49" charset="-122"/>
              </a:rPr>
              <a:t>衡阳市成章实验中学党总支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13" name="文本框 8">
            <a:extLst>
              <a:ext uri="{FF2B5EF4-FFF2-40B4-BE49-F238E27FC236}">
                <a16:creationId xmlns:a16="http://schemas.microsoft.com/office/drawing/2014/main" id="{C8AAA174-AE2B-4F08-B0BD-28C4B621F941}"/>
              </a:ext>
            </a:extLst>
          </p:cNvPr>
          <p:cNvSpPr txBox="1"/>
          <p:nvPr/>
        </p:nvSpPr>
        <p:spPr>
          <a:xfrm>
            <a:off x="2978304" y="2810209"/>
            <a:ext cx="90220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zh-CN" sz="7200" b="1" dirty="0">
                <a:latin typeface="楷体" pitchFamily="49" charset="-122"/>
                <a:ea typeface="楷体" pitchFamily="49" charset="-122"/>
              </a:rPr>
              <a:t>争当先锋育新人</a:t>
            </a:r>
            <a:endParaRPr lang="zh-CN" altLang="en-US" sz="7200" b="1" spc="-300" dirty="0">
              <a:ln w="12700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41720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979EEBB9-924B-4374-8858-673D2D134745}"/>
              </a:ext>
            </a:extLst>
          </p:cNvPr>
          <p:cNvSpPr txBox="1"/>
          <p:nvPr/>
        </p:nvSpPr>
        <p:spPr>
          <a:xfrm>
            <a:off x="10177214" y="951255"/>
            <a:ext cx="322326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628D9C3-4564-4294-A3A2-FAC0A3D8E2BF}"/>
              </a:ext>
            </a:extLst>
          </p:cNvPr>
          <p:cNvSpPr/>
          <p:nvPr/>
        </p:nvSpPr>
        <p:spPr>
          <a:xfrm>
            <a:off x="3316544" y="496307"/>
            <a:ext cx="622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6A7B4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（二）开展“廉风润校园”活动，提升廉洁从教的自觉性。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6A7B4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D7B849EC-B1A0-483D-8260-E0FFEDF98347}"/>
              </a:ext>
            </a:extLst>
          </p:cNvPr>
          <p:cNvSpPr txBox="1"/>
          <p:nvPr/>
        </p:nvSpPr>
        <p:spPr>
          <a:xfrm>
            <a:off x="2042619" y="4254024"/>
            <a:ext cx="2157245" cy="364542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latin typeface="黑体" pitchFamily="49" charset="-122"/>
                <a:ea typeface="黑体" pitchFamily="49" charset="-122"/>
              </a:rPr>
              <a:t>开展“廉风润校园”活动</a:t>
            </a:r>
            <a:endParaRPr lang="zh-CN" altLang="en-US" sz="1200" b="1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C2A42EA-F757-4FC9-ACB3-B7EDD26C2A9A}"/>
              </a:ext>
            </a:extLst>
          </p:cNvPr>
          <p:cNvGrpSpPr/>
          <p:nvPr/>
        </p:nvGrpSpPr>
        <p:grpSpPr>
          <a:xfrm>
            <a:off x="2918188" y="1368663"/>
            <a:ext cx="5975713" cy="461665"/>
            <a:chOff x="2918188" y="399293"/>
            <a:chExt cx="5975713" cy="461665"/>
          </a:xfrm>
        </p:grpSpPr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8EA4CD86-5990-43D8-BBAB-836135291E00}"/>
                </a:ext>
              </a:extLst>
            </p:cNvPr>
            <p:cNvSpPr txBox="1"/>
            <p:nvPr/>
          </p:nvSpPr>
          <p:spPr>
            <a:xfrm flipH="1">
              <a:off x="4684813" y="399293"/>
              <a:ext cx="257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latin typeface="黑体" pitchFamily="49" charset="-122"/>
                  <a:ea typeface="黑体" pitchFamily="49" charset="-122"/>
                  <a:cs typeface="+mn-ea"/>
                  <a:sym typeface="+mn-lt"/>
                </a:rPr>
                <a:t>活动风采</a:t>
              </a:r>
              <a:endParaRPr lang="en-US" sz="2400" b="1" dirty="0"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EB4A5FDE-9F59-497A-83F2-6D07F9E8FA51}"/>
                </a:ext>
              </a:extLst>
            </p:cNvPr>
            <p:cNvSpPr/>
            <p:nvPr/>
          </p:nvSpPr>
          <p:spPr>
            <a:xfrm>
              <a:off x="75187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008E913A-350D-4939-A339-489E453D1091}"/>
                </a:ext>
              </a:extLst>
            </p:cNvPr>
            <p:cNvSpPr/>
            <p:nvPr/>
          </p:nvSpPr>
          <p:spPr>
            <a:xfrm>
              <a:off x="781403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DA2C4CE5-1717-4164-BF96-9FA84B83C3C0}"/>
                </a:ext>
              </a:extLst>
            </p:cNvPr>
            <p:cNvSpPr/>
            <p:nvPr/>
          </p:nvSpPr>
          <p:spPr>
            <a:xfrm>
              <a:off x="810931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9C3D8C8-4DDD-4179-9119-38826B4B9203}"/>
                </a:ext>
              </a:extLst>
            </p:cNvPr>
            <p:cNvSpPr/>
            <p:nvPr/>
          </p:nvSpPr>
          <p:spPr>
            <a:xfrm>
              <a:off x="84045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1C7583F9-B049-4059-8007-998F5885590A}"/>
                </a:ext>
              </a:extLst>
            </p:cNvPr>
            <p:cNvSpPr/>
            <p:nvPr/>
          </p:nvSpPr>
          <p:spPr>
            <a:xfrm>
              <a:off x="86998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5F262BD7-6DFB-4F32-863B-0770905288E3}"/>
                </a:ext>
              </a:extLst>
            </p:cNvPr>
            <p:cNvSpPr/>
            <p:nvPr/>
          </p:nvSpPr>
          <p:spPr>
            <a:xfrm>
              <a:off x="29181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2B7B210-4268-4552-8D1C-A3BEE550F193}"/>
                </a:ext>
              </a:extLst>
            </p:cNvPr>
            <p:cNvSpPr/>
            <p:nvPr/>
          </p:nvSpPr>
          <p:spPr>
            <a:xfrm>
              <a:off x="32134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9698632-D990-4EB4-BF0B-BE2E702F57CC}"/>
                </a:ext>
              </a:extLst>
            </p:cNvPr>
            <p:cNvSpPr/>
            <p:nvPr/>
          </p:nvSpPr>
          <p:spPr>
            <a:xfrm>
              <a:off x="350873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A3820F7-D022-4E92-9382-F32D85A0DF24}"/>
                </a:ext>
              </a:extLst>
            </p:cNvPr>
            <p:cNvSpPr/>
            <p:nvPr/>
          </p:nvSpPr>
          <p:spPr>
            <a:xfrm>
              <a:off x="380401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017CF510-85F5-4DDF-B7CB-4883738C2381}"/>
                </a:ext>
              </a:extLst>
            </p:cNvPr>
            <p:cNvSpPr/>
            <p:nvPr/>
          </p:nvSpPr>
          <p:spPr>
            <a:xfrm>
              <a:off x="40992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E86270C9-C15F-4B83-B47A-4B3F516EDF8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893111" y="2184807"/>
            <a:ext cx="2645373" cy="1707373"/>
          </a:xfrm>
          <a:prstGeom prst="rect">
            <a:avLst/>
          </a:prstGeom>
          <a:ln>
            <a:noFill/>
          </a:ln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6047819-80D7-4BAA-B96A-5B5ACCC64D44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47123" y="2187708"/>
            <a:ext cx="2879725" cy="1717040"/>
          </a:xfrm>
          <a:prstGeom prst="rect">
            <a:avLst/>
          </a:prstGeom>
          <a:ln>
            <a:noFill/>
          </a:ln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E5749A23-48F3-401C-8B11-4F93830694F9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944030" y="2169455"/>
            <a:ext cx="2640965" cy="1732280"/>
          </a:xfrm>
          <a:prstGeom prst="rect">
            <a:avLst/>
          </a:prstGeom>
          <a:ln>
            <a:noFill/>
          </a:ln>
        </p:spPr>
      </p:pic>
      <p:sp>
        <p:nvSpPr>
          <p:cNvPr id="26" name="TextBox 39">
            <a:extLst>
              <a:ext uri="{FF2B5EF4-FFF2-40B4-BE49-F238E27FC236}">
                <a16:creationId xmlns:a16="http://schemas.microsoft.com/office/drawing/2014/main" id="{E05BC490-6F31-400B-A6DB-70995327804F}"/>
              </a:ext>
            </a:extLst>
          </p:cNvPr>
          <p:cNvSpPr txBox="1"/>
          <p:nvPr/>
        </p:nvSpPr>
        <p:spPr>
          <a:xfrm>
            <a:off x="5009106" y="4275290"/>
            <a:ext cx="3061013" cy="364542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200" b="1" dirty="0">
                <a:latin typeface="黑体" pitchFamily="49" charset="-122"/>
                <a:ea typeface="黑体" pitchFamily="49" charset="-122"/>
              </a:rPr>
              <a:t>校长带头签订《廉洁从教承诺书》</a:t>
            </a:r>
            <a:endParaRPr lang="zh-CN" altLang="en-US" sz="1200" b="1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27" name="TextBox 39">
            <a:extLst>
              <a:ext uri="{FF2B5EF4-FFF2-40B4-BE49-F238E27FC236}">
                <a16:creationId xmlns:a16="http://schemas.microsoft.com/office/drawing/2014/main" id="{6E583BC2-E2DE-4876-B5BC-0C0204321DA5}"/>
              </a:ext>
            </a:extLst>
          </p:cNvPr>
          <p:cNvSpPr txBox="1"/>
          <p:nvPr/>
        </p:nvSpPr>
        <p:spPr>
          <a:xfrm>
            <a:off x="7964948" y="4339088"/>
            <a:ext cx="3061013" cy="272209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r>
              <a:rPr lang="zh-CN" altLang="zh-CN" sz="1200" b="1" dirty="0">
                <a:latin typeface="黑体" pitchFamily="49" charset="-122"/>
                <a:ea typeface="黑体" pitchFamily="49" charset="-122"/>
              </a:rPr>
              <a:t>全校教师踊跃签订《廉洁从教承诺书》</a:t>
            </a:r>
            <a:endParaRPr lang="zh-CN" altLang="en-US" sz="1200" b="1" dirty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28" name="左箭头 32">
            <a:hlinkClick r:id="rId7" action="ppaction://hlinksldjump"/>
            <a:extLst>
              <a:ext uri="{FF2B5EF4-FFF2-40B4-BE49-F238E27FC236}">
                <a16:creationId xmlns:a16="http://schemas.microsoft.com/office/drawing/2014/main" id="{12CE0914-D52E-4494-A453-BDAA141D4641}"/>
              </a:ext>
            </a:extLst>
          </p:cNvPr>
          <p:cNvSpPr/>
          <p:nvPr/>
        </p:nvSpPr>
        <p:spPr>
          <a:xfrm>
            <a:off x="9490545" y="5160490"/>
            <a:ext cx="499730" cy="3827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9711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2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1052624" y="951245"/>
            <a:ext cx="10015870" cy="2753971"/>
            <a:chOff x="-2349572" y="2706434"/>
            <a:chExt cx="5741616" cy="1567395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2349572" y="3126479"/>
              <a:ext cx="5741616" cy="1147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我是党员我先行，教书育人当先锋。学校党总支致力打造“红烛成章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"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党建品牌，创设了红烛堡垒、红烛讲堂、红烛书吧、红烛丹心、红烛先锋、红烛窗口、红烛风采、红烛心路等党建阵地，立德树人，以文化人，培养担当民族复兴大任的时代新人，推进成章学校可持续发展。</a:t>
              </a:r>
            </a:p>
            <a:p>
              <a:pPr algn="just">
                <a:spcAft>
                  <a:spcPts val="600"/>
                </a:spcAft>
              </a:pPr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2881116" y="2706434"/>
              <a:ext cx="184774" cy="29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DF42F1C2-244B-4C10-88A2-E86D173D592C}"/>
              </a:ext>
            </a:extLst>
          </p:cNvPr>
          <p:cNvSpPr/>
          <p:nvPr/>
        </p:nvSpPr>
        <p:spPr>
          <a:xfrm>
            <a:off x="3404839" y="6280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b="1" dirty="0">
                <a:solidFill>
                  <a:srgbClr val="16A7B4"/>
                </a:solidFill>
                <a:latin typeface="黑体" pitchFamily="49" charset="-122"/>
                <a:ea typeface="黑体" pitchFamily="49" charset="-122"/>
              </a:rPr>
              <a:t>（三）创建“红烛成章”党建品牌，发挥党员教书育人的引领性。</a:t>
            </a:r>
            <a:endParaRPr lang="zh-CN" altLang="zh-CN" dirty="0">
              <a:solidFill>
                <a:srgbClr val="16A7B4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41BD4DA-4020-4548-9AC2-08EC93AE10F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1394247" y="3443911"/>
            <a:ext cx="1285875" cy="1155700"/>
          </a:xfrm>
          <a:prstGeom prst="rect">
            <a:avLst/>
          </a:prstGeom>
          <a:ln>
            <a:noFill/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E972291-7AA5-4241-86D5-3C0B8E7E55B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 rot="5400000">
            <a:off x="2652432" y="3489984"/>
            <a:ext cx="1264285" cy="1083310"/>
          </a:xfrm>
          <a:prstGeom prst="rect">
            <a:avLst/>
          </a:prstGeom>
          <a:ln>
            <a:noFill/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3A931CF-CFEC-447B-A7D5-444C90487336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 rot="5400000">
            <a:off x="3846823" y="3493531"/>
            <a:ext cx="1250315" cy="1055370"/>
          </a:xfrm>
          <a:prstGeom prst="rect">
            <a:avLst/>
          </a:prstGeom>
          <a:ln>
            <a:noFill/>
          </a:ln>
        </p:spPr>
      </p:pic>
      <p:sp>
        <p:nvSpPr>
          <p:cNvPr id="20" name="TextBox 11">
            <a:extLst>
              <a:ext uri="{FF2B5EF4-FFF2-40B4-BE49-F238E27FC236}">
                <a16:creationId xmlns:a16="http://schemas.microsoft.com/office/drawing/2014/main" id="{CBEAA2F6-7BE0-4C58-9E01-C9A465A72800}"/>
              </a:ext>
            </a:extLst>
          </p:cNvPr>
          <p:cNvSpPr txBox="1"/>
          <p:nvPr/>
        </p:nvSpPr>
        <p:spPr>
          <a:xfrm>
            <a:off x="2061935" y="4788526"/>
            <a:ext cx="22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▲</a:t>
            </a:r>
            <a:r>
              <a:rPr lang="zh-CN" altLang="en-US" sz="1400" b="1" dirty="0">
                <a:latin typeface="黑体" pitchFamily="49" charset="-122"/>
                <a:ea typeface="黑体" pitchFamily="49" charset="-122"/>
              </a:rPr>
              <a:t>创建“红烛阵地”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38D3D84-B611-4319-9EC5-A3B98241636D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5850968" y="3273414"/>
            <a:ext cx="1587500" cy="1372235"/>
          </a:xfrm>
          <a:prstGeom prst="rect">
            <a:avLst/>
          </a:prstGeom>
          <a:ln>
            <a:noFill/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F65B206-011E-46AC-B1AB-1EF302D29528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>
          <a:xfrm rot="5400000">
            <a:off x="7502562" y="3191898"/>
            <a:ext cx="1617980" cy="1495425"/>
          </a:xfrm>
          <a:prstGeom prst="rect">
            <a:avLst/>
          </a:prstGeom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6923C97-5CD0-4424-923D-C5A59550EAA5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>
          <a:xfrm rot="5400000">
            <a:off x="9228580" y="3195438"/>
            <a:ext cx="1608455" cy="1481455"/>
          </a:xfrm>
          <a:prstGeom prst="rect">
            <a:avLst/>
          </a:prstGeom>
          <a:ln>
            <a:noFill/>
          </a:ln>
        </p:spPr>
      </p:pic>
      <p:sp>
        <p:nvSpPr>
          <p:cNvPr id="24" name="TextBox 15">
            <a:extLst>
              <a:ext uri="{FF2B5EF4-FFF2-40B4-BE49-F238E27FC236}">
                <a16:creationId xmlns:a16="http://schemas.microsoft.com/office/drawing/2014/main" id="{E8F195D8-76DE-40FD-98C2-19D8164BE197}"/>
              </a:ext>
            </a:extLst>
          </p:cNvPr>
          <p:cNvSpPr txBox="1"/>
          <p:nvPr/>
        </p:nvSpPr>
        <p:spPr>
          <a:xfrm>
            <a:off x="6431884" y="4841690"/>
            <a:ext cx="388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▲</a:t>
            </a:r>
            <a:r>
              <a:rPr lang="zh-CN" altLang="zh-CN" sz="1400" b="1" dirty="0">
                <a:latin typeface="黑体" pitchFamily="49" charset="-122"/>
                <a:ea typeface="黑体" pitchFamily="49" charset="-122"/>
              </a:rPr>
              <a:t>创建“红烛”文化，发挥教书育人的引领性</a:t>
            </a:r>
            <a:endParaRPr lang="zh-CN" altLang="en-US" sz="1400" b="1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822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2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1052624" y="951247"/>
            <a:ext cx="10005236" cy="3091859"/>
            <a:chOff x="-2349572" y="2706434"/>
            <a:chExt cx="5735520" cy="1759700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2349572" y="3012241"/>
              <a:ext cx="5735520" cy="1453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“红烛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"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党建营造了“红烛”文化，创设了“红烛成章”党建微信公众号，强化意识形态的管控，充分彰显了成章“红烛堡垒”的战斗作用和“红烛先锋”的先锋模范作用，弘扬了正能量，切实让全体党员担当起营造清净校风、清明政风、清正教风、清新学风的责任。</a:t>
              </a:r>
            </a:p>
            <a:p>
              <a:pPr algn="just"/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2881116" y="2706434"/>
              <a:ext cx="184774" cy="29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17" name="左箭头 16">
            <a:hlinkClick r:id="rId4" action="ppaction://hlinksldjump"/>
          </p:cNvPr>
          <p:cNvSpPr/>
          <p:nvPr/>
        </p:nvSpPr>
        <p:spPr>
          <a:xfrm>
            <a:off x="9718158" y="5092995"/>
            <a:ext cx="669851" cy="446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9197527-4860-4F62-86C8-1F5F5BE8031D}"/>
              </a:ext>
            </a:extLst>
          </p:cNvPr>
          <p:cNvSpPr/>
          <p:nvPr/>
        </p:nvSpPr>
        <p:spPr>
          <a:xfrm>
            <a:off x="3404839" y="62807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b="1" dirty="0">
                <a:solidFill>
                  <a:srgbClr val="16A7B4"/>
                </a:solidFill>
                <a:latin typeface="黑体" pitchFamily="49" charset="-122"/>
                <a:ea typeface="黑体" pitchFamily="49" charset="-122"/>
              </a:rPr>
              <a:t>（三）创建“红烛成章”党建品牌，发挥党员教书育人的引领性。</a:t>
            </a:r>
            <a:endParaRPr lang="zh-CN" altLang="zh-CN" dirty="0">
              <a:solidFill>
                <a:srgbClr val="16A7B4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930FFCFF-93CE-4393-89A9-CD6A91AC0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1265">
            <a:off x="7694615" y="2905211"/>
            <a:ext cx="1383120" cy="283283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5BF12CE8-66D8-45C9-AB85-72EA67F5C5ED}"/>
              </a:ext>
            </a:extLst>
          </p:cNvPr>
          <p:cNvSpPr/>
          <p:nvPr/>
        </p:nvSpPr>
        <p:spPr>
          <a:xfrm rot="5400000">
            <a:off x="3603051" y="3166277"/>
            <a:ext cx="413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▲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C96AFC7-CF2F-41F2-9936-65BE41FE7F47}"/>
              </a:ext>
            </a:extLst>
          </p:cNvPr>
          <p:cNvSpPr txBox="1"/>
          <p:nvPr/>
        </p:nvSpPr>
        <p:spPr>
          <a:xfrm>
            <a:off x="3563007" y="3456678"/>
            <a:ext cx="461665" cy="1657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意识形态管控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CA4FE48-556D-4BFD-BF89-DF9A67F56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81" y="2587706"/>
            <a:ext cx="1362460" cy="28188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969C04-76EC-44A0-8213-E236C91FB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89001">
            <a:off x="4854560" y="2803933"/>
            <a:ext cx="1354957" cy="27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2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2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1052624" y="951257"/>
            <a:ext cx="10005236" cy="4165203"/>
            <a:chOff x="-2349572" y="2706434"/>
            <a:chExt cx="5735520" cy="2370571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2349572" y="3447952"/>
              <a:ext cx="5735520" cy="1629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扶贫路上有大爱，相亲相爱一家人。在党总支的倡导下，学校成立了“爱心基金”，旨在帮扶家庭条件困难的师生。“爱心基金”设立以来，累计已向学校困难师生资助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20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余人次，在学校营造了浓厚的爱心氛围。</a:t>
              </a:r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当我校唐建军老师患上严重的疾病，急需大额医疗费时，除了“爱心基金”的资助，全校教师主动捐款达到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10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余万元。</a:t>
              </a:r>
            </a:p>
            <a:p>
              <a:pPr algn="just"/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2881116" y="2706434"/>
              <a:ext cx="184774" cy="29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F2090446-AA33-4BBF-9D37-467F2DD5A83A}"/>
              </a:ext>
            </a:extLst>
          </p:cNvPr>
          <p:cNvSpPr/>
          <p:nvPr/>
        </p:nvSpPr>
        <p:spPr>
          <a:xfrm>
            <a:off x="2728493" y="942963"/>
            <a:ext cx="553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b="1" dirty="0">
                <a:solidFill>
                  <a:srgbClr val="16A7B4"/>
                </a:solidFill>
                <a:latin typeface="黑体" pitchFamily="49" charset="-122"/>
                <a:ea typeface="黑体" pitchFamily="49" charset="-122"/>
              </a:rPr>
              <a:t>（四）创立“爱心基金”，增强师生互信的凝聚力。</a:t>
            </a:r>
            <a:endParaRPr lang="zh-CN" altLang="en-US" dirty="0">
              <a:solidFill>
                <a:srgbClr val="16A7B4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22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979EEBB9-924B-4374-8858-673D2D134745}"/>
              </a:ext>
            </a:extLst>
          </p:cNvPr>
          <p:cNvSpPr txBox="1"/>
          <p:nvPr/>
        </p:nvSpPr>
        <p:spPr>
          <a:xfrm>
            <a:off x="10177214" y="951257"/>
            <a:ext cx="322326" cy="523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2090446-AA33-4BBF-9D37-467F2DD5A83A}"/>
              </a:ext>
            </a:extLst>
          </p:cNvPr>
          <p:cNvSpPr/>
          <p:nvPr/>
        </p:nvSpPr>
        <p:spPr>
          <a:xfrm>
            <a:off x="2728493" y="942963"/>
            <a:ext cx="553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16A7B4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（四）创立“爱心基金”，增强师生互信的凝聚力。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6A7B4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grpSp>
        <p:nvGrpSpPr>
          <p:cNvPr id="8" name="组合 19">
            <a:extLst>
              <a:ext uri="{FF2B5EF4-FFF2-40B4-BE49-F238E27FC236}">
                <a16:creationId xmlns:a16="http://schemas.microsoft.com/office/drawing/2014/main" id="{D6C62041-4BB4-4855-9CF5-B637D366F16C}"/>
              </a:ext>
            </a:extLst>
          </p:cNvPr>
          <p:cNvGrpSpPr/>
          <p:nvPr/>
        </p:nvGrpSpPr>
        <p:grpSpPr>
          <a:xfrm>
            <a:off x="2918188" y="1524791"/>
            <a:ext cx="5975713" cy="461665"/>
            <a:chOff x="2918188" y="399293"/>
            <a:chExt cx="5975713" cy="461665"/>
          </a:xfrm>
        </p:grpSpPr>
        <p:sp>
          <p:nvSpPr>
            <p:cNvPr id="9" name="TextBox 18">
              <a:extLst>
                <a:ext uri="{FF2B5EF4-FFF2-40B4-BE49-F238E27FC236}">
                  <a16:creationId xmlns:a16="http://schemas.microsoft.com/office/drawing/2014/main" id="{332F772D-6CD0-4656-A10B-B27320993339}"/>
                </a:ext>
              </a:extLst>
            </p:cNvPr>
            <p:cNvSpPr txBox="1"/>
            <p:nvPr/>
          </p:nvSpPr>
          <p:spPr>
            <a:xfrm flipH="1">
              <a:off x="4684813" y="399293"/>
              <a:ext cx="2572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latin typeface="黑体" pitchFamily="49" charset="-122"/>
                  <a:ea typeface="黑体" pitchFamily="49" charset="-122"/>
                  <a:cs typeface="+mn-ea"/>
                  <a:sym typeface="+mn-lt"/>
                </a:rPr>
                <a:t>爱心基金</a:t>
              </a:r>
              <a:endParaRPr lang="en-US" sz="2400" b="1" dirty="0"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E912CAB-BB9E-4E69-8348-8FAD3D684FEC}"/>
                </a:ext>
              </a:extLst>
            </p:cNvPr>
            <p:cNvSpPr/>
            <p:nvPr/>
          </p:nvSpPr>
          <p:spPr>
            <a:xfrm>
              <a:off x="75187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D84567E-098E-4D7B-8AAC-085464CE8A7D}"/>
                </a:ext>
              </a:extLst>
            </p:cNvPr>
            <p:cNvSpPr/>
            <p:nvPr/>
          </p:nvSpPr>
          <p:spPr>
            <a:xfrm>
              <a:off x="781403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8A9795D-CDE4-460E-9DF8-41068C35ECEA}"/>
                </a:ext>
              </a:extLst>
            </p:cNvPr>
            <p:cNvSpPr/>
            <p:nvPr/>
          </p:nvSpPr>
          <p:spPr>
            <a:xfrm>
              <a:off x="810931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595D295-6AF5-4173-B1C3-99B2D73E440A}"/>
                </a:ext>
              </a:extLst>
            </p:cNvPr>
            <p:cNvSpPr/>
            <p:nvPr/>
          </p:nvSpPr>
          <p:spPr>
            <a:xfrm>
              <a:off x="84045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26BCB7F-E2CB-4D27-8A2D-49C947FEBA62}"/>
                </a:ext>
              </a:extLst>
            </p:cNvPr>
            <p:cNvSpPr/>
            <p:nvPr/>
          </p:nvSpPr>
          <p:spPr>
            <a:xfrm>
              <a:off x="86998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B7466DBF-B522-4A09-9825-66FD6D60C179}"/>
                </a:ext>
              </a:extLst>
            </p:cNvPr>
            <p:cNvSpPr/>
            <p:nvPr/>
          </p:nvSpPr>
          <p:spPr>
            <a:xfrm>
              <a:off x="29181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EACB966-AC05-47FC-9648-E8E59E781D24}"/>
                </a:ext>
              </a:extLst>
            </p:cNvPr>
            <p:cNvSpPr/>
            <p:nvPr/>
          </p:nvSpPr>
          <p:spPr>
            <a:xfrm>
              <a:off x="32134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79094C89-36F6-4805-9AE1-5D413152083C}"/>
                </a:ext>
              </a:extLst>
            </p:cNvPr>
            <p:cNvSpPr/>
            <p:nvPr/>
          </p:nvSpPr>
          <p:spPr>
            <a:xfrm>
              <a:off x="350873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559A412-78E2-45AC-B44F-B8D8891551DC}"/>
                </a:ext>
              </a:extLst>
            </p:cNvPr>
            <p:cNvSpPr/>
            <p:nvPr/>
          </p:nvSpPr>
          <p:spPr>
            <a:xfrm>
              <a:off x="380401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F5D9313-EB3A-45E1-98BD-537CBA1307CC}"/>
                </a:ext>
              </a:extLst>
            </p:cNvPr>
            <p:cNvSpPr/>
            <p:nvPr/>
          </p:nvSpPr>
          <p:spPr>
            <a:xfrm>
              <a:off x="40992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1" name="TextBox 39">
            <a:extLst>
              <a:ext uri="{FF2B5EF4-FFF2-40B4-BE49-F238E27FC236}">
                <a16:creationId xmlns:a16="http://schemas.microsoft.com/office/drawing/2014/main" id="{3684779E-CF3E-4258-877D-BFF717DA437A}"/>
              </a:ext>
            </a:extLst>
          </p:cNvPr>
          <p:cNvSpPr txBox="1"/>
          <p:nvPr/>
        </p:nvSpPr>
        <p:spPr>
          <a:xfrm>
            <a:off x="1553501" y="4254024"/>
            <a:ext cx="2157245" cy="410708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黑体" pitchFamily="49" charset="-122"/>
                <a:ea typeface="黑体" pitchFamily="49" charset="-122"/>
                <a:cs typeface="+mn-ea"/>
                <a:sym typeface="+mn-lt"/>
              </a:rPr>
              <a:t>创立“爱心基金”</a:t>
            </a:r>
          </a:p>
        </p:txBody>
      </p:sp>
      <p:sp>
        <p:nvSpPr>
          <p:cNvPr id="22" name="TextBox 39">
            <a:extLst>
              <a:ext uri="{FF2B5EF4-FFF2-40B4-BE49-F238E27FC236}">
                <a16:creationId xmlns:a16="http://schemas.microsoft.com/office/drawing/2014/main" id="{EB2C6CF0-8F51-4CDD-913E-689783607399}"/>
              </a:ext>
            </a:extLst>
          </p:cNvPr>
          <p:cNvSpPr txBox="1"/>
          <p:nvPr/>
        </p:nvSpPr>
        <p:spPr>
          <a:xfrm>
            <a:off x="5009106" y="4275290"/>
            <a:ext cx="3061013" cy="410708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黑体" pitchFamily="49" charset="-122"/>
                <a:ea typeface="黑体" pitchFamily="49" charset="-122"/>
                <a:cs typeface="+mn-ea"/>
                <a:sym typeface="+mn-lt"/>
              </a:rPr>
              <a:t>慰问困难群众</a:t>
            </a: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00207353-D9AA-4519-B567-3DF52E2CC9C1}"/>
              </a:ext>
            </a:extLst>
          </p:cNvPr>
          <p:cNvSpPr txBox="1"/>
          <p:nvPr/>
        </p:nvSpPr>
        <p:spPr>
          <a:xfrm>
            <a:off x="8826221" y="4339088"/>
            <a:ext cx="3061013" cy="302986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r>
              <a:rPr lang="zh-CN" altLang="en-US" sz="1400" b="1" dirty="0">
                <a:latin typeface="黑体" pitchFamily="49" charset="-122"/>
                <a:ea typeface="黑体" pitchFamily="49" charset="-122"/>
                <a:cs typeface="+mn-ea"/>
                <a:sym typeface="+mn-lt"/>
              </a:rPr>
              <a:t>慰问困难教师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E155F23-D0EC-4409-8945-49F7B669BB55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 rot="16200000">
            <a:off x="1534984" y="1735912"/>
            <a:ext cx="1445260" cy="2578100"/>
          </a:xfrm>
          <a:prstGeom prst="rect">
            <a:avLst/>
          </a:prstGeom>
          <a:ln>
            <a:noFill/>
          </a:ln>
        </p:spPr>
      </p:pic>
      <p:pic>
        <p:nvPicPr>
          <p:cNvPr id="25" name="图片 24" descr="IMG_4152(20200131-172503).JPG">
            <a:extLst>
              <a:ext uri="{FF2B5EF4-FFF2-40B4-BE49-F238E27FC236}">
                <a16:creationId xmlns:a16="http://schemas.microsoft.com/office/drawing/2014/main" id="{4DF48132-0534-441D-A36B-80E918E0CDD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7519" y="2076738"/>
            <a:ext cx="2612390" cy="1960245"/>
          </a:xfrm>
          <a:prstGeom prst="rect">
            <a:avLst/>
          </a:prstGeom>
        </p:spPr>
      </p:pic>
      <p:pic>
        <p:nvPicPr>
          <p:cNvPr id="26" name="图片 25" descr="IMG_4148.JPG">
            <a:extLst>
              <a:ext uri="{FF2B5EF4-FFF2-40B4-BE49-F238E27FC236}">
                <a16:creationId xmlns:a16="http://schemas.microsoft.com/office/drawing/2014/main" id="{0107321E-FD4F-4FAB-8A00-67DA45235DA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63445" y="2126587"/>
            <a:ext cx="3636010" cy="18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04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2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1052624" y="951236"/>
            <a:ext cx="10005236" cy="2943007"/>
            <a:chOff x="-2349572" y="2706434"/>
            <a:chExt cx="5735520" cy="1674984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2349572" y="2927524"/>
              <a:ext cx="5735520" cy="1453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为让教师自觉规范师德，努力提高自身教育教学水平，在全校形成良好的教育教学之风，党总支配合校行政制定了《教师综合测评制度》（此后简称《制度》），并在实践中不断完善。在此项《制度》中，实行师德师风问题一票否决制。通过近几年的实施及完善，全校教师已自觉参照《制度》，规范自己的教育教学行为，在校园中形成了从高从严、求真求美的教育之风。</a:t>
              </a:r>
            </a:p>
            <a:p>
              <a:pPr algn="just"/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2881116" y="2706434"/>
              <a:ext cx="184774" cy="29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8" name="图片 7" descr="QQ图片20200324175552.jpg"/>
          <p:cNvPicPr/>
          <p:nvPr/>
        </p:nvPicPr>
        <p:blipFill>
          <a:blip r:embed="rId4" cstate="print"/>
          <a:srcRect t="2408" r="2737" b="2385"/>
          <a:stretch>
            <a:fillRect/>
          </a:stretch>
        </p:blipFill>
        <p:spPr>
          <a:xfrm rot="16200000">
            <a:off x="4506099" y="3284124"/>
            <a:ext cx="2371725" cy="1757045"/>
          </a:xfrm>
          <a:prstGeom prst="rect">
            <a:avLst/>
          </a:prstGeom>
        </p:spPr>
      </p:pic>
      <p:pic>
        <p:nvPicPr>
          <p:cNvPr id="9" name="图片 8" descr="QQ图片20200324175544.jpg"/>
          <p:cNvPicPr/>
          <p:nvPr/>
        </p:nvPicPr>
        <p:blipFill>
          <a:blip r:embed="rId5" cstate="print"/>
          <a:srcRect l="71779"/>
          <a:stretch>
            <a:fillRect/>
          </a:stretch>
        </p:blipFill>
        <p:spPr>
          <a:xfrm rot="16200000">
            <a:off x="8177408" y="2980884"/>
            <a:ext cx="1302385" cy="3448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48459" y="5294989"/>
            <a:ext cx="22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▲</a:t>
            </a:r>
            <a:r>
              <a:rPr lang="zh-CN" altLang="zh-CN" sz="1400" b="1" dirty="0">
                <a:latin typeface="黑体" pitchFamily="49" charset="-122"/>
                <a:ea typeface="黑体" pitchFamily="49" charset="-122"/>
              </a:rPr>
              <a:t>教师管理制度篇</a:t>
            </a:r>
            <a:endParaRPr lang="zh-CN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63809" y="5294989"/>
            <a:ext cx="22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▲</a:t>
            </a:r>
            <a:r>
              <a:rPr lang="zh-CN" altLang="en-US" sz="1400" b="1" dirty="0">
                <a:latin typeface="黑体" pitchFamily="49" charset="-122"/>
                <a:ea typeface="黑体" pitchFamily="49" charset="-122"/>
              </a:rPr>
              <a:t>师德为首要考核标准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1A11466-E10A-4DE2-A032-D17E4807BB53}"/>
              </a:ext>
            </a:extLst>
          </p:cNvPr>
          <p:cNvSpPr/>
          <p:nvPr/>
        </p:nvSpPr>
        <p:spPr>
          <a:xfrm>
            <a:off x="3326730" y="5473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zh-CN" altLang="zh-CN" b="1" dirty="0">
                <a:solidFill>
                  <a:srgbClr val="16A7B4"/>
                </a:solidFill>
                <a:latin typeface="黑体" pitchFamily="49" charset="-122"/>
                <a:ea typeface="黑体" pitchFamily="49" charset="-122"/>
              </a:rPr>
              <a:t>（五）完善“综合测评”考核方案，健全师德师风建设的长效机制。</a:t>
            </a:r>
            <a:endParaRPr lang="zh-CN" altLang="en-US" dirty="0">
              <a:solidFill>
                <a:srgbClr val="16A7B4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22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1105774" y="512363"/>
            <a:ext cx="6609419" cy="5142857"/>
            <a:chOff x="-2017437" y="3243366"/>
            <a:chExt cx="6610938" cy="5144057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2017437" y="3985191"/>
              <a:ext cx="5785443" cy="4402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1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、通过师德师风的建设，全校形成了一股敬廉崇洁、爱岗爱校之风。</a:t>
              </a:r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2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、在学校的综合测评中，加分的老师越来越多，减分的情况越来越少，教师外流数量越来越少，在集团校联合考试中，学生成绩也越来越理想。</a:t>
              </a:r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3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、在近两年的中考中，我校成绩更超以往，其中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2020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年全市中考前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10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名独占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12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席，全市前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20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名占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15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人！全校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560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多人被衡阳市八中录取，录取人数高达衡阳市八中招生计划的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56%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！综合成绩连续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20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年蝉联全市第一！可谓名副其实的“教育旗帜”！</a:t>
              </a:r>
              <a:r>
                <a:rPr lang="en-US" altLang="zh-CN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itchFamily="49" charset="-122"/>
                  <a:ea typeface="楷体" pitchFamily="49" charset="-122"/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1803679" y="3243366"/>
              <a:ext cx="2339644" cy="523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  <a:cs typeface="+mn-ea"/>
                  <a:sym typeface="+mn-lt"/>
                </a:rPr>
                <a:t>三、工作成效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6A9046F-C715-44A2-8842-51E99FD2FC38}"/>
                </a:ext>
              </a:extLst>
            </p:cNvPr>
            <p:cNvSpPr/>
            <p:nvPr/>
          </p:nvSpPr>
          <p:spPr>
            <a:xfrm>
              <a:off x="1353501" y="3773559"/>
              <a:ext cx="3240000" cy="18000"/>
            </a:xfrm>
            <a:prstGeom prst="rect">
              <a:avLst/>
            </a:prstGeom>
            <a:solidFill>
              <a:srgbClr val="E27B63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/>
          <p:nvPr/>
        </p:nvPicPr>
        <p:blipFill>
          <a:blip r:embed="rId4" cstate="print"/>
          <a:srcRect t="22143"/>
          <a:stretch>
            <a:fillRect/>
          </a:stretch>
        </p:blipFill>
        <p:spPr>
          <a:xfrm>
            <a:off x="7593744" y="1389321"/>
            <a:ext cx="1938020" cy="2590800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 rot="16200000">
            <a:off x="10140922" y="906630"/>
            <a:ext cx="1121152" cy="2084155"/>
          </a:xfrm>
          <a:prstGeom prst="rect">
            <a:avLst/>
          </a:prstGeom>
        </p:spPr>
      </p:pic>
      <p:pic>
        <p:nvPicPr>
          <p:cNvPr id="12" name="图片 11" descr="6月30日开展建党98周年庆典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64996" y="2685589"/>
            <a:ext cx="2052083" cy="13522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12932" y="4327427"/>
            <a:ext cx="22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▲</a:t>
            </a:r>
            <a:r>
              <a:rPr lang="zh-CN" altLang="en-US" sz="1200" b="1" dirty="0">
                <a:latin typeface="黑体" pitchFamily="49" charset="-122"/>
                <a:ea typeface="黑体" pitchFamily="49" charset="-122"/>
              </a:rPr>
              <a:t>衡阳市师德先进个人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6772" y="4327427"/>
            <a:ext cx="24986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▲</a:t>
            </a:r>
            <a:r>
              <a:rPr lang="zh-CN" altLang="en-US" sz="1200" b="1" dirty="0">
                <a:latin typeface="黑体" pitchFamily="49" charset="-122"/>
                <a:ea typeface="黑体" pitchFamily="49" charset="-122"/>
              </a:rPr>
              <a:t>学校举办庆祝建党</a:t>
            </a:r>
            <a:r>
              <a:rPr lang="en-US" altLang="zh-CN" sz="1200" b="1" dirty="0">
                <a:latin typeface="黑体" pitchFamily="49" charset="-122"/>
                <a:ea typeface="黑体" pitchFamily="49" charset="-122"/>
              </a:rPr>
              <a:t>98</a:t>
            </a:r>
            <a:r>
              <a:rPr lang="zh-CN" altLang="en-US" sz="1200" b="1" dirty="0">
                <a:latin typeface="黑体" pitchFamily="49" charset="-122"/>
                <a:ea typeface="黑体" pitchFamily="49" charset="-122"/>
              </a:rPr>
              <a:t>周年暨表彰大会   </a:t>
            </a:r>
          </a:p>
        </p:txBody>
      </p:sp>
    </p:spTree>
    <p:extLst>
      <p:ext uri="{BB962C8B-B14F-4D97-AF65-F5344CB8AC3E}">
        <p14:creationId xmlns:p14="http://schemas.microsoft.com/office/powerpoint/2010/main" val="10126890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2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850605" y="1511865"/>
            <a:ext cx="10302948" cy="3142310"/>
            <a:chOff x="-2272676" y="3243366"/>
            <a:chExt cx="10305334" cy="3143045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2272676" y="3985192"/>
              <a:ext cx="10305334" cy="2401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学校基层党建工作理应以推进教育改革与发展，提高教学质量为重点，紧紧围绕发挥教书育人、管理育人、服务育人三个作用。把提高教学、科研、管理水平作为重要任务，切实做好教职工的思想政治工作，不断加强和改进对共青团组织和工会的领导，充分发挥党组织的战斗堡垒作用，努力做到政治坚定明方向、教学科研创一流、为人师表当楷模、培养人才见成效，使教职工党员成为党性强、师德好、业务精的先锋。</a:t>
              </a:r>
              <a:endPara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endParaRP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1803680" y="3243366"/>
              <a:ext cx="2339644" cy="523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  <a:cs typeface="+mn-ea"/>
                  <a:sym typeface="+mn-lt"/>
                </a:rPr>
                <a:t>四、心得体会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6A9046F-C715-44A2-8842-51E99FD2FC38}"/>
                </a:ext>
              </a:extLst>
            </p:cNvPr>
            <p:cNvSpPr/>
            <p:nvPr/>
          </p:nvSpPr>
          <p:spPr>
            <a:xfrm>
              <a:off x="1353501" y="3762924"/>
              <a:ext cx="3240000" cy="18000"/>
            </a:xfrm>
            <a:prstGeom prst="rect">
              <a:avLst/>
            </a:prstGeom>
            <a:solidFill>
              <a:srgbClr val="E27B63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363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979EEBB9-924B-4374-8858-673D2D134745}"/>
              </a:ext>
            </a:extLst>
          </p:cNvPr>
          <p:cNvSpPr txBox="1"/>
          <p:nvPr/>
        </p:nvSpPr>
        <p:spPr>
          <a:xfrm>
            <a:off x="6003158" y="1270262"/>
            <a:ext cx="184731" cy="523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grpSp>
        <p:nvGrpSpPr>
          <p:cNvPr id="8" name="Group 533"/>
          <p:cNvGrpSpPr/>
          <p:nvPr/>
        </p:nvGrpSpPr>
        <p:grpSpPr>
          <a:xfrm>
            <a:off x="2925149" y="1523162"/>
            <a:ext cx="5702941" cy="430885"/>
            <a:chOff x="-1" y="-1"/>
            <a:chExt cx="5703683" cy="430884"/>
          </a:xfrm>
        </p:grpSpPr>
        <p:sp>
          <p:nvSpPr>
            <p:cNvPr id="11" name="Shape 529"/>
            <p:cNvSpPr/>
            <p:nvPr/>
          </p:nvSpPr>
          <p:spPr>
            <a:xfrm>
              <a:off x="-1" y="89152"/>
              <a:ext cx="228611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Shape 530"/>
            <p:cNvSpPr/>
            <p:nvPr/>
          </p:nvSpPr>
          <p:spPr>
            <a:xfrm>
              <a:off x="418217" y="-1"/>
              <a:ext cx="5285465" cy="430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60959" tIns="60959" rIns="60959" bIns="60959" numCol="1" anchor="t">
              <a:spAutoFit/>
            </a:bodyPr>
            <a:lstStyle>
              <a:lvl1pPr>
                <a:defRPr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zh-CN" sz="2000" b="1" dirty="0">
                  <a:latin typeface="黑体" pitchFamily="49" charset="-122"/>
                  <a:ea typeface="黑体" pitchFamily="49" charset="-122"/>
                </a:rPr>
                <a:t>在党建工作机制上，贯穿立德树人育人目标。</a:t>
              </a:r>
              <a:endPara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3" name="Group 533">
            <a:extLst>
              <a:ext uri="{FF2B5EF4-FFF2-40B4-BE49-F238E27FC236}">
                <a16:creationId xmlns:a16="http://schemas.microsoft.com/office/drawing/2014/main" id="{B340837D-6EBA-4CB6-8298-24C632D203E6}"/>
              </a:ext>
            </a:extLst>
          </p:cNvPr>
          <p:cNvGrpSpPr/>
          <p:nvPr/>
        </p:nvGrpSpPr>
        <p:grpSpPr>
          <a:xfrm>
            <a:off x="2937854" y="2440426"/>
            <a:ext cx="5670881" cy="430885"/>
            <a:chOff x="-1" y="-1"/>
            <a:chExt cx="5671620" cy="430884"/>
          </a:xfrm>
        </p:grpSpPr>
        <p:sp>
          <p:nvSpPr>
            <p:cNvPr id="14" name="Shape 529">
              <a:extLst>
                <a:ext uri="{FF2B5EF4-FFF2-40B4-BE49-F238E27FC236}">
                  <a16:creationId xmlns:a16="http://schemas.microsoft.com/office/drawing/2014/main" id="{75426636-AC8B-42A4-B48A-5CA1188A061B}"/>
                </a:ext>
              </a:extLst>
            </p:cNvPr>
            <p:cNvSpPr/>
            <p:nvPr/>
          </p:nvSpPr>
          <p:spPr>
            <a:xfrm>
              <a:off x="-1" y="89152"/>
              <a:ext cx="228611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Shape 530">
              <a:extLst>
                <a:ext uri="{FF2B5EF4-FFF2-40B4-BE49-F238E27FC236}">
                  <a16:creationId xmlns:a16="http://schemas.microsoft.com/office/drawing/2014/main" id="{78C2C70E-8C10-4BDF-86D7-A550308B8DA2}"/>
                </a:ext>
              </a:extLst>
            </p:cNvPr>
            <p:cNvSpPr/>
            <p:nvPr/>
          </p:nvSpPr>
          <p:spPr>
            <a:xfrm>
              <a:off x="418217" y="-1"/>
              <a:ext cx="5253402" cy="430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60959" tIns="60959" rIns="60959" bIns="60959" numCol="1" anchor="t">
              <a:spAutoFit/>
            </a:bodyPr>
            <a:lstStyle>
              <a:lvl1pPr>
                <a:defRPr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zh-CN" sz="2000" b="1" dirty="0">
                  <a:latin typeface="黑体" pitchFamily="49" charset="-122"/>
                  <a:ea typeface="黑体" pitchFamily="49" charset="-122"/>
                </a:rPr>
                <a:t>在党建工作内涵上，促进学校健康持续发展。</a:t>
              </a:r>
              <a:endPara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16" name="Group 533">
            <a:extLst>
              <a:ext uri="{FF2B5EF4-FFF2-40B4-BE49-F238E27FC236}">
                <a16:creationId xmlns:a16="http://schemas.microsoft.com/office/drawing/2014/main" id="{49F2CAF8-EA06-4D03-9B30-669E82DD69B4}"/>
              </a:ext>
            </a:extLst>
          </p:cNvPr>
          <p:cNvGrpSpPr/>
          <p:nvPr/>
        </p:nvGrpSpPr>
        <p:grpSpPr>
          <a:xfrm>
            <a:off x="2953149" y="3299069"/>
            <a:ext cx="5414402" cy="430885"/>
            <a:chOff x="-1" y="-1"/>
            <a:chExt cx="5415107" cy="430884"/>
          </a:xfrm>
        </p:grpSpPr>
        <p:sp>
          <p:nvSpPr>
            <p:cNvPr id="17" name="Shape 529">
              <a:extLst>
                <a:ext uri="{FF2B5EF4-FFF2-40B4-BE49-F238E27FC236}">
                  <a16:creationId xmlns:a16="http://schemas.microsoft.com/office/drawing/2014/main" id="{BDDE5665-9FE6-4285-A987-D7CE0D8B44E3}"/>
                </a:ext>
              </a:extLst>
            </p:cNvPr>
            <p:cNvSpPr/>
            <p:nvPr/>
          </p:nvSpPr>
          <p:spPr>
            <a:xfrm>
              <a:off x="-1" y="89152"/>
              <a:ext cx="228611" cy="216025"/>
            </a:xfrm>
            <a:prstGeom prst="chevron">
              <a:avLst>
                <a:gd name="adj" fmla="val 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Shape 530">
              <a:extLst>
                <a:ext uri="{FF2B5EF4-FFF2-40B4-BE49-F238E27FC236}">
                  <a16:creationId xmlns:a16="http://schemas.microsoft.com/office/drawing/2014/main" id="{B7A471A5-9120-44A2-94E6-03CA765A6A7E}"/>
                </a:ext>
              </a:extLst>
            </p:cNvPr>
            <p:cNvSpPr/>
            <p:nvPr/>
          </p:nvSpPr>
          <p:spPr>
            <a:xfrm>
              <a:off x="418217" y="-1"/>
              <a:ext cx="4996889" cy="430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60959" tIns="60959" rIns="60959" bIns="60959" numCol="1" anchor="t">
              <a:spAutoFit/>
            </a:bodyPr>
            <a:lstStyle>
              <a:lvl1pPr>
                <a:defRPr>
                  <a:solidFill>
                    <a:srgbClr val="F79A00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zh-CN" sz="2000" b="1" dirty="0">
                  <a:latin typeface="黑体" pitchFamily="49" charset="-122"/>
                  <a:ea typeface="黑体" pitchFamily="49" charset="-122"/>
                </a:rPr>
                <a:t>在党建工作创新上，创设品牌化工作战略。</a:t>
              </a:r>
              <a:endParaRPr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22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  <p:bldP spid="13" grpId="0" advAuto="0"/>
      <p:bldP spid="16" grpId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E3E31FB-BDEE-4953-8E7F-79196D5C01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559"/>
            <a:ext cx="12192000" cy="68568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8AAA174-AE2B-4F08-B0BD-28C4B621F941}"/>
              </a:ext>
            </a:extLst>
          </p:cNvPr>
          <p:cNvSpPr txBox="1"/>
          <p:nvPr/>
        </p:nvSpPr>
        <p:spPr>
          <a:xfrm>
            <a:off x="2403701" y="2288217"/>
            <a:ext cx="902208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zh-CN" altLang="en-US" sz="9600" spc="-300" dirty="0">
                <a:ln w="127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谢谢您的聆听</a:t>
            </a:r>
          </a:p>
        </p:txBody>
      </p:sp>
    </p:spTree>
    <p:extLst>
      <p:ext uri="{BB962C8B-B14F-4D97-AF65-F5344CB8AC3E}">
        <p14:creationId xmlns:p14="http://schemas.microsoft.com/office/powerpoint/2010/main" val="111511106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1262743" y="1008981"/>
            <a:ext cx="9492344" cy="3287800"/>
            <a:chOff x="-1686230" y="2038420"/>
            <a:chExt cx="9320330" cy="2366963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1686230" y="2743567"/>
              <a:ext cx="9320330" cy="166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4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400" b="1" dirty="0">
                  <a:latin typeface="楷体" pitchFamily="49" charset="-122"/>
                  <a:ea typeface="楷体" pitchFamily="49" charset="-122"/>
                </a:rPr>
                <a:t>为了更好地促进党建与教育教学的融合，在市教育局的指导下，成章实验中学党总支结合实际，以“成章人”的匠人精神，坚守初心，牢记使命，充分发挥党总支的引领作用和党员的模范带头作用，积极开展各类主题活动，不断深化党建内涵，创建“红烛成章”党建品牌，增强“成章”教师的凝聚力和战斗力；不断加强师资队伍，特别是党员队伍建设，提高师德修养，有力促进成章学校可持续发展。</a:t>
              </a: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2199744" y="2038420"/>
              <a:ext cx="1547511" cy="465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itchFamily="49" charset="-122"/>
                  <a:ea typeface="黑体" pitchFamily="49" charset="-122"/>
                  <a:cs typeface="+mn-ea"/>
                  <a:sym typeface="+mn-lt"/>
                </a:rPr>
                <a:t>摘  要</a:t>
              </a:r>
              <a:endPara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6A9046F-C715-44A2-8842-51E99FD2FC38}"/>
                </a:ext>
              </a:extLst>
            </p:cNvPr>
            <p:cNvSpPr/>
            <p:nvPr/>
          </p:nvSpPr>
          <p:spPr>
            <a:xfrm>
              <a:off x="1353501" y="2511509"/>
              <a:ext cx="3240000" cy="18000"/>
            </a:xfrm>
            <a:prstGeom prst="rect">
              <a:avLst/>
            </a:prstGeom>
            <a:solidFill>
              <a:srgbClr val="E27B63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0981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BE1220A8-6FFF-43A1-8767-36C4B1773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"/>
            <a:ext cx="12192000" cy="6856881"/>
          </a:xfrm>
          <a:prstGeom prst="rect">
            <a:avLst/>
          </a:prstGeom>
        </p:spPr>
      </p:pic>
      <p:sp>
        <p:nvSpPr>
          <p:cNvPr id="5" name="圆角矩形 25">
            <a:extLst>
              <a:ext uri="{FF2B5EF4-FFF2-40B4-BE49-F238E27FC236}">
                <a16:creationId xmlns:a16="http://schemas.microsoft.com/office/drawing/2014/main" id="{3D9EF874-C5A3-4D94-B12E-177FE8AE0D2F}"/>
              </a:ext>
            </a:extLst>
          </p:cNvPr>
          <p:cNvSpPr/>
          <p:nvPr/>
        </p:nvSpPr>
        <p:spPr>
          <a:xfrm>
            <a:off x="4418604" y="1514489"/>
            <a:ext cx="675216" cy="6731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733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3733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93F2DE8-BA0D-49BA-B9DD-799D9679DDF9}"/>
              </a:ext>
            </a:extLst>
          </p:cNvPr>
          <p:cNvSpPr/>
          <p:nvPr/>
        </p:nvSpPr>
        <p:spPr>
          <a:xfrm>
            <a:off x="5097178" y="1575871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成章党总支概况与“红烛成章”党建品牌介绍</a:t>
            </a:r>
            <a:endParaRPr lang="zh-CN" altLang="zh-CN" sz="2400" b="1" kern="100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7" name="圆角矩形 28">
            <a:extLst>
              <a:ext uri="{FF2B5EF4-FFF2-40B4-BE49-F238E27FC236}">
                <a16:creationId xmlns:a16="http://schemas.microsoft.com/office/drawing/2014/main" id="{E213B3E2-EF43-4622-8E08-4151FEFD43CA}"/>
              </a:ext>
            </a:extLst>
          </p:cNvPr>
          <p:cNvSpPr/>
          <p:nvPr/>
        </p:nvSpPr>
        <p:spPr>
          <a:xfrm>
            <a:off x="4418604" y="2519905"/>
            <a:ext cx="675216" cy="6731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733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3733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2C04823-F1AB-448C-89F4-9170E4DE99A3}"/>
              </a:ext>
            </a:extLst>
          </p:cNvPr>
          <p:cNvSpPr/>
          <p:nvPr/>
        </p:nvSpPr>
        <p:spPr>
          <a:xfrm>
            <a:off x="5100583" y="2608805"/>
            <a:ext cx="4826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"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党建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师德师风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融合的主要做法</a:t>
            </a:r>
            <a:endParaRPr lang="zh-CN" altLang="zh-CN" sz="2400" kern="100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9" name="圆角矩形 30">
            <a:extLst>
              <a:ext uri="{FF2B5EF4-FFF2-40B4-BE49-F238E27FC236}">
                <a16:creationId xmlns:a16="http://schemas.microsoft.com/office/drawing/2014/main" id="{B6DACA8D-7E21-44AE-8C7D-D23D9AB6615F}"/>
              </a:ext>
            </a:extLst>
          </p:cNvPr>
          <p:cNvSpPr/>
          <p:nvPr/>
        </p:nvSpPr>
        <p:spPr>
          <a:xfrm>
            <a:off x="4418604" y="3525322"/>
            <a:ext cx="675216" cy="6731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733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3733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E83A635-AE38-4604-8DF6-E9C86C4B79EE}"/>
              </a:ext>
            </a:extLst>
          </p:cNvPr>
          <p:cNvSpPr/>
          <p:nvPr/>
        </p:nvSpPr>
        <p:spPr>
          <a:xfrm>
            <a:off x="5104834" y="3599405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工作成效</a:t>
            </a:r>
            <a:endParaRPr lang="zh-CN" altLang="zh-CN" sz="2400" kern="100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11" name="圆角矩形 32">
            <a:extLst>
              <a:ext uri="{FF2B5EF4-FFF2-40B4-BE49-F238E27FC236}">
                <a16:creationId xmlns:a16="http://schemas.microsoft.com/office/drawing/2014/main" id="{9BC86D0C-D697-41CF-B3EA-009C1BF47F38}"/>
              </a:ext>
            </a:extLst>
          </p:cNvPr>
          <p:cNvSpPr/>
          <p:nvPr/>
        </p:nvSpPr>
        <p:spPr>
          <a:xfrm>
            <a:off x="4418604" y="4530738"/>
            <a:ext cx="675216" cy="6731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3733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zh-CN" altLang="en-US" sz="3733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7F81526-2438-4641-B6C0-F77383F270CD}"/>
              </a:ext>
            </a:extLst>
          </p:cNvPr>
          <p:cNvSpPr/>
          <p:nvPr/>
        </p:nvSpPr>
        <p:spPr>
          <a:xfrm>
            <a:off x="5104835" y="4615405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latin typeface="黑体" pitchFamily="49" charset="-122"/>
                <a:ea typeface="黑体" pitchFamily="49" charset="-122"/>
              </a:rPr>
              <a:t>心得体会</a:t>
            </a:r>
            <a:endParaRPr lang="zh-CN" altLang="zh-CN" sz="2400" kern="100" dirty="0">
              <a:solidFill>
                <a:schemeClr val="tx1">
                  <a:lumMod val="95000"/>
                  <a:lumOff val="5000"/>
                </a:schemeClr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id="{552D49EB-204A-4568-AF9A-4EA541602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96" y="2480546"/>
            <a:ext cx="3803651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zh-CN" altLang="en-US" sz="5867" b="1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5333" b="1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DCF7CC2D-5D91-4D3A-930F-E31B4E231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96" y="3557929"/>
            <a:ext cx="3803651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eaLnBrk="0" hangingPunct="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18288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2860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27432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200400" indent="4572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5333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48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80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035028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1901371" y="1270234"/>
            <a:ext cx="8360229" cy="3801889"/>
            <a:chOff x="-1221666" y="2706434"/>
            <a:chExt cx="8362165" cy="2163811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1221666" y="3241180"/>
              <a:ext cx="8362165" cy="1629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目前，衡阳市成章实验中学党总支现有党员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89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人，下辖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3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个党支部，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6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个党小组。在衡阳市民办教育行业党委和衡阳市八中党委的指导下，衡阳市成章实验中学党总支在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2019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年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10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月创建了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“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红烛成章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”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党建品牌。</a:t>
              </a:r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“红烛成章”的内涵：红心向党，烛照杏坛；成就自我，章显信仰。</a:t>
              </a:r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体现四个维度：忠诚·担当·敬业·奉献</a:t>
              </a:r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“红烛成章”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Log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及解读</a:t>
              </a:r>
              <a:endPara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endParaRP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-1087202" y="2706434"/>
              <a:ext cx="8121410" cy="29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zh-CN" sz="2800" b="1" dirty="0">
                  <a:latin typeface="黑体" pitchFamily="49" charset="-122"/>
                  <a:ea typeface="黑体" pitchFamily="49" charset="-122"/>
                </a:rPr>
                <a:t>一、成章党总支概况与“红烛成章”党建品牌介绍</a:t>
              </a:r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6A9046F-C715-44A2-8842-51E99FD2FC38}"/>
                </a:ext>
              </a:extLst>
            </p:cNvPr>
            <p:cNvSpPr/>
            <p:nvPr/>
          </p:nvSpPr>
          <p:spPr>
            <a:xfrm>
              <a:off x="-924559" y="3052936"/>
              <a:ext cx="7781459" cy="26021"/>
            </a:xfrm>
            <a:prstGeom prst="rect">
              <a:avLst/>
            </a:prstGeom>
            <a:solidFill>
              <a:srgbClr val="E27B63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7649" name="Picture 1" descr="E:\微信图片_20200602164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6816" y="3870250"/>
            <a:ext cx="1663609" cy="1605514"/>
          </a:xfrm>
          <a:prstGeom prst="rect">
            <a:avLst/>
          </a:prstGeom>
          <a:noFill/>
        </p:spPr>
      </p:pic>
      <p:pic>
        <p:nvPicPr>
          <p:cNvPr id="1026" name="Picture 2" descr="D:\资料\推文\红烛成章\qrcode_for_gh_5074e7557bfa_2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82787" y="3902149"/>
            <a:ext cx="1521120" cy="1521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22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594892" y="1981609"/>
            <a:ext cx="70807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/>
            <a:r>
              <a:rPr lang="zh-CN" altLang="zh-CN" sz="1600" b="1" dirty="0">
                <a:latin typeface="黑体" pitchFamily="49" charset="-122"/>
                <a:ea typeface="黑体" pitchFamily="49" charset="-122"/>
                <a:hlinkClick r:id="rId3" action="ppaction://hlinksldjump"/>
              </a:rPr>
              <a:t>（一）开展“不忘初心，牢记使命”主题教育活动，强化立德树人的主动性。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2594891" y="2726601"/>
            <a:ext cx="71020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zh-CN" sz="1600" b="1" dirty="0">
                <a:latin typeface="黑体" pitchFamily="49" charset="-122"/>
                <a:ea typeface="黑体" pitchFamily="49" charset="-122"/>
                <a:hlinkClick r:id="rId4" action="ppaction://hlinksldjump"/>
              </a:rPr>
              <a:t>（二）开展“廉风润校园”活动，提升廉洁从教的自觉性。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2594891" y="3536086"/>
            <a:ext cx="70913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1600" b="1" dirty="0">
                <a:latin typeface="黑体" pitchFamily="49" charset="-122"/>
                <a:ea typeface="黑体" pitchFamily="49" charset="-122"/>
                <a:hlinkClick r:id="rId5" action="ppaction://hlinksldjump"/>
              </a:rPr>
              <a:t>（三）创建“红烛成章”党建品牌，发挥党员教书育人的引领性。</a:t>
            </a:r>
            <a:endParaRPr lang="zh-CN" altLang="zh-CN" sz="1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594891" y="4359642"/>
            <a:ext cx="70913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zh-CN" sz="1600" b="1" dirty="0">
                <a:latin typeface="黑体" pitchFamily="49" charset="-122"/>
                <a:ea typeface="黑体" pitchFamily="49" charset="-122"/>
                <a:hlinkClick r:id="rId6" action="ppaction://hlinksldjump"/>
              </a:rPr>
              <a:t>（四）创立“爱心基金”，增强师生互信的凝聚力。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3A7002B-4B1E-471E-9429-2E74E2AAB9D3}"/>
              </a:ext>
            </a:extLst>
          </p:cNvPr>
          <p:cNvGrpSpPr/>
          <p:nvPr/>
        </p:nvGrpSpPr>
        <p:grpSpPr>
          <a:xfrm>
            <a:off x="2918188" y="543479"/>
            <a:ext cx="5975713" cy="461665"/>
            <a:chOff x="2918188" y="399293"/>
            <a:chExt cx="5975713" cy="461665"/>
          </a:xfrm>
        </p:grpSpPr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6F1DA99B-8670-4C5B-8794-8B1BC2857119}"/>
                </a:ext>
              </a:extLst>
            </p:cNvPr>
            <p:cNvSpPr txBox="1"/>
            <p:nvPr/>
          </p:nvSpPr>
          <p:spPr>
            <a:xfrm flipH="1">
              <a:off x="3211036" y="399293"/>
              <a:ext cx="5550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zh-CN" sz="2400" b="1" dirty="0">
                  <a:latin typeface="黑体" pitchFamily="49" charset="-122"/>
                  <a:ea typeface="黑体" pitchFamily="49" charset="-122"/>
                </a:rPr>
                <a:t>二、</a:t>
              </a:r>
              <a:r>
                <a:rPr lang="en-US" altLang="zh-CN" sz="2400" b="1" dirty="0">
                  <a:latin typeface="黑体" pitchFamily="49" charset="-122"/>
                  <a:ea typeface="黑体" pitchFamily="49" charset="-122"/>
                </a:rPr>
                <a:t>"</a:t>
              </a:r>
              <a:r>
                <a:rPr lang="zh-CN" altLang="zh-CN" sz="2400" b="1" dirty="0">
                  <a:latin typeface="黑体" pitchFamily="49" charset="-122"/>
                  <a:ea typeface="黑体" pitchFamily="49" charset="-122"/>
                </a:rPr>
                <a:t>党建</a:t>
              </a:r>
              <a:r>
                <a:rPr lang="en-US" altLang="zh-CN" sz="2400" b="1" dirty="0">
                  <a:latin typeface="黑体" pitchFamily="49" charset="-122"/>
                  <a:ea typeface="黑体" pitchFamily="49" charset="-122"/>
                </a:rPr>
                <a:t>+</a:t>
              </a:r>
              <a:r>
                <a:rPr lang="zh-CN" altLang="zh-CN" sz="2400" b="1" dirty="0">
                  <a:latin typeface="黑体" pitchFamily="49" charset="-122"/>
                  <a:ea typeface="黑体" pitchFamily="49" charset="-122"/>
                </a:rPr>
                <a:t>师德师风</a:t>
              </a:r>
              <a:r>
                <a:rPr lang="en-US" altLang="zh-CN" sz="2400" b="1" dirty="0">
                  <a:latin typeface="黑体" pitchFamily="49" charset="-122"/>
                  <a:ea typeface="黑体" pitchFamily="49" charset="-122"/>
                </a:rPr>
                <a:t>”</a:t>
              </a:r>
              <a:r>
                <a:rPr lang="zh-CN" altLang="zh-CN" sz="2400" b="1" dirty="0">
                  <a:latin typeface="黑体" pitchFamily="49" charset="-122"/>
                  <a:ea typeface="黑体" pitchFamily="49" charset="-122"/>
                </a:rPr>
                <a:t>融合的主要做法</a:t>
              </a:r>
              <a:endParaRPr lang="en-US" sz="2400" dirty="0"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4FC4DE4-4B1E-4731-B813-FBE1DE9FCE27}"/>
                </a:ext>
              </a:extLst>
            </p:cNvPr>
            <p:cNvSpPr/>
            <p:nvPr/>
          </p:nvSpPr>
          <p:spPr>
            <a:xfrm>
              <a:off x="8699863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19D823E-5FD8-42E7-BB29-A60570FE6C58}"/>
                </a:ext>
              </a:extLst>
            </p:cNvPr>
            <p:cNvSpPr/>
            <p:nvPr/>
          </p:nvSpPr>
          <p:spPr>
            <a:xfrm>
              <a:off x="2918188" y="520337"/>
              <a:ext cx="194038" cy="194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594892" y="5213902"/>
            <a:ext cx="70807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 algn="just"/>
            <a:r>
              <a:rPr lang="zh-CN" altLang="zh-CN" sz="1600" b="1" dirty="0">
                <a:latin typeface="黑体" pitchFamily="49" charset="-122"/>
                <a:ea typeface="黑体" pitchFamily="49" charset="-122"/>
                <a:hlinkClick r:id="rId7" action="ppaction://hlinksldjump"/>
              </a:rPr>
              <a:t>（五）完善“综合测评”考核方案，健全师德师风建设的长效机制。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885973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2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827440" y="1270240"/>
            <a:ext cx="6338904" cy="3229503"/>
            <a:chOff x="-2295799" y="2706434"/>
            <a:chExt cx="6340371" cy="1838040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2295799" y="2915411"/>
              <a:ext cx="6340371" cy="1629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在市教育局党委统一部署下，我校举行了“不忘初心、牢记使命”主题教育工作系列活动，并不断巩固深化主题教育成果，将“守初心、担使命、找差距、抓落实”的总要求贯穿主题教育全过程，进一步深入学习贯彻习近平新时代中国特色社会主义思想。</a:t>
              </a:r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作为教育工作者，我们牢记教育初心，紧紧围绕培养担当民族复兴大任的时代新人开展活动，争做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“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四有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”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好老师。</a:t>
              </a: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2881116" y="2706434"/>
              <a:ext cx="184774" cy="29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9" name="图片 8" descr="IMG_414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9281" y="1796901"/>
            <a:ext cx="3066415" cy="228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740503" y="4157330"/>
            <a:ext cx="2723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1600" dirty="0">
                <a:solidFill>
                  <a:srgbClr val="FF0000"/>
                </a:solidFill>
              </a:rPr>
              <a:t>▲</a:t>
            </a:r>
            <a:r>
              <a:rPr lang="zh-CN" altLang="en-US" sz="1400" b="1" dirty="0">
                <a:latin typeface="黑体" pitchFamily="49" charset="-122"/>
                <a:ea typeface="黑体" pitchFamily="49" charset="-122"/>
              </a:rPr>
              <a:t>通过</a:t>
            </a:r>
            <a:r>
              <a:rPr lang="zh-CN" altLang="zh-CN" sz="1400" b="1" dirty="0">
                <a:latin typeface="黑体" pitchFamily="49" charset="-122"/>
                <a:ea typeface="黑体" pitchFamily="49" charset="-122"/>
              </a:rPr>
              <a:t>党课，进行思想教育</a:t>
            </a:r>
            <a:endParaRPr lang="zh-CN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BFC9987-0806-4992-B144-C80655EF9A28}"/>
              </a:ext>
            </a:extLst>
          </p:cNvPr>
          <p:cNvSpPr/>
          <p:nvPr/>
        </p:nvSpPr>
        <p:spPr>
          <a:xfrm>
            <a:off x="3393687" y="4843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zh-CN" altLang="zh-CN" b="1" dirty="0">
                <a:solidFill>
                  <a:srgbClr val="16A7B4"/>
                </a:solidFill>
                <a:latin typeface="黑体" pitchFamily="49" charset="-122"/>
                <a:ea typeface="黑体" pitchFamily="49" charset="-122"/>
              </a:rPr>
              <a:t>（一）开展“不忘初心，牢记使命”主题教育活动，强化立德树人的主动性。</a:t>
            </a:r>
            <a:endParaRPr lang="zh-CN" altLang="en-US" dirty="0">
              <a:solidFill>
                <a:srgbClr val="16A7B4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22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2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827440" y="1759354"/>
            <a:ext cx="6338904" cy="1842269"/>
            <a:chOff x="-2295799" y="2706434"/>
            <a:chExt cx="6340371" cy="1048511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2295799" y="2879104"/>
              <a:ext cx="6340371" cy="875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zh-CN" sz="2000" b="1" dirty="0">
                  <a:latin typeface="黑体" pitchFamily="49" charset="-122"/>
                  <a:ea typeface="黑体" pitchFamily="49" charset="-122"/>
                </a:rPr>
                <a:t>守初心</a:t>
              </a:r>
              <a:r>
                <a:rPr lang="en-US" altLang="zh-CN" sz="2000" b="1" dirty="0"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zh-CN" altLang="zh-CN" sz="2000" b="1" dirty="0">
                  <a:latin typeface="黑体" pitchFamily="49" charset="-122"/>
                  <a:ea typeface="黑体" pitchFamily="49" charset="-122"/>
                </a:rPr>
                <a:t>明目标</a:t>
              </a:r>
              <a:endParaRPr lang="en-US" altLang="zh-CN" sz="2000" b="1" dirty="0">
                <a:latin typeface="黑体" pitchFamily="49" charset="-122"/>
                <a:ea typeface="黑体" pitchFamily="49" charset="-122"/>
              </a:endParaRPr>
            </a:p>
            <a:p>
              <a:pPr algn="just"/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r>
                <a:rPr lang="en-US" altLang="zh-CN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b="1" dirty="0">
                  <a:latin typeface="楷体" pitchFamily="49" charset="-122"/>
                  <a:ea typeface="楷体" pitchFamily="49" charset="-122"/>
                </a:rPr>
                <a:t>学校坚持社会主义办学方向，围绕“为谁培养、怎样培养、培养怎样的人”开展教师论坛，让老师们分享自己的育人心得，明确育人目标。</a:t>
              </a: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2881116" y="2706434"/>
              <a:ext cx="184774" cy="29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644806" y="4008468"/>
            <a:ext cx="29026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▲</a:t>
            </a:r>
            <a:r>
              <a:rPr lang="zh-CN" altLang="zh-CN" sz="1400" b="1" dirty="0">
                <a:latin typeface="黑体" pitchFamily="49" charset="-122"/>
                <a:ea typeface="黑体" pitchFamily="49" charset="-122"/>
              </a:rPr>
              <a:t>通过教师论坛，找差距、明目标</a:t>
            </a:r>
            <a:endParaRPr lang="zh-CN" altLang="en-US" sz="14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485459" y="1876949"/>
            <a:ext cx="3282315" cy="1982667"/>
          </a:xfrm>
          <a:prstGeom prst="rect">
            <a:avLst/>
          </a:prstGeom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AA4DE31-4F56-4D9E-B7AF-5B97FB628ECB}"/>
              </a:ext>
            </a:extLst>
          </p:cNvPr>
          <p:cNvSpPr/>
          <p:nvPr/>
        </p:nvSpPr>
        <p:spPr>
          <a:xfrm>
            <a:off x="3396365" y="4982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zh-CN" altLang="zh-CN" b="1" dirty="0">
                <a:solidFill>
                  <a:srgbClr val="16A7B4"/>
                </a:solidFill>
                <a:latin typeface="黑体" pitchFamily="49" charset="-122"/>
                <a:ea typeface="黑体" pitchFamily="49" charset="-122"/>
              </a:rPr>
              <a:t>（一）开展“不忘初心，牢记使命”主题教育活动，强化立德树人的主动性。</a:t>
            </a:r>
            <a:endParaRPr lang="zh-CN" altLang="en-US" dirty="0">
              <a:solidFill>
                <a:srgbClr val="16A7B4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22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2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827442" y="1270255"/>
            <a:ext cx="5424502" cy="2183089"/>
            <a:chOff x="-2295797" y="2706434"/>
            <a:chExt cx="5425757" cy="1242478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2295797" y="3248243"/>
              <a:ext cx="5425757" cy="70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zh-CN" sz="2000" b="1" dirty="0">
                  <a:latin typeface="黑体" pitchFamily="49" charset="-122"/>
                  <a:ea typeface="黑体" pitchFamily="49" charset="-122"/>
                </a:rPr>
                <a:t>找差距</a:t>
              </a:r>
              <a:r>
                <a:rPr lang="en-US" altLang="zh-CN" sz="2000" b="1" dirty="0">
                  <a:latin typeface="黑体" pitchFamily="49" charset="-122"/>
                  <a:ea typeface="黑体" pitchFamily="49" charset="-122"/>
                </a:rPr>
                <a:t>  </a:t>
              </a:r>
              <a:r>
                <a:rPr lang="zh-CN" altLang="zh-CN" sz="2000" b="1" dirty="0">
                  <a:latin typeface="黑体" pitchFamily="49" charset="-122"/>
                  <a:ea typeface="黑体" pitchFamily="49" charset="-122"/>
                </a:rPr>
                <a:t>树标杆</a:t>
              </a:r>
              <a:endParaRPr lang="en-US" altLang="zh-CN" sz="2000" b="1" dirty="0">
                <a:latin typeface="黑体" pitchFamily="49" charset="-122"/>
                <a:ea typeface="黑体" pitchFamily="49" charset="-122"/>
              </a:endParaRPr>
            </a:p>
            <a:p>
              <a:pPr algn="just"/>
              <a:endParaRPr lang="en-US" altLang="zh-CN" b="1" dirty="0"/>
            </a:p>
            <a:p>
              <a:pPr algn="just"/>
              <a:r>
                <a:rPr lang="en-US" altLang="zh-CN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b="1" dirty="0">
                  <a:latin typeface="楷体" pitchFamily="49" charset="-122"/>
                  <a:ea typeface="楷体" pitchFamily="49" charset="-122"/>
                </a:rPr>
                <a:t>结合组织生活会、民主评议党员、学校评优评先和衡阳市“双创”工作，弘扬先进，树立标杆。</a:t>
              </a: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2881116" y="2706434"/>
              <a:ext cx="184774" cy="29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495944" y="3848973"/>
            <a:ext cx="2723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▲</a:t>
            </a:r>
            <a:r>
              <a:rPr lang="zh-CN" altLang="zh-CN" sz="1400" b="1" dirty="0">
                <a:latin typeface="黑体" pitchFamily="49" charset="-122"/>
                <a:ea typeface="黑体" pitchFamily="49" charset="-122"/>
              </a:rPr>
              <a:t>通过宣讲员宣讲，树立标杆</a:t>
            </a:r>
            <a:r>
              <a:rPr lang="zh-CN" altLang="zh-CN" sz="1200" dirty="0">
                <a:latin typeface="黑体" pitchFamily="49" charset="-122"/>
                <a:ea typeface="黑体" pitchFamily="49" charset="-122"/>
              </a:rPr>
              <a:t> </a:t>
            </a:r>
            <a:endParaRPr lang="zh-CN" altLang="en-US" sz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98632" y="2012477"/>
            <a:ext cx="3877310" cy="1769745"/>
          </a:xfrm>
          <a:prstGeom prst="rect">
            <a:avLst/>
          </a:prstGeom>
          <a:ln>
            <a:noFill/>
          </a:ln>
        </p:spPr>
      </p:pic>
      <p:sp>
        <p:nvSpPr>
          <p:cNvPr id="8" name="左箭头 7">
            <a:hlinkClick r:id="rId5" action="ppaction://hlinksldjump"/>
          </p:cNvPr>
          <p:cNvSpPr/>
          <p:nvPr/>
        </p:nvSpPr>
        <p:spPr>
          <a:xfrm>
            <a:off x="9133367" y="4561366"/>
            <a:ext cx="606056" cy="4040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C39F3A2-A953-4B99-9AE5-9FAAB36532A3}"/>
              </a:ext>
            </a:extLst>
          </p:cNvPr>
          <p:cNvSpPr/>
          <p:nvPr/>
        </p:nvSpPr>
        <p:spPr>
          <a:xfrm>
            <a:off x="3396365" y="4982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zh-CN" altLang="zh-CN" b="1" dirty="0">
                <a:solidFill>
                  <a:srgbClr val="16A7B4"/>
                </a:solidFill>
                <a:latin typeface="黑体" pitchFamily="49" charset="-122"/>
                <a:ea typeface="黑体" pitchFamily="49" charset="-122"/>
              </a:rPr>
              <a:t>（一）开展“不忘初心，牢记使命”主题教育活动，强化立德树人的主动性。</a:t>
            </a:r>
            <a:endParaRPr lang="zh-CN" altLang="en-US" dirty="0">
              <a:solidFill>
                <a:srgbClr val="16A7B4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22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F562DC1-2952-47CE-A725-4ED1C638D6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" y="1119"/>
            <a:ext cx="12192000" cy="6856881"/>
          </a:xfrm>
          <a:prstGeom prst="rect">
            <a:avLst/>
          </a:prstGeom>
        </p:spPr>
      </p:pic>
      <p:grpSp>
        <p:nvGrpSpPr>
          <p:cNvPr id="2" name="组合 4">
            <a:extLst>
              <a:ext uri="{FF2B5EF4-FFF2-40B4-BE49-F238E27FC236}">
                <a16:creationId xmlns:a16="http://schemas.microsoft.com/office/drawing/2014/main" id="{E838D47B-8E43-4EEB-8393-EBE30E5DE093}"/>
              </a:ext>
            </a:extLst>
          </p:cNvPr>
          <p:cNvGrpSpPr/>
          <p:nvPr/>
        </p:nvGrpSpPr>
        <p:grpSpPr>
          <a:xfrm>
            <a:off x="1146431" y="951255"/>
            <a:ext cx="9762587" cy="3358256"/>
            <a:chOff x="-2295797" y="2706434"/>
            <a:chExt cx="5596421" cy="1911316"/>
          </a:xfrm>
        </p:grpSpPr>
        <p:sp>
          <p:nvSpPr>
            <p:cNvPr id="6" name="文本框 10">
              <a:extLst>
                <a:ext uri="{FF2B5EF4-FFF2-40B4-BE49-F238E27FC236}">
                  <a16:creationId xmlns:a16="http://schemas.microsoft.com/office/drawing/2014/main" id="{6400E5C5-6C77-4199-A3B1-F92F3CB38EA8}"/>
                </a:ext>
              </a:extLst>
            </p:cNvPr>
            <p:cNvSpPr txBox="1"/>
            <p:nvPr/>
          </p:nvSpPr>
          <p:spPr>
            <a:xfrm>
              <a:off x="-2295797" y="3339025"/>
              <a:ext cx="5596421" cy="1278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“一支粉笔，两袖清风，我们就是廉洁文化的实践者；三尺讲台，四季耕耘，我们就是廉洁文化的见证者！”成章实验中学党总支举行了一系列“廉风润校园”教育活动</a:t>
              </a:r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,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全体教师更是主动签订《廉洁从教承诺书》，集体宣读《新时代中小学教师职业行为十项准则》。</a:t>
              </a:r>
              <a:endParaRPr lang="en-US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endParaRPr lang="zh-CN" altLang="zh-CN" sz="2000" b="1" dirty="0">
                <a:latin typeface="楷体" pitchFamily="49" charset="-122"/>
                <a:ea typeface="楷体" pitchFamily="49" charset="-122"/>
              </a:endParaRPr>
            </a:p>
            <a:p>
              <a:pPr algn="just"/>
              <a:r>
                <a:rPr lang="en-US" altLang="zh-CN" sz="2000" b="1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zh-CN" sz="2000" b="1" dirty="0">
                  <a:latin typeface="楷体" pitchFamily="49" charset="-122"/>
                  <a:ea typeface="楷体" pitchFamily="49" charset="-122"/>
                </a:rPr>
                <a:t>学校多渠道开展宣传教育，全体教师积极参与，主动践行，全面提升了“廉洁从教”的自觉性，深得学生和家长的好评。</a:t>
              </a:r>
            </a:p>
          </p:txBody>
        </p:sp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979EEBB9-924B-4374-8858-673D2D134745}"/>
                </a:ext>
              </a:extLst>
            </p:cNvPr>
            <p:cNvSpPr txBox="1"/>
            <p:nvPr/>
          </p:nvSpPr>
          <p:spPr>
            <a:xfrm>
              <a:off x="2881116" y="2706434"/>
              <a:ext cx="184774" cy="2977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itchFamily="49" charset="-122"/>
                <a:ea typeface="黑体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B628D9C3-4564-4294-A3A2-FAC0A3D8E2BF}"/>
              </a:ext>
            </a:extLst>
          </p:cNvPr>
          <p:cNvSpPr/>
          <p:nvPr/>
        </p:nvSpPr>
        <p:spPr>
          <a:xfrm>
            <a:off x="3316544" y="496307"/>
            <a:ext cx="6227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b="1" dirty="0">
                <a:solidFill>
                  <a:srgbClr val="16A7B4"/>
                </a:solidFill>
                <a:latin typeface="黑体" pitchFamily="49" charset="-122"/>
                <a:ea typeface="黑体" pitchFamily="49" charset="-122"/>
              </a:rPr>
              <a:t>（二）开展“廉风润校园”活动，提升廉洁从教的自觉性。</a:t>
            </a:r>
            <a:endParaRPr lang="zh-CN" altLang="en-US" dirty="0">
              <a:solidFill>
                <a:srgbClr val="16A7B4"/>
              </a:solidFill>
              <a:latin typeface="黑体" pitchFamily="49" charset="-122"/>
              <a:ea typeface="黑体" pitchFamily="49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82229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73"/>
</p:tagLst>
</file>

<file path=ppt/theme/theme1.xml><?xml version="1.0" encoding="utf-8"?>
<a:theme xmlns:a="http://schemas.openxmlformats.org/drawingml/2006/main" name="千图网海量PPT模板www.58pic.com​​">
  <a:themeElements>
    <a:clrScheme name="自定义 106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563C1"/>
      </a:hlink>
      <a:folHlink>
        <a:srgbClr val="954F72"/>
      </a:folHlink>
    </a:clrScheme>
    <a:fontScheme name="15415k2b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1538</Words>
  <Application>Microsoft Office PowerPoint</Application>
  <PresentationFormat>宽屏</PresentationFormat>
  <Paragraphs>119</Paragraphs>
  <Slides>19</Slides>
  <Notes>19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黑体</vt:lpstr>
      <vt:lpstr>楷体</vt:lpstr>
      <vt:lpstr>庞门正道标题体</vt:lpstr>
      <vt:lpstr>宋体</vt:lpstr>
      <vt:lpstr>Arial</vt:lpstr>
      <vt:lpstr>千图网海量PPT模板www.58pic.com​​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073</dc:title>
  <dc:creator>lenovo</dc:creator>
  <cp:lastModifiedBy>Administrator</cp:lastModifiedBy>
  <cp:revision>164</cp:revision>
  <dcterms:created xsi:type="dcterms:W3CDTF">2018-04-10T08:10:31Z</dcterms:created>
  <dcterms:modified xsi:type="dcterms:W3CDTF">2020-08-24T09:12:54Z</dcterms:modified>
</cp:coreProperties>
</file>