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id" ContentType="audio/unknown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9"/>
  </p:notesMasterIdLst>
  <p:sldIdLst>
    <p:sldId id="303" r:id="rId2"/>
    <p:sldId id="307" r:id="rId3"/>
    <p:sldId id="471" r:id="rId4"/>
    <p:sldId id="348" r:id="rId5"/>
    <p:sldId id="528" r:id="rId6"/>
    <p:sldId id="350" r:id="rId7"/>
    <p:sldId id="503" r:id="rId8"/>
    <p:sldId id="358" r:id="rId9"/>
    <p:sldId id="472" r:id="rId10"/>
    <p:sldId id="504" r:id="rId11"/>
    <p:sldId id="506" r:id="rId12"/>
    <p:sldId id="508" r:id="rId13"/>
    <p:sldId id="507" r:id="rId14"/>
    <p:sldId id="530" r:id="rId15"/>
    <p:sldId id="531" r:id="rId16"/>
    <p:sldId id="509" r:id="rId17"/>
    <p:sldId id="510" r:id="rId18"/>
    <p:sldId id="512" r:id="rId19"/>
    <p:sldId id="513" r:id="rId20"/>
    <p:sldId id="521" r:id="rId21"/>
    <p:sldId id="515" r:id="rId22"/>
    <p:sldId id="514" r:id="rId23"/>
    <p:sldId id="518" r:id="rId24"/>
    <p:sldId id="529" r:id="rId25"/>
    <p:sldId id="517" r:id="rId26"/>
    <p:sldId id="520" r:id="rId27"/>
    <p:sldId id="519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B77"/>
    <a:srgbClr val="FFFFCC"/>
    <a:srgbClr val="3A0000"/>
    <a:srgbClr val="FFFFFF"/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7" autoAdjust="0"/>
    <p:restoredTop sz="94660"/>
  </p:normalViewPr>
  <p:slideViewPr>
    <p:cSldViewPr snapToGrid="0">
      <p:cViewPr>
        <p:scale>
          <a:sx n="66" d="100"/>
          <a:sy n="66" d="100"/>
        </p:scale>
        <p:origin x="-708" y="-132"/>
      </p:cViewPr>
      <p:guideLst>
        <p:guide orient="horz" pos="216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240" y="-90"/>
      </p:cViewPr>
      <p:guideLst>
        <p:guide orient="horz" pos="2880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D4C68-EEDF-43F3-BF6F-C62543BDD7D5}" type="datetimeFigureOut">
              <a:rPr lang="zh-CN" altLang="en-US" smtClean="0"/>
              <a:t>2020/11/3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C32E4-2D70-4F33-B037-C4E43AE918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656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C32E4-2D70-4F33-B037-C4E43AE9183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C32E4-2D70-4F33-B037-C4E43AE9183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C32E4-2D70-4F33-B037-C4E43AE9183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C32E4-2D70-4F33-B037-C4E43AE9183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C32E4-2D70-4F33-B037-C4E43AE9183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C32E4-2D70-4F33-B037-C4E43AE9183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C32E4-2D70-4F33-B037-C4E43AE9183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C32E4-2D70-4F33-B037-C4E43AE91830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C32E4-2D70-4F33-B037-C4E43AE91830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C32E4-2D70-4F33-B037-C4E43AE91830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C32E4-2D70-4F33-B037-C4E43AE9183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C32E4-2D70-4F33-B037-C4E43AE9183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C32E4-2D70-4F33-B037-C4E43AE9183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C32E4-2D70-4F33-B037-C4E43AE9183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C32E4-2D70-4F33-B037-C4E43AE9183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C32E4-2D70-4F33-B037-C4E43AE9183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C32E4-2D70-4F33-B037-C4E43AE9183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C32E4-2D70-4F33-B037-C4E43AE9183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/>
        </p:nvCxnSpPr>
        <p:spPr>
          <a:xfrm flipH="1">
            <a:off x="-1" y="625802"/>
            <a:ext cx="1219041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4"/>
          <p:cNvSpPr txBox="1"/>
          <p:nvPr userDrawn="1"/>
        </p:nvSpPr>
        <p:spPr>
          <a:xfrm>
            <a:off x="602135" y="170414"/>
            <a:ext cx="3066088" cy="323790"/>
          </a:xfrm>
          <a:prstGeom prst="rect">
            <a:avLst/>
          </a:prstGeom>
        </p:spPr>
        <p:txBody>
          <a:bodyPr vert="horz" lIns="121866" tIns="60932" rIns="121866" bIns="6093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zh-CN" altLang="en-US" sz="1600" b="1" kern="300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明兰_UI_TC" pitchFamily="2" charset="-122"/>
              </a:rPr>
              <a:t>践行“四讲四有”做合格党员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1" y="121058"/>
            <a:ext cx="787400" cy="4389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125196" y="-201093"/>
            <a:ext cx="1066804" cy="10668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599" y="6277237"/>
            <a:ext cx="12382500" cy="6442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.mid"/><Relationship Id="rId1" Type="http://schemas.microsoft.com/office/2007/relationships/media" Target="../media/media1.mid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Jo Blankenburg - Garador's Fligh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1187" y="-822858"/>
            <a:ext cx="609600" cy="6096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0480" y="0"/>
            <a:ext cx="12222480" cy="6900545"/>
            <a:chOff x="-48" y="0"/>
            <a:chExt cx="19248" cy="1086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200" cy="10823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8" y="45"/>
              <a:ext cx="19241" cy="10823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680"/>
              <a:ext cx="19200" cy="3143"/>
            </a:xfrm>
            <a:prstGeom prst="rect">
              <a:avLst/>
            </a:prstGeom>
          </p:spPr>
        </p:pic>
        <p:sp>
          <p:nvSpPr>
            <p:cNvPr id="16" name="TextBox 32"/>
            <p:cNvSpPr txBox="1"/>
            <p:nvPr/>
          </p:nvSpPr>
          <p:spPr>
            <a:xfrm>
              <a:off x="3597" y="4185"/>
              <a:ext cx="13670" cy="11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21855" tIns="60927" rIns="121855" bIns="60927" rtlCol="0">
              <a:spAutoFit/>
            </a:bodyPr>
            <a:lstStyle/>
            <a:p>
              <a:pPr algn="ctr"/>
              <a:r>
                <a:rPr lang="zh-CN" altLang="en-US" sz="3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增强党员意识  发挥党员作用</a:t>
              </a: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2047" y="922"/>
              <a:ext cx="11467" cy="7295"/>
              <a:chOff x="2047" y="922"/>
              <a:chExt cx="11467" cy="7295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47" y="3167"/>
                <a:ext cx="2744" cy="271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22" y="922"/>
                <a:ext cx="2388" cy="2619"/>
              </a:xfrm>
              <a:prstGeom prst="rect">
                <a:avLst/>
              </a:prstGeom>
            </p:spPr>
          </p:pic>
          <p:sp>
            <p:nvSpPr>
              <p:cNvPr id="14" name="矩形 13"/>
              <p:cNvSpPr/>
              <p:nvPr/>
            </p:nvSpPr>
            <p:spPr>
              <a:xfrm>
                <a:off x="7358" y="7559"/>
                <a:ext cx="6156" cy="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-----</a:t>
                </a:r>
                <a:r>
                  <a:rPr lang="zh-CN" altLang="en-US" sz="2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中共岳阳市委组织部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----</a:t>
                </a:r>
                <a:endPara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audio>
              <p:cMediaNode vol="0" mute="1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5195" y="183515"/>
            <a:ext cx="6040120" cy="58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履职作为比别人更好一些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019175" y="821690"/>
            <a:ext cx="10367010" cy="5780405"/>
            <a:chOff x="1854" y="610"/>
            <a:chExt cx="15850" cy="910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3" y="610"/>
              <a:ext cx="6811" cy="910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854" y="2496"/>
              <a:ext cx="7493" cy="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宋体" panose="02010600030101010101" pitchFamily="2" charset="-122"/>
                  <a:ea typeface="宋体" panose="02010600030101010101" pitchFamily="2" charset="-122"/>
                </a:rPr>
                <a:t>董锐，男，生前系岳阳市公安局警令部民警、市公安局新冠肺炎防疫指挥部综合组成员。2020年2月21日8时46分，董锐同志在抗疫战斗中心脏病突发，因抢救无效，于当日20时10分因公牺牲。省委、市委分别追授为</a:t>
              </a:r>
              <a:r>
                <a:rPr lang="en-US" altLang="zh-CN" sz="2400" dirty="0">
                  <a:latin typeface="宋体" panose="02010600030101010101" pitchFamily="2" charset="-122"/>
                  <a:ea typeface="宋体" panose="02010600030101010101" pitchFamily="2" charset="-122"/>
                </a:rPr>
                <a:t>“</a:t>
              </a:r>
              <a:r>
                <a:rPr lang="zh-CN" altLang="en-US" sz="2400" dirty="0">
                  <a:latin typeface="宋体" panose="02010600030101010101" pitchFamily="2" charset="-122"/>
                  <a:ea typeface="宋体" panose="02010600030101010101" pitchFamily="2" charset="-122"/>
                </a:rPr>
                <a:t>湖南省优秀共产党员</a:t>
              </a:r>
              <a:r>
                <a:rPr lang="en-US" altLang="zh-CN" sz="2400" dirty="0">
                  <a:latin typeface="宋体" panose="02010600030101010101" pitchFamily="2" charset="-122"/>
                  <a:ea typeface="宋体" panose="02010600030101010101" pitchFamily="2" charset="-122"/>
                </a:rPr>
                <a:t>”“</a:t>
              </a:r>
              <a:r>
                <a:rPr lang="zh-CN" altLang="en-US" sz="2400" dirty="0">
                  <a:latin typeface="宋体" panose="02010600030101010101" pitchFamily="2" charset="-122"/>
                  <a:ea typeface="宋体" panose="02010600030101010101" pitchFamily="2" charset="-122"/>
                </a:rPr>
                <a:t>岳阳市优秀共产党员</a:t>
              </a:r>
              <a:r>
                <a:rPr lang="en-US" altLang="zh-CN" sz="2400" dirty="0">
                  <a:latin typeface="宋体" panose="02010600030101010101" pitchFamily="2" charset="-122"/>
                  <a:ea typeface="宋体" panose="02010600030101010101" pitchFamily="2" charset="-122"/>
                </a:rPr>
                <a:t>”</a:t>
              </a:r>
            </a:p>
            <a:p>
              <a:r>
                <a:rPr lang="zh-CN" altLang="en-US" sz="2400" dirty="0">
                  <a:latin typeface="宋体" panose="02010600030101010101" pitchFamily="2" charset="-122"/>
                  <a:ea typeface="宋体" panose="02010600030101010101" pitchFamily="2" charset="-122"/>
                </a:rPr>
                <a:t>最近，荣登中国好人榜。</a:t>
              </a:r>
            </a:p>
          </p:txBody>
        </p:sp>
      </p:grpSp>
      <p:sp>
        <p:nvSpPr>
          <p:cNvPr id="8" name="MH_Number_1"/>
          <p:cNvSpPr/>
          <p:nvPr>
            <p:custDataLst>
              <p:tags r:id="rId1"/>
            </p:custDataLst>
          </p:nvPr>
        </p:nvSpPr>
        <p:spPr>
          <a:xfrm flipH="1">
            <a:off x="136525" y="285750"/>
            <a:ext cx="608965" cy="337185"/>
          </a:xfrm>
          <a:custGeom>
            <a:avLst/>
            <a:gdLst>
              <a:gd name="connsiteX0" fmla="*/ 73025 w 693737"/>
              <a:gd name="connsiteY0" fmla="*/ 0 h 384175"/>
              <a:gd name="connsiteX1" fmla="*/ 0 w 693737"/>
              <a:gd name="connsiteY1" fmla="*/ 0 h 384175"/>
              <a:gd name="connsiteX2" fmla="*/ 0 w 693737"/>
              <a:gd name="connsiteY2" fmla="*/ 384175 h 384175"/>
              <a:gd name="connsiteX3" fmla="*/ 73025 w 693737"/>
              <a:gd name="connsiteY3" fmla="*/ 384175 h 384175"/>
              <a:gd name="connsiteX4" fmla="*/ 693737 w 693737"/>
              <a:gd name="connsiteY4" fmla="*/ 0 h 384175"/>
              <a:gd name="connsiteX5" fmla="*/ 138112 w 693737"/>
              <a:gd name="connsiteY5" fmla="*/ 0 h 384175"/>
              <a:gd name="connsiteX6" fmla="*/ 138112 w 693737"/>
              <a:gd name="connsiteY6" fmla="*/ 384175 h 384175"/>
              <a:gd name="connsiteX7" fmla="*/ 693737 w 693737"/>
              <a:gd name="connsiteY7" fmla="*/ 384175 h 38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3737" h="384175">
                <a:moveTo>
                  <a:pt x="73025" y="0"/>
                </a:moveTo>
                <a:lnTo>
                  <a:pt x="0" y="0"/>
                </a:lnTo>
                <a:lnTo>
                  <a:pt x="0" y="384175"/>
                </a:lnTo>
                <a:lnTo>
                  <a:pt x="73025" y="384175"/>
                </a:lnTo>
                <a:close/>
                <a:moveTo>
                  <a:pt x="693737" y="0"/>
                </a:moveTo>
                <a:lnTo>
                  <a:pt x="138112" y="0"/>
                </a:lnTo>
                <a:lnTo>
                  <a:pt x="138112" y="384175"/>
                </a:lnTo>
                <a:lnTo>
                  <a:pt x="693737" y="384175"/>
                </a:lnTo>
                <a:close/>
              </a:path>
            </a:pathLst>
          </a:custGeom>
          <a:solidFill>
            <a:srgbClr val="C9181E"/>
          </a:solidFill>
          <a:ln w="25400" cap="flat" cmpd="sng" algn="ctr">
            <a:noFill/>
            <a:prstDash val="solid"/>
          </a:ln>
          <a:effectLst/>
        </p:spPr>
        <p:txBody>
          <a:bodyPr wrap="square" lIns="0" tIns="0" rIns="144000" bIns="0" anchor="ctr">
            <a:noAutofit/>
          </a:bodyPr>
          <a:lstStyle/>
          <a:p>
            <a:pPr algn="ctr">
              <a:defRPr/>
            </a:pPr>
            <a:endParaRPr lang="zh-CN" altLang="en-US" sz="2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5195" y="183515"/>
            <a:ext cx="6040120" cy="58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履职作为比别人更好一些</a:t>
            </a:r>
          </a:p>
        </p:txBody>
      </p:sp>
      <p:sp>
        <p:nvSpPr>
          <p:cNvPr id="8" name="MH_Number_1"/>
          <p:cNvSpPr/>
          <p:nvPr>
            <p:custDataLst>
              <p:tags r:id="rId1"/>
            </p:custDataLst>
          </p:nvPr>
        </p:nvSpPr>
        <p:spPr>
          <a:xfrm flipH="1">
            <a:off x="136525" y="285750"/>
            <a:ext cx="608965" cy="337185"/>
          </a:xfrm>
          <a:custGeom>
            <a:avLst/>
            <a:gdLst>
              <a:gd name="connsiteX0" fmla="*/ 73025 w 693737"/>
              <a:gd name="connsiteY0" fmla="*/ 0 h 384175"/>
              <a:gd name="connsiteX1" fmla="*/ 0 w 693737"/>
              <a:gd name="connsiteY1" fmla="*/ 0 h 384175"/>
              <a:gd name="connsiteX2" fmla="*/ 0 w 693737"/>
              <a:gd name="connsiteY2" fmla="*/ 384175 h 384175"/>
              <a:gd name="connsiteX3" fmla="*/ 73025 w 693737"/>
              <a:gd name="connsiteY3" fmla="*/ 384175 h 384175"/>
              <a:gd name="connsiteX4" fmla="*/ 693737 w 693737"/>
              <a:gd name="connsiteY4" fmla="*/ 0 h 384175"/>
              <a:gd name="connsiteX5" fmla="*/ 138112 w 693737"/>
              <a:gd name="connsiteY5" fmla="*/ 0 h 384175"/>
              <a:gd name="connsiteX6" fmla="*/ 138112 w 693737"/>
              <a:gd name="connsiteY6" fmla="*/ 384175 h 384175"/>
              <a:gd name="connsiteX7" fmla="*/ 693737 w 693737"/>
              <a:gd name="connsiteY7" fmla="*/ 384175 h 38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3737" h="384175">
                <a:moveTo>
                  <a:pt x="73025" y="0"/>
                </a:moveTo>
                <a:lnTo>
                  <a:pt x="0" y="0"/>
                </a:lnTo>
                <a:lnTo>
                  <a:pt x="0" y="384175"/>
                </a:lnTo>
                <a:lnTo>
                  <a:pt x="73025" y="384175"/>
                </a:lnTo>
                <a:close/>
                <a:moveTo>
                  <a:pt x="693737" y="0"/>
                </a:moveTo>
                <a:lnTo>
                  <a:pt x="138112" y="0"/>
                </a:lnTo>
                <a:lnTo>
                  <a:pt x="138112" y="384175"/>
                </a:lnTo>
                <a:lnTo>
                  <a:pt x="693737" y="384175"/>
                </a:lnTo>
                <a:close/>
              </a:path>
            </a:pathLst>
          </a:custGeom>
          <a:solidFill>
            <a:srgbClr val="C9181E"/>
          </a:solidFill>
          <a:ln w="25400" cap="flat" cmpd="sng" algn="ctr">
            <a:noFill/>
            <a:prstDash val="solid"/>
          </a:ln>
          <a:effectLst/>
        </p:spPr>
        <p:txBody>
          <a:bodyPr wrap="square" lIns="0" tIns="0" rIns="144000" bIns="0" anchor="ctr">
            <a:noAutofit/>
          </a:bodyPr>
          <a:lstStyle/>
          <a:p>
            <a:pPr algn="ctr">
              <a:defRPr/>
            </a:pPr>
            <a:endParaRPr lang="zh-CN" altLang="en-US" sz="2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64159" y="661670"/>
            <a:ext cx="10445216" cy="5802630"/>
            <a:chOff x="2479" y="1042"/>
            <a:chExt cx="15880" cy="9138"/>
          </a:xfrm>
        </p:grpSpPr>
        <p:sp>
          <p:nvSpPr>
            <p:cNvPr id="4" name="文本框 3"/>
            <p:cNvSpPr txBox="1"/>
            <p:nvPr/>
          </p:nvSpPr>
          <p:spPr>
            <a:xfrm>
              <a:off x="2479" y="2980"/>
              <a:ext cx="7589" cy="3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赵梅梅,女，市一人民医院感染科护士长。作为感染科护士长，她义无反顾第一个走进隔离病房，带领感染科33名护士集体“剪掉秀发上战场”。</a:t>
              </a:r>
              <a:endParaRPr lang="zh-CN" altLang="en-US" sz="24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9" name="图片 8" descr="a1197ada3c4c32c91acf7dcafa4ba2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6" y="1042"/>
              <a:ext cx="7233" cy="913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5195" y="183515"/>
            <a:ext cx="6040120" cy="58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履职作为比别人更好一些</a:t>
            </a:r>
          </a:p>
        </p:txBody>
      </p:sp>
      <p:sp>
        <p:nvSpPr>
          <p:cNvPr id="8" name="MH_Number_1"/>
          <p:cNvSpPr/>
          <p:nvPr>
            <p:custDataLst>
              <p:tags r:id="rId1"/>
            </p:custDataLst>
          </p:nvPr>
        </p:nvSpPr>
        <p:spPr>
          <a:xfrm flipH="1">
            <a:off x="136525" y="285750"/>
            <a:ext cx="608965" cy="337185"/>
          </a:xfrm>
          <a:custGeom>
            <a:avLst/>
            <a:gdLst>
              <a:gd name="connsiteX0" fmla="*/ 73025 w 693737"/>
              <a:gd name="connsiteY0" fmla="*/ 0 h 384175"/>
              <a:gd name="connsiteX1" fmla="*/ 0 w 693737"/>
              <a:gd name="connsiteY1" fmla="*/ 0 h 384175"/>
              <a:gd name="connsiteX2" fmla="*/ 0 w 693737"/>
              <a:gd name="connsiteY2" fmla="*/ 384175 h 384175"/>
              <a:gd name="connsiteX3" fmla="*/ 73025 w 693737"/>
              <a:gd name="connsiteY3" fmla="*/ 384175 h 384175"/>
              <a:gd name="connsiteX4" fmla="*/ 693737 w 693737"/>
              <a:gd name="connsiteY4" fmla="*/ 0 h 384175"/>
              <a:gd name="connsiteX5" fmla="*/ 138112 w 693737"/>
              <a:gd name="connsiteY5" fmla="*/ 0 h 384175"/>
              <a:gd name="connsiteX6" fmla="*/ 138112 w 693737"/>
              <a:gd name="connsiteY6" fmla="*/ 384175 h 384175"/>
              <a:gd name="connsiteX7" fmla="*/ 693737 w 693737"/>
              <a:gd name="connsiteY7" fmla="*/ 384175 h 38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3737" h="384175">
                <a:moveTo>
                  <a:pt x="73025" y="0"/>
                </a:moveTo>
                <a:lnTo>
                  <a:pt x="0" y="0"/>
                </a:lnTo>
                <a:lnTo>
                  <a:pt x="0" y="384175"/>
                </a:lnTo>
                <a:lnTo>
                  <a:pt x="73025" y="384175"/>
                </a:lnTo>
                <a:close/>
                <a:moveTo>
                  <a:pt x="693737" y="0"/>
                </a:moveTo>
                <a:lnTo>
                  <a:pt x="138112" y="0"/>
                </a:lnTo>
                <a:lnTo>
                  <a:pt x="138112" y="384175"/>
                </a:lnTo>
                <a:lnTo>
                  <a:pt x="693737" y="384175"/>
                </a:lnTo>
                <a:close/>
              </a:path>
            </a:pathLst>
          </a:custGeom>
          <a:solidFill>
            <a:srgbClr val="C9181E"/>
          </a:solidFill>
          <a:ln w="25400" cap="flat" cmpd="sng" algn="ctr">
            <a:noFill/>
            <a:prstDash val="solid"/>
          </a:ln>
          <a:effectLst/>
        </p:spPr>
        <p:txBody>
          <a:bodyPr wrap="square" lIns="0" tIns="0" rIns="144000" bIns="0" anchor="ctr">
            <a:noAutofit/>
          </a:bodyPr>
          <a:lstStyle/>
          <a:p>
            <a:pPr algn="ctr">
              <a:defRPr/>
            </a:pPr>
            <a:endParaRPr lang="zh-CN" altLang="en-US" sz="2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94385" y="857250"/>
            <a:ext cx="10596880" cy="5396230"/>
            <a:chOff x="1064" y="1516"/>
            <a:chExt cx="16688" cy="8498"/>
          </a:xfrm>
        </p:grpSpPr>
        <p:pic>
          <p:nvPicPr>
            <p:cNvPr id="9" name="图片 8" descr="陈仕林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0" y="1516"/>
              <a:ext cx="7392" cy="8498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064" y="3247"/>
              <a:ext cx="8653" cy="3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</a:rPr>
                <a:t>唐述，岳阳楼区五里牌街道新城社区党总支书记、居委会主任。疫情期间她用担当扛起责任，用情怀守护家园，用细心温暖群众，2020年被评为</a:t>
              </a:r>
              <a:r>
                <a:rPr lang="en-US" altLang="zh-CN" sz="2400">
                  <a:latin typeface="宋体" panose="02010600030101010101" pitchFamily="2" charset="-122"/>
                  <a:ea typeface="宋体" panose="02010600030101010101" pitchFamily="2" charset="-122"/>
                </a:rPr>
                <a:t>“</a:t>
              </a:r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</a:rPr>
                <a:t>全国优秀共产党员</a:t>
              </a:r>
              <a:r>
                <a:rPr lang="en-US" altLang="zh-CN" sz="2400">
                  <a:latin typeface="宋体" panose="02010600030101010101" pitchFamily="2" charset="-122"/>
                  <a:ea typeface="宋体" panose="02010600030101010101" pitchFamily="2" charset="-122"/>
                </a:rPr>
                <a:t>”</a:t>
              </a:r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</a:rPr>
                <a:t>。</a:t>
              </a:r>
            </a:p>
          </p:txBody>
        </p:sp>
      </p:grp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5195" y="183515"/>
            <a:ext cx="6040120" cy="58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履职作为比别人更好一些</a:t>
            </a:r>
          </a:p>
        </p:txBody>
      </p:sp>
      <p:sp>
        <p:nvSpPr>
          <p:cNvPr id="8" name="MH_Number_1"/>
          <p:cNvSpPr/>
          <p:nvPr>
            <p:custDataLst>
              <p:tags r:id="rId1"/>
            </p:custDataLst>
          </p:nvPr>
        </p:nvSpPr>
        <p:spPr>
          <a:xfrm flipH="1">
            <a:off x="136525" y="285750"/>
            <a:ext cx="608965" cy="337185"/>
          </a:xfrm>
          <a:custGeom>
            <a:avLst/>
            <a:gdLst>
              <a:gd name="connsiteX0" fmla="*/ 73025 w 693737"/>
              <a:gd name="connsiteY0" fmla="*/ 0 h 384175"/>
              <a:gd name="connsiteX1" fmla="*/ 0 w 693737"/>
              <a:gd name="connsiteY1" fmla="*/ 0 h 384175"/>
              <a:gd name="connsiteX2" fmla="*/ 0 w 693737"/>
              <a:gd name="connsiteY2" fmla="*/ 384175 h 384175"/>
              <a:gd name="connsiteX3" fmla="*/ 73025 w 693737"/>
              <a:gd name="connsiteY3" fmla="*/ 384175 h 384175"/>
              <a:gd name="connsiteX4" fmla="*/ 693737 w 693737"/>
              <a:gd name="connsiteY4" fmla="*/ 0 h 384175"/>
              <a:gd name="connsiteX5" fmla="*/ 138112 w 693737"/>
              <a:gd name="connsiteY5" fmla="*/ 0 h 384175"/>
              <a:gd name="connsiteX6" fmla="*/ 138112 w 693737"/>
              <a:gd name="connsiteY6" fmla="*/ 384175 h 384175"/>
              <a:gd name="connsiteX7" fmla="*/ 693737 w 693737"/>
              <a:gd name="connsiteY7" fmla="*/ 384175 h 38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3737" h="384175">
                <a:moveTo>
                  <a:pt x="73025" y="0"/>
                </a:moveTo>
                <a:lnTo>
                  <a:pt x="0" y="0"/>
                </a:lnTo>
                <a:lnTo>
                  <a:pt x="0" y="384175"/>
                </a:lnTo>
                <a:lnTo>
                  <a:pt x="73025" y="384175"/>
                </a:lnTo>
                <a:close/>
                <a:moveTo>
                  <a:pt x="693737" y="0"/>
                </a:moveTo>
                <a:lnTo>
                  <a:pt x="138112" y="0"/>
                </a:lnTo>
                <a:lnTo>
                  <a:pt x="138112" y="384175"/>
                </a:lnTo>
                <a:lnTo>
                  <a:pt x="693737" y="384175"/>
                </a:lnTo>
                <a:close/>
              </a:path>
            </a:pathLst>
          </a:custGeom>
          <a:solidFill>
            <a:srgbClr val="C9181E"/>
          </a:solidFill>
          <a:ln w="25400" cap="flat" cmpd="sng" algn="ctr">
            <a:noFill/>
            <a:prstDash val="solid"/>
          </a:ln>
          <a:effectLst/>
        </p:spPr>
        <p:txBody>
          <a:bodyPr wrap="square" lIns="0" tIns="0" rIns="144000" bIns="0" anchor="ctr">
            <a:noAutofit/>
          </a:bodyPr>
          <a:lstStyle/>
          <a:p>
            <a:pPr algn="ctr">
              <a:defRPr/>
            </a:pPr>
            <a:endParaRPr lang="zh-CN" altLang="en-US" sz="2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31114" y="879475"/>
            <a:ext cx="10394943" cy="5120640"/>
            <a:chOff x="1023" y="1199"/>
            <a:chExt cx="16953" cy="8064"/>
          </a:xfrm>
        </p:grpSpPr>
        <p:sp>
          <p:nvSpPr>
            <p:cNvPr id="4" name="文本框 3"/>
            <p:cNvSpPr txBox="1"/>
            <p:nvPr/>
          </p:nvSpPr>
          <p:spPr>
            <a:xfrm>
              <a:off x="1995" y="1199"/>
              <a:ext cx="14484" cy="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23" y="3000"/>
              <a:ext cx="8364" cy="3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吴昌华，岳阳经开区康王乡党委书记。冒着被病毒感染的风险，1月28日带领相关人员连夜赶赴湖北仙桃市，运回贝烨医疗器械有限公司口罩生产设备，保障企业顺利恢复生产，缓解了全市防护口罩供应不足的局面。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3" y="1538"/>
              <a:ext cx="7603" cy="772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H_Number_1"/>
          <p:cNvSpPr/>
          <p:nvPr>
            <p:custDataLst>
              <p:tags r:id="rId1"/>
            </p:custDataLst>
          </p:nvPr>
        </p:nvSpPr>
        <p:spPr>
          <a:xfrm flipH="1">
            <a:off x="136525" y="285750"/>
            <a:ext cx="608965" cy="337185"/>
          </a:xfrm>
          <a:custGeom>
            <a:avLst/>
            <a:gdLst>
              <a:gd name="connsiteX0" fmla="*/ 73025 w 693737"/>
              <a:gd name="connsiteY0" fmla="*/ 0 h 384175"/>
              <a:gd name="connsiteX1" fmla="*/ 0 w 693737"/>
              <a:gd name="connsiteY1" fmla="*/ 0 h 384175"/>
              <a:gd name="connsiteX2" fmla="*/ 0 w 693737"/>
              <a:gd name="connsiteY2" fmla="*/ 384175 h 384175"/>
              <a:gd name="connsiteX3" fmla="*/ 73025 w 693737"/>
              <a:gd name="connsiteY3" fmla="*/ 384175 h 384175"/>
              <a:gd name="connsiteX4" fmla="*/ 693737 w 693737"/>
              <a:gd name="connsiteY4" fmla="*/ 0 h 384175"/>
              <a:gd name="connsiteX5" fmla="*/ 138112 w 693737"/>
              <a:gd name="connsiteY5" fmla="*/ 0 h 384175"/>
              <a:gd name="connsiteX6" fmla="*/ 138112 w 693737"/>
              <a:gd name="connsiteY6" fmla="*/ 384175 h 384175"/>
              <a:gd name="connsiteX7" fmla="*/ 693737 w 693737"/>
              <a:gd name="connsiteY7" fmla="*/ 384175 h 38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3737" h="384175">
                <a:moveTo>
                  <a:pt x="73025" y="0"/>
                </a:moveTo>
                <a:lnTo>
                  <a:pt x="0" y="0"/>
                </a:lnTo>
                <a:lnTo>
                  <a:pt x="0" y="384175"/>
                </a:lnTo>
                <a:lnTo>
                  <a:pt x="73025" y="384175"/>
                </a:lnTo>
                <a:close/>
                <a:moveTo>
                  <a:pt x="693737" y="0"/>
                </a:moveTo>
                <a:lnTo>
                  <a:pt x="138112" y="0"/>
                </a:lnTo>
                <a:lnTo>
                  <a:pt x="138112" y="384175"/>
                </a:lnTo>
                <a:lnTo>
                  <a:pt x="693737" y="384175"/>
                </a:lnTo>
                <a:close/>
              </a:path>
            </a:pathLst>
          </a:custGeom>
          <a:solidFill>
            <a:srgbClr val="C9181E"/>
          </a:solidFill>
          <a:ln w="25400" cap="flat" cmpd="sng" algn="ctr">
            <a:noFill/>
            <a:prstDash val="solid"/>
          </a:ln>
          <a:effectLst/>
        </p:spPr>
        <p:txBody>
          <a:bodyPr wrap="square" lIns="0" tIns="0" rIns="144000" bIns="0" anchor="ctr">
            <a:noAutofit/>
          </a:bodyPr>
          <a:lstStyle/>
          <a:p>
            <a:pPr algn="ctr">
              <a:defRPr/>
            </a:pPr>
            <a:endParaRPr lang="zh-CN" altLang="en-US" sz="2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5195" y="183515"/>
            <a:ext cx="60401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奉献服务比别人更多一些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590" y="691515"/>
            <a:ext cx="12263120" cy="6139180"/>
          </a:xfrm>
          <a:prstGeom prst="rect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1604291504337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-21590"/>
            <a:ext cx="12314555" cy="6901815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7895" y="100330"/>
            <a:ext cx="6040120" cy="58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奉献服务比别人更多一些</a:t>
            </a:r>
          </a:p>
        </p:txBody>
      </p:sp>
      <p:sp>
        <p:nvSpPr>
          <p:cNvPr id="8" name="MH_Number_1"/>
          <p:cNvSpPr/>
          <p:nvPr>
            <p:custDataLst>
              <p:tags r:id="rId1"/>
            </p:custDataLst>
          </p:nvPr>
        </p:nvSpPr>
        <p:spPr>
          <a:xfrm flipH="1">
            <a:off x="149860" y="215900"/>
            <a:ext cx="608965" cy="337185"/>
          </a:xfrm>
          <a:custGeom>
            <a:avLst/>
            <a:gdLst>
              <a:gd name="connsiteX0" fmla="*/ 73025 w 693737"/>
              <a:gd name="connsiteY0" fmla="*/ 0 h 384175"/>
              <a:gd name="connsiteX1" fmla="*/ 0 w 693737"/>
              <a:gd name="connsiteY1" fmla="*/ 0 h 384175"/>
              <a:gd name="connsiteX2" fmla="*/ 0 w 693737"/>
              <a:gd name="connsiteY2" fmla="*/ 384175 h 384175"/>
              <a:gd name="connsiteX3" fmla="*/ 73025 w 693737"/>
              <a:gd name="connsiteY3" fmla="*/ 384175 h 384175"/>
              <a:gd name="connsiteX4" fmla="*/ 693737 w 693737"/>
              <a:gd name="connsiteY4" fmla="*/ 0 h 384175"/>
              <a:gd name="connsiteX5" fmla="*/ 138112 w 693737"/>
              <a:gd name="connsiteY5" fmla="*/ 0 h 384175"/>
              <a:gd name="connsiteX6" fmla="*/ 138112 w 693737"/>
              <a:gd name="connsiteY6" fmla="*/ 384175 h 384175"/>
              <a:gd name="connsiteX7" fmla="*/ 693737 w 693737"/>
              <a:gd name="connsiteY7" fmla="*/ 384175 h 38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3737" h="384175">
                <a:moveTo>
                  <a:pt x="73025" y="0"/>
                </a:moveTo>
                <a:lnTo>
                  <a:pt x="0" y="0"/>
                </a:lnTo>
                <a:lnTo>
                  <a:pt x="0" y="384175"/>
                </a:lnTo>
                <a:lnTo>
                  <a:pt x="73025" y="384175"/>
                </a:lnTo>
                <a:close/>
                <a:moveTo>
                  <a:pt x="693737" y="0"/>
                </a:moveTo>
                <a:lnTo>
                  <a:pt x="138112" y="0"/>
                </a:lnTo>
                <a:lnTo>
                  <a:pt x="138112" y="384175"/>
                </a:lnTo>
                <a:lnTo>
                  <a:pt x="693737" y="384175"/>
                </a:lnTo>
                <a:close/>
              </a:path>
            </a:pathLst>
          </a:custGeom>
          <a:solidFill>
            <a:srgbClr val="C9181E"/>
          </a:solidFill>
          <a:ln w="25400" cap="flat" cmpd="sng" algn="ctr">
            <a:noFill/>
            <a:prstDash val="solid"/>
          </a:ln>
          <a:effectLst/>
        </p:spPr>
        <p:txBody>
          <a:bodyPr wrap="square" lIns="0" tIns="0" rIns="144000" bIns="0" anchor="ctr">
            <a:noAutofit/>
          </a:bodyPr>
          <a:lstStyle/>
          <a:p>
            <a:pPr algn="ctr">
              <a:defRPr/>
            </a:pPr>
            <a:endParaRPr lang="zh-CN" altLang="en-US" sz="2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6845" y="879475"/>
            <a:ext cx="8881110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 descr="3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667385"/>
            <a:ext cx="12281535" cy="6149340"/>
          </a:xfrm>
          <a:prstGeom prst="rect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3290" y="57785"/>
            <a:ext cx="6040120" cy="58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奉献服务比别人更多一些</a:t>
            </a:r>
          </a:p>
        </p:txBody>
      </p:sp>
      <p:sp>
        <p:nvSpPr>
          <p:cNvPr id="8" name="MH_Number_1"/>
          <p:cNvSpPr/>
          <p:nvPr>
            <p:custDataLst>
              <p:tags r:id="rId1"/>
            </p:custDataLst>
          </p:nvPr>
        </p:nvSpPr>
        <p:spPr>
          <a:xfrm flipH="1">
            <a:off x="150495" y="173990"/>
            <a:ext cx="608965" cy="337185"/>
          </a:xfrm>
          <a:custGeom>
            <a:avLst/>
            <a:gdLst>
              <a:gd name="connsiteX0" fmla="*/ 73025 w 693737"/>
              <a:gd name="connsiteY0" fmla="*/ 0 h 384175"/>
              <a:gd name="connsiteX1" fmla="*/ 0 w 693737"/>
              <a:gd name="connsiteY1" fmla="*/ 0 h 384175"/>
              <a:gd name="connsiteX2" fmla="*/ 0 w 693737"/>
              <a:gd name="connsiteY2" fmla="*/ 384175 h 384175"/>
              <a:gd name="connsiteX3" fmla="*/ 73025 w 693737"/>
              <a:gd name="connsiteY3" fmla="*/ 384175 h 384175"/>
              <a:gd name="connsiteX4" fmla="*/ 693737 w 693737"/>
              <a:gd name="connsiteY4" fmla="*/ 0 h 384175"/>
              <a:gd name="connsiteX5" fmla="*/ 138112 w 693737"/>
              <a:gd name="connsiteY5" fmla="*/ 0 h 384175"/>
              <a:gd name="connsiteX6" fmla="*/ 138112 w 693737"/>
              <a:gd name="connsiteY6" fmla="*/ 384175 h 384175"/>
              <a:gd name="connsiteX7" fmla="*/ 693737 w 693737"/>
              <a:gd name="connsiteY7" fmla="*/ 384175 h 38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3737" h="384175">
                <a:moveTo>
                  <a:pt x="73025" y="0"/>
                </a:moveTo>
                <a:lnTo>
                  <a:pt x="0" y="0"/>
                </a:lnTo>
                <a:lnTo>
                  <a:pt x="0" y="384175"/>
                </a:lnTo>
                <a:lnTo>
                  <a:pt x="73025" y="384175"/>
                </a:lnTo>
                <a:close/>
                <a:moveTo>
                  <a:pt x="693737" y="0"/>
                </a:moveTo>
                <a:lnTo>
                  <a:pt x="138112" y="0"/>
                </a:lnTo>
                <a:lnTo>
                  <a:pt x="138112" y="384175"/>
                </a:lnTo>
                <a:lnTo>
                  <a:pt x="693737" y="384175"/>
                </a:lnTo>
                <a:close/>
              </a:path>
            </a:pathLst>
          </a:custGeom>
          <a:solidFill>
            <a:srgbClr val="C9181E"/>
          </a:solidFill>
          <a:ln w="25400" cap="flat" cmpd="sng" algn="ctr">
            <a:noFill/>
            <a:prstDash val="solid"/>
          </a:ln>
          <a:effectLst/>
        </p:spPr>
        <p:txBody>
          <a:bodyPr wrap="square" lIns="0" tIns="0" rIns="144000" bIns="0" anchor="ctr">
            <a:noAutofit/>
          </a:bodyPr>
          <a:lstStyle/>
          <a:p>
            <a:pPr algn="ctr">
              <a:defRPr/>
            </a:pPr>
            <a:endParaRPr lang="zh-CN" altLang="en-US" sz="2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6845" y="879475"/>
            <a:ext cx="8881110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14.朱再保作新环保法辅导报告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35" y="608965"/>
            <a:ext cx="12281535" cy="6831965"/>
          </a:xfrm>
          <a:prstGeom prst="rect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09320" y="-10795"/>
            <a:ext cx="6040120" cy="58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自我要求比别人更严一些</a:t>
            </a:r>
          </a:p>
        </p:txBody>
      </p:sp>
      <p:sp>
        <p:nvSpPr>
          <p:cNvPr id="8" name="MH_Number_1"/>
          <p:cNvSpPr/>
          <p:nvPr>
            <p:custDataLst>
              <p:tags r:id="rId1"/>
            </p:custDataLst>
          </p:nvPr>
        </p:nvSpPr>
        <p:spPr>
          <a:xfrm flipH="1">
            <a:off x="150495" y="118745"/>
            <a:ext cx="608965" cy="337185"/>
          </a:xfrm>
          <a:custGeom>
            <a:avLst/>
            <a:gdLst>
              <a:gd name="connsiteX0" fmla="*/ 73025 w 693737"/>
              <a:gd name="connsiteY0" fmla="*/ 0 h 384175"/>
              <a:gd name="connsiteX1" fmla="*/ 0 w 693737"/>
              <a:gd name="connsiteY1" fmla="*/ 0 h 384175"/>
              <a:gd name="connsiteX2" fmla="*/ 0 w 693737"/>
              <a:gd name="connsiteY2" fmla="*/ 384175 h 384175"/>
              <a:gd name="connsiteX3" fmla="*/ 73025 w 693737"/>
              <a:gd name="connsiteY3" fmla="*/ 384175 h 384175"/>
              <a:gd name="connsiteX4" fmla="*/ 693737 w 693737"/>
              <a:gd name="connsiteY4" fmla="*/ 0 h 384175"/>
              <a:gd name="connsiteX5" fmla="*/ 138112 w 693737"/>
              <a:gd name="connsiteY5" fmla="*/ 0 h 384175"/>
              <a:gd name="connsiteX6" fmla="*/ 138112 w 693737"/>
              <a:gd name="connsiteY6" fmla="*/ 384175 h 384175"/>
              <a:gd name="connsiteX7" fmla="*/ 693737 w 693737"/>
              <a:gd name="connsiteY7" fmla="*/ 384175 h 38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3737" h="384175">
                <a:moveTo>
                  <a:pt x="73025" y="0"/>
                </a:moveTo>
                <a:lnTo>
                  <a:pt x="0" y="0"/>
                </a:lnTo>
                <a:lnTo>
                  <a:pt x="0" y="384175"/>
                </a:lnTo>
                <a:lnTo>
                  <a:pt x="73025" y="384175"/>
                </a:lnTo>
                <a:close/>
                <a:moveTo>
                  <a:pt x="693737" y="0"/>
                </a:moveTo>
                <a:lnTo>
                  <a:pt x="138112" y="0"/>
                </a:lnTo>
                <a:lnTo>
                  <a:pt x="138112" y="384175"/>
                </a:lnTo>
                <a:lnTo>
                  <a:pt x="693737" y="384175"/>
                </a:lnTo>
                <a:close/>
              </a:path>
            </a:pathLst>
          </a:custGeom>
          <a:solidFill>
            <a:srgbClr val="C9181E"/>
          </a:solidFill>
          <a:ln w="25400" cap="flat" cmpd="sng" algn="ctr">
            <a:noFill/>
            <a:prstDash val="solid"/>
          </a:ln>
          <a:effectLst/>
        </p:spPr>
        <p:txBody>
          <a:bodyPr wrap="square" lIns="0" tIns="0" rIns="144000" bIns="0" anchor="ctr">
            <a:noAutofit/>
          </a:bodyPr>
          <a:lstStyle/>
          <a:p>
            <a:pPr algn="ctr">
              <a:defRPr/>
            </a:pPr>
            <a:endParaRPr lang="zh-CN" altLang="en-US" sz="2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6845" y="879475"/>
            <a:ext cx="8881110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 descr="微信图片_2020090215274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305" y="603250"/>
            <a:ext cx="12221845" cy="6672580"/>
          </a:xfrm>
          <a:prstGeom prst="rect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文本框 129"/>
          <p:cNvSpPr txBox="1"/>
          <p:nvPr/>
        </p:nvSpPr>
        <p:spPr>
          <a:xfrm>
            <a:off x="32385" y="71120"/>
            <a:ext cx="7484110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三、严格的锻炼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融入政治生活“大熔炉”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435" y="621030"/>
            <a:ext cx="12554585" cy="6345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椭圆 26"/>
          <p:cNvSpPr/>
          <p:nvPr/>
        </p:nvSpPr>
        <p:spPr>
          <a:xfrm>
            <a:off x="2679439" y="2039953"/>
            <a:ext cx="1019908" cy="10199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4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2694679" y="3358311"/>
            <a:ext cx="1019908" cy="10198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4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720" y="-311150"/>
            <a:ext cx="12421235" cy="71501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bldLvl="0" animBg="1"/>
          <p:bldP spid="28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bldLvl="0" animBg="1"/>
          <p:bldP spid="28" grpId="0" bldLvl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文本框 129"/>
          <p:cNvSpPr txBox="1"/>
          <p:nvPr/>
        </p:nvSpPr>
        <p:spPr>
          <a:xfrm>
            <a:off x="24130" y="19685"/>
            <a:ext cx="7446645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三、严格的锻炼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围绕中心任务“大格局”</a:t>
            </a:r>
          </a:p>
        </p:txBody>
      </p:sp>
      <p:pic>
        <p:nvPicPr>
          <p:cNvPr id="4" name="图片 3" descr="bb84f4697e363888d614aa0248849ea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" y="538480"/>
            <a:ext cx="12383135" cy="6704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文本框 129"/>
          <p:cNvSpPr txBox="1"/>
          <p:nvPr/>
        </p:nvSpPr>
        <p:spPr>
          <a:xfrm>
            <a:off x="51435" y="48260"/>
            <a:ext cx="7446645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三、严格的锻炼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围绕中心任务“大格局”</a:t>
            </a:r>
          </a:p>
        </p:txBody>
      </p:sp>
      <p:pic>
        <p:nvPicPr>
          <p:cNvPr id="2" name="图片 1" descr="文星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90" y="598805"/>
            <a:ext cx="12232640" cy="6358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文本框 129"/>
          <p:cNvSpPr txBox="1"/>
          <p:nvPr/>
        </p:nvSpPr>
        <p:spPr>
          <a:xfrm>
            <a:off x="127635" y="115570"/>
            <a:ext cx="7446645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三、严格的锻炼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联系服务群众“大实践”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" y="706120"/>
            <a:ext cx="12239625" cy="6166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文本框 129"/>
          <p:cNvSpPr txBox="1"/>
          <p:nvPr/>
        </p:nvSpPr>
        <p:spPr>
          <a:xfrm>
            <a:off x="62230" y="83820"/>
            <a:ext cx="7446645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四、希望的田野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省委十一届第八次全会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515" y="680720"/>
            <a:ext cx="12315825" cy="6339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0495" y="252730"/>
            <a:ext cx="11508740" cy="5274310"/>
            <a:chOff x="237" y="398"/>
            <a:chExt cx="18124" cy="8306"/>
          </a:xfrm>
        </p:grpSpPr>
        <p:sp>
          <p:nvSpPr>
            <p:cNvPr id="14" name="矩形 13"/>
            <p:cNvSpPr/>
            <p:nvPr/>
          </p:nvSpPr>
          <p:spPr>
            <a:xfrm>
              <a:off x="11169" y="2508"/>
              <a:ext cx="7192" cy="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规范乡镇（街道）职责权限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11169" y="3632"/>
              <a:ext cx="6155" cy="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拓展基层干部晋升通道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11169" y="4767"/>
              <a:ext cx="4449" cy="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提高基层干部待遇</a:t>
              </a:r>
            </a:p>
          </p:txBody>
        </p:sp>
        <p:sp>
          <p:nvSpPr>
            <p:cNvPr id="18" name="椭圆 17"/>
            <p:cNvSpPr/>
            <p:nvPr/>
          </p:nvSpPr>
          <p:spPr>
            <a:xfrm>
              <a:off x="9742" y="2360"/>
              <a:ext cx="933" cy="90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9742" y="3486"/>
              <a:ext cx="933" cy="90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9742" y="4641"/>
              <a:ext cx="933" cy="90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1169" y="5935"/>
              <a:ext cx="6241" cy="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促进人才向基层流动</a:t>
              </a:r>
            </a:p>
          </p:txBody>
        </p:sp>
        <p:sp>
          <p:nvSpPr>
            <p:cNvPr id="21" name="椭圆 20"/>
            <p:cNvSpPr/>
            <p:nvPr/>
          </p:nvSpPr>
          <p:spPr>
            <a:xfrm>
              <a:off x="9717" y="5796"/>
              <a:ext cx="933" cy="90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1169" y="7191"/>
              <a:ext cx="4384" cy="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切实减轻基层负担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9725" y="7028"/>
              <a:ext cx="933" cy="90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490" y="398"/>
              <a:ext cx="13924" cy="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中共湖南省委关于全面加强基层建设的意见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" y="1908"/>
              <a:ext cx="7945" cy="6796"/>
            </a:xfrm>
            <a:prstGeom prst="rect">
              <a:avLst/>
            </a:prstGeom>
          </p:spPr>
        </p:pic>
        <p:sp>
          <p:nvSpPr>
            <p:cNvPr id="3" name="MH_Number_1"/>
            <p:cNvSpPr/>
            <p:nvPr>
              <p:custDataLst>
                <p:tags r:id="rId1"/>
              </p:custDataLst>
            </p:nvPr>
          </p:nvSpPr>
          <p:spPr>
            <a:xfrm flipH="1">
              <a:off x="237" y="515"/>
              <a:ext cx="959" cy="531"/>
            </a:xfrm>
            <a:custGeom>
              <a:avLst/>
              <a:gdLst>
                <a:gd name="connsiteX0" fmla="*/ 73025 w 693737"/>
                <a:gd name="connsiteY0" fmla="*/ 0 h 384175"/>
                <a:gd name="connsiteX1" fmla="*/ 0 w 693737"/>
                <a:gd name="connsiteY1" fmla="*/ 0 h 384175"/>
                <a:gd name="connsiteX2" fmla="*/ 0 w 693737"/>
                <a:gd name="connsiteY2" fmla="*/ 384175 h 384175"/>
                <a:gd name="connsiteX3" fmla="*/ 73025 w 693737"/>
                <a:gd name="connsiteY3" fmla="*/ 384175 h 384175"/>
                <a:gd name="connsiteX4" fmla="*/ 693737 w 693737"/>
                <a:gd name="connsiteY4" fmla="*/ 0 h 384175"/>
                <a:gd name="connsiteX5" fmla="*/ 138112 w 693737"/>
                <a:gd name="connsiteY5" fmla="*/ 0 h 384175"/>
                <a:gd name="connsiteX6" fmla="*/ 138112 w 693737"/>
                <a:gd name="connsiteY6" fmla="*/ 384175 h 384175"/>
                <a:gd name="connsiteX7" fmla="*/ 693737 w 693737"/>
                <a:gd name="connsiteY7" fmla="*/ 384175 h 384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close/>
                </a:path>
              </a:pathLst>
            </a:custGeom>
            <a:solidFill>
              <a:srgbClr val="C9181E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lIns="0" tIns="0" rIns="144000" bIns="0" anchor="ctr">
              <a:noAutofit/>
            </a:bodyPr>
            <a:lstStyle/>
            <a:p>
              <a:pPr algn="ctr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文本框 129"/>
          <p:cNvSpPr txBox="1"/>
          <p:nvPr/>
        </p:nvSpPr>
        <p:spPr>
          <a:xfrm>
            <a:off x="71755" y="90805"/>
            <a:ext cx="7446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三、希望的田野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选优配强班子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655955"/>
            <a:ext cx="12192635" cy="6201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文本框 129"/>
          <p:cNvSpPr txBox="1"/>
          <p:nvPr/>
        </p:nvSpPr>
        <p:spPr>
          <a:xfrm>
            <a:off x="183515" y="104775"/>
            <a:ext cx="7446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三、希望的田野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保证合理待遇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30"/>
          <a:stretch>
            <a:fillRect/>
          </a:stretch>
        </p:blipFill>
        <p:spPr>
          <a:xfrm>
            <a:off x="-76200" y="676275"/>
            <a:ext cx="12417425" cy="6266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文本框 129"/>
          <p:cNvSpPr txBox="1"/>
          <p:nvPr/>
        </p:nvSpPr>
        <p:spPr>
          <a:xfrm>
            <a:off x="238760" y="118745"/>
            <a:ext cx="7446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三、希望的田野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打通晋升通道</a:t>
            </a:r>
          </a:p>
        </p:txBody>
      </p:sp>
      <p:pic>
        <p:nvPicPr>
          <p:cNvPr id="4" name="图片 3" descr="10b4c7852579dfb92534112a1e2877c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610" y="636270"/>
            <a:ext cx="12523470" cy="6704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89000" y="1407795"/>
            <a:ext cx="10478135" cy="273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4120"/>
              </a:lnSpc>
            </a:pPr>
            <a:r>
              <a:rPr lang="en-US" altLang="zh-CN" sz="260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600">
                <a:latin typeface="宋体" panose="02010600030101010101" pitchFamily="2" charset="-122"/>
                <a:ea typeface="宋体" panose="02010600030101010101" pitchFamily="2" charset="-122"/>
              </a:rPr>
              <a:t>党员是党的肌体的细胞。党的先进性和纯洁性要靠千千万万党员的先进性和纯洁性来体现，党的执政使命要靠千千万万党员卓有成效的工作来完成，党要管党、从严治党必须落实到党员队伍的管理中去。</a:t>
            </a:r>
          </a:p>
          <a:p>
            <a:pPr fontAlgn="auto">
              <a:lnSpc>
                <a:spcPts val="4120"/>
              </a:lnSpc>
            </a:pPr>
            <a:r>
              <a:rPr lang="zh-CN" altLang="en-US" sz="2600"/>
              <a:t>            </a:t>
            </a:r>
          </a:p>
          <a:p>
            <a:pPr fontAlgn="auto">
              <a:lnSpc>
                <a:spcPts val="4120"/>
              </a:lnSpc>
            </a:pPr>
            <a:r>
              <a:rPr lang="zh-CN" altLang="en-US" sz="2600"/>
              <a:t>     </a:t>
            </a:r>
            <a:r>
              <a:rPr lang="zh-CN" altLang="en-US" sz="2600">
                <a:latin typeface="宋体" panose="02010600030101010101" pitchFamily="2" charset="-122"/>
                <a:ea typeface="宋体" panose="02010600030101010101" pitchFamily="2" charset="-122"/>
              </a:rPr>
              <a:t> ——习近平总书记2013年6月28日在全国组织工作会议上的讲话</a:t>
            </a:r>
          </a:p>
        </p:txBody>
      </p:sp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5" y="929640"/>
            <a:ext cx="4741545" cy="542480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5534660" y="1145540"/>
            <a:ext cx="6344285" cy="4663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600"/>
              </a:lnSpc>
            </a:pP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第一章　总则</a:t>
            </a:r>
          </a:p>
          <a:p>
            <a:pPr fontAlgn="auto">
              <a:lnSpc>
                <a:spcPts val="3600"/>
              </a:lnSpc>
            </a:pP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第二章　学习贯彻习近平新时代中国特色社会主义思想</a:t>
            </a:r>
          </a:p>
          <a:p>
            <a:pPr fontAlgn="auto">
              <a:lnSpc>
                <a:spcPts val="3600"/>
              </a:lnSpc>
            </a:pP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第三章　党员教育基本任务</a:t>
            </a:r>
          </a:p>
          <a:p>
            <a:pPr fontAlgn="auto">
              <a:lnSpc>
                <a:spcPts val="3600"/>
              </a:lnSpc>
            </a:pP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第四章　党员日常教育管理主要方式</a:t>
            </a:r>
          </a:p>
          <a:p>
            <a:pPr fontAlgn="auto">
              <a:lnSpc>
                <a:spcPts val="3600"/>
              </a:lnSpc>
            </a:pP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第五章　党籍和党员组织关系管理</a:t>
            </a:r>
          </a:p>
          <a:p>
            <a:pPr fontAlgn="auto">
              <a:lnSpc>
                <a:spcPts val="3600"/>
              </a:lnSpc>
            </a:pP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第六章　党员监督和组织处置</a:t>
            </a:r>
          </a:p>
          <a:p>
            <a:pPr fontAlgn="auto">
              <a:lnSpc>
                <a:spcPts val="3600"/>
              </a:lnSpc>
            </a:pP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第七章　流动党员管理</a:t>
            </a:r>
          </a:p>
          <a:p>
            <a:pPr fontAlgn="auto">
              <a:lnSpc>
                <a:spcPts val="3600"/>
              </a:lnSpc>
            </a:pP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第八章　党员教育管理信息化</a:t>
            </a:r>
          </a:p>
          <a:p>
            <a:pPr fontAlgn="auto">
              <a:lnSpc>
                <a:spcPts val="3600"/>
              </a:lnSpc>
            </a:pP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第九章　组织领导和工作保障</a:t>
            </a:r>
          </a:p>
          <a:p>
            <a:pPr fontAlgn="auto">
              <a:lnSpc>
                <a:spcPts val="3600"/>
              </a:lnSpc>
            </a:pP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第十章　附则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65735" y="182880"/>
            <a:ext cx="685546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《中国共产党党员教育管理工作条例》</a:t>
            </a:r>
          </a:p>
        </p:txBody>
      </p:sp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89000" y="1407795"/>
            <a:ext cx="10478135" cy="614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4120"/>
              </a:lnSpc>
            </a:pPr>
            <a:r>
              <a:rPr lang="en-US" altLang="zh-CN" sz="26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sz="26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3385" y="764540"/>
            <a:ext cx="10862945" cy="635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《中国共产党党员教育管理工作条例》</a:t>
            </a:r>
          </a:p>
          <a:p>
            <a:pPr fontAlgn="auto">
              <a:lnSpc>
                <a:spcPts val="2120"/>
              </a:lnSpc>
            </a:pPr>
            <a:r>
              <a:rPr lang="zh-CN" altLang="en-US" sz="2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</a:p>
          <a:p>
            <a:r>
              <a:rPr lang="zh-CN" altLang="en-US" sz="2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党员教育管理是党的建设基础性经常性工作。</a:t>
            </a:r>
            <a:r>
              <a:rPr lang="zh-CN" altLang="en-US" sz="2600">
                <a:latin typeface="宋体" panose="02010600030101010101" pitchFamily="2" charset="-122"/>
                <a:ea typeface="宋体" panose="02010600030101010101" pitchFamily="2" charset="-122"/>
              </a:rPr>
              <a:t>坚持教育、管理、监督、服务相结合，努力建设政治合格、执行纪律合格、品德合格、发挥作用合格的党员队伍。</a:t>
            </a:r>
          </a:p>
          <a:p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合格党员标准——“四讲四有”</a:t>
            </a:r>
          </a:p>
          <a:p>
            <a:pPr fontAlgn="auto">
              <a:lnSpc>
                <a:spcPts val="2120"/>
              </a:lnSpc>
            </a:pPr>
            <a:endParaRPr lang="zh-CN" altLang="en-US" sz="26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讲政治、有信念；</a:t>
            </a:r>
          </a:p>
          <a:p>
            <a:r>
              <a:rPr lang="zh-CN" altLang="en-US" sz="2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讲规矩、有纪律；</a:t>
            </a:r>
          </a:p>
          <a:p>
            <a:r>
              <a:rPr lang="zh-CN" altLang="en-US" sz="2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讲道德、有品行；</a:t>
            </a:r>
          </a:p>
          <a:p>
            <a:r>
              <a:rPr lang="zh-CN" altLang="en-US" sz="2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讲奉献、有作为。</a:t>
            </a:r>
            <a:endParaRPr lang="zh-CN" altLang="en-US" sz="2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6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41935" y="111125"/>
            <a:ext cx="606552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一、一生的誓言</a:t>
            </a:r>
          </a:p>
        </p:txBody>
      </p:sp>
      <p:pic>
        <p:nvPicPr>
          <p:cNvPr id="5" name="图片 4" descr="6f6426cccd69f6ece09ce704cc3ff9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985" y="609600"/>
            <a:ext cx="12466955" cy="6704965"/>
          </a:xfrm>
          <a:prstGeom prst="rect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0025" y="125095"/>
            <a:ext cx="610743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一生的誓言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719455"/>
            <a:ext cx="12284075" cy="6181090"/>
          </a:xfrm>
          <a:prstGeom prst="rect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842010" y="133350"/>
            <a:ext cx="10835640" cy="5450205"/>
            <a:chOff x="1326" y="210"/>
            <a:chExt cx="17064" cy="8583"/>
          </a:xfrm>
        </p:grpSpPr>
        <p:sp>
          <p:nvSpPr>
            <p:cNvPr id="3" name="矩形 2"/>
            <p:cNvSpPr/>
            <p:nvPr/>
          </p:nvSpPr>
          <p:spPr>
            <a:xfrm>
              <a:off x="1407" y="3391"/>
              <a:ext cx="16840" cy="2158"/>
            </a:xfrm>
            <a:prstGeom prst="rect">
              <a:avLst/>
            </a:prstGeom>
          </p:spPr>
          <p:txBody>
            <a:bodyPr wrap="square" lIns="91435" tIns="45717" rIns="91435" bIns="45717">
              <a:spAutoFit/>
            </a:bodyPr>
            <a:lstStyle>
              <a:defPPr>
                <a:defRPr lang="zh-CN"/>
              </a:defPPr>
              <a:lvl1pPr marL="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6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56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16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76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673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33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529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489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</a:pP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>
                <a:lnSpc>
                  <a:spcPct val="150000"/>
                </a:lnSpc>
              </a:pP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1326" y="210"/>
              <a:ext cx="16820" cy="8583"/>
            </a:xfrm>
            <a:prstGeom prst="rect">
              <a:avLst/>
            </a:prstGeom>
          </p:spPr>
          <p:txBody>
            <a:bodyPr wrap="square" lIns="91435" tIns="45717" rIns="91435" bIns="45717">
              <a:spAutoFit/>
            </a:bodyPr>
            <a:lstStyle>
              <a:defPPr>
                <a:defRPr lang="zh-CN"/>
              </a:defPPr>
              <a:lvl1pPr marL="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6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56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16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76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673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33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529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489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</a:pPr>
              <a:r>
                <a:rPr lang="zh-CN" altLang="en-US" sz="3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一生的誓言</a:t>
              </a:r>
            </a:p>
            <a:p>
              <a:pPr algn="l" fontAlgn="auto">
                <a:lnSpc>
                  <a:spcPts val="1000"/>
                </a:lnSpc>
              </a:pP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 fontAlgn="auto">
                <a:lnSpc>
                  <a:spcPts val="1000"/>
                </a:lnSpc>
              </a:pP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 fontAlgn="auto">
                <a:lnSpc>
                  <a:spcPts val="1000"/>
                </a:lnSpc>
              </a:pP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 fontAlgn="auto">
                <a:lnSpc>
                  <a:spcPts val="1000"/>
                </a:lnSpc>
              </a:pP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 fontAlgn="auto">
                <a:lnSpc>
                  <a:spcPts val="1000"/>
                </a:lnSpc>
              </a:pP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 fontAlgn="auto">
                <a:lnSpc>
                  <a:spcPts val="1000"/>
                </a:lnSpc>
              </a:pP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 fontAlgn="auto">
                <a:lnSpc>
                  <a:spcPts val="1000"/>
                </a:lnSpc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1.政治意识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——牢记第一身份是政治身份。</a:t>
              </a:r>
            </a:p>
            <a:p>
              <a:pPr algn="l" fontAlgn="auto">
                <a:lnSpc>
                  <a:spcPts val="5880"/>
                </a:lnSpc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2.大局意识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——牢记第一责任是政治责任。</a:t>
              </a:r>
            </a:p>
            <a:p>
              <a:pPr algn="l" fontAlgn="auto">
                <a:lnSpc>
                  <a:spcPts val="5880"/>
                </a:lnSpc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3.核心意识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——牢记第一规矩是政治规矩。</a:t>
              </a:r>
            </a:p>
            <a:p>
              <a:pPr algn="l" fontAlgn="auto">
                <a:lnSpc>
                  <a:spcPts val="5880"/>
                </a:lnSpc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坚决做到“两个维护”：坚决维护习近平总书记党中央的核心、全党的核心地位，坚决维护党中央权威和集中统一领导。</a:t>
              </a:r>
            </a:p>
            <a:p>
              <a:pPr algn="l" fontAlgn="auto">
                <a:lnSpc>
                  <a:spcPts val="5880"/>
                </a:lnSpc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4.看齐意识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——牢记第一标准是政治标准。</a:t>
              </a:r>
            </a:p>
          </p:txBody>
        </p:sp>
        <p:sp>
          <p:nvSpPr>
            <p:cNvPr id="4" name="矩形 3"/>
            <p:cNvSpPr/>
            <p:nvPr/>
          </p:nvSpPr>
          <p:spPr>
            <a:xfrm>
              <a:off x="1383" y="6082"/>
              <a:ext cx="17007" cy="790"/>
            </a:xfrm>
            <a:prstGeom prst="rect">
              <a:avLst/>
            </a:prstGeom>
          </p:spPr>
          <p:txBody>
            <a:bodyPr wrap="square" lIns="91435" tIns="45717" rIns="91435" bIns="45717">
              <a:spAutoFit/>
            </a:bodyPr>
            <a:lstStyle>
              <a:defPPr>
                <a:defRPr lang="zh-CN"/>
              </a:defPPr>
              <a:lvl1pPr marL="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6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56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16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76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673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33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529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489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</a:pPr>
              <a:endPara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132320" y="1851660"/>
            <a:ext cx="3885565" cy="2745740"/>
            <a:chOff x="6196" y="3185"/>
            <a:chExt cx="6119" cy="4324"/>
          </a:xfrm>
        </p:grpSpPr>
        <p:sp>
          <p:nvSpPr>
            <p:cNvPr id="14" name="矩形 13"/>
            <p:cNvSpPr/>
            <p:nvPr/>
          </p:nvSpPr>
          <p:spPr>
            <a:xfrm>
              <a:off x="6238" y="3185"/>
              <a:ext cx="5724" cy="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、平常时候看得出来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6196" y="4996"/>
              <a:ext cx="6119" cy="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、关键时刻站得出来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6238" y="6748"/>
              <a:ext cx="5702" cy="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、危急关头豁得出来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41935" y="236220"/>
            <a:ext cx="606552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8615" y="144780"/>
            <a:ext cx="7121525" cy="58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二、强烈的担当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15" y="824230"/>
            <a:ext cx="6085205" cy="556641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05112902"/>
  <p:tag name="MH_LIBRARY" val="CONTENTS"/>
  <p:tag name="MH_TYPE" val="NUMBER"/>
  <p:tag name="ID" val="547147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05112902"/>
  <p:tag name="MH_LIBRARY" val="CONTENTS"/>
  <p:tag name="MH_TYPE" val="NUMBER"/>
  <p:tag name="ID" val="547147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05112902"/>
  <p:tag name="MH_LIBRARY" val="CONTENTS"/>
  <p:tag name="MH_TYPE" val="NUMBER"/>
  <p:tag name="ID" val="547147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05112902"/>
  <p:tag name="MH_LIBRARY" val="CONTENTS"/>
  <p:tag name="MH_TYPE" val="NUMBER"/>
  <p:tag name="ID" val="547147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05112902"/>
  <p:tag name="MH_LIBRARY" val="CONTENTS"/>
  <p:tag name="MH_TYPE" val="NUMBER"/>
  <p:tag name="ID" val="547147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05112902"/>
  <p:tag name="MH_LIBRARY" val="CONTENTS"/>
  <p:tag name="MH_TYPE" val="NUMBER"/>
  <p:tag name="ID" val="547147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05112902"/>
  <p:tag name="MH_LIBRARY" val="CONTENTS"/>
  <p:tag name="MH_TYPE" val="NUMBER"/>
  <p:tag name="ID" val="547147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05112902"/>
  <p:tag name="MH_LIBRARY" val="CONTENTS"/>
  <p:tag name="MH_TYPE" val="NUMBER"/>
  <p:tag name="ID" val="547147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05112902"/>
  <p:tag name="MH_LIBRARY" val="CONTENTS"/>
  <p:tag name="MH_TYPE" val="NUMBER"/>
  <p:tag name="ID" val="547147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650</Words>
  <Application>Microsoft Office PowerPoint</Application>
  <PresentationFormat>自定义</PresentationFormat>
  <Paragraphs>97</Paragraphs>
  <Slides>27</Slides>
  <Notes>18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8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四讲四有完整解读学习教育党课PPT.pptx</dc:title>
  <dc:creator/>
  <cp:lastModifiedBy/>
  <cp:revision>205</cp:revision>
  <dcterms:created xsi:type="dcterms:W3CDTF">2017-01-15T15:32:00Z</dcterms:created>
  <dcterms:modified xsi:type="dcterms:W3CDTF">2020-11-03T11:10:20Z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