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6" r:id="rId20"/>
    <p:sldId id="427" r:id="rId21"/>
    <p:sldId id="432" r:id="rId22"/>
    <p:sldId id="430" r:id="rId23"/>
    <p:sldId id="431" r:id="rId24"/>
    <p:sldId id="429" r:id="rId25"/>
    <p:sldId id="433" r:id="rId26"/>
    <p:sldId id="434" r:id="rId27"/>
    <p:sldId id="436"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png"/><Relationship Id="rId2" Type="http://schemas.openxmlformats.org/officeDocument/2006/relationships/tags" Target="../tags/tag1.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64.xml"/><Relationship Id="rId8" Type="http://schemas.openxmlformats.org/officeDocument/2006/relationships/tags" Target="../tags/tag63.xml"/><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image" Target="../media/image1.png"/><Relationship Id="rId2" Type="http://schemas.openxmlformats.org/officeDocument/2006/relationships/tags" Target="../tags/tag58.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image" Target="../media/image2.png"/><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11"/>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a:stretch>
            <a:fillRect/>
          </a:stretch>
        </p:blipFill>
        <p:spPr bwMode="auto">
          <a:xfrm>
            <a:off x="0" y="3938588"/>
            <a:ext cx="12192000" cy="291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接连接符 4"/>
          <p:cNvCxnSpPr/>
          <p:nvPr>
            <p:custDataLst>
              <p:tags r:id="rId4"/>
            </p:custDataLst>
          </p:nvPr>
        </p:nvCxnSpPr>
        <p:spPr>
          <a:xfrm flipH="1">
            <a:off x="0" y="2298700"/>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5"/>
            </p:custDataLst>
          </p:nvPr>
        </p:nvCxnSpPr>
        <p:spPr>
          <a:xfrm flipH="1" flipV="1">
            <a:off x="9605963" y="2298700"/>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矩形: 圆角 6"/>
          <p:cNvSpPr/>
          <p:nvPr>
            <p:custDataLst>
              <p:tags r:id="rId6"/>
            </p:custDataLst>
          </p:nvPr>
        </p:nvSpPr>
        <p:spPr>
          <a:xfrm>
            <a:off x="4900613" y="752475"/>
            <a:ext cx="2390775" cy="75565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
        <p:nvSpPr>
          <p:cNvPr id="2" name="标题 1"/>
          <p:cNvSpPr>
            <a:spLocks noGrp="1"/>
          </p:cNvSpPr>
          <p:nvPr>
            <p:ph type="ctrTitle" hasCustomPrompt="1"/>
            <p:custDataLst>
              <p:tags r:id="rId7"/>
            </p:custDataLst>
          </p:nvPr>
        </p:nvSpPr>
        <p:spPr>
          <a:xfrm>
            <a:off x="2495600" y="1826578"/>
            <a:ext cx="7200800" cy="949878"/>
          </a:xfrm>
        </p:spPr>
        <p:txBody>
          <a:bodyPr>
            <a:normAutofit/>
          </a:bodyPr>
          <a:lstStyle>
            <a:lvl1pPr algn="ctr">
              <a:defRPr sz="4800" b="0">
                <a:solidFill>
                  <a:schemeClr val="tx2"/>
                </a:solidFill>
                <a:effectLst/>
              </a:defRPr>
            </a:lvl1pPr>
          </a:lstStyle>
          <a:p>
            <a:r>
              <a:rPr lang="zh-CN" altLang="en-US" noProof="1"/>
              <a:t>单击此处编辑标题</a:t>
            </a:r>
            <a:endParaRPr lang="zh-CN" altLang="en-US" noProof="1"/>
          </a:p>
        </p:txBody>
      </p:sp>
      <p:sp>
        <p:nvSpPr>
          <p:cNvPr id="3" name="副标题 2"/>
          <p:cNvSpPr>
            <a:spLocks noGrp="1"/>
          </p:cNvSpPr>
          <p:nvPr>
            <p:ph type="subTitle" idx="1"/>
            <p:custDataLst>
              <p:tags r:id="rId8"/>
            </p:custDataLst>
          </p:nvPr>
        </p:nvSpPr>
        <p:spPr>
          <a:xfrm>
            <a:off x="2495600" y="2826092"/>
            <a:ext cx="7200800" cy="465746"/>
          </a:xfrm>
        </p:spPr>
        <p:txBody>
          <a:bodyPr anchor="t">
            <a:normAutofit/>
          </a:bodyPr>
          <a:lstStyle>
            <a:lvl1pPr marL="0" indent="0" algn="ctr">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8" name="日期占位符 3"/>
          <p:cNvSpPr>
            <a:spLocks noGrp="1"/>
          </p:cNvSpPr>
          <p:nvPr>
            <p:ph type="dt" sz="half" idx="10"/>
            <p:custDataLst>
              <p:tags r:id="rId9"/>
            </p:custDataLst>
          </p:nvPr>
        </p:nvSpPr>
        <p:spPr/>
        <p:txBody>
          <a:bodyPr/>
          <a:lstStyle>
            <a:lvl1pPr>
              <a:defRPr/>
            </a:lvl1pPr>
          </a:lstStyle>
          <a:p>
            <a:pPr>
              <a:defRPr/>
            </a:pPr>
            <a:endParaRPr lang="zh-CN" altLang="en-US"/>
          </a:p>
        </p:txBody>
      </p:sp>
      <p:sp>
        <p:nvSpPr>
          <p:cNvPr id="9" name="页脚占位符 4"/>
          <p:cNvSpPr>
            <a:spLocks noGrp="1"/>
          </p:cNvSpPr>
          <p:nvPr>
            <p:ph type="ftr" sz="quarter" idx="11"/>
            <p:custDataLst>
              <p:tags r:id="rId10"/>
            </p:custDataLst>
          </p:nvPr>
        </p:nvSpPr>
        <p:spPr/>
        <p:txBody>
          <a:bodyPr/>
          <a:lstStyle>
            <a:lvl1pPr>
              <a:defRPr/>
            </a:lvl1pPr>
          </a:lstStyle>
          <a:p>
            <a:pPr>
              <a:defRPr/>
            </a:pPr>
            <a:endParaRPr lang="zh-CN" altLang="en-US"/>
          </a:p>
        </p:txBody>
      </p:sp>
      <p:sp>
        <p:nvSpPr>
          <p:cNvPr id="10" name="灯片编号占位符 5"/>
          <p:cNvSpPr>
            <a:spLocks noGrp="1"/>
          </p:cNvSpPr>
          <p:nvPr>
            <p:ph type="sldNum" sz="quarter" idx="12"/>
            <p:custDataLst>
              <p:tags r:id="rId11"/>
            </p:custDataLst>
          </p:nvPr>
        </p:nvSpPr>
        <p:spPr/>
        <p:txBody>
          <a:bodyPr/>
          <a:lstStyle>
            <a:lvl1pPr>
              <a:defRPr/>
            </a:lvl1pPr>
          </a:lstStyle>
          <a:p>
            <a:pPr>
              <a:defRPr/>
            </a:pPr>
            <a:fld id="{4FC38A87-77AC-48C7-9F0B-A360E0E07000}" type="slidenum">
              <a:rPr lang="zh-CN" altLang="en-US"/>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2"/>
            </p:custDataLst>
          </p:nvPr>
        </p:nvSpPr>
        <p:spPr>
          <a:xfrm>
            <a:off x="669930" y="952508"/>
            <a:ext cx="10852237" cy="5388907"/>
          </a:xfrm>
        </p:spPr>
        <p:txBody>
          <a:bodyPr/>
          <a:lstStyle>
            <a:lvl1pPr>
              <a:defRPr/>
            </a:lvl1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custDataLst>
              <p:tags r:id="rId3"/>
            </p:custDataLst>
          </p:nvPr>
        </p:nvSpPr>
        <p:spPr/>
        <p:txBody>
          <a:bodyPr/>
          <a:lstStyle>
            <a:lvl1pPr>
              <a:defRPr/>
            </a:lvl1pPr>
          </a:lstStyle>
          <a:p>
            <a:fld id="{760FBDFE-C587-4B4C-A407-44438C67B59E}" type="datetimeFigureOut">
              <a:rPr lang="zh-CN" altLang="en-US" smtClean="0"/>
            </a:fld>
            <a:endParaRPr lang="zh-CN" altLang="en-US"/>
          </a:p>
        </p:txBody>
      </p:sp>
      <p:sp>
        <p:nvSpPr>
          <p:cNvPr id="4" name="页脚占位符 4"/>
          <p:cNvSpPr>
            <a:spLocks noGrp="1"/>
          </p:cNvSpPr>
          <p:nvPr>
            <p:ph type="ftr" sz="quarter" idx="15"/>
            <p:custDataLst>
              <p:tags r:id="rId4"/>
            </p:custDataLst>
          </p:nvPr>
        </p:nvSpPr>
        <p:spPr/>
        <p:txBody>
          <a:bodyPr/>
          <a:lstStyle>
            <a:lvl1pPr>
              <a:defRPr/>
            </a:lvl1pPr>
          </a:lstStyle>
          <a:p>
            <a:endParaRPr lang="zh-CN" altLang="en-US"/>
          </a:p>
        </p:txBody>
      </p:sp>
      <p:sp>
        <p:nvSpPr>
          <p:cNvPr id="5" name="灯片编号占位符 5"/>
          <p:cNvSpPr>
            <a:spLocks noGrp="1"/>
          </p:cNvSpPr>
          <p:nvPr>
            <p:ph type="sldNum" sz="quarter" idx="16"/>
            <p:custDataLst>
              <p:tags r:id="rId5"/>
            </p:custDataLst>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3" name="图片 9"/>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a:stretch>
            <a:fillRect/>
          </a:stretch>
        </p:blipFill>
        <p:spPr bwMode="auto">
          <a:xfrm>
            <a:off x="0" y="3938588"/>
            <a:ext cx="12192000" cy="291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接连接符 3"/>
          <p:cNvCxnSpPr/>
          <p:nvPr>
            <p:custDataLst>
              <p:tags r:id="rId4"/>
            </p:custDataLst>
          </p:nvPr>
        </p:nvCxnSpPr>
        <p:spPr>
          <a:xfrm flipH="1">
            <a:off x="0" y="2995613"/>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5"/>
            </p:custDataLst>
          </p:nvPr>
        </p:nvCxnSpPr>
        <p:spPr>
          <a:xfrm flipH="1" flipV="1">
            <a:off x="9605963" y="2995613"/>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custDataLst>
              <p:tags r:id="rId6"/>
            </p:custDataLst>
          </p:nvPr>
        </p:nvSpPr>
        <p:spPr>
          <a:xfrm>
            <a:off x="2726808" y="2313806"/>
            <a:ext cx="6738385" cy="1448117"/>
          </a:xfrm>
        </p:spPr>
        <p:txBody>
          <a:bodyPr rIns="25400" rtlCol="0" anchor="ctr">
            <a:noAutofit/>
          </a:bodyPr>
          <a:lstStyle>
            <a:lvl1pPr marL="0" marR="0" algn="ctr" defTabSz="914400" rtl="0" eaLnBrk="1" fontAlgn="auto" latinLnBrk="0" hangingPunct="1">
              <a:lnSpc>
                <a:spcPct val="100000"/>
              </a:lnSpc>
              <a:buNone/>
              <a:defRPr kumimoji="0" lang="zh-CN" altLang="en-US" sz="6000" b="0" i="0" u="none" strike="noStrike" kern="1200" cap="none" spc="600" normalizeH="0" baseline="0" noProof="1" dirty="0">
                <a:solidFill>
                  <a:schemeClr val="tx2"/>
                </a:solidFill>
                <a:uFillTx/>
                <a:latin typeface="微软雅黑" panose="020B0503020204020204" pitchFamily="34" charset="-122"/>
                <a:ea typeface="微软雅黑" panose="020B0503020204020204" pitchFamily="34" charset="-122"/>
                <a:cs typeface="+mj-cs"/>
                <a:sym typeface="+mn-ea"/>
              </a:defRPr>
            </a:lvl1pPr>
          </a:lstStyle>
          <a:p>
            <a:pPr lvl="0"/>
            <a:r>
              <a:rPr noProof="1">
                <a:sym typeface="+mn-ea"/>
              </a:rPr>
              <a:t>编辑标题</a:t>
            </a:r>
            <a:endParaRPr noProof="1">
              <a:sym typeface="+mn-ea"/>
            </a:endParaRPr>
          </a:p>
        </p:txBody>
      </p:sp>
      <p:sp>
        <p:nvSpPr>
          <p:cNvPr id="6" name="日期占位符 2"/>
          <p:cNvSpPr>
            <a:spLocks noGrp="1"/>
          </p:cNvSpPr>
          <p:nvPr>
            <p:ph type="dt" sz="half" idx="10"/>
            <p:custDataLst>
              <p:tags r:id="rId7"/>
            </p:custDataLst>
          </p:nvPr>
        </p:nvSpPr>
        <p:spPr/>
        <p:txBody>
          <a:bodyPr/>
          <a:lstStyle>
            <a:lvl1pPr>
              <a:defRPr/>
            </a:lvl1pPr>
          </a:lstStyle>
          <a:p>
            <a:fld id="{760FBDFE-C587-4B4C-A407-44438C67B59E}" type="datetimeFigureOut">
              <a:rPr lang="zh-CN" altLang="en-US"/>
            </a:fld>
            <a:endParaRPr lang="zh-CN" altLang="en-US"/>
          </a:p>
        </p:txBody>
      </p:sp>
      <p:sp>
        <p:nvSpPr>
          <p:cNvPr id="7" name="页脚占位符 3"/>
          <p:cNvSpPr>
            <a:spLocks noGrp="1"/>
          </p:cNvSpPr>
          <p:nvPr>
            <p:ph type="ftr" sz="quarter" idx="11"/>
            <p:custDataLst>
              <p:tags r:id="rId8"/>
            </p:custDataLst>
          </p:nvPr>
        </p:nvSpPr>
        <p:spPr/>
        <p:txBody>
          <a:bodyPr/>
          <a:lstStyle>
            <a:lvl1pPr>
              <a:defRPr/>
            </a:lvl1pPr>
          </a:lstStyle>
          <a:p>
            <a:endParaRPr lang="zh-CN" altLang="en-US"/>
          </a:p>
        </p:txBody>
      </p:sp>
      <p:sp>
        <p:nvSpPr>
          <p:cNvPr id="8" name="灯片编号占位符 4"/>
          <p:cNvSpPr>
            <a:spLocks noGrp="1"/>
          </p:cNvSpPr>
          <p:nvPr>
            <p:ph type="sldNum" sz="quarter" idx="12"/>
            <p:custDataLst>
              <p:tags r:id="rId9"/>
            </p:custDataLst>
          </p:nvPr>
        </p:nvSpPr>
        <p:spPr/>
        <p:txBody>
          <a:bodyPr/>
          <a:lstStyle>
            <a:lvl1pPr>
              <a:defRPr/>
            </a:lvl1pPr>
          </a:lstStyle>
          <a:p>
            <a:fld id="{26F48EE0-4ABF-491F-B0BA-FE21D3D573F9}" type="slidenum">
              <a:rPr lang="zh-CN" altLang="en-US"/>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4" name="日期占位符 3"/>
          <p:cNvSpPr>
            <a:spLocks noGrp="1"/>
          </p:cNvSpPr>
          <p:nvPr>
            <p:ph type="dt" sz="half" idx="10"/>
            <p:custDataLst>
              <p:tags r:id="rId4"/>
            </p:custDataLst>
          </p:nvPr>
        </p:nvSpPr>
        <p:spPr/>
        <p:txBody>
          <a:bodyPr/>
          <a:lstStyle>
            <a:lvl1pPr>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6"/>
            </p:custDataLst>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p:custDataLst>
              <p:tags r:id="rId2"/>
            </p:custDataLst>
          </p:nvPr>
        </p:nvSpPr>
        <p:spPr>
          <a:xfrm>
            <a:off x="3038475" y="2284413"/>
            <a:ext cx="6115050" cy="76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pic>
        <p:nvPicPr>
          <p:cNvPr id="5" name="Picture 3" descr="D:\Desktop\素材\素描城市.png"/>
          <p:cNvPicPr>
            <a:picLocks noChangeAspect="1" noChangeArrowheads="1"/>
          </p:cNvPicPr>
          <p:nvPr>
            <p:custDataLst>
              <p:tags r:id="rId3"/>
            </p:custDataLst>
          </p:nvPr>
        </p:nvPicPr>
        <p:blipFill>
          <a:blip r:embed="rId4">
            <a:biLevel thresh="50000"/>
            <a:extLst>
              <a:ext uri="{28A0092B-C50C-407E-A947-70E740481C1C}">
                <a14:useLocalDpi xmlns:a14="http://schemas.microsoft.com/office/drawing/2010/main" val="0"/>
              </a:ext>
            </a:extLst>
          </a:blip>
          <a:srcRect/>
          <a:stretch>
            <a:fillRect/>
          </a:stretch>
        </p:blipFill>
        <p:spPr bwMode="auto">
          <a:xfrm>
            <a:off x="0" y="0"/>
            <a:ext cx="12192000"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hasCustomPrompt="1"/>
            <p:custDataLst>
              <p:tags r:id="rId5"/>
            </p:custDataLst>
          </p:nvPr>
        </p:nvSpPr>
        <p:spPr>
          <a:xfrm>
            <a:off x="831850" y="3373606"/>
            <a:ext cx="10515600" cy="1061467"/>
          </a:xfrm>
        </p:spPr>
        <p:txBody>
          <a:bodyPr>
            <a:normAutofit/>
          </a:bodyPr>
          <a:lstStyle>
            <a:lvl1pPr algn="ctr">
              <a:defRPr sz="4800" b="0">
                <a:solidFill>
                  <a:schemeClr val="tx2"/>
                </a:solidFill>
                <a:effectLst/>
              </a:defRPr>
            </a:lvl1pPr>
          </a:lstStyle>
          <a:p>
            <a:r>
              <a:rPr lang="zh-CN" altLang="en-US" noProof="1"/>
              <a:t>单击此处编辑标题</a:t>
            </a:r>
            <a:endParaRPr lang="zh-CN" altLang="en-US" noProof="1"/>
          </a:p>
        </p:txBody>
      </p:sp>
      <p:sp>
        <p:nvSpPr>
          <p:cNvPr id="3" name="文本占位符 2"/>
          <p:cNvSpPr>
            <a:spLocks noGrp="1"/>
          </p:cNvSpPr>
          <p:nvPr>
            <p:ph type="body" idx="1" hasCustomPrompt="1"/>
            <p:custDataLst>
              <p:tags r:id="rId6"/>
            </p:custDataLst>
          </p:nvPr>
        </p:nvSpPr>
        <p:spPr>
          <a:xfrm>
            <a:off x="2207568" y="4527773"/>
            <a:ext cx="7776864" cy="1061467"/>
          </a:xfrm>
        </p:spPr>
        <p:txBody>
          <a:bodyP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单击此处编辑文本</a:t>
            </a:r>
            <a:endParaRPr lang="zh-CN" altLang="en-US" noProof="1"/>
          </a:p>
        </p:txBody>
      </p:sp>
      <p:sp>
        <p:nvSpPr>
          <p:cNvPr id="6" name="日期占位符 3"/>
          <p:cNvSpPr>
            <a:spLocks noGrp="1"/>
          </p:cNvSpPr>
          <p:nvPr>
            <p:ph type="dt" sz="half" idx="10"/>
            <p:custDataLst>
              <p:tags r:id="rId7"/>
            </p:custDataLst>
          </p:nvPr>
        </p:nvSpPr>
        <p:spPr/>
        <p:txBody>
          <a:bodyPr/>
          <a:lstStyle>
            <a:lvl1pPr>
              <a:defRPr/>
            </a:lvl1pPr>
          </a:lstStyle>
          <a:p>
            <a:fld id="{760FBDFE-C587-4B4C-A407-44438C67B59E}" type="datetimeFigureOut">
              <a:rPr lang="zh-CN" altLang="en-US"/>
            </a:fld>
            <a:endParaRPr lang="zh-CN" altLang="en-US"/>
          </a:p>
        </p:txBody>
      </p:sp>
      <p:sp>
        <p:nvSpPr>
          <p:cNvPr id="7" name="页脚占位符 4"/>
          <p:cNvSpPr>
            <a:spLocks noGrp="1"/>
          </p:cNvSpPr>
          <p:nvPr>
            <p:ph type="ftr" sz="quarter" idx="11"/>
            <p:custDataLst>
              <p:tags r:id="rId8"/>
            </p:custDataLst>
          </p:nvPr>
        </p:nvSpPr>
        <p:spPr/>
        <p:txBody>
          <a:bodyPr/>
          <a:lstStyle>
            <a:lvl1pPr>
              <a:defRPr/>
            </a:lvl1pPr>
          </a:lstStyle>
          <a:p>
            <a:endParaRPr lang="zh-CN" altLang="en-US"/>
          </a:p>
        </p:txBody>
      </p:sp>
      <p:sp>
        <p:nvSpPr>
          <p:cNvPr id="8" name="灯片编号占位符 5"/>
          <p:cNvSpPr>
            <a:spLocks noGrp="1"/>
          </p:cNvSpPr>
          <p:nvPr>
            <p:ph type="sldNum" sz="quarter" idx="12"/>
            <p:custDataLst>
              <p:tags r:id="rId9"/>
            </p:custDataLst>
          </p:nvPr>
        </p:nvSpPr>
        <p:spPr/>
        <p:txBody>
          <a:bodyPr/>
          <a:lstStyle>
            <a:lvl1pPr>
              <a:defRPr/>
            </a:lvl1pPr>
          </a:lstStyle>
          <a:p>
            <a:fld id="{994CB5B3-EC8D-4F60-BF61-3EF349C85780}"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pitchFamily="34" charset="-122"/>
                <a:ea typeface="微软雅黑" panose="020B0503020204020204" pitchFamily="34" charset="-122"/>
              </a:defRPr>
            </a:lvl1pPr>
            <a:lvl2pPr>
              <a:defRPr sz="16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600">
                <a:latin typeface="微软雅黑" panose="020B0503020204020204" pitchFamily="34" charset="-122"/>
                <a:ea typeface="微软雅黑" panose="020B0503020204020204" pitchFamily="34" charset="-122"/>
              </a:defRPr>
            </a:lvl4pPr>
            <a:lvl5pPr>
              <a:defRPr sz="1600">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custDataLst>
              <p:tags r:id="rId5"/>
            </p:custDataLst>
          </p:nvPr>
        </p:nvSpPr>
        <p:spPr/>
        <p:txBody>
          <a:bodyPr/>
          <a:lstStyle>
            <a:lvl1pPr>
              <a:defRPr/>
            </a:lvl1pPr>
          </a:lstStyle>
          <a:p>
            <a:fld id="{760FBDFE-C587-4B4C-A407-44438C67B59E}" type="datetimeFigureOut">
              <a:rPr lang="zh-CN" altLang="en-US" smtClean="0"/>
            </a:fld>
            <a:endParaRPr lang="zh-CN" altLang="en-US"/>
          </a:p>
        </p:txBody>
      </p:sp>
      <p:sp>
        <p:nvSpPr>
          <p:cNvPr id="6" name="页脚占位符 4"/>
          <p:cNvSpPr>
            <a:spLocks noGrp="1"/>
          </p:cNvSpPr>
          <p:nvPr>
            <p:ph type="ftr" sz="quarter" idx="11"/>
            <p:custDataLst>
              <p:tags r:id="rId6"/>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7"/>
            </p:custDataLst>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单击此处编辑文本</a:t>
            </a:r>
            <a:endParaRPr lang="zh-CN" altLang="en-US" noProof="1"/>
          </a:p>
        </p:txBody>
      </p:sp>
      <p:sp>
        <p:nvSpPr>
          <p:cNvPr id="4" name="内容占位符 3"/>
          <p:cNvSpPr>
            <a:spLocks noGrp="1"/>
          </p:cNvSpPr>
          <p:nvPr>
            <p:ph sz="half" idx="2"/>
            <p:custDataLst>
              <p:tags r:id="rId4"/>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noProof="1">
                <a:sym typeface="+mn-ea"/>
              </a:rPr>
              <a:t>单击此处编辑文本</a:t>
            </a:r>
            <a:endParaRPr noProof="1">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7"/>
            </p:custDataLst>
          </p:nvPr>
        </p:nvSpPr>
        <p:spPr/>
        <p:txBody>
          <a:bodyPr/>
          <a:lstStyle>
            <a:lvl1pPr>
              <a:defRPr/>
            </a:lvl1pPr>
          </a:lstStyle>
          <a:p>
            <a:fld id="{760FBDFE-C587-4B4C-A407-44438C67B59E}"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p:txBody>
          <a:bodyPr/>
          <a:lstStyle>
            <a:lvl1pPr>
              <a:defRPr/>
            </a:lvl1pPr>
          </a:lstStyle>
          <a:p>
            <a:endParaRPr lang="zh-CN" altLang="en-US"/>
          </a:p>
        </p:txBody>
      </p:sp>
      <p:sp>
        <p:nvSpPr>
          <p:cNvPr id="9" name="灯片编号占位符 5"/>
          <p:cNvSpPr>
            <a:spLocks noGrp="1"/>
          </p:cNvSpPr>
          <p:nvPr>
            <p:ph type="sldNum" sz="quarter" idx="12"/>
            <p:custDataLst>
              <p:tags r:id="rId9"/>
            </p:custDataLst>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4"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2"/>
            <p:custDataLst>
              <p:tags r:id="rId5"/>
            </p:custDataLst>
          </p:nvPr>
        </p:nvSpPr>
        <p:spPr/>
        <p:txBody>
          <a:bodyPr/>
          <a:lstStyle>
            <a:lvl1pPr>
              <a:defRPr/>
            </a:lvl1pPr>
          </a:lstStyle>
          <a:p>
            <a:pPr>
              <a:defRPr/>
            </a:pPr>
            <a:fld id="{5F28921A-3659-40E6-BF05-B007AA185C5C}"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2"/>
            </p:custDataLst>
          </p:nvPr>
        </p:nvSpPr>
        <p:spPr/>
        <p:txBody>
          <a:bodyPr/>
          <a:lstStyle>
            <a:lvl1pPr>
              <a:defRPr/>
            </a:lvl1pPr>
          </a:lstStyle>
          <a:p>
            <a:fld id="{760FBDFE-C587-4B4C-A407-44438C67B59E}" type="datetimeFigureOut">
              <a:rPr lang="zh-CN" altLang="en-US" smtClean="0"/>
            </a:fld>
            <a:endParaRPr lang="zh-CN" altLang="en-US"/>
          </a:p>
        </p:txBody>
      </p:sp>
      <p:sp>
        <p:nvSpPr>
          <p:cNvPr id="3" name="页脚占位符 4"/>
          <p:cNvSpPr>
            <a:spLocks noGrp="1"/>
          </p:cNvSpPr>
          <p:nvPr>
            <p:ph type="ftr" sz="quarter" idx="11"/>
            <p:custDataLst>
              <p:tags r:id="rId3"/>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4"/>
            </p:custDataLst>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endParaRPr noProof="1">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stStyle>
          <a:p>
            <a:pPr lvl="0"/>
            <a:r>
              <a:rPr lang="zh-CN" altLang="en-US" noProof="1">
                <a:sym typeface="+mn-ea"/>
              </a:rPr>
              <a:t>单击此处编辑母版文本样式</a:t>
            </a:r>
            <a:endParaRPr lang="zh-CN" altLang="en-US" noProof="1">
              <a:sym typeface="+mn-ea"/>
            </a:endParaRPr>
          </a:p>
        </p:txBody>
      </p:sp>
      <p:sp>
        <p:nvSpPr>
          <p:cNvPr id="5" name="日期占位符 3"/>
          <p:cNvSpPr>
            <a:spLocks noGrp="1"/>
          </p:cNvSpPr>
          <p:nvPr>
            <p:ph type="dt" sz="half" idx="10"/>
            <p:custDataLst>
              <p:tags r:id="rId5"/>
            </p:custDataLst>
          </p:nvPr>
        </p:nvSpPr>
        <p:spPr/>
        <p:txBody>
          <a:bodyPr/>
          <a:lstStyle>
            <a:lvl1pPr>
              <a:defRPr/>
            </a:lvl1pPr>
          </a:lstStyle>
          <a:p>
            <a:fld id="{9EFD9D74-47D9-4702-A33C-335B63B48DBF}" type="datetimeFigureOut">
              <a:rPr lang="zh-CN" altLang="en-US" smtClean="0"/>
            </a:fld>
            <a:endParaRPr lang="zh-CN" altLang="en-US" dirty="0"/>
          </a:p>
        </p:txBody>
      </p:sp>
      <p:sp>
        <p:nvSpPr>
          <p:cNvPr id="6" name="页脚占位符 4"/>
          <p:cNvSpPr>
            <a:spLocks noGrp="1"/>
          </p:cNvSpPr>
          <p:nvPr>
            <p:ph type="ftr" sz="quarter" idx="11"/>
            <p:custDataLst>
              <p:tags r:id="rId6"/>
            </p:custDataLst>
          </p:nvPr>
        </p:nvSpPr>
        <p:spPr/>
        <p:txBody>
          <a:bodyPr/>
          <a:lstStyle>
            <a:lvl1pPr>
              <a:defRPr/>
            </a:lvl1pPr>
          </a:lstStyle>
          <a:p>
            <a:endParaRPr lang="zh-CN" altLang="en-US" dirty="0"/>
          </a:p>
        </p:txBody>
      </p:sp>
      <p:sp>
        <p:nvSpPr>
          <p:cNvPr id="7" name="灯片编号占位符 5"/>
          <p:cNvSpPr>
            <a:spLocks noGrp="1"/>
          </p:cNvSpPr>
          <p:nvPr>
            <p:ph type="sldNum" sz="quarter" idx="12"/>
            <p:custDataLst>
              <p:tags r:id="rId7"/>
            </p:custDataLst>
          </p:nvPr>
        </p:nvSpPr>
        <p:spPr/>
        <p:txBody>
          <a:bodyPr/>
          <a:lstStyle>
            <a:lvl1pPr>
              <a:defRPr/>
            </a:lvl1pPr>
          </a:lstStyle>
          <a:p>
            <a:fld id="{FABC47A4-756D-490B-A52F-7D9E2C9FC05F}"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pitchFamily="34" charset="-122"/>
                <a:ea typeface="微软雅黑" panose="020B0503020204020204" pitchFamily="34" charset="-122"/>
              </a:defRPr>
            </a:lvl1pPr>
            <a:lvl2pPr indent="0" eaLnBrk="1" fontAlgn="auto" latinLnBrk="0" hangingPunct="1">
              <a:defRPr>
                <a:latin typeface="微软雅黑" panose="020B0503020204020204" pitchFamily="34" charset="-122"/>
                <a:ea typeface="微软雅黑" panose="020B0503020204020204" pitchFamily="34" charset="-122"/>
              </a:defRPr>
            </a:lvl2pPr>
            <a:lvl3pPr indent="0" eaLnBrk="1" fontAlgn="auto" latinLnBrk="0" hangingPunct="1">
              <a:defRPr>
                <a:latin typeface="微软雅黑" panose="020B0503020204020204" pitchFamily="34" charset="-122"/>
                <a:ea typeface="微软雅黑" panose="020B0503020204020204" pitchFamily="34" charset="-122"/>
              </a:defRPr>
            </a:lvl3pPr>
            <a:lvl4pPr indent="0" eaLnBrk="1" fontAlgn="auto" latinLnBrk="0" hangingPunct="1">
              <a:defRPr>
                <a:latin typeface="微软雅黑" panose="020B0503020204020204" pitchFamily="34" charset="-122"/>
                <a:ea typeface="微软雅黑" panose="020B0503020204020204" pitchFamily="34" charset="-122"/>
              </a:defRPr>
            </a:lvl4pPr>
            <a:lvl5pPr indent="0" eaLnBrk="1" fontAlgn="auto" latinLnBrk="0" hangingPunct="1">
              <a:defRPr>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custDataLst>
              <p:tags r:id="rId4"/>
            </p:custDataLst>
          </p:nvPr>
        </p:nvSpPr>
        <p:spPr/>
        <p:txBody>
          <a:bodyPr/>
          <a:lstStyle>
            <a:lvl1pPr>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6"/>
            </p:custDataLst>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70.xml"/><Relationship Id="rId16" Type="http://schemas.openxmlformats.org/officeDocument/2006/relationships/tags" Target="../tags/tag69.xml"/><Relationship Id="rId15" Type="http://schemas.openxmlformats.org/officeDocument/2006/relationships/tags" Target="../tags/tag68.xml"/><Relationship Id="rId14" Type="http://schemas.openxmlformats.org/officeDocument/2006/relationships/tags" Target="../tags/tag67.xml"/><Relationship Id="rId13" Type="http://schemas.openxmlformats.org/officeDocument/2006/relationships/tags" Target="../tags/tag66.xml"/><Relationship Id="rId12" Type="http://schemas.openxmlformats.org/officeDocument/2006/relationships/tags" Target="../tags/tag65.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2"/>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a:t>单击此处编辑母版标题样式</a:t>
            </a:r>
            <a:endParaRPr lang="zh-CN" altLang="en-US"/>
          </a:p>
        </p:txBody>
      </p:sp>
      <p:sp>
        <p:nvSpPr>
          <p:cNvPr id="1027" name="文本占位符 2"/>
          <p:cNvSpPr>
            <a:spLocks noGrp="1" noChangeArrowheads="1"/>
          </p:cNvSpPr>
          <p:nvPr>
            <p:ph type="body" idx="9"/>
            <p:custDataLst>
              <p:tags r:id="rId13"/>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14"/>
            </p:custDataLst>
          </p:nvPr>
        </p:nvSpPr>
        <p:spPr>
          <a:xfrm>
            <a:off x="879475" y="6350000"/>
            <a:ext cx="2700338" cy="315913"/>
          </a:xfrm>
          <a:prstGeom prst="rect">
            <a:avLst/>
          </a:prstGeom>
        </p:spPr>
        <p:txBody>
          <a:bodyPr vert="horz" lIns="91440" tIns="45720" rIns="91440" bIns="45720" rtlCol="0" anchor="ctr">
            <a:normAutofit/>
          </a:bodyPr>
          <a:lstStyle>
            <a:lvl1pPr algn="l">
              <a:defRPr sz="1200" noProof="1" smtClean="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388" y="6350000"/>
            <a:ext cx="3959225" cy="315913"/>
          </a:xfrm>
          <a:prstGeom prst="rect">
            <a:avLst/>
          </a:prstGeom>
        </p:spPr>
        <p:txBody>
          <a:bodyPr vert="horz" lIns="91440" tIns="45720" rIns="91440" bIns="45720" rtlCol="0" anchor="ctr">
            <a:normAutofit/>
          </a:bodyPr>
          <a:lstStyle>
            <a:lvl1pPr algn="ctr">
              <a:defRPr sz="1200" noProof="1">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50000"/>
            <a:ext cx="2700338" cy="315913"/>
          </a:xfrm>
          <a:prstGeom prst="rect">
            <a:avLst/>
          </a:prstGeom>
        </p:spPr>
        <p:txBody>
          <a:bodyPr vert="horz" lIns="91440" tIns="45720" rIns="91440" bIns="45720" rtlCol="0" anchor="ctr">
            <a:normAutofit/>
          </a:bodyPr>
          <a:lstStyle>
            <a:lvl1pPr algn="r">
              <a:defRPr sz="1200" noProof="1" smtClean="0">
                <a:solidFill>
                  <a:schemeClr val="tx1">
                    <a:tint val="75000"/>
                  </a:schemeClr>
                </a:solidFill>
              </a:defRPr>
            </a:lvl1pPr>
          </a:lstStyle>
          <a:p>
            <a:fld id="{49AE70B2-8BF9-45C0-BB95-33D1B9D3A854}" type="slidenum">
              <a:rPr lang="zh-CN" altLang="en-US" smtClean="0"/>
            </a:fld>
            <a:endParaRPr lang="zh-CN" altLang="en-US" dirty="0"/>
          </a:p>
        </p:txBody>
      </p:sp>
      <p:sp>
        <p:nvSpPr>
          <p:cNvPr id="2"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fontAlgn="base" hangingPunct="1">
        <a:spcBef>
          <a:spcPct val="0"/>
        </a:spcBef>
        <a:spcAft>
          <a:spcPct val="0"/>
        </a:spcAft>
        <a:defRPr sz="2400" b="1" kern="1200" spc="200">
          <a:solidFill>
            <a:schemeClr val="tx1"/>
          </a:solidFill>
          <a:latin typeface="微软雅黑" panose="020B0503020204020204" pitchFamily="34" charset="-122"/>
          <a:ea typeface="微软雅黑" panose="020B0503020204020204" pitchFamily="34" charset="-122"/>
          <a:cs typeface="+mj-cs"/>
        </a:defRPr>
      </a:lvl1pPr>
      <a:lvl2pPr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2pPr>
      <a:lvl3pPr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3pPr>
      <a:lvl4pPr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4pPr>
      <a:lvl5pPr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5pPr>
      <a:lvl6pPr marL="457200"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6pPr>
      <a:lvl7pPr marL="914400"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7pPr>
      <a:lvl8pPr marL="1371600"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8pPr>
      <a:lvl9pPr marL="1828800"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chemeClr val="tx1"/>
          </a:solidFill>
          <a:latin typeface="微软雅黑" panose="020B0503020204020204" pitchFamily="34" charset="-122"/>
          <a:ea typeface="微软雅黑" panose="020B0503020204020204" pitchFamily="34" charset="-122"/>
          <a:cs typeface="+mn-cs"/>
        </a:defRPr>
      </a:lvl1pPr>
      <a:lvl2pPr marL="6858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2.xml"/><Relationship Id="rId1" Type="http://schemas.openxmlformats.org/officeDocument/2006/relationships/tags" Target="../tags/tag7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4.xml"/><Relationship Id="rId4" Type="http://schemas.openxmlformats.org/officeDocument/2006/relationships/image" Target="../media/image1.sv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ags" Target="../tags/tag7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7.xml"/><Relationship Id="rId1" Type="http://schemas.openxmlformats.org/officeDocument/2006/relationships/image" Target="../media/image7.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2495550" y="1826895"/>
            <a:ext cx="7200900" cy="681990"/>
          </a:xfrm>
        </p:spPr>
        <p:txBody>
          <a:bodyPr>
            <a:normAutofit fontScale="90000"/>
          </a:bodyPr>
          <a:p>
            <a:r>
              <a:rPr lang="zh-CN" altLang="zh-CN" sz="3555"/>
              <a:t>《民法典》基本体系及热点问题研究</a:t>
            </a:r>
            <a:endParaRPr lang="zh-CN" altLang="zh-CN" sz="3555"/>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3.1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总则》热点问题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mn-ea"/>
              </a:rPr>
              <a:t>法典链接：</a:t>
            </a:r>
            <a:endParaRPr sz="2400" b="1">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mn-ea"/>
              </a:rPr>
              <a:t>《中华人民共和国民法典》第十三条：自然人从出生时起到死亡时止，具有民事权利能力，依法享有民事权利，承担民事义务。</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mn-ea"/>
              </a:rPr>
              <a:t>《中华人民共和国民法典》第十六条：</a:t>
            </a:r>
            <a:r>
              <a:rPr sz="2400">
                <a:latin typeface="宋体" panose="02010600030101010101" pitchFamily="2" charset="-122"/>
                <a:ea typeface="宋体" panose="02010600030101010101" pitchFamily="2" charset="-122"/>
                <a:sym typeface="+mn-ea"/>
              </a:rPr>
              <a:t>涉及遗产继承、接受赠与</a:t>
            </a:r>
            <a:r>
              <a:rPr sz="2400" b="1" u="sng">
                <a:latin typeface="宋体" panose="02010600030101010101" pitchFamily="2" charset="-122"/>
                <a:ea typeface="宋体" panose="02010600030101010101" pitchFamily="2" charset="-122"/>
                <a:sym typeface="+mn-ea"/>
              </a:rPr>
              <a:t>等</a:t>
            </a:r>
            <a:r>
              <a:rPr sz="2400">
                <a:latin typeface="宋体" panose="02010600030101010101" pitchFamily="2" charset="-122"/>
                <a:ea typeface="宋体" panose="02010600030101010101" pitchFamily="2" charset="-122"/>
                <a:sym typeface="+mn-ea"/>
              </a:rPr>
              <a:t>胎儿利益保护的，胎儿视为具有民事权利能力。但是胎儿娩出时为死体的，其民事权利能力自始不存在。</a:t>
            </a:r>
            <a:endParaRPr sz="2400" b="1">
              <a:latin typeface="宋体" panose="02010600030101010101" pitchFamily="2" charset="-122"/>
              <a:ea typeface="宋体" panose="02010600030101010101" pitchFamily="2" charset="-122"/>
              <a:sym typeface="Wingdings" panose="05000000000000000000" charset="0"/>
            </a:endParaRPr>
          </a:p>
          <a:p>
            <a:endParaRPr sz="2400" b="1">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3.2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物权》热点问题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mn-ea"/>
              </a:rPr>
              <a:t>案例</a:t>
            </a:r>
            <a:r>
              <a:rPr sz="2400" b="1">
                <a:latin typeface="宋体" panose="02010600030101010101" pitchFamily="2" charset="-122"/>
                <a:ea typeface="宋体" panose="02010600030101010101" pitchFamily="2" charset="-122"/>
                <a:sym typeface="+mn-ea"/>
              </a:rPr>
              <a:t>链接：</a:t>
            </a:r>
            <a:endParaRPr sz="2400" b="1">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mn-ea"/>
              </a:rPr>
              <a:t>甲自拍卖会上购买一个名贵花瓶（价值</a:t>
            </a:r>
            <a:r>
              <a:rPr lang="en-US" altLang="zh-CN" sz="2400">
                <a:latin typeface="宋体" panose="02010600030101010101" pitchFamily="2" charset="-122"/>
                <a:ea typeface="宋体" panose="02010600030101010101" pitchFamily="2" charset="-122"/>
                <a:sym typeface="+mn-ea"/>
              </a:rPr>
              <a:t>5</a:t>
            </a:r>
            <a:r>
              <a:rPr sz="2400">
                <a:latin typeface="宋体" panose="02010600030101010101" pitchFamily="2" charset="-122"/>
                <a:ea typeface="宋体" panose="02010600030101010101" pitchFamily="2" charset="-122"/>
                <a:sym typeface="+mn-ea"/>
              </a:rPr>
              <a:t>万元），放置于客厅之中。某日，乙到甲家中拜访，提出要借花瓶回家赏玩几日，甲欣然应允。乙遂谎称该花瓶为其购得，将该花瓶赠送给女友丙。丙又委托寄卖机构，将花瓶卖给丁，成交价款</a:t>
            </a:r>
            <a:r>
              <a:rPr lang="en-US" altLang="zh-CN" sz="2400">
                <a:latin typeface="宋体" panose="02010600030101010101" pitchFamily="2" charset="-122"/>
                <a:ea typeface="宋体" panose="02010600030101010101" pitchFamily="2" charset="-122"/>
                <a:sym typeface="+mn-ea"/>
              </a:rPr>
              <a:t>6</a:t>
            </a:r>
            <a:r>
              <a:rPr sz="2400">
                <a:latin typeface="宋体" panose="02010600030101010101" pitchFamily="2" charset="-122"/>
                <a:ea typeface="宋体" panose="02010600030101010101" pitchFamily="2" charset="-122"/>
                <a:sym typeface="+mn-ea"/>
              </a:rPr>
              <a:t>万元。丁付款后，即</a:t>
            </a:r>
            <a:r>
              <a:rPr sz="2400">
                <a:latin typeface="宋体" panose="02010600030101010101" pitchFamily="2" charset="-122"/>
                <a:ea typeface="宋体" panose="02010600030101010101" pitchFamily="2" charset="-122"/>
                <a:sym typeface="+mn-ea"/>
              </a:rPr>
              <a:t>将花瓶运回家中。</a:t>
            </a:r>
            <a:endParaRPr sz="2400">
              <a:latin typeface="宋体" panose="02010600030101010101" pitchFamily="2" charset="-122"/>
              <a:ea typeface="宋体" panose="02010600030101010101" pitchFamily="2" charset="-122"/>
              <a:sym typeface="+mn-ea"/>
            </a:endParaRPr>
          </a:p>
          <a:p>
            <a:r>
              <a:rPr sz="2400" b="1">
                <a:latin typeface="宋体" panose="02010600030101010101" pitchFamily="2" charset="-122"/>
                <a:ea typeface="宋体" panose="02010600030101010101" pitchFamily="2" charset="-122"/>
                <a:sym typeface="+mn-ea"/>
              </a:rPr>
              <a:t>思考：</a:t>
            </a:r>
            <a:r>
              <a:rPr sz="2400">
                <a:latin typeface="宋体" panose="02010600030101010101" pitchFamily="2" charset="-122"/>
                <a:ea typeface="宋体" panose="02010600030101010101" pitchFamily="2" charset="-122"/>
                <a:sym typeface="+mn-ea"/>
              </a:rPr>
              <a:t>甲是否可以请求丁返还该花瓶？</a:t>
            </a:r>
            <a:endParaRPr sz="2400">
              <a:latin typeface="宋体" panose="02010600030101010101" pitchFamily="2" charset="-122"/>
              <a:ea typeface="宋体" panose="02010600030101010101" pitchFamily="2" charset="-122"/>
              <a:sym typeface="+mn-ea"/>
            </a:endParaRPr>
          </a:p>
          <a:p>
            <a:endParaRPr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3.2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物权》热点问题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mn-ea"/>
              </a:rPr>
              <a:t>法典链接：</a:t>
            </a:r>
            <a:endParaRPr sz="2400" b="1">
              <a:latin typeface="宋体" panose="02010600030101010101" pitchFamily="2" charset="-122"/>
              <a:ea typeface="宋体" panose="02010600030101010101" pitchFamily="2" charset="-122"/>
              <a:sym typeface="+mn-ea"/>
            </a:endParaRPr>
          </a:p>
          <a:p>
            <a:r>
              <a:rPr sz="2000">
                <a:latin typeface="宋体" panose="02010600030101010101" pitchFamily="2" charset="-122"/>
                <a:ea typeface="宋体" panose="02010600030101010101" pitchFamily="2" charset="-122"/>
                <a:sym typeface="+mn-ea"/>
              </a:rPr>
              <a:t>《中华人民共和国民法典》第三百一十一条：</a:t>
            </a:r>
            <a:r>
              <a:rPr sz="2000">
                <a:latin typeface="宋体" panose="02010600030101010101" pitchFamily="2" charset="-122"/>
                <a:ea typeface="宋体" panose="02010600030101010101" pitchFamily="2" charset="-122"/>
                <a:sym typeface="+mn-ea"/>
              </a:rPr>
              <a:t>无权处分人将不动产或动产转让给受让人，所有权人有权追回。除法律另有规定外，符合下列情形的，受让人取得该不动产或动产的所有权：</a:t>
            </a:r>
            <a:endParaRPr sz="2000">
              <a:latin typeface="宋体" panose="02010600030101010101" pitchFamily="2" charset="-122"/>
              <a:ea typeface="宋体" panose="02010600030101010101" pitchFamily="2" charset="-122"/>
              <a:sym typeface="+mn-ea"/>
            </a:endParaRPr>
          </a:p>
          <a:p>
            <a:r>
              <a:rPr sz="2000">
                <a:latin typeface="宋体" panose="02010600030101010101" pitchFamily="2" charset="-122"/>
                <a:ea typeface="宋体" panose="02010600030101010101" pitchFamily="2" charset="-122"/>
                <a:sym typeface="+mn-ea"/>
              </a:rPr>
              <a:t>（一）受让人受让该不动产或动产时是善意；</a:t>
            </a:r>
            <a:endParaRPr sz="2000">
              <a:latin typeface="宋体" panose="02010600030101010101" pitchFamily="2" charset="-122"/>
              <a:ea typeface="宋体" panose="02010600030101010101" pitchFamily="2" charset="-122"/>
              <a:sym typeface="+mn-ea"/>
            </a:endParaRPr>
          </a:p>
          <a:p>
            <a:r>
              <a:rPr sz="2000">
                <a:latin typeface="宋体" panose="02010600030101010101" pitchFamily="2" charset="-122"/>
                <a:ea typeface="宋体" panose="02010600030101010101" pitchFamily="2" charset="-122"/>
                <a:sym typeface="+mn-ea"/>
              </a:rPr>
              <a:t>（二）以合理的价格转让；</a:t>
            </a:r>
            <a:endParaRPr sz="2000">
              <a:latin typeface="宋体" panose="02010600030101010101" pitchFamily="2" charset="-122"/>
              <a:ea typeface="宋体" panose="02010600030101010101" pitchFamily="2" charset="-122"/>
              <a:sym typeface="+mn-ea"/>
            </a:endParaRPr>
          </a:p>
          <a:p>
            <a:r>
              <a:rPr sz="2000">
                <a:latin typeface="宋体" panose="02010600030101010101" pitchFamily="2" charset="-122"/>
                <a:ea typeface="宋体" panose="02010600030101010101" pitchFamily="2" charset="-122"/>
                <a:sym typeface="+mn-ea"/>
              </a:rPr>
              <a:t>（三）转让的不动产或动产依照法律规定应当登记的已经登记，不需要登记的已经交付给受让人。</a:t>
            </a:r>
            <a:endParaRPr sz="2000">
              <a:latin typeface="宋体" panose="02010600030101010101" pitchFamily="2" charset="-122"/>
              <a:ea typeface="宋体" panose="02010600030101010101" pitchFamily="2" charset="-122"/>
              <a:sym typeface="+mn-ea"/>
            </a:endParaRPr>
          </a:p>
          <a:p>
            <a:r>
              <a:rPr sz="2000">
                <a:latin typeface="宋体" panose="02010600030101010101" pitchFamily="2" charset="-122"/>
                <a:ea typeface="宋体" panose="02010600030101010101" pitchFamily="2" charset="-122"/>
                <a:sym typeface="+mn-ea"/>
              </a:rPr>
              <a:t>受让人依据前款规定取得不动产或动产的所有权的，原所有权人有权向无权处分人请求损害赔偿。</a:t>
            </a:r>
            <a:endParaRPr sz="2000">
              <a:latin typeface="宋体" panose="02010600030101010101" pitchFamily="2" charset="-122"/>
              <a:ea typeface="宋体" panose="02010600030101010101" pitchFamily="2" charset="-122"/>
              <a:sym typeface="+mn-ea"/>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3.3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合同</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mn-ea"/>
              </a:rPr>
              <a:t>案例</a:t>
            </a:r>
            <a:r>
              <a:rPr sz="2400" b="1">
                <a:latin typeface="宋体" panose="02010600030101010101" pitchFamily="2" charset="-122"/>
                <a:ea typeface="宋体" panose="02010600030101010101" pitchFamily="2" charset="-122"/>
                <a:sym typeface="+mn-ea"/>
              </a:rPr>
              <a:t>链接：</a:t>
            </a:r>
            <a:endParaRPr sz="2400" b="1">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Wingdings" panose="05000000000000000000" charset="0"/>
              </a:rPr>
              <a:t>甲向乙借款</a:t>
            </a:r>
            <a:r>
              <a:rPr lang="en-US" altLang="zh-CN" sz="2400">
                <a:latin typeface="宋体" panose="02010600030101010101" pitchFamily="2" charset="-122"/>
                <a:ea typeface="宋体" panose="02010600030101010101" pitchFamily="2" charset="-122"/>
                <a:sym typeface="Wingdings" panose="05000000000000000000" charset="0"/>
              </a:rPr>
              <a:t>10</a:t>
            </a:r>
            <a:r>
              <a:rPr sz="2400">
                <a:latin typeface="宋体" panose="02010600030101010101" pitchFamily="2" charset="-122"/>
                <a:ea typeface="宋体" panose="02010600030101010101" pitchFamily="2" charset="-122"/>
                <a:sym typeface="Wingdings" panose="05000000000000000000" charset="0"/>
              </a:rPr>
              <a:t>万元，乙要求甲提供保证人以担保还款，甲遂邀请好友丙帮忙，丙在借条上签写</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保证人：丙</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字样。后甲未归还前述借款，乙将甲、丙起诉至人民法院，要求其承担连带还款义务。</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思考：乙的诉讼请求，能否得到法院的支持？</a:t>
            </a:r>
            <a:endParaRPr sz="2400">
              <a:latin typeface="宋体" panose="02010600030101010101" pitchFamily="2" charset="-122"/>
              <a:ea typeface="宋体" panose="02010600030101010101" pitchFamily="2" charset="-122"/>
              <a:sym typeface="Wingdings" panose="05000000000000000000" charset="0"/>
            </a:endParaRPr>
          </a:p>
        </p:txBody>
      </p:sp>
      <p:pic>
        <p:nvPicPr>
          <p:cNvPr id="4" name="图片 3" descr="微信图片_20201012161934"/>
          <p:cNvPicPr>
            <a:picLocks noChangeAspect="1"/>
          </p:cNvPicPr>
          <p:nvPr/>
        </p:nvPicPr>
        <p:blipFill>
          <a:blip r:embed="rId1"/>
          <a:stretch>
            <a:fillRect/>
          </a:stretch>
        </p:blipFill>
        <p:spPr>
          <a:xfrm>
            <a:off x="8312785" y="3622675"/>
            <a:ext cx="3579495" cy="3018790"/>
          </a:xfrm>
          <a:prstGeom prst="rect">
            <a:avLst/>
          </a:prstGeom>
        </p:spPr>
      </p:pic>
    </p:spTree>
    <p:custDataLst>
      <p:tags r:id="rId2"/>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3.3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合同</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a:latin typeface="宋体" panose="02010600030101010101" pitchFamily="2" charset="-122"/>
                <a:ea typeface="宋体" panose="02010600030101010101" pitchFamily="2" charset="-122"/>
                <a:sym typeface="Wingdings" panose="05000000000000000000" charset="0"/>
              </a:rPr>
              <a:t>《中华人民共和国担保法》第十九条：当事人对保证方式没有约定或者约定不明确的，按照连带责任保证承担保证责任。</a:t>
            </a:r>
            <a:endParaRPr sz="2400">
              <a:latin typeface="宋体" panose="02010600030101010101" pitchFamily="2" charset="-122"/>
              <a:ea typeface="宋体" panose="02010600030101010101" pitchFamily="2" charset="-122"/>
              <a:sym typeface="Wingdings" panose="05000000000000000000" charset="0"/>
            </a:endParaRPr>
          </a:p>
          <a:p>
            <a:r>
              <a:rPr sz="2400" b="1">
                <a:latin typeface="宋体" panose="02010600030101010101" pitchFamily="2" charset="-122"/>
                <a:ea typeface="宋体" panose="02010600030101010101" pitchFamily="2" charset="-122"/>
                <a:sym typeface="Wingdings" panose="05000000000000000000" charset="0"/>
              </a:rPr>
              <a:t>法典链接：</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mn-ea"/>
              </a:rPr>
              <a:t>《中华人民共和国民法典》第六百八十六</a:t>
            </a:r>
            <a:r>
              <a:rPr sz="2400">
                <a:latin typeface="宋体" panose="02010600030101010101" pitchFamily="2" charset="-122"/>
                <a:ea typeface="宋体" panose="02010600030101010101" pitchFamily="2" charset="-122"/>
                <a:sym typeface="+mn-ea"/>
              </a:rPr>
              <a:t>条：保证的方式包括一般保证和连带责任保证。</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Wingdings" panose="05000000000000000000" charset="0"/>
              </a:rPr>
              <a:t>当事人在保证合同中对保证方式没有约定或者约定不明确的，按照一般保证承担保证责任。</a:t>
            </a:r>
            <a:endParaRPr sz="2400">
              <a:latin typeface="宋体" panose="02010600030101010101" pitchFamily="2" charset="-122"/>
              <a:ea typeface="宋体" panose="02010600030101010101" pitchFamily="2" charset="-122"/>
              <a:sym typeface="Wingdings" panose="05000000000000000000" charset="0"/>
            </a:endParaRPr>
          </a:p>
          <a:p>
            <a:endParaRPr lang="en-US" altLang="zh-CN"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3.3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合同</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法典链接：</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中华人民共和国民法典</a:t>
            </a:r>
            <a:r>
              <a:rPr sz="2400">
                <a:latin typeface="宋体" panose="02010600030101010101" pitchFamily="2" charset="-122"/>
                <a:ea typeface="宋体" panose="02010600030101010101" pitchFamily="2" charset="-122"/>
                <a:sym typeface="Wingdings" panose="05000000000000000000" charset="0"/>
              </a:rPr>
              <a:t>》第六百八十七条（节选）：一般保证的保证人在主合同纠纷未经审判或者仲裁，并就债务人财产依法强制执行仍不能履行债务前，有权拒绝向债权人承担保证责任，</a:t>
            </a:r>
            <a:r>
              <a:rPr lang="en-US" altLang="zh-CN" sz="2400">
                <a:latin typeface="宋体" panose="02010600030101010101" pitchFamily="2" charset="-122"/>
                <a:ea typeface="宋体" panose="02010600030101010101" pitchFamily="2" charset="-122"/>
                <a:sym typeface="Wingdings" panose="05000000000000000000" charset="0"/>
              </a:rPr>
              <a:t>……</a:t>
            </a:r>
            <a:endParaRPr lang="en-US" altLang="zh-CN"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3.4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人格权</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案例链接</a:t>
            </a:r>
            <a:r>
              <a:rPr sz="2400" b="1">
                <a:latin typeface="宋体" panose="02010600030101010101" pitchFamily="2" charset="-122"/>
                <a:ea typeface="宋体" panose="02010600030101010101" pitchFamily="2" charset="-122"/>
                <a:sym typeface="Wingdings" panose="05000000000000000000" charset="0"/>
              </a:rPr>
              <a:t>：</a:t>
            </a:r>
            <a:endParaRPr sz="2400" b="1">
              <a:latin typeface="宋体" panose="02010600030101010101" pitchFamily="2" charset="-122"/>
              <a:ea typeface="宋体" panose="02010600030101010101" pitchFamily="2" charset="-122"/>
              <a:sym typeface="Wingdings" panose="05000000000000000000" charset="0"/>
            </a:endParaRPr>
          </a:p>
          <a:p>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亲吻权纠纷案</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（四川省广汉市人民法院）</a:t>
            </a:r>
            <a:endParaRPr sz="2400">
              <a:latin typeface="宋体" panose="02010600030101010101" pitchFamily="2" charset="-122"/>
              <a:ea typeface="宋体" panose="02010600030101010101" pitchFamily="2" charset="-122"/>
              <a:sym typeface="Wingdings" panose="05000000000000000000" charset="0"/>
            </a:endParaRPr>
          </a:p>
          <a:p>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打麻将权纠纷案</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（广州市越秀区人民法院）</a:t>
            </a:r>
            <a:endParaRPr sz="2400">
              <a:latin typeface="宋体" panose="02010600030101010101" pitchFamily="2" charset="-122"/>
              <a:ea typeface="宋体" panose="02010600030101010101" pitchFamily="2" charset="-122"/>
              <a:sym typeface="Wingdings" panose="05000000000000000000" charset="0"/>
            </a:endParaRPr>
          </a:p>
          <a:p>
            <a:endParaRPr sz="2400" b="1">
              <a:latin typeface="宋体" panose="02010600030101010101" pitchFamily="2" charset="-122"/>
              <a:ea typeface="宋体" panose="02010600030101010101" pitchFamily="2" charset="-122"/>
              <a:sym typeface="Wingdings" panose="05000000000000000000" charset="0"/>
            </a:endParaRPr>
          </a:p>
          <a:p>
            <a:endParaRPr sz="2400" b="1">
              <a:latin typeface="宋体" panose="02010600030101010101" pitchFamily="2" charset="-122"/>
              <a:ea typeface="宋体" panose="02010600030101010101" pitchFamily="2" charset="-122"/>
              <a:sym typeface="Wingdings" panose="05000000000000000000" charset="0"/>
            </a:endParaRPr>
          </a:p>
          <a:p>
            <a:endParaRPr lang="en-US" altLang="zh-CN" sz="2400">
              <a:latin typeface="宋体" panose="02010600030101010101" pitchFamily="2" charset="-122"/>
              <a:ea typeface="宋体" panose="02010600030101010101" pitchFamily="2" charset="-122"/>
              <a:sym typeface="Wingdings" panose="05000000000000000000" charset="0"/>
            </a:endParaRPr>
          </a:p>
        </p:txBody>
      </p:sp>
      <p:pic>
        <p:nvPicPr>
          <p:cNvPr id="88067" name="图片 1" descr="（180325）烈士陵园打麻将案（人格权法）"/>
          <p:cNvPicPr>
            <a:picLocks noChangeAspect="1"/>
          </p:cNvPicPr>
          <p:nvPr/>
        </p:nvPicPr>
        <p:blipFill>
          <a:blip r:embed="rId1"/>
          <a:stretch>
            <a:fillRect/>
          </a:stretch>
        </p:blipFill>
        <p:spPr>
          <a:xfrm>
            <a:off x="6563360" y="2066925"/>
            <a:ext cx="4781550" cy="3165475"/>
          </a:xfrm>
          <a:prstGeom prst="rect">
            <a:avLst/>
          </a:prstGeom>
          <a:noFill/>
          <a:ln w="9525">
            <a:noFill/>
          </a:ln>
        </p:spPr>
      </p:pic>
    </p:spTree>
    <p:custDataLst>
      <p:tags r:id="rId2"/>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3.4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人格权</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法典</a:t>
            </a:r>
            <a:r>
              <a:rPr sz="2400" b="1">
                <a:latin typeface="宋体" panose="02010600030101010101" pitchFamily="2" charset="-122"/>
                <a:ea typeface="宋体" panose="02010600030101010101" pitchFamily="2" charset="-122"/>
                <a:sym typeface="Wingdings" panose="05000000000000000000" charset="0"/>
              </a:rPr>
              <a:t>链接</a:t>
            </a:r>
            <a:r>
              <a:rPr sz="2400" b="1">
                <a:latin typeface="宋体" panose="02010600030101010101" pitchFamily="2" charset="-122"/>
                <a:ea typeface="宋体" panose="02010600030101010101" pitchFamily="2" charset="-122"/>
                <a:sym typeface="Wingdings" panose="05000000000000000000" charset="0"/>
              </a:rPr>
              <a:t>：</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中华人民共和国民法典</a:t>
            </a:r>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第九百九十条：人格权是民事主体享有的生命权、身体权、健康权、姓名权、名称权、肖像权、名誉权、荣誉权、隐私权等权利。</a:t>
            </a:r>
            <a:endParaRPr sz="2400">
              <a:latin typeface="宋体" panose="02010600030101010101" pitchFamily="2" charset="-122"/>
              <a:ea typeface="宋体" panose="02010600030101010101" pitchFamily="2" charset="-122"/>
              <a:sym typeface="Wingdings" panose="05000000000000000000" charset="0"/>
            </a:endParaRPr>
          </a:p>
          <a:p>
            <a:r>
              <a:rPr sz="2400" b="1" u="sng">
                <a:latin typeface="宋体" panose="02010600030101010101" pitchFamily="2" charset="-122"/>
                <a:ea typeface="宋体" panose="02010600030101010101" pitchFamily="2" charset="-122"/>
                <a:sym typeface="Wingdings" panose="05000000000000000000" charset="0"/>
              </a:rPr>
              <a:t>除前款规定的人格权外，自然人享有基于人身自由、人格尊严产生的其他人格权益</a:t>
            </a:r>
            <a:r>
              <a:rPr sz="2400">
                <a:latin typeface="宋体" panose="02010600030101010101" pitchFamily="2" charset="-122"/>
                <a:ea typeface="宋体" panose="02010600030101010101" pitchFamily="2" charset="-122"/>
                <a:sym typeface="Wingdings" panose="05000000000000000000" charset="0"/>
              </a:rPr>
              <a:t>。</a:t>
            </a:r>
            <a:endParaRPr sz="2400">
              <a:latin typeface="宋体" panose="02010600030101010101" pitchFamily="2" charset="-122"/>
              <a:ea typeface="宋体" panose="02010600030101010101" pitchFamily="2" charset="-122"/>
              <a:sym typeface="Wingdings" panose="05000000000000000000" charset="0"/>
            </a:endParaRPr>
          </a:p>
          <a:p>
            <a:endParaRPr sz="2400" b="1">
              <a:latin typeface="宋体" panose="02010600030101010101" pitchFamily="2" charset="-122"/>
              <a:ea typeface="宋体" panose="02010600030101010101" pitchFamily="2" charset="-122"/>
              <a:sym typeface="Wingdings" panose="05000000000000000000" charset="0"/>
            </a:endParaRPr>
          </a:p>
          <a:p>
            <a:endParaRPr lang="en-US" altLang="zh-CN"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3.5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婚姻</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法典链接：</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中华人民共和国民法典</a:t>
            </a:r>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第一千零四十八条：直系血亲或者三代以内的旁系血亲禁止结婚。</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祖（外</a:t>
            </a:r>
            <a:r>
              <a:rPr sz="2400">
                <a:latin typeface="宋体" panose="02010600030101010101" pitchFamily="2" charset="-122"/>
                <a:ea typeface="宋体" panose="02010600030101010101" pitchFamily="2" charset="-122"/>
                <a:sym typeface="Wingdings" panose="05000000000000000000" charset="0"/>
              </a:rPr>
              <a:t>）父母</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叔叔           父母              舅舅</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堂姐          妹妹 </a:t>
            </a:r>
            <a:r>
              <a:rPr sz="2400" b="1">
                <a:solidFill>
                  <a:srgbClr val="FF0000"/>
                </a:solidFill>
                <a:latin typeface="宋体" panose="02010600030101010101" pitchFamily="2" charset="-122"/>
                <a:ea typeface="宋体" panose="02010600030101010101" pitchFamily="2" charset="-122"/>
                <a:sym typeface="Wingdings" panose="05000000000000000000" charset="0"/>
              </a:rPr>
              <a:t>己身</a:t>
            </a:r>
            <a:r>
              <a:rPr sz="2400">
                <a:latin typeface="宋体" panose="02010600030101010101" pitchFamily="2" charset="-122"/>
                <a:ea typeface="宋体" panose="02010600030101010101" pitchFamily="2" charset="-122"/>
                <a:sym typeface="Wingdings" panose="05000000000000000000" charset="0"/>
              </a:rPr>
              <a:t>          表妹</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堂侄女           女儿            表侄女</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孙子（女</a:t>
            </a:r>
            <a:r>
              <a:rPr sz="2400">
                <a:latin typeface="宋体" panose="02010600030101010101" pitchFamily="2" charset="-122"/>
                <a:ea typeface="宋体" panose="02010600030101010101" pitchFamily="2" charset="-122"/>
                <a:sym typeface="Wingdings" panose="05000000000000000000" charset="0"/>
              </a:rPr>
              <a:t>）</a:t>
            </a:r>
            <a:endParaRPr sz="2400">
              <a:latin typeface="宋体" panose="02010600030101010101" pitchFamily="2" charset="-122"/>
              <a:ea typeface="宋体" panose="02010600030101010101" pitchFamily="2" charset="-122"/>
              <a:sym typeface="Wingdings" panose="05000000000000000000" charset="0"/>
            </a:endParaRPr>
          </a:p>
          <a:p>
            <a:endParaRPr lang="en-US" altLang="zh-CN"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3.5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婚姻</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法典链接：</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中华人民共和国民法典</a:t>
            </a:r>
            <a:r>
              <a:rPr sz="2400">
                <a:latin typeface="宋体" panose="02010600030101010101" pitchFamily="2" charset="-122"/>
                <a:ea typeface="宋体" panose="02010600030101010101" pitchFamily="2" charset="-122"/>
                <a:sym typeface="Wingdings" panose="05000000000000000000" charset="0"/>
              </a:rPr>
              <a:t>》第一千零六十四条：夫妻双方共同签名或夫妻一方事后追认等</a:t>
            </a:r>
            <a:r>
              <a:rPr sz="2400" b="1" u="sng">
                <a:latin typeface="宋体" panose="02010600030101010101" pitchFamily="2" charset="-122"/>
                <a:ea typeface="宋体" panose="02010600030101010101" pitchFamily="2" charset="-122"/>
                <a:sym typeface="Wingdings" panose="05000000000000000000" charset="0"/>
              </a:rPr>
              <a:t>共同意思表示</a:t>
            </a:r>
            <a:r>
              <a:rPr sz="2400">
                <a:latin typeface="宋体" panose="02010600030101010101" pitchFamily="2" charset="-122"/>
                <a:ea typeface="宋体" panose="02010600030101010101" pitchFamily="2" charset="-122"/>
                <a:sym typeface="Wingdings" panose="05000000000000000000" charset="0"/>
              </a:rPr>
              <a:t>所负的债务，以及夫妻一方在婚姻关系存续期间以个人名义</a:t>
            </a:r>
            <a:r>
              <a:rPr sz="2400" b="1" u="sng">
                <a:latin typeface="宋体" panose="02010600030101010101" pitchFamily="2" charset="-122"/>
                <a:ea typeface="宋体" panose="02010600030101010101" pitchFamily="2" charset="-122"/>
                <a:sym typeface="Wingdings" panose="05000000000000000000" charset="0"/>
              </a:rPr>
              <a:t>为家庭日常生活需要</a:t>
            </a:r>
            <a:r>
              <a:rPr sz="2400">
                <a:latin typeface="宋体" panose="02010600030101010101" pitchFamily="2" charset="-122"/>
                <a:ea typeface="宋体" panose="02010600030101010101" pitchFamily="2" charset="-122"/>
                <a:sym typeface="Wingdings" panose="05000000000000000000" charset="0"/>
              </a:rPr>
              <a:t>所负的债务，属于夫妻共同债务。</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夫妻一方在婚姻关系存续期间以个人名义超出家庭日常生活需要所负的债务，不属于夫妻共同债务；但是，债权人能够证明该债务用于夫妻共同生活、共同生产经营或者夫妻双方共同意思表示的除外。</a:t>
            </a:r>
            <a:endParaRPr sz="2400" b="1">
              <a:latin typeface="宋体" panose="02010600030101010101" pitchFamily="2" charset="-122"/>
              <a:ea typeface="宋体" panose="02010600030101010101" pitchFamily="2" charset="-122"/>
              <a:sym typeface="Wingdings" panose="05000000000000000000" charset="0"/>
            </a:endParaRPr>
          </a:p>
          <a:p>
            <a:endParaRPr lang="en-US" altLang="zh-CN"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rPr>
              <a:t>1.1 </a:t>
            </a:r>
            <a:r>
              <a:rPr sz="3200">
                <a:latin typeface="宋体" panose="02010600030101010101" pitchFamily="2" charset="-122"/>
                <a:ea typeface="宋体" panose="02010600030101010101" pitchFamily="2" charset="-122"/>
              </a:rPr>
              <a:t>民法是私法</a:t>
            </a:r>
            <a:endParaRPr sz="320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69925" y="1290955"/>
            <a:ext cx="10852150" cy="5050155"/>
          </a:xfrm>
        </p:spPr>
        <p:txBody>
          <a:bodyPr/>
          <a:p>
            <a:r>
              <a:rPr lang="zh-CN" altLang="en-US" sz="2400" b="1">
                <a:latin typeface="宋体" panose="02010600030101010101" pitchFamily="2" charset="-122"/>
                <a:ea typeface="宋体" panose="02010600030101010101" pitchFamily="2" charset="-122"/>
              </a:rPr>
              <a:t>法典链接：</a:t>
            </a:r>
            <a:r>
              <a:rPr lang="zh-CN" altLang="en-US" sz="2400">
                <a:latin typeface="宋体" panose="02010600030101010101" pitchFamily="2" charset="-122"/>
                <a:ea typeface="宋体" panose="02010600030101010101" pitchFamily="2" charset="-122"/>
              </a:rPr>
              <a:t>《中华人民共和国民法典》第二条：民法调整</a:t>
            </a:r>
            <a:r>
              <a:rPr lang="zh-CN" altLang="en-US" sz="2400" b="1" u="sng">
                <a:solidFill>
                  <a:srgbClr val="FF0000"/>
                </a:solidFill>
                <a:latin typeface="宋体" panose="02010600030101010101" pitchFamily="2" charset="-122"/>
                <a:ea typeface="宋体" panose="02010600030101010101" pitchFamily="2" charset="-122"/>
              </a:rPr>
              <a:t>平等主体</a:t>
            </a:r>
            <a:r>
              <a:rPr lang="zh-CN" altLang="en-US" sz="2400">
                <a:latin typeface="宋体" panose="02010600030101010101" pitchFamily="2" charset="-122"/>
                <a:ea typeface="宋体" panose="02010600030101010101" pitchFamily="2" charset="-122"/>
              </a:rPr>
              <a:t>的自然人、法人和非法人组织之间的人身关系和财产关系。</a:t>
            </a:r>
            <a:endParaRPr lang="zh-CN" altLang="en-US"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      </a:t>
            </a:r>
            <a:endParaRPr lang="en-US" altLang="zh-CN" sz="2400">
              <a:latin typeface="宋体" panose="02010600030101010101" pitchFamily="2" charset="-122"/>
              <a:ea typeface="宋体" panose="02010600030101010101" pitchFamily="2" charset="-122"/>
            </a:endParaRPr>
          </a:p>
          <a:p>
            <a:r>
              <a:rPr sz="2400" b="1">
                <a:latin typeface="宋体" panose="02010600030101010101" pitchFamily="2" charset="-122"/>
                <a:ea typeface="宋体" panose="02010600030101010101" pitchFamily="2" charset="-122"/>
              </a:rPr>
              <a:t>《民法典》是私法的典型代表。</a:t>
            </a:r>
            <a:endParaRPr sz="2400" b="1">
              <a:latin typeface="宋体" panose="02010600030101010101" pitchFamily="2" charset="-122"/>
              <a:ea typeface="宋体" panose="02010600030101010101" pitchFamily="2" charset="-122"/>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rPr>
              <a:t>公法与私法的本质区别：</a:t>
            </a:r>
            <a:endParaRPr sz="2400">
              <a:latin typeface="宋体" panose="02010600030101010101" pitchFamily="2" charset="-122"/>
              <a:ea typeface="宋体" panose="02010600030101010101" pitchFamily="2" charset="-122"/>
            </a:endParaRPr>
          </a:p>
          <a:p>
            <a:r>
              <a:rPr sz="2400">
                <a:latin typeface="宋体" panose="02010600030101010101" pitchFamily="2" charset="-122"/>
                <a:ea typeface="宋体" panose="02010600030101010101" pitchFamily="2" charset="-122"/>
              </a:rPr>
              <a:t>公法调整不平等主体之间的法律关系。</a:t>
            </a:r>
            <a:endParaRPr sz="2400">
              <a:latin typeface="宋体" panose="02010600030101010101" pitchFamily="2" charset="-122"/>
              <a:ea typeface="宋体" panose="02010600030101010101" pitchFamily="2" charset="-122"/>
            </a:endParaRPr>
          </a:p>
          <a:p>
            <a:r>
              <a:rPr sz="2400">
                <a:latin typeface="宋体" panose="02010600030101010101" pitchFamily="2" charset="-122"/>
                <a:ea typeface="宋体" panose="02010600030101010101" pitchFamily="2" charset="-122"/>
              </a:rPr>
              <a:t>私法调整平等主体之间的法律关系</a:t>
            </a:r>
            <a:endParaRPr sz="2400">
              <a:latin typeface="宋体" panose="02010600030101010101" pitchFamily="2" charset="-122"/>
              <a:ea typeface="宋体" panose="02010600030101010101" pitchFamily="2" charset="-122"/>
            </a:endParaRPr>
          </a:p>
        </p:txBody>
      </p:sp>
      <p:pic>
        <p:nvPicPr>
          <p:cNvPr id="4" name="图片 3" descr="私法"/>
          <p:cNvPicPr>
            <a:picLocks noChangeAspect="1"/>
          </p:cNvPicPr>
          <p:nvPr>
            <p:custDataLst>
              <p:tags r:id="rId1"/>
            </p:custDataLst>
          </p:nvPr>
        </p:nvPicPr>
        <p:blipFill>
          <a:blip r:embed="rId2"/>
          <a:stretch>
            <a:fillRect/>
          </a:stretch>
        </p:blipFill>
        <p:spPr>
          <a:xfrm>
            <a:off x="6130925" y="2407285"/>
            <a:ext cx="5213985" cy="3517900"/>
          </a:xfrm>
          <a:prstGeom prst="rect">
            <a:avLst/>
          </a:prstGeom>
        </p:spPr>
      </p:pic>
      <p:pic>
        <p:nvPicPr>
          <p:cNvPr id="5" name="图片 4"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9175" y="2179320"/>
            <a:ext cx="914400" cy="914400"/>
          </a:xfrm>
          <a:prstGeom prst="rect">
            <a:avLst/>
          </a:prstGeom>
        </p:spPr>
      </p:pic>
    </p:spTree>
    <p:custDataLst>
      <p:tags r:id="rId5"/>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3.5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婚姻</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立法脉络</a:t>
            </a:r>
            <a:r>
              <a:rPr sz="2400" b="1">
                <a:latin typeface="宋体" panose="02010600030101010101" pitchFamily="2" charset="-122"/>
                <a:ea typeface="宋体" panose="02010600030101010101" pitchFamily="2" charset="-122"/>
                <a:sym typeface="Wingdings" panose="05000000000000000000" charset="0"/>
              </a:rPr>
              <a:t>：</a:t>
            </a:r>
            <a:endParaRPr sz="2400" b="1">
              <a:latin typeface="宋体" panose="02010600030101010101" pitchFamily="2" charset="-122"/>
              <a:ea typeface="宋体" panose="02010600030101010101" pitchFamily="2" charset="-122"/>
              <a:sym typeface="Wingdings" panose="05000000000000000000" charset="0"/>
            </a:endParaRPr>
          </a:p>
          <a:p>
            <a:r>
              <a:rPr lang="en-US" altLang="zh-CN" sz="2400">
                <a:latin typeface="宋体" panose="02010600030101010101" pitchFamily="2" charset="-122"/>
                <a:ea typeface="宋体" panose="02010600030101010101" pitchFamily="2" charset="-122"/>
                <a:sym typeface="Wingdings" panose="05000000000000000000" charset="0"/>
              </a:rPr>
              <a:t>2001</a:t>
            </a:r>
            <a:r>
              <a:rPr sz="2400">
                <a:latin typeface="宋体" panose="02010600030101010101" pitchFamily="2" charset="-122"/>
                <a:ea typeface="宋体" panose="02010600030101010101" pitchFamily="2" charset="-122"/>
                <a:sym typeface="Wingdings" panose="05000000000000000000" charset="0"/>
              </a:rPr>
              <a:t>年：</a:t>
            </a:r>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中华人民共和国婚姻法</a:t>
            </a:r>
            <a:r>
              <a:rPr sz="2400">
                <a:latin typeface="宋体" panose="02010600030101010101" pitchFamily="2" charset="-122"/>
                <a:ea typeface="宋体" panose="02010600030101010101" pitchFamily="2" charset="-122"/>
                <a:sym typeface="Wingdings" panose="05000000000000000000" charset="0"/>
              </a:rPr>
              <a:t>》第四十一条：离婚时，原为</a:t>
            </a:r>
            <a:r>
              <a:rPr sz="2400" b="1" u="sng">
                <a:latin typeface="宋体" panose="02010600030101010101" pitchFamily="2" charset="-122"/>
                <a:ea typeface="宋体" panose="02010600030101010101" pitchFamily="2" charset="-122"/>
                <a:sym typeface="Wingdings" panose="05000000000000000000" charset="0"/>
              </a:rPr>
              <a:t>夫妻共同生活所负</a:t>
            </a:r>
            <a:r>
              <a:rPr sz="2400">
                <a:latin typeface="宋体" panose="02010600030101010101" pitchFamily="2" charset="-122"/>
                <a:ea typeface="宋体" panose="02010600030101010101" pitchFamily="2" charset="-122"/>
                <a:sym typeface="Wingdings" panose="05000000000000000000" charset="0"/>
              </a:rPr>
              <a:t>的债务，应当共同偿还。</a:t>
            </a:r>
            <a:endParaRPr sz="2400">
              <a:latin typeface="宋体" panose="02010600030101010101" pitchFamily="2" charset="-122"/>
              <a:ea typeface="宋体" panose="02010600030101010101" pitchFamily="2" charset="-122"/>
              <a:sym typeface="Wingdings" panose="05000000000000000000" charset="0"/>
            </a:endParaRPr>
          </a:p>
          <a:p>
            <a:r>
              <a:rPr lang="en-US" altLang="zh-CN" sz="2400">
                <a:latin typeface="宋体" panose="02010600030101010101" pitchFamily="2" charset="-122"/>
                <a:ea typeface="宋体" panose="02010600030101010101" pitchFamily="2" charset="-122"/>
                <a:sym typeface="Wingdings" panose="05000000000000000000" charset="0"/>
              </a:rPr>
              <a:t>2003</a:t>
            </a:r>
            <a:r>
              <a:rPr sz="2400">
                <a:latin typeface="宋体" panose="02010600030101010101" pitchFamily="2" charset="-122"/>
                <a:ea typeface="宋体" panose="02010600030101010101" pitchFamily="2" charset="-122"/>
                <a:sym typeface="Wingdings" panose="05000000000000000000" charset="0"/>
              </a:rPr>
              <a:t>年：</a:t>
            </a:r>
            <a:r>
              <a:rPr sz="2400">
                <a:latin typeface="宋体" panose="02010600030101010101" pitchFamily="2" charset="-122"/>
                <a:ea typeface="宋体" panose="02010600030101010101" pitchFamily="2" charset="-122"/>
                <a:sym typeface="Wingdings" panose="05000000000000000000" charset="0"/>
              </a:rPr>
              <a:t>《最高人民法院关于适用</a:t>
            </a:r>
            <a:r>
              <a:rPr lang="en-US" altLang="zh-CN" sz="2400">
                <a:latin typeface="宋体" panose="02010600030101010101" pitchFamily="2" charset="-122"/>
                <a:ea typeface="宋体" panose="02010600030101010101" pitchFamily="2" charset="-122"/>
                <a:sym typeface="Wingdings" panose="05000000000000000000" charset="0"/>
              </a:rPr>
              <a:t>&lt;</a:t>
            </a:r>
            <a:r>
              <a:rPr sz="2400">
                <a:latin typeface="宋体" panose="02010600030101010101" pitchFamily="2" charset="-122"/>
                <a:ea typeface="宋体" panose="02010600030101010101" pitchFamily="2" charset="-122"/>
                <a:sym typeface="Wingdings" panose="05000000000000000000" charset="0"/>
              </a:rPr>
              <a:t>中华人民共和国婚姻法</a:t>
            </a:r>
            <a:r>
              <a:rPr lang="en-US" altLang="zh-CN" sz="2400">
                <a:latin typeface="宋体" panose="02010600030101010101" pitchFamily="2" charset="-122"/>
                <a:ea typeface="宋体" panose="02010600030101010101" pitchFamily="2" charset="-122"/>
                <a:sym typeface="Wingdings" panose="05000000000000000000" charset="0"/>
              </a:rPr>
              <a:t>&gt;</a:t>
            </a:r>
            <a:r>
              <a:rPr sz="2400">
                <a:latin typeface="宋体" panose="02010600030101010101" pitchFamily="2" charset="-122"/>
                <a:ea typeface="宋体" panose="02010600030101010101" pitchFamily="2" charset="-122"/>
                <a:sym typeface="Wingdings" panose="05000000000000000000" charset="0"/>
              </a:rPr>
              <a:t>若干问题的解释（二）》第二十四条：债权人就婚姻关系存续期间夫妻一方以个人名义所负债务主张权利的，应当按夫妻共同债务处理。但夫妻一方能够证明债权人与债务人明确约定为个人债务，或者能够证明属于婚姻法第十九条第三款规定情形的除外。</a:t>
            </a:r>
            <a:endParaRPr sz="2400" b="1">
              <a:latin typeface="宋体" panose="02010600030101010101" pitchFamily="2" charset="-122"/>
              <a:ea typeface="宋体" panose="02010600030101010101" pitchFamily="2" charset="-122"/>
              <a:sym typeface="Wingdings" panose="05000000000000000000" charset="0"/>
            </a:endParaRPr>
          </a:p>
          <a:p>
            <a:endParaRPr lang="en-US" altLang="zh-CN"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3.5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婚姻</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立法脉络</a:t>
            </a:r>
            <a:r>
              <a:rPr sz="2400" b="1">
                <a:latin typeface="宋体" panose="02010600030101010101" pitchFamily="2" charset="-122"/>
                <a:ea typeface="宋体" panose="02010600030101010101" pitchFamily="2" charset="-122"/>
                <a:sym typeface="Wingdings" panose="05000000000000000000" charset="0"/>
              </a:rPr>
              <a:t>：</a:t>
            </a:r>
            <a:endParaRPr sz="2400" b="1">
              <a:latin typeface="宋体" panose="02010600030101010101" pitchFamily="2" charset="-122"/>
              <a:ea typeface="宋体" panose="02010600030101010101" pitchFamily="2" charset="-122"/>
              <a:sym typeface="Wingdings" panose="05000000000000000000" charset="0"/>
            </a:endParaRPr>
          </a:p>
          <a:p>
            <a:r>
              <a:rPr lang="en-US" altLang="zh-CN" sz="2400">
                <a:latin typeface="宋体" panose="02010600030101010101" pitchFamily="2" charset="-122"/>
                <a:ea typeface="宋体" panose="02010600030101010101" pitchFamily="2" charset="-122"/>
                <a:sym typeface="Wingdings" panose="05000000000000000000" charset="0"/>
              </a:rPr>
              <a:t>2017</a:t>
            </a:r>
            <a:r>
              <a:rPr sz="2400">
                <a:latin typeface="宋体" panose="02010600030101010101" pitchFamily="2" charset="-122"/>
                <a:ea typeface="宋体" panose="02010600030101010101" pitchFamily="2" charset="-122"/>
                <a:sym typeface="Wingdings" panose="05000000000000000000" charset="0"/>
              </a:rPr>
              <a:t>年：《最高人民法院关于适用</a:t>
            </a:r>
            <a:r>
              <a:rPr lang="en-US" altLang="zh-CN" sz="2400">
                <a:latin typeface="宋体" panose="02010600030101010101" pitchFamily="2" charset="-122"/>
                <a:ea typeface="宋体" panose="02010600030101010101" pitchFamily="2" charset="-122"/>
                <a:sym typeface="Wingdings" panose="05000000000000000000" charset="0"/>
              </a:rPr>
              <a:t>&lt;</a:t>
            </a:r>
            <a:r>
              <a:rPr sz="2400">
                <a:latin typeface="宋体" panose="02010600030101010101" pitchFamily="2" charset="-122"/>
                <a:ea typeface="宋体" panose="02010600030101010101" pitchFamily="2" charset="-122"/>
                <a:sym typeface="Wingdings" panose="05000000000000000000" charset="0"/>
              </a:rPr>
              <a:t>中华人民共和国婚姻法</a:t>
            </a:r>
            <a:r>
              <a:rPr lang="en-US" altLang="zh-CN" sz="2400">
                <a:latin typeface="宋体" panose="02010600030101010101" pitchFamily="2" charset="-122"/>
                <a:ea typeface="宋体" panose="02010600030101010101" pitchFamily="2" charset="-122"/>
                <a:sym typeface="Wingdings" panose="05000000000000000000" charset="0"/>
              </a:rPr>
              <a:t>&gt;</a:t>
            </a:r>
            <a:r>
              <a:rPr sz="2400">
                <a:latin typeface="宋体" panose="02010600030101010101" pitchFamily="2" charset="-122"/>
                <a:ea typeface="宋体" panose="02010600030101010101" pitchFamily="2" charset="-122"/>
                <a:sym typeface="Wingdings" panose="05000000000000000000" charset="0"/>
              </a:rPr>
              <a:t>若干问题的解释（二）的补充规定》：夫妻一方与第三人串通，虚构债务，第三人主张权利的，人民法院不予支持。夫妻一方在从事赌博、吸毒等违法犯罪活动中所负的债务，</a:t>
            </a:r>
            <a:r>
              <a:rPr sz="2400">
                <a:latin typeface="宋体" panose="02010600030101010101" pitchFamily="2" charset="-122"/>
                <a:ea typeface="宋体" panose="02010600030101010101" pitchFamily="2" charset="-122"/>
                <a:sym typeface="Wingdings" panose="05000000000000000000" charset="0"/>
              </a:rPr>
              <a:t>第三人主张权利的，人民法院不予支持。</a:t>
            </a:r>
            <a:endParaRPr sz="2400">
              <a:latin typeface="宋体" panose="02010600030101010101" pitchFamily="2" charset="-122"/>
              <a:ea typeface="宋体" panose="02010600030101010101" pitchFamily="2" charset="-122"/>
              <a:sym typeface="Wingdings" panose="05000000000000000000" charset="0"/>
            </a:endParaRPr>
          </a:p>
          <a:p>
            <a:r>
              <a:rPr lang="en-US" altLang="zh-CN" sz="2400">
                <a:latin typeface="宋体" panose="02010600030101010101" pitchFamily="2" charset="-122"/>
                <a:ea typeface="宋体" panose="02010600030101010101" pitchFamily="2" charset="-122"/>
                <a:sym typeface="Wingdings" panose="05000000000000000000" charset="0"/>
              </a:rPr>
              <a:t>2018</a:t>
            </a:r>
            <a:r>
              <a:rPr sz="2400">
                <a:latin typeface="宋体" panose="02010600030101010101" pitchFamily="2" charset="-122"/>
                <a:ea typeface="宋体" panose="02010600030101010101" pitchFamily="2" charset="-122"/>
                <a:sym typeface="Wingdings" panose="05000000000000000000" charset="0"/>
              </a:rPr>
              <a:t>年：《最高人民法院关于审理涉及夫妻债务纠纷案件适用法律有关问题的解释》第一条：夫妻双方共同签字或者夫妻一方事后追认等共同意思表示所负的债务，应当认定为夫妻共同债务。</a:t>
            </a:r>
            <a:endParaRPr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3.5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婚姻</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立法脉络</a:t>
            </a:r>
            <a:r>
              <a:rPr sz="2400" b="1">
                <a:latin typeface="宋体" panose="02010600030101010101" pitchFamily="2" charset="-122"/>
                <a:ea typeface="宋体" panose="02010600030101010101" pitchFamily="2" charset="-122"/>
                <a:sym typeface="Wingdings" panose="05000000000000000000" charset="0"/>
              </a:rPr>
              <a:t>：</a:t>
            </a:r>
            <a:endParaRPr sz="2400">
              <a:latin typeface="宋体" panose="02010600030101010101" pitchFamily="2" charset="-122"/>
              <a:ea typeface="宋体" panose="02010600030101010101" pitchFamily="2" charset="-122"/>
              <a:sym typeface="Wingdings" panose="05000000000000000000" charset="0"/>
            </a:endParaRPr>
          </a:p>
          <a:p>
            <a:r>
              <a:rPr lang="en-US" altLang="zh-CN" sz="2400">
                <a:latin typeface="宋体" panose="02010600030101010101" pitchFamily="2" charset="-122"/>
                <a:ea typeface="宋体" panose="02010600030101010101" pitchFamily="2" charset="-122"/>
                <a:sym typeface="Wingdings" panose="05000000000000000000" charset="0"/>
              </a:rPr>
              <a:t>2018</a:t>
            </a:r>
            <a:r>
              <a:rPr sz="2400">
                <a:latin typeface="宋体" panose="02010600030101010101" pitchFamily="2" charset="-122"/>
                <a:ea typeface="宋体" panose="02010600030101010101" pitchFamily="2" charset="-122"/>
                <a:sym typeface="Wingdings" panose="05000000000000000000" charset="0"/>
              </a:rPr>
              <a:t>年：《最高人民法院关于审理涉及夫妻债务纠纷案件适用法律有关问题的解释》第二条：</a:t>
            </a:r>
            <a:r>
              <a:rPr sz="2400">
                <a:latin typeface="宋体" panose="02010600030101010101" pitchFamily="2" charset="-122"/>
                <a:ea typeface="宋体" panose="02010600030101010101" pitchFamily="2" charset="-122"/>
                <a:sym typeface="Wingdings" panose="05000000000000000000" charset="0"/>
              </a:rPr>
              <a:t>夫妻一方在婚姻关系存续期间以个人名义为家庭日常生活需要所负的债务，债权人以属于夫妻共同债务为由主张权利的，人民法院应予支持。</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第三条：夫妻一方在婚姻关系存续期间以个人名义超出家庭日常生活需要所负的债务，债权人以属于夫妻共同债务为由主张权利的，人民法院不</a:t>
            </a:r>
            <a:r>
              <a:rPr sz="2400">
                <a:latin typeface="宋体" panose="02010600030101010101" pitchFamily="2" charset="-122"/>
                <a:ea typeface="宋体" panose="02010600030101010101" pitchFamily="2" charset="-122"/>
                <a:sym typeface="Wingdings" panose="05000000000000000000" charset="0"/>
              </a:rPr>
              <a:t>予支持，但债权人能够证明该债务用于夫妻共同生活、共同生产经营或者夫妻双方共同意思表示的除外。</a:t>
            </a:r>
            <a:endParaRPr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3.6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继承</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案例链接</a:t>
            </a:r>
            <a:r>
              <a:rPr sz="2400" b="1">
                <a:latin typeface="宋体" panose="02010600030101010101" pitchFamily="2" charset="-122"/>
                <a:ea typeface="宋体" panose="02010600030101010101" pitchFamily="2" charset="-122"/>
                <a:sym typeface="Wingdings" panose="05000000000000000000" charset="0"/>
              </a:rPr>
              <a:t>：</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甲年迈，有房产一处，有成年子女甲</a:t>
            </a:r>
            <a:r>
              <a:rPr lang="en-US" altLang="zh-CN" sz="2400">
                <a:latin typeface="宋体" panose="02010600030101010101" pitchFamily="2" charset="-122"/>
                <a:ea typeface="宋体" panose="02010600030101010101" pitchFamily="2" charset="-122"/>
                <a:sym typeface="Wingdings" panose="05000000000000000000" charset="0"/>
              </a:rPr>
              <a:t>1</a:t>
            </a:r>
            <a:r>
              <a:rPr sz="2400">
                <a:latin typeface="宋体" panose="02010600030101010101" pitchFamily="2" charset="-122"/>
                <a:ea typeface="宋体" panose="02010600030101010101" pitchFamily="2" charset="-122"/>
                <a:sym typeface="Wingdings" panose="05000000000000000000" charset="0"/>
              </a:rPr>
              <a:t>、甲</a:t>
            </a:r>
            <a:r>
              <a:rPr lang="en-US" altLang="zh-CN" sz="2400">
                <a:latin typeface="宋体" panose="02010600030101010101" pitchFamily="2" charset="-122"/>
                <a:ea typeface="宋体" panose="02010600030101010101" pitchFamily="2" charset="-122"/>
                <a:sym typeface="Wingdings" panose="05000000000000000000" charset="0"/>
              </a:rPr>
              <a:t>2</a:t>
            </a:r>
            <a:r>
              <a:rPr sz="2400">
                <a:latin typeface="宋体" panose="02010600030101010101" pitchFamily="2" charset="-122"/>
                <a:ea typeface="宋体" panose="02010600030101010101" pitchFamily="2" charset="-122"/>
                <a:sym typeface="Wingdings" panose="05000000000000000000" charset="0"/>
              </a:rPr>
              <a:t>、甲</a:t>
            </a:r>
            <a:r>
              <a:rPr lang="en-US" altLang="zh-CN" sz="2400">
                <a:latin typeface="宋体" panose="02010600030101010101" pitchFamily="2" charset="-122"/>
                <a:ea typeface="宋体" panose="02010600030101010101" pitchFamily="2" charset="-122"/>
                <a:sym typeface="Wingdings" panose="05000000000000000000" charset="0"/>
              </a:rPr>
              <a:t>3</a:t>
            </a:r>
            <a:r>
              <a:rPr sz="2400">
                <a:latin typeface="宋体" panose="02010600030101010101" pitchFamily="2" charset="-122"/>
                <a:ea typeface="宋体" panose="02010600030101010101" pitchFamily="2" charset="-122"/>
                <a:sym typeface="Wingdings" panose="05000000000000000000" charset="0"/>
              </a:rPr>
              <a:t>三人（无其他法定继承人）。假设甲于</a:t>
            </a:r>
            <a:r>
              <a:rPr lang="en-US" altLang="zh-CN" sz="2400">
                <a:latin typeface="宋体" panose="02010600030101010101" pitchFamily="2" charset="-122"/>
                <a:ea typeface="宋体" panose="02010600030101010101" pitchFamily="2" charset="-122"/>
                <a:sym typeface="Wingdings" panose="05000000000000000000" charset="0"/>
              </a:rPr>
              <a:t>3</a:t>
            </a:r>
            <a:r>
              <a:rPr sz="2400">
                <a:latin typeface="宋体" panose="02010600030101010101" pitchFamily="2" charset="-122"/>
                <a:ea typeface="宋体" panose="02010600030101010101" pitchFamily="2" charset="-122"/>
                <a:sym typeface="Wingdings" panose="05000000000000000000" charset="0"/>
              </a:rPr>
              <a:t>月，</a:t>
            </a:r>
            <a:r>
              <a:rPr sz="2400">
                <a:latin typeface="宋体" panose="02010600030101010101" pitchFamily="2" charset="-122"/>
                <a:ea typeface="宋体" panose="02010600030101010101" pitchFamily="2" charset="-122"/>
                <a:sym typeface="Wingdings" panose="05000000000000000000" charset="0"/>
              </a:rPr>
              <a:t>到公证处办理公证遗嘱，载明房产由长子甲</a:t>
            </a:r>
            <a:r>
              <a:rPr lang="en-US" altLang="zh-CN" sz="2400">
                <a:latin typeface="宋体" panose="02010600030101010101" pitchFamily="2" charset="-122"/>
                <a:ea typeface="宋体" panose="02010600030101010101" pitchFamily="2" charset="-122"/>
                <a:sym typeface="Wingdings" panose="05000000000000000000" charset="0"/>
              </a:rPr>
              <a:t>1</a:t>
            </a:r>
            <a:r>
              <a:rPr sz="2400">
                <a:latin typeface="宋体" panose="02010600030101010101" pitchFamily="2" charset="-122"/>
                <a:ea typeface="宋体" panose="02010600030101010101" pitchFamily="2" charset="-122"/>
                <a:sym typeface="Wingdings" panose="05000000000000000000" charset="0"/>
              </a:rPr>
              <a:t>继承；</a:t>
            </a:r>
            <a:r>
              <a:rPr lang="en-US" altLang="zh-CN" sz="2400">
                <a:latin typeface="宋体" panose="02010600030101010101" pitchFamily="2" charset="-122"/>
                <a:ea typeface="宋体" panose="02010600030101010101" pitchFamily="2" charset="-122"/>
                <a:sym typeface="Wingdings" panose="05000000000000000000" charset="0"/>
              </a:rPr>
              <a:t>4</a:t>
            </a:r>
            <a:r>
              <a:rPr sz="2400">
                <a:latin typeface="宋体" panose="02010600030101010101" pitchFamily="2" charset="-122"/>
                <a:ea typeface="宋体" panose="02010600030101010101" pitchFamily="2" charset="-122"/>
                <a:sym typeface="Wingdings" panose="05000000000000000000" charset="0"/>
              </a:rPr>
              <a:t>月，</a:t>
            </a:r>
            <a:r>
              <a:rPr sz="2400">
                <a:latin typeface="宋体" panose="02010600030101010101" pitchFamily="2" charset="-122"/>
                <a:ea typeface="宋体" panose="02010600030101010101" pitchFamily="2" charset="-122"/>
                <a:sym typeface="Wingdings" panose="05000000000000000000" charset="0"/>
              </a:rPr>
              <a:t>亲笔书写遗嘱，载明房产由次子甲</a:t>
            </a:r>
            <a:r>
              <a:rPr lang="en-US" altLang="zh-CN" sz="2400">
                <a:latin typeface="宋体" panose="02010600030101010101" pitchFamily="2" charset="-122"/>
                <a:ea typeface="宋体" panose="02010600030101010101" pitchFamily="2" charset="-122"/>
                <a:sym typeface="Wingdings" panose="05000000000000000000" charset="0"/>
              </a:rPr>
              <a:t>2</a:t>
            </a:r>
            <a:r>
              <a:rPr sz="2400">
                <a:latin typeface="宋体" panose="02010600030101010101" pitchFamily="2" charset="-122"/>
                <a:ea typeface="宋体" panose="02010600030101010101" pitchFamily="2" charset="-122"/>
                <a:sym typeface="Wingdings" panose="05000000000000000000" charset="0"/>
              </a:rPr>
              <a:t>继承</a:t>
            </a:r>
            <a:r>
              <a:rPr sz="2400">
                <a:latin typeface="宋体" panose="02010600030101010101" pitchFamily="2" charset="-122"/>
                <a:ea typeface="宋体" panose="02010600030101010101" pitchFamily="2" charset="-122"/>
                <a:sym typeface="Wingdings" panose="05000000000000000000" charset="0"/>
              </a:rPr>
              <a:t>；</a:t>
            </a:r>
            <a:r>
              <a:rPr lang="en-US" altLang="zh-CN" sz="2400">
                <a:latin typeface="宋体" panose="02010600030101010101" pitchFamily="2" charset="-122"/>
                <a:ea typeface="宋体" panose="02010600030101010101" pitchFamily="2" charset="-122"/>
                <a:sym typeface="Wingdings" panose="05000000000000000000" charset="0"/>
              </a:rPr>
              <a:t>5</a:t>
            </a:r>
            <a:r>
              <a:rPr sz="2400">
                <a:latin typeface="宋体" panose="02010600030101010101" pitchFamily="2" charset="-122"/>
                <a:ea typeface="宋体" panose="02010600030101010101" pitchFamily="2" charset="-122"/>
                <a:sym typeface="Wingdings" panose="05000000000000000000" charset="0"/>
              </a:rPr>
              <a:t>月，甲通过计算机打印遗嘱（甲逐页签名，注明年月日），邻居乙在旁见证并签名</a:t>
            </a:r>
            <a:r>
              <a:rPr sz="2400">
                <a:latin typeface="宋体" panose="02010600030101010101" pitchFamily="2" charset="-122"/>
                <a:ea typeface="宋体" panose="02010600030101010101" pitchFamily="2" charset="-122"/>
                <a:sym typeface="Wingdings" panose="05000000000000000000" charset="0"/>
              </a:rPr>
              <a:t>，载明房产由甲</a:t>
            </a:r>
            <a:r>
              <a:rPr lang="en-US" altLang="zh-CN" sz="2400">
                <a:latin typeface="宋体" panose="02010600030101010101" pitchFamily="2" charset="-122"/>
                <a:ea typeface="宋体" panose="02010600030101010101" pitchFamily="2" charset="-122"/>
                <a:sym typeface="Wingdings" panose="05000000000000000000" charset="0"/>
              </a:rPr>
              <a:t>3</a:t>
            </a:r>
            <a:r>
              <a:rPr sz="2400">
                <a:latin typeface="宋体" panose="02010600030101010101" pitchFamily="2" charset="-122"/>
                <a:ea typeface="宋体" panose="02010600030101010101" pitchFamily="2" charset="-122"/>
                <a:sym typeface="Wingdings" panose="05000000000000000000" charset="0"/>
              </a:rPr>
              <a:t>继承。</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思考：甲过世后，谁可主张继承房产？</a:t>
            </a:r>
            <a:endParaRPr sz="2400">
              <a:latin typeface="宋体" panose="02010600030101010101" pitchFamily="2" charset="-122"/>
              <a:ea typeface="宋体" panose="02010600030101010101" pitchFamily="2" charset="-122"/>
              <a:sym typeface="Wingdings" panose="05000000000000000000" charset="0"/>
            </a:endParaRPr>
          </a:p>
          <a:p>
            <a:endParaRPr lang="en-US" altLang="zh-CN"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3.6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继承</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a:latin typeface="宋体" panose="02010600030101010101" pitchFamily="2" charset="-122"/>
                <a:ea typeface="宋体" panose="02010600030101010101" pitchFamily="2" charset="-122"/>
                <a:sym typeface="Wingdings" panose="05000000000000000000" charset="0"/>
              </a:rPr>
              <a:t>《中华人民共和国继承法》第二十条：</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立有数份遗嘱，内容相抵触的，以最后的遗嘱为准。自书、代书、录音、口头遗嘱不得撤销、变更公证遗嘱。</a:t>
            </a:r>
            <a:endParaRPr sz="2400">
              <a:latin typeface="宋体" panose="02010600030101010101" pitchFamily="2" charset="-122"/>
              <a:ea typeface="宋体" panose="02010600030101010101" pitchFamily="2" charset="-122"/>
              <a:sym typeface="Wingdings" panose="05000000000000000000" charset="0"/>
            </a:endParaRPr>
          </a:p>
          <a:p>
            <a:r>
              <a:rPr sz="2400" b="1">
                <a:latin typeface="宋体" panose="02010600030101010101" pitchFamily="2" charset="-122"/>
                <a:ea typeface="宋体" panose="02010600030101010101" pitchFamily="2" charset="-122"/>
                <a:sym typeface="Wingdings" panose="05000000000000000000" charset="0"/>
              </a:rPr>
              <a:t>法典链接：</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中华人民共和国民法典</a:t>
            </a:r>
            <a:r>
              <a:rPr sz="2400">
                <a:latin typeface="宋体" panose="02010600030101010101" pitchFamily="2" charset="-122"/>
                <a:ea typeface="宋体" panose="02010600030101010101" pitchFamily="2" charset="-122"/>
                <a:sym typeface="Wingdings" panose="05000000000000000000" charset="0"/>
              </a:rPr>
              <a:t>》第一千一百四十二条第三款：立有数份遗嘱，内容相抵触的，以最后的遗嘱为准。</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中华人民共和国民法典</a:t>
            </a:r>
            <a:r>
              <a:rPr sz="2400">
                <a:latin typeface="宋体" panose="02010600030101010101" pitchFamily="2" charset="-122"/>
                <a:ea typeface="宋体" panose="02010600030101010101" pitchFamily="2" charset="-122"/>
                <a:sym typeface="Wingdings" panose="05000000000000000000" charset="0"/>
              </a:rPr>
              <a:t>》第一千一百三十六条：打印遗嘱应当有两个以上见证人在场见证。遗嘱人和见证人应当在遗嘱每一页签名，注明年、月、日。</a:t>
            </a:r>
            <a:endParaRPr sz="2400">
              <a:latin typeface="宋体" panose="02010600030101010101" pitchFamily="2" charset="-122"/>
              <a:ea typeface="宋体" panose="02010600030101010101" pitchFamily="2" charset="-122"/>
              <a:sym typeface="Wingdings" panose="05000000000000000000" charset="0"/>
            </a:endParaRPr>
          </a:p>
          <a:p>
            <a:endParaRPr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3.7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侵权责任</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案例链接：</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甲与乙共同参加一场足球比赛，甲系红队守门员，乙系蓝队前锋。比赛中，乙带球突入，并起脚射门（后经裁判认定已经构成越位</a:t>
            </a:r>
            <a:r>
              <a:rPr sz="2400">
                <a:latin typeface="宋体" panose="02010600030101010101" pitchFamily="2" charset="-122"/>
                <a:ea typeface="宋体" panose="02010600030101010101" pitchFamily="2" charset="-122"/>
                <a:sym typeface="Wingdings" panose="05000000000000000000" charset="0"/>
              </a:rPr>
              <a:t>）；甲躲闪不及，正好被击中左眼，以致视力下降。经鉴定，构成五级伤残。</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问：乙是否得承担侵权责任？</a:t>
            </a:r>
            <a:endParaRPr sz="2400">
              <a:latin typeface="宋体" panose="02010600030101010101" pitchFamily="2" charset="-122"/>
              <a:ea typeface="宋体" panose="02010600030101010101" pitchFamily="2" charset="-122"/>
              <a:sym typeface="Wingdings" panose="05000000000000000000" charset="0"/>
            </a:endParaRPr>
          </a:p>
        </p:txBody>
      </p:sp>
      <p:pic>
        <p:nvPicPr>
          <p:cNvPr id="4" name="图片 3" descr="足球"/>
          <p:cNvPicPr>
            <a:picLocks noChangeAspect="1"/>
          </p:cNvPicPr>
          <p:nvPr/>
        </p:nvPicPr>
        <p:blipFill>
          <a:blip r:embed="rId1"/>
          <a:stretch>
            <a:fillRect/>
          </a:stretch>
        </p:blipFill>
        <p:spPr>
          <a:xfrm>
            <a:off x="8485505" y="3825240"/>
            <a:ext cx="3215640" cy="2874645"/>
          </a:xfrm>
          <a:prstGeom prst="rect">
            <a:avLst/>
          </a:prstGeom>
        </p:spPr>
      </p:pic>
    </p:spTree>
    <p:custDataLst>
      <p:tags r:id="rId2"/>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3.7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侵权责任</a:t>
            </a:r>
            <a:r>
              <a:rPr sz="3200">
                <a:latin typeface="宋体" panose="02010600030101010101" pitchFamily="2" charset="-122"/>
                <a:ea typeface="宋体" panose="02010600030101010101" pitchFamily="2" charset="-122"/>
                <a:sym typeface="+mn-ea"/>
              </a:rPr>
              <a:t>》热点问题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法典</a:t>
            </a:r>
            <a:r>
              <a:rPr sz="2400" b="1">
                <a:latin typeface="宋体" panose="02010600030101010101" pitchFamily="2" charset="-122"/>
                <a:ea typeface="宋体" panose="02010600030101010101" pitchFamily="2" charset="-122"/>
                <a:sym typeface="Wingdings" panose="05000000000000000000" charset="0"/>
              </a:rPr>
              <a:t>链接：</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中华人民共和国民法典》第一千一百七十六条：自愿参加具有一定风险的文体活动，因其他参加者的行为受到损害的，受害人不得请求其他参加者承担侵权责任；但是，其他参加者对损害的发生有故意或者重大过失的除外。</a:t>
            </a:r>
            <a:endParaRPr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rPr>
              <a:t>1.2 </a:t>
            </a:r>
            <a:r>
              <a:rPr sz="3200">
                <a:latin typeface="宋体" panose="02010600030101010101" pitchFamily="2" charset="-122"/>
                <a:ea typeface="宋体" panose="02010600030101010101" pitchFamily="2" charset="-122"/>
              </a:rPr>
              <a:t>意思自治是民法的核心要义</a:t>
            </a:r>
            <a:endParaRPr sz="320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69925" y="1290955"/>
            <a:ext cx="10852150" cy="5050155"/>
          </a:xfrm>
        </p:spPr>
        <p:txBody>
          <a:bodyPr/>
          <a:p>
            <a:r>
              <a:rPr lang="zh-CN" altLang="en-US" sz="2400" b="1">
                <a:latin typeface="宋体" panose="02010600030101010101" pitchFamily="2" charset="-122"/>
                <a:ea typeface="宋体" panose="02010600030101010101" pitchFamily="2" charset="-122"/>
              </a:rPr>
              <a:t>法典链接：</a:t>
            </a:r>
            <a:r>
              <a:rPr lang="zh-CN" altLang="en-US" sz="2400">
                <a:latin typeface="宋体" panose="02010600030101010101" pitchFamily="2" charset="-122"/>
                <a:ea typeface="宋体" panose="02010600030101010101" pitchFamily="2" charset="-122"/>
              </a:rPr>
              <a:t>《中华人民共和国民法典》第五条：民事主体从事民事活动，应当遵循自愿原则，按照自己的意思设立变更终止民事法律关系。</a:t>
            </a:r>
            <a:endParaRPr lang="zh-CN" altLang="en-US"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rPr>
              <a:t>公法的基本精神：</a:t>
            </a:r>
            <a:endParaRPr sz="2400">
              <a:latin typeface="宋体" panose="02010600030101010101" pitchFamily="2" charset="-122"/>
              <a:ea typeface="宋体" panose="02010600030101010101" pitchFamily="2" charset="-122"/>
            </a:endParaRPr>
          </a:p>
          <a:p>
            <a:r>
              <a:rPr sz="2400">
                <a:latin typeface="宋体" panose="02010600030101010101" pitchFamily="2" charset="-122"/>
                <a:ea typeface="宋体" panose="02010600030101010101" pitchFamily="2" charset="-122"/>
              </a:rPr>
              <a:t>限制国家公共权利，保障公民的</a:t>
            </a:r>
            <a:r>
              <a:rPr sz="2400">
                <a:latin typeface="宋体" panose="02010600030101010101" pitchFamily="2" charset="-122"/>
                <a:ea typeface="宋体" panose="02010600030101010101" pitchFamily="2" charset="-122"/>
              </a:rPr>
              <a:t>私权利。</a:t>
            </a:r>
            <a:endParaRPr sz="2400">
              <a:latin typeface="宋体" panose="02010600030101010101" pitchFamily="2" charset="-122"/>
              <a:ea typeface="宋体" panose="02010600030101010101" pitchFamily="2" charset="-122"/>
            </a:endParaRPr>
          </a:p>
          <a:p>
            <a:r>
              <a:rPr sz="2400">
                <a:latin typeface="宋体" panose="02010600030101010101" pitchFamily="2" charset="-122"/>
                <a:ea typeface="宋体" panose="02010600030101010101" pitchFamily="2" charset="-122"/>
              </a:rPr>
              <a:t>法无授权即禁止。</a:t>
            </a:r>
            <a:endParaRPr sz="2400">
              <a:latin typeface="宋体" panose="02010600030101010101" pitchFamily="2" charset="-122"/>
              <a:ea typeface="宋体" panose="02010600030101010101" pitchFamily="2" charset="-122"/>
            </a:endParaRPr>
          </a:p>
          <a:p>
            <a:r>
              <a:rPr sz="2400">
                <a:latin typeface="宋体" panose="02010600030101010101" pitchFamily="2" charset="-122"/>
                <a:ea typeface="宋体" panose="02010600030101010101" pitchFamily="2" charset="-122"/>
                <a:sym typeface="Wingdings" panose="05000000000000000000" charset="0"/>
              </a:rPr>
              <a:t> 私法</a:t>
            </a:r>
            <a:r>
              <a:rPr sz="2400">
                <a:latin typeface="宋体" panose="02010600030101010101" pitchFamily="2" charset="-122"/>
                <a:ea typeface="宋体" panose="02010600030101010101" pitchFamily="2" charset="-122"/>
                <a:sym typeface="+mn-ea"/>
              </a:rPr>
              <a:t>的基本精神：</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rPr>
              <a:t>意思自治。</a:t>
            </a:r>
            <a:endParaRPr sz="2400">
              <a:latin typeface="宋体" panose="02010600030101010101" pitchFamily="2" charset="-122"/>
              <a:ea typeface="宋体" panose="02010600030101010101" pitchFamily="2" charset="-122"/>
            </a:endParaRPr>
          </a:p>
          <a:p>
            <a:r>
              <a:rPr sz="2400">
                <a:latin typeface="宋体" panose="02010600030101010101" pitchFamily="2" charset="-122"/>
                <a:ea typeface="宋体" panose="02010600030101010101" pitchFamily="2" charset="-122"/>
              </a:rPr>
              <a:t>法无禁止即自由。</a:t>
            </a:r>
            <a:endParaRPr sz="2400">
              <a:latin typeface="宋体" panose="02010600030101010101" pitchFamily="2" charset="-122"/>
              <a:ea typeface="宋体" panose="02010600030101010101" pitchFamily="2" charset="-122"/>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rPr>
              <a:t>1.3 </a:t>
            </a:r>
            <a:r>
              <a:rPr sz="3200">
                <a:latin typeface="宋体" panose="02010600030101010101" pitchFamily="2" charset="-122"/>
                <a:ea typeface="宋体" panose="02010600030101010101" pitchFamily="2" charset="-122"/>
              </a:rPr>
              <a:t>民法的现代化</a:t>
            </a:r>
            <a:endParaRPr sz="320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mn-ea"/>
              </a:rPr>
              <a:t>法典链接：</a:t>
            </a:r>
            <a:r>
              <a:rPr sz="2400">
                <a:latin typeface="宋体" panose="02010600030101010101" pitchFamily="2" charset="-122"/>
                <a:ea typeface="宋体" panose="02010600030101010101" pitchFamily="2" charset="-122"/>
                <a:sym typeface="+mn-ea"/>
              </a:rPr>
              <a:t>《中华人民共和国民法典》第六条：民事主体从事民事活动，应当遵循公平原则，合理确定各方的权利和义务。</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mn-ea"/>
              </a:rPr>
              <a:t>《中华人民共和国民法典》第一百五十一条：一方利用对方处于危困状态、缺乏判断能力等情形，致使民事法律行为成立时显失公平的，受损害方有权请求人民法院或者仲裁机构予以撤销。</a:t>
            </a:r>
            <a:endParaRPr sz="2400">
              <a:latin typeface="宋体" panose="02010600030101010101" pitchFamily="2" charset="-122"/>
              <a:ea typeface="宋体" panose="02010600030101010101" pitchFamily="2" charset="-122"/>
              <a:sym typeface="+mn-ea"/>
            </a:endParaRPr>
          </a:p>
          <a:p>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民法的现代化：强调民事主体之间的实质平等。</a:t>
            </a:r>
            <a:endParaRPr sz="2400">
              <a:latin typeface="宋体" panose="02010600030101010101" pitchFamily="2" charset="-122"/>
              <a:ea typeface="宋体" panose="02010600030101010101" pitchFamily="2" charset="-122"/>
              <a:sym typeface="+mn-e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rPr>
              <a:t>2.1 </a:t>
            </a:r>
            <a:r>
              <a:rPr sz="3200">
                <a:latin typeface="宋体" panose="02010600030101010101" pitchFamily="2" charset="-122"/>
                <a:ea typeface="宋体" panose="02010600030101010101" pitchFamily="2" charset="-122"/>
              </a:rPr>
              <a:t>民事法律关系</a:t>
            </a:r>
            <a:endParaRPr sz="320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mn-ea"/>
              </a:rPr>
              <a:t>法典链接：</a:t>
            </a:r>
            <a:r>
              <a:rPr sz="2400">
                <a:latin typeface="宋体" panose="02010600030101010101" pitchFamily="2" charset="-122"/>
                <a:ea typeface="宋体" panose="02010600030101010101" pitchFamily="2" charset="-122"/>
                <a:sym typeface="+mn-ea"/>
              </a:rPr>
              <a:t>《中华人民共和国民法典》第二条：民法调整</a:t>
            </a:r>
            <a:r>
              <a:rPr sz="2400">
                <a:solidFill>
                  <a:schemeClr val="tx1"/>
                </a:solidFill>
                <a:latin typeface="宋体" panose="02010600030101010101" pitchFamily="2" charset="-122"/>
                <a:ea typeface="宋体" panose="02010600030101010101" pitchFamily="2" charset="-122"/>
                <a:sym typeface="+mn-ea"/>
              </a:rPr>
              <a:t>平等主体的</a:t>
            </a:r>
            <a:r>
              <a:rPr sz="2400">
                <a:latin typeface="宋体" panose="02010600030101010101" pitchFamily="2" charset="-122"/>
                <a:ea typeface="宋体" panose="02010600030101010101" pitchFamily="2" charset="-122"/>
                <a:sym typeface="+mn-ea"/>
              </a:rPr>
              <a:t>自然人、法人和非法人组织之间的</a:t>
            </a:r>
            <a:r>
              <a:rPr sz="2400" b="1" u="sng">
                <a:solidFill>
                  <a:srgbClr val="FF0000"/>
                </a:solidFill>
                <a:latin typeface="宋体" panose="02010600030101010101" pitchFamily="2" charset="-122"/>
                <a:ea typeface="宋体" panose="02010600030101010101" pitchFamily="2" charset="-122"/>
                <a:sym typeface="+mn-ea"/>
              </a:rPr>
              <a:t>人身关系和财产关系</a:t>
            </a:r>
            <a:r>
              <a:rPr sz="2400">
                <a:latin typeface="宋体" panose="02010600030101010101" pitchFamily="2" charset="-122"/>
                <a:ea typeface="宋体" panose="02010600030101010101" pitchFamily="2" charset="-122"/>
                <a:sym typeface="+mn-ea"/>
              </a:rPr>
              <a:t>。</a:t>
            </a:r>
            <a:endParaRPr lang="zh-CN" altLang="en-US" sz="2400">
              <a:latin typeface="宋体" panose="02010600030101010101" pitchFamily="2" charset="-122"/>
              <a:ea typeface="宋体" panose="02010600030101010101" pitchFamily="2" charset="-122"/>
            </a:endParaRPr>
          </a:p>
          <a:p>
            <a:r>
              <a:rPr sz="2400">
                <a:latin typeface="宋体" panose="02010600030101010101" pitchFamily="2" charset="-122"/>
                <a:ea typeface="宋体" panose="02010600030101010101" pitchFamily="2" charset="-122"/>
                <a:sym typeface="+mn-ea"/>
              </a:rPr>
              <a:t>              静态财产关系：物权法律关系（支配权）</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mn-ea"/>
              </a:rPr>
              <a:t>财产关系：</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mn-ea"/>
              </a:rPr>
              <a:t>              动态财产关系：债权法律关系（请求权</a:t>
            </a:r>
            <a:r>
              <a:rPr sz="2400">
                <a:latin typeface="宋体" panose="02010600030101010101" pitchFamily="2" charset="-122"/>
                <a:ea typeface="宋体" panose="02010600030101010101" pitchFamily="2" charset="-122"/>
                <a:sym typeface="+mn-ea"/>
              </a:rPr>
              <a:t>）</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mn-ea"/>
              </a:rPr>
              <a:t>              人格权法律关系</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Wingdings" panose="05000000000000000000" charset="0"/>
              </a:rPr>
              <a:t>人身</a:t>
            </a:r>
            <a:r>
              <a:rPr sz="2400">
                <a:latin typeface="宋体" panose="02010600030101010101" pitchFamily="2" charset="-122"/>
                <a:ea typeface="宋体" panose="02010600030101010101" pitchFamily="2" charset="-122"/>
                <a:sym typeface="+mn-ea"/>
              </a:rPr>
              <a:t>关系</a:t>
            </a:r>
            <a:r>
              <a:rPr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r>
              <a:rPr sz="2400">
                <a:latin typeface="宋体" panose="02010600030101010101" pitchFamily="2" charset="-122"/>
                <a:ea typeface="宋体" panose="02010600030101010101" pitchFamily="2" charset="-122"/>
                <a:sym typeface="+mn-ea"/>
              </a:rPr>
              <a:t>              身份权法律关系</a:t>
            </a:r>
            <a:r>
              <a:rPr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p:txBody>
      </p:sp>
      <p:sp>
        <p:nvSpPr>
          <p:cNvPr id="5" name="左大括号 4"/>
          <p:cNvSpPr/>
          <p:nvPr/>
        </p:nvSpPr>
        <p:spPr>
          <a:xfrm>
            <a:off x="2877820" y="2558415"/>
            <a:ext cx="331470" cy="138366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6" name="左大括号 5"/>
          <p:cNvSpPr/>
          <p:nvPr/>
        </p:nvSpPr>
        <p:spPr>
          <a:xfrm>
            <a:off x="2729865" y="4371975"/>
            <a:ext cx="331470" cy="138366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rPr>
              <a:t>2.2 </a:t>
            </a:r>
            <a:r>
              <a:rPr sz="3200">
                <a:latin typeface="宋体" panose="02010600030101010101" pitchFamily="2" charset="-122"/>
                <a:ea typeface="宋体" panose="02010600030101010101" pitchFamily="2" charset="-122"/>
              </a:rPr>
              <a:t>《民法典》的基本体系</a:t>
            </a:r>
            <a:endParaRPr sz="320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69925" y="1290955"/>
            <a:ext cx="10852150" cy="5050155"/>
          </a:xfrm>
        </p:spPr>
        <p:txBody>
          <a:bodyPr/>
          <a:p>
            <a:r>
              <a:rPr sz="2400">
                <a:latin typeface="宋体" panose="02010600030101010101" pitchFamily="2" charset="-122"/>
                <a:ea typeface="宋体" panose="02010600030101010101" pitchFamily="2" charset="-122"/>
                <a:sym typeface="Wingdings" panose="05000000000000000000" charset="0"/>
              </a:rPr>
              <a:t> </a:t>
            </a:r>
            <a:r>
              <a:rPr sz="2400" b="1">
                <a:latin typeface="宋体" panose="02010600030101010101" pitchFamily="2" charset="-122"/>
                <a:ea typeface="宋体" panose="02010600030101010101" pitchFamily="2" charset="-122"/>
                <a:sym typeface="Wingdings" panose="05000000000000000000" charset="0"/>
              </a:rPr>
              <a:t>《民法典》目录</a:t>
            </a:r>
            <a:r>
              <a:rPr sz="2400" b="1">
                <a:latin typeface="宋体" panose="02010600030101010101" pitchFamily="2" charset="-122"/>
                <a:ea typeface="宋体" panose="02010600030101010101" pitchFamily="2" charset="-122"/>
                <a:sym typeface="Wingdings" panose="05000000000000000000" charset="0"/>
              </a:rPr>
              <a:t>：</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第一编：总则</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第二编：物权                       </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物权、</a:t>
            </a:r>
            <a:r>
              <a:rPr sz="2400">
                <a:latin typeface="宋体" panose="02010600030101010101" pitchFamily="2" charset="-122"/>
                <a:ea typeface="宋体" panose="02010600030101010101" pitchFamily="2" charset="-122"/>
                <a:sym typeface="Wingdings" panose="05000000000000000000" charset="0"/>
              </a:rPr>
              <a:t>静态财产关系</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第三编：合同                       </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债权、动态财产关系</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第四编：人格权                     </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人格权</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第五编：婚姻家庭                   </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身份权</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第六编：继承                       </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第七编：侵权责任                    </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债权、民事责任</a:t>
            </a:r>
            <a:endParaRPr sz="2400">
              <a:latin typeface="宋体" panose="02010600030101010101" pitchFamily="2" charset="-122"/>
              <a:ea typeface="宋体" panose="02010600030101010101" pitchFamily="2" charset="-122"/>
              <a:sym typeface="Wingdings" panose="05000000000000000000" charset="0"/>
            </a:endParaRPr>
          </a:p>
          <a:p>
            <a:endParaRPr sz="2400">
              <a:latin typeface="宋体" panose="02010600030101010101" pitchFamily="2" charset="-122"/>
              <a:ea typeface="宋体" panose="02010600030101010101" pitchFamily="2" charset="-122"/>
              <a:sym typeface="Wingdings" panose="05000000000000000000" charset="0"/>
            </a:endParaRPr>
          </a:p>
          <a:p>
            <a:endParaRPr sz="2400">
              <a:latin typeface="宋体" panose="02010600030101010101" pitchFamily="2" charset="-122"/>
              <a:ea typeface="宋体" panose="02010600030101010101" pitchFamily="2" charset="-122"/>
              <a:sym typeface="Wingdings" panose="05000000000000000000" charset="0"/>
            </a:endParaRPr>
          </a:p>
          <a:p>
            <a:endParaRPr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2.2 </a:t>
            </a:r>
            <a:r>
              <a:rPr sz="3200">
                <a:latin typeface="宋体" panose="02010600030101010101" pitchFamily="2" charset="-122"/>
                <a:ea typeface="宋体" panose="02010600030101010101" pitchFamily="2" charset="-122"/>
                <a:sym typeface="+mn-ea"/>
              </a:rPr>
              <a:t>《民法典》的基本体系</a:t>
            </a:r>
            <a:endParaRPr sz="3200">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mn-ea"/>
              </a:rPr>
              <a:t>法典链接：</a:t>
            </a:r>
            <a:r>
              <a:rPr sz="2400">
                <a:latin typeface="宋体" panose="02010600030101010101" pitchFamily="2" charset="-122"/>
                <a:ea typeface="宋体" panose="02010600030101010101" pitchFamily="2" charset="-122"/>
                <a:sym typeface="+mn-ea"/>
              </a:rPr>
              <a:t>《中华人民共和国民法典》第一千二百六十条：本法自</a:t>
            </a:r>
            <a:r>
              <a:rPr lang="en-US" altLang="zh-CN" sz="2400">
                <a:latin typeface="宋体" panose="02010600030101010101" pitchFamily="2" charset="-122"/>
                <a:ea typeface="宋体" panose="02010600030101010101" pitchFamily="2" charset="-122"/>
                <a:sym typeface="+mn-ea"/>
              </a:rPr>
              <a:t>2021</a:t>
            </a:r>
            <a:r>
              <a:rPr sz="2400">
                <a:latin typeface="宋体" panose="02010600030101010101" pitchFamily="2" charset="-122"/>
                <a:ea typeface="宋体" panose="02010600030101010101" pitchFamily="2" charset="-122"/>
                <a:sym typeface="+mn-ea"/>
              </a:rPr>
              <a:t>年</a:t>
            </a:r>
            <a:r>
              <a:rPr lang="en-US" altLang="zh-CN" sz="2400">
                <a:latin typeface="宋体" panose="02010600030101010101" pitchFamily="2" charset="-122"/>
                <a:ea typeface="宋体" panose="02010600030101010101" pitchFamily="2" charset="-122"/>
                <a:sym typeface="+mn-ea"/>
              </a:rPr>
              <a:t>1</a:t>
            </a:r>
            <a:r>
              <a:rPr sz="2400">
                <a:latin typeface="宋体" panose="02010600030101010101" pitchFamily="2" charset="-122"/>
                <a:ea typeface="宋体" panose="02010600030101010101" pitchFamily="2" charset="-122"/>
                <a:sym typeface="+mn-ea"/>
              </a:rPr>
              <a:t>月</a:t>
            </a:r>
            <a:r>
              <a:rPr lang="en-US" altLang="zh-CN" sz="2400">
                <a:latin typeface="宋体" panose="02010600030101010101" pitchFamily="2" charset="-122"/>
                <a:ea typeface="宋体" panose="02010600030101010101" pitchFamily="2" charset="-122"/>
                <a:sym typeface="+mn-ea"/>
              </a:rPr>
              <a:t>1</a:t>
            </a:r>
            <a:r>
              <a:rPr sz="2400">
                <a:latin typeface="宋体" panose="02010600030101010101" pitchFamily="2" charset="-122"/>
                <a:ea typeface="宋体" panose="02010600030101010101" pitchFamily="2" charset="-122"/>
                <a:sym typeface="+mn-ea"/>
              </a:rPr>
              <a:t>日起施行。《中华人民共和国婚姻法》、《中华人民共和国继承法》、《中华人民共和国民法通则》、《中华人民共和国收养法》、《中华人民共和国担保法》、《中华人民共和国合同法》、《中华人民共和国物权法》、《中华人民共和国侵权责任法》、《中华人民共和国民法总则》同时废止。</a:t>
            </a:r>
            <a:endParaRPr sz="2400">
              <a:latin typeface="宋体" panose="02010600030101010101" pitchFamily="2" charset="-122"/>
              <a:ea typeface="宋体" panose="02010600030101010101" pitchFamily="2" charset="-122"/>
              <a:sym typeface="+mn-ea"/>
            </a:endParaRPr>
          </a:p>
          <a:p>
            <a:endParaRPr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2.3 </a:t>
            </a:r>
            <a:r>
              <a:rPr sz="3200">
                <a:latin typeface="宋体" panose="02010600030101010101" pitchFamily="2" charset="-122"/>
                <a:ea typeface="宋体" panose="02010600030101010101" pitchFamily="2" charset="-122"/>
                <a:sym typeface="+mn-ea"/>
              </a:rPr>
              <a:t>《民法典》体系的特点</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mn-ea"/>
              </a:rPr>
              <a:t>法典体系比较：</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《法国民法典》的基本体系（古罗马《法学阶梯》结构）：三编制</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《德国民法典》的基本体系（古罗马《学说汇纂》结构）：五编制</a:t>
            </a:r>
            <a:endParaRPr sz="2400">
              <a:latin typeface="宋体" panose="02010600030101010101" pitchFamily="2" charset="-122"/>
              <a:ea typeface="宋体" panose="02010600030101010101" pitchFamily="2" charset="-122"/>
              <a:sym typeface="Wingdings" panose="05000000000000000000" charset="0"/>
            </a:endParaRPr>
          </a:p>
          <a:p>
            <a:endParaRPr sz="2400">
              <a:latin typeface="宋体" panose="02010600030101010101" pitchFamily="2" charset="-122"/>
              <a:ea typeface="宋体" panose="02010600030101010101" pitchFamily="2" charset="-122"/>
              <a:sym typeface="Wingdings" panose="05000000000000000000" charset="0"/>
            </a:endParaRPr>
          </a:p>
          <a:p>
            <a:r>
              <a:rPr sz="2400" b="1">
                <a:latin typeface="宋体" panose="02010600030101010101" pitchFamily="2" charset="-122"/>
                <a:ea typeface="宋体" panose="02010600030101010101" pitchFamily="2" charset="-122"/>
                <a:sym typeface="Wingdings" panose="05000000000000000000" charset="0"/>
              </a:rPr>
              <a:t>我国《民法典》体系的创新之处：</a:t>
            </a:r>
            <a:endParaRPr sz="2400" b="1">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独创</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人格权编</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   </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确保人格权的开放性。</a:t>
            </a:r>
            <a:endParaRPr sz="2400">
              <a:latin typeface="宋体" panose="02010600030101010101" pitchFamily="2" charset="-122"/>
              <a:ea typeface="宋体" panose="02010600030101010101" pitchFamily="2" charset="-122"/>
              <a:sym typeface="Wingdings" panose="05000000000000000000" charset="0"/>
            </a:endParaRPr>
          </a:p>
          <a:p>
            <a:r>
              <a:rPr sz="2400">
                <a:latin typeface="宋体" panose="02010600030101010101" pitchFamily="2" charset="-122"/>
                <a:ea typeface="宋体" panose="02010600030101010101" pitchFamily="2" charset="-122"/>
                <a:sym typeface="Wingdings" panose="05000000000000000000" charset="0"/>
              </a:rPr>
              <a:t> 将债法编分解为合同编和侵权责任编；</a:t>
            </a:r>
            <a:r>
              <a:rPr lang="en-US" altLang="zh-CN" sz="2400">
                <a:latin typeface="宋体" panose="02010600030101010101" pitchFamily="2" charset="-122"/>
                <a:ea typeface="宋体" panose="02010600030101010101" pitchFamily="2" charset="-122"/>
                <a:sym typeface="Wingdings" panose="05000000000000000000" charset="0"/>
              </a:rPr>
              <a:t>——</a:t>
            </a:r>
            <a:r>
              <a:rPr sz="2400">
                <a:latin typeface="宋体" panose="02010600030101010101" pitchFamily="2" charset="-122"/>
                <a:ea typeface="宋体" panose="02010600030101010101" pitchFamily="2" charset="-122"/>
                <a:sym typeface="Wingdings" panose="05000000000000000000" charset="0"/>
              </a:rPr>
              <a:t>将两种债的发生原因进行明确区分。</a:t>
            </a:r>
            <a:endParaRPr sz="2400">
              <a:latin typeface="宋体" panose="02010600030101010101" pitchFamily="2" charset="-122"/>
              <a:ea typeface="宋体" panose="02010600030101010101" pitchFamily="2" charset="-122"/>
              <a:sym typeface="Wingdings" panose="05000000000000000000" charset="0"/>
            </a:endParaRPr>
          </a:p>
          <a:p>
            <a:endParaRPr sz="2400">
              <a:latin typeface="宋体" panose="02010600030101010101" pitchFamily="2" charset="-122"/>
              <a:ea typeface="宋体" panose="02010600030101010101" pitchFamily="2" charset="-122"/>
              <a:sym typeface="Wingdings" panose="05000000000000000000" charset="0"/>
            </a:endParaRPr>
          </a:p>
          <a:p>
            <a:endParaRPr sz="2400">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43230"/>
            <a:ext cx="10852150" cy="700405"/>
          </a:xfrm>
        </p:spPr>
        <p:txBody>
          <a:bodyPr/>
          <a:p>
            <a:r>
              <a:rPr lang="en-US" altLang="zh-CN" sz="3200">
                <a:latin typeface="宋体" panose="02010600030101010101" pitchFamily="2" charset="-122"/>
                <a:ea typeface="宋体" panose="02010600030101010101" pitchFamily="2" charset="-122"/>
                <a:sym typeface="+mn-ea"/>
              </a:rPr>
              <a:t>3.1 </a:t>
            </a:r>
            <a:r>
              <a:rPr sz="3200">
                <a:latin typeface="宋体" panose="02010600030101010101" pitchFamily="2" charset="-122"/>
                <a:ea typeface="宋体" panose="02010600030101010101" pitchFamily="2" charset="-122"/>
                <a:sym typeface="+mn-ea"/>
              </a:rPr>
              <a:t>《民法典</a:t>
            </a:r>
            <a:r>
              <a:rPr lang="en-US" altLang="zh-CN" sz="3200">
                <a:latin typeface="宋体" panose="02010600030101010101" pitchFamily="2" charset="-122"/>
                <a:ea typeface="宋体" panose="02010600030101010101" pitchFamily="2" charset="-122"/>
                <a:sym typeface="+mn-ea"/>
              </a:rPr>
              <a:t>·</a:t>
            </a:r>
            <a:r>
              <a:rPr sz="3200">
                <a:latin typeface="宋体" panose="02010600030101010101" pitchFamily="2" charset="-122"/>
                <a:ea typeface="宋体" panose="02010600030101010101" pitchFamily="2" charset="-122"/>
                <a:sym typeface="+mn-ea"/>
              </a:rPr>
              <a:t>总则》热点问题</a:t>
            </a:r>
            <a:endParaRPr sz="320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69925" y="1290955"/>
            <a:ext cx="10852150" cy="5050155"/>
          </a:xfrm>
        </p:spPr>
        <p:txBody>
          <a:bodyPr/>
          <a:p>
            <a:r>
              <a:rPr sz="2400" b="1">
                <a:latin typeface="宋体" panose="02010600030101010101" pitchFamily="2" charset="-122"/>
                <a:ea typeface="宋体" panose="02010600030101010101" pitchFamily="2" charset="-122"/>
                <a:sym typeface="Wingdings" panose="05000000000000000000" charset="0"/>
              </a:rPr>
              <a:t>案例链接：</a:t>
            </a:r>
            <a:r>
              <a:rPr sz="2400">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2001</a:t>
            </a:r>
            <a:r>
              <a:rPr sz="2400">
                <a:latin typeface="宋体" panose="02010600030101010101" pitchFamily="2" charset="-122"/>
                <a:ea typeface="宋体" panose="02010600030101010101" pitchFamily="2" charset="-122"/>
                <a:cs typeface="宋体" panose="02010600030101010101" pitchFamily="2" charset="-122"/>
                <a:sym typeface="+mn-ea"/>
              </a:rPr>
              <a:t>）滨马民初字第</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129</a:t>
            </a:r>
            <a:r>
              <a:rPr sz="2400">
                <a:latin typeface="宋体" panose="02010600030101010101" pitchFamily="2" charset="-122"/>
                <a:ea typeface="宋体" panose="02010600030101010101" pitchFamily="2" charset="-122"/>
                <a:cs typeface="宋体" panose="02010600030101010101" pitchFamily="2" charset="-122"/>
                <a:sym typeface="+mn-ea"/>
              </a:rPr>
              <a:t>号案；</a:t>
            </a:r>
            <a:endParaRPr sz="2400">
              <a:latin typeface="宋体" panose="02010600030101010101" pitchFamily="2" charset="-122"/>
              <a:ea typeface="宋体" panose="02010600030101010101" pitchFamily="2" charset="-122"/>
              <a:cs typeface="宋体" panose="02010600030101010101" pitchFamily="2" charset="-122"/>
              <a:sym typeface="+mn-ea"/>
            </a:endParaRPr>
          </a:p>
          <a:p>
            <a:r>
              <a:rPr sz="2400">
                <a:latin typeface="宋体" panose="02010600030101010101" pitchFamily="2" charset="-122"/>
                <a:ea typeface="宋体" panose="02010600030101010101" pitchFamily="2" charset="-122"/>
                <a:cs typeface="宋体" panose="02010600030101010101" pitchFamily="2" charset="-122"/>
                <a:sym typeface="+mn-ea"/>
              </a:rPr>
              <a:t>2001年7月27日下午5时许，已怀孕6个月的裴某与丈夫吴某甲在其居住的小区门前小道散步。此时，住裴某楼下的钱某驾驶二轮摩托同向从其身旁超越，恰逢裴某身体左转，钱某所驾摩托车尾箱碰撞了裴某腹部，双方发生口角后即各自离开现场。</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sz="2400">
                <a:latin typeface="宋体" panose="02010600030101010101" pitchFamily="2" charset="-122"/>
                <a:ea typeface="宋体" panose="02010600030101010101" pitchFamily="2" charset="-122"/>
                <a:cs typeface="宋体" panose="02010600030101010101" pitchFamily="2" charset="-122"/>
                <a:sym typeface="+mn-ea"/>
              </a:rPr>
              <a:t>7月29日凌晨，装某因身体情况异常被送往某市妇幼保健医院治疗，医院诊断为胎膜早破，先兆早产、采取了抗炎保胎措施。2001年8月8日，裴某早产一女婴吴某乙。经查，吴某乙系早产儿，身体免疫力低下，出生后即住院治疗14天，花去医药费3854.96元。</a:t>
            </a:r>
            <a:endParaRPr sz="2400">
              <a:latin typeface="宋体" panose="02010600030101010101" pitchFamily="2" charset="-122"/>
              <a:ea typeface="宋体" panose="02010600030101010101" pitchFamily="2" charset="-122"/>
              <a:cs typeface="宋体" panose="02010600030101010101" pitchFamily="2" charset="-122"/>
              <a:sym typeface="+mn-ea"/>
            </a:endParaRPr>
          </a:p>
          <a:p>
            <a:r>
              <a:rPr altLang="zh-CN" sz="2400" b="1">
                <a:latin typeface="宋体" panose="02010600030101010101" pitchFamily="2" charset="-122"/>
                <a:ea typeface="宋体" panose="02010600030101010101" pitchFamily="2" charset="-122"/>
                <a:cs typeface="宋体" panose="02010600030101010101" pitchFamily="2" charset="-122"/>
                <a:sym typeface="+mn-ea"/>
              </a:rPr>
              <a:t>思考：</a:t>
            </a:r>
            <a:r>
              <a:rPr altLang="zh-CN" sz="2400">
                <a:latin typeface="宋体" panose="02010600030101010101" pitchFamily="2" charset="-122"/>
                <a:ea typeface="宋体" panose="02010600030101010101" pitchFamily="2" charset="-122"/>
                <a:cs typeface="宋体" panose="02010600030101010101" pitchFamily="2" charset="-122"/>
                <a:sym typeface="+mn-ea"/>
              </a:rPr>
              <a:t>早产儿吴某乙是否能够成为本案的原告？</a:t>
            </a:r>
            <a:endParaRPr lang="zh-CN" altLang="zh-CN" sz="2400">
              <a:latin typeface="宋体" panose="02010600030101010101" pitchFamily="2" charset="-122"/>
              <a:ea typeface="宋体" panose="02010600030101010101" pitchFamily="2" charset="-122"/>
              <a:cs typeface="宋体" panose="02010600030101010101" pitchFamily="2" charset="-122"/>
            </a:endParaRPr>
          </a:p>
          <a:p>
            <a:endParaRPr lang="zh-CN" altLang="en-US" sz="2400">
              <a:latin typeface="仿宋" panose="02010609060101010101" charset="-122"/>
              <a:ea typeface="仿宋" panose="02010609060101010101" charset="-122"/>
            </a:endParaRPr>
          </a:p>
          <a:p>
            <a:endParaRPr sz="2400" b="1">
              <a:latin typeface="宋体" panose="02010600030101010101" pitchFamily="2" charset="-122"/>
              <a:ea typeface="宋体" panose="02010600030101010101" pitchFamily="2" charset="-122"/>
              <a:sym typeface="Wingdings" panose="05000000000000000000" charset="0"/>
            </a:endParaRPr>
          </a:p>
          <a:p>
            <a:endParaRPr sz="2400" b="1">
              <a:latin typeface="宋体" panose="02010600030101010101" pitchFamily="2" charset="-122"/>
              <a:ea typeface="宋体" panose="02010600030101010101" pitchFamily="2" charset="-122"/>
              <a:sym typeface="Wingdings" panose="05000000000000000000" charset="0"/>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6579"/>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6579"/>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TAG_VERSION" val="1.0"/>
  <p:tag name="KSO_WM_BEAUTIFY_FLAG" val="#wm#"/>
  <p:tag name="KSO_WM_COMBINE_RELATE_SLIDE_ID" val="custom925310_1"/>
  <p:tag name="KSO_WM_TEMPLATE_CATEGORY" val="custom"/>
  <p:tag name="KSO_WM_TEMPLATE_INDEX" val="20196579"/>
  <p:tag name="KSO_WM_TEMPLATE_SUBCATEGORY" val="0"/>
  <p:tag name="KSO_WM_TEMPLATE_THUMBS_INDEX" val="1"/>
</p:tagLst>
</file>

<file path=ppt/tags/tag71.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72.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3.xml><?xml version="1.0" encoding="utf-8"?>
<p:tagLst xmlns:p="http://schemas.openxmlformats.org/presentationml/2006/main">
  <p:tag name="KSO_WM_UNIT_PLACING_PICTURE_USER_VIEWPORT" val="{&quot;height&quot;:9210,&quot;width&quot;:13650}"/>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176"/>
</p:tagLst>
</file>

<file path=ppt/tags/tag81.xml><?xml version="1.0" encoding="utf-8"?>
<p:tagLst xmlns:p="http://schemas.openxmlformats.org/presentationml/2006/main">
  <p:tag name="KSO_WM_BEAUTIFY_FLAG" val="#wm#"/>
  <p:tag name="KSO_WM_TEMPLATE_CATEGORY" val="custom"/>
  <p:tag name="KSO_WM_TEMPLATE_INDEX" val="20205176"/>
</p:tagLst>
</file>

<file path=ppt/tags/tag82.xml><?xml version="1.0" encoding="utf-8"?>
<p:tagLst xmlns:p="http://schemas.openxmlformats.org/presentationml/2006/main">
  <p:tag name="KSO_WM_BEAUTIFY_FLAG" val="#wm#"/>
  <p:tag name="KSO_WM_TEMPLATE_CATEGORY" val="custom"/>
  <p:tag name="KSO_WM_TEMPLATE_INDEX" val="20205176"/>
</p:tagLst>
</file>

<file path=ppt/tags/tag83.xml><?xml version="1.0" encoding="utf-8"?>
<p:tagLst xmlns:p="http://schemas.openxmlformats.org/presentationml/2006/main">
  <p:tag name="KSO_WM_BEAUTIFY_FLAG" val="#wm#"/>
  <p:tag name="KSO_WM_TEMPLATE_CATEGORY" val="custom"/>
  <p:tag name="KSO_WM_TEMPLATE_INDEX" val="20205176"/>
</p:tagLst>
</file>

<file path=ppt/tags/tag84.xml><?xml version="1.0" encoding="utf-8"?>
<p:tagLst xmlns:p="http://schemas.openxmlformats.org/presentationml/2006/main">
  <p:tag name="KSO_WM_BEAUTIFY_FLAG" val="#wm#"/>
  <p:tag name="KSO_WM_TEMPLATE_CATEGORY" val="custom"/>
  <p:tag name="KSO_WM_TEMPLATE_INDEX" val="20205176"/>
</p:tagLst>
</file>

<file path=ppt/tags/tag85.xml><?xml version="1.0" encoding="utf-8"?>
<p:tagLst xmlns:p="http://schemas.openxmlformats.org/presentationml/2006/main">
  <p:tag name="KSO_WM_BEAUTIFY_FLAG" val="#wm#"/>
  <p:tag name="KSO_WM_TEMPLATE_CATEGORY" val="custom"/>
  <p:tag name="KSO_WM_TEMPLATE_INDEX" val="20205176"/>
</p:tagLst>
</file>

<file path=ppt/tags/tag86.xml><?xml version="1.0" encoding="utf-8"?>
<p:tagLst xmlns:p="http://schemas.openxmlformats.org/presentationml/2006/main">
  <p:tag name="KSO_WM_BEAUTIFY_FLAG" val="#wm#"/>
  <p:tag name="KSO_WM_TEMPLATE_CATEGORY" val="custom"/>
  <p:tag name="KSO_WM_TEMPLATE_INDEX" val="20205176"/>
</p:tagLst>
</file>

<file path=ppt/tags/tag87.xml><?xml version="1.0" encoding="utf-8"?>
<p:tagLst xmlns:p="http://schemas.openxmlformats.org/presentationml/2006/main">
  <p:tag name="KSO_WM_BEAUTIFY_FLAG" val="#wm#"/>
  <p:tag name="KSO_WM_TEMPLATE_CATEGORY" val="custom"/>
  <p:tag name="KSO_WM_TEMPLATE_INDEX" val="20205176"/>
</p:tagLst>
</file>

<file path=ppt/tags/tag88.xml><?xml version="1.0" encoding="utf-8"?>
<p:tagLst xmlns:p="http://schemas.openxmlformats.org/presentationml/2006/main">
  <p:tag name="KSO_WM_BEAUTIFY_FLAG" val="#wm#"/>
  <p:tag name="KSO_WM_TEMPLATE_CATEGORY" val="custom"/>
  <p:tag name="KSO_WM_TEMPLATE_INDEX" val="20205176"/>
</p:tagLst>
</file>

<file path=ppt/tags/tag89.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205176"/>
</p:tagLst>
</file>

<file path=ppt/tags/tag91.xml><?xml version="1.0" encoding="utf-8"?>
<p:tagLst xmlns:p="http://schemas.openxmlformats.org/presentationml/2006/main">
  <p:tag name="KSO_WM_BEAUTIFY_FLAG" val="#wm#"/>
  <p:tag name="KSO_WM_TEMPLATE_CATEGORY" val="custom"/>
  <p:tag name="KSO_WM_TEMPLATE_INDEX" val="20205176"/>
</p:tagLst>
</file>

<file path=ppt/tags/tag92.xml><?xml version="1.0" encoding="utf-8"?>
<p:tagLst xmlns:p="http://schemas.openxmlformats.org/presentationml/2006/main">
  <p:tag name="KSO_WM_BEAUTIFY_FLAG" val="#wm#"/>
  <p:tag name="KSO_WM_TEMPLATE_CATEGORY" val="custom"/>
  <p:tag name="KSO_WM_TEMPLATE_INDEX" val="20205176"/>
</p:tagLst>
</file>

<file path=ppt/tags/tag93.xml><?xml version="1.0" encoding="utf-8"?>
<p:tagLst xmlns:p="http://schemas.openxmlformats.org/presentationml/2006/main">
  <p:tag name="KSO_WM_BEAUTIFY_FLAG" val="#wm#"/>
  <p:tag name="KSO_WM_TEMPLATE_CATEGORY" val="custom"/>
  <p:tag name="KSO_WM_TEMPLATE_INDEX" val="20205176"/>
</p:tagLst>
</file>

<file path=ppt/tags/tag94.xml><?xml version="1.0" encoding="utf-8"?>
<p:tagLst xmlns:p="http://schemas.openxmlformats.org/presentationml/2006/main">
  <p:tag name="KSO_WM_BEAUTIFY_FLAG" val="#wm#"/>
  <p:tag name="KSO_WM_TEMPLATE_CATEGORY" val="custom"/>
  <p:tag name="KSO_WM_TEMPLATE_INDEX" val="20205176"/>
</p:tagLst>
</file>

<file path=ppt/tags/tag95.xml><?xml version="1.0" encoding="utf-8"?>
<p:tagLst xmlns:p="http://schemas.openxmlformats.org/presentationml/2006/main">
  <p:tag name="KSO_WM_BEAUTIFY_FLAG" val="#wm#"/>
  <p:tag name="KSO_WM_TEMPLATE_CATEGORY" val="custom"/>
  <p:tag name="KSO_WM_TEMPLATE_INDEX" val="20205176"/>
</p:tagLst>
</file>

<file path=ppt/tags/tag96.xml><?xml version="1.0" encoding="utf-8"?>
<p:tagLst xmlns:p="http://schemas.openxmlformats.org/presentationml/2006/main">
  <p:tag name="KSO_WM_BEAUTIFY_FLAG" val="#wm#"/>
  <p:tag name="KSO_WM_TEMPLATE_CATEGORY" val="custom"/>
  <p:tag name="KSO_WM_TEMPLATE_INDEX" val="20205176"/>
</p:tagLst>
</file>

<file path=ppt/tags/tag97.xml><?xml version="1.0" encoding="utf-8"?>
<p:tagLst xmlns:p="http://schemas.openxmlformats.org/presentationml/2006/main">
  <p:tag name="KSO_WM_BEAUTIFY_FLAG" val="#wm#"/>
  <p:tag name="KSO_WM_TEMPLATE_CATEGORY" val="custom"/>
  <p:tag name="KSO_WM_TEMPLATE_INDEX" val="20205176"/>
</p:tagLst>
</file>

<file path=ppt/tags/tag98.xml><?xml version="1.0" encoding="utf-8"?>
<p:tagLst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1_Office 主题​​">
  <a:themeElements>
    <a:clrScheme name="自定义 4">
      <a:dk1>
        <a:srgbClr val="000000"/>
      </a:dk1>
      <a:lt1>
        <a:srgbClr val="FFFFFF"/>
      </a:lt1>
      <a:dk2>
        <a:srgbClr val="364048"/>
      </a:dk2>
      <a:lt2>
        <a:srgbClr val="8F7046"/>
      </a:lt2>
      <a:accent1>
        <a:srgbClr val="8F7046"/>
      </a:accent1>
      <a:accent2>
        <a:srgbClr val="C8AF92"/>
      </a:accent2>
      <a:accent3>
        <a:srgbClr val="C6BCB2"/>
      </a:accent3>
      <a:accent4>
        <a:srgbClr val="D7C9BC"/>
      </a:accent4>
      <a:accent5>
        <a:srgbClr val="364148"/>
      </a:accent5>
      <a:accent6>
        <a:srgbClr val="907046"/>
      </a:accent6>
      <a:hlink>
        <a:srgbClr val="D7C9BC"/>
      </a:hlink>
      <a:folHlink>
        <a:srgbClr val="BFBFBF"/>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4370</Words>
  <Application>WPS 演示</Application>
  <PresentationFormat>宽屏</PresentationFormat>
  <Paragraphs>205</Paragraphs>
  <Slides>26</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Arial</vt:lpstr>
      <vt:lpstr>宋体</vt:lpstr>
      <vt:lpstr>Wingdings</vt:lpstr>
      <vt:lpstr>微软雅黑</vt:lpstr>
      <vt:lpstr>Wingdings</vt:lpstr>
      <vt:lpstr>仿宋</vt:lpstr>
      <vt:lpstr>Arial Unicode MS</vt:lpstr>
      <vt:lpstr>Calibri</vt:lpstr>
      <vt:lpstr>1_Office 主题​​</vt:lpstr>
      <vt:lpstr>《民法典》基本体系及热点问题研究</vt:lpstr>
      <vt:lpstr>1.1 民法是私法</vt:lpstr>
      <vt:lpstr>1.2 意思自治是民法的核心要义</vt:lpstr>
      <vt:lpstr>1.3 民法的现代化</vt:lpstr>
      <vt:lpstr>2.1 民事法律关系</vt:lpstr>
      <vt:lpstr>2.2 《民法典》的基本体系</vt:lpstr>
      <vt:lpstr>2.2 《民法典》的基本体系</vt:lpstr>
      <vt:lpstr>2.3 《民法典》体系的特点</vt:lpstr>
      <vt:lpstr>3.1 《民法典·总则》热点问题</vt:lpstr>
      <vt:lpstr>3.1 《民法典·总则》热点问题</vt:lpstr>
      <vt:lpstr>3.2 《民法典·物权》热点问题</vt:lpstr>
      <vt:lpstr>3.2 《民法典·物权》热点问题</vt:lpstr>
      <vt:lpstr>3.3 《民法典·合同》热点问题</vt:lpstr>
      <vt:lpstr>3.3 《民法典·合同》热点问题</vt:lpstr>
      <vt:lpstr>3.3 《民法典·合同》热点问题</vt:lpstr>
      <vt:lpstr>3.4 《民法典·人格权》热点问题</vt:lpstr>
      <vt:lpstr>3.4 《民法典·人格权》热点问题</vt:lpstr>
      <vt:lpstr>3.5 《民法典·婚姻》热点问题</vt:lpstr>
      <vt:lpstr>3.5 《民法典·婚姻》热点问题</vt:lpstr>
      <vt:lpstr>3.5 《民法典·婚姻》热点问题</vt:lpstr>
      <vt:lpstr>3.5 《民法典·婚姻》热点问题</vt:lpstr>
      <vt:lpstr>3.5 《民法典·婚姻》热点问题</vt:lpstr>
      <vt:lpstr>3.6 《民法典·继承》热点问题</vt:lpstr>
      <vt:lpstr>3.6 《民法典·继承》热点问题</vt:lpstr>
      <vt:lpstr>3.7 《民法典·侵权责任》热点问题</vt:lpstr>
      <vt:lpstr>3.7 《民法典·侵权责任》热点问题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李琼宇</cp:lastModifiedBy>
  <cp:revision>182</cp:revision>
  <dcterms:created xsi:type="dcterms:W3CDTF">2019-06-19T02:08:00Z</dcterms:created>
  <dcterms:modified xsi:type="dcterms:W3CDTF">2020-10-12T08:21:37Z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2052-11.1.0.10069</vt:lpwstr>
  </property>
</Properties>
</file>